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331" r:id="rId3"/>
    <p:sldId id="332" r:id="rId4"/>
    <p:sldId id="333" r:id="rId5"/>
    <p:sldId id="257" r:id="rId6"/>
  </p:sldIdLst>
  <p:sldSz cx="10287000" cy="6858000" type="35mm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7"/>
    <p:restoredTop sz="94650"/>
  </p:normalViewPr>
  <p:slideViewPr>
    <p:cSldViewPr snapToGrid="0" snapToObjects="1">
      <p:cViewPr varScale="1">
        <p:scale>
          <a:sx n="107" d="100"/>
          <a:sy n="107" d="100"/>
        </p:scale>
        <p:origin x="160" y="448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7" d="100"/>
        <a:sy n="1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972" y="3070514"/>
            <a:ext cx="9345057" cy="71697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4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18" y="5914255"/>
            <a:ext cx="5363110" cy="87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48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99" y="287999"/>
            <a:ext cx="9360000" cy="576000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999" y="1008000"/>
            <a:ext cx="9360000" cy="5544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1605020" y="3228945"/>
            <a:ext cx="707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 smtClean="0"/>
              <a:t>Gracias</a:t>
            </a:r>
            <a:r>
              <a:rPr lang="es-ES_tradnl" sz="2000" baseline="0" dirty="0" smtClean="0"/>
              <a:t> por su atención</a:t>
            </a:r>
            <a:endParaRPr lang="es-ES_tradnl" sz="20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18" y="5914255"/>
            <a:ext cx="5363110" cy="87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77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ódigo + explic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99" y="287999"/>
            <a:ext cx="9360000" cy="576000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3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ódigo + explic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99" y="287999"/>
            <a:ext cx="9360000" cy="576000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008000"/>
            <a:ext cx="4608000" cy="5652000"/>
          </a:xfrm>
        </p:spPr>
        <p:txBody>
          <a:bodyPr>
            <a:normAutofit/>
          </a:bodyPr>
          <a:lstStyle>
            <a:lvl1pPr>
              <a:defRPr sz="1400">
                <a:latin typeface="Menlo" charset="0"/>
                <a:ea typeface="Menlo" charset="0"/>
                <a:cs typeface="Menlo" charset="0"/>
              </a:defRPr>
            </a:lvl1pPr>
            <a:lvl2pPr>
              <a:defRPr sz="1400">
                <a:latin typeface="Menlo" charset="0"/>
                <a:ea typeface="Menlo" charset="0"/>
                <a:cs typeface="Menlo" charset="0"/>
              </a:defRPr>
            </a:lvl2pPr>
            <a:lvl3pPr>
              <a:defRPr sz="1400">
                <a:latin typeface="Menlo" charset="0"/>
                <a:ea typeface="Menlo" charset="0"/>
                <a:cs typeface="Menlo" charset="0"/>
              </a:defRPr>
            </a:lvl3pPr>
            <a:lvl4pPr>
              <a:defRPr sz="1400">
                <a:latin typeface="Menlo" charset="0"/>
                <a:ea typeface="Menlo" charset="0"/>
                <a:cs typeface="Menlo" charset="0"/>
              </a:defRPr>
            </a:lvl4pPr>
            <a:lvl5pPr>
              <a:defRPr sz="1400">
                <a:latin typeface="Menlo" charset="0"/>
                <a:ea typeface="Menlo" charset="0"/>
                <a:cs typeface="Menlo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436000" y="1008000"/>
            <a:ext cx="4608000" cy="5652000"/>
          </a:xfrm>
          <a:ln w="19050">
            <a:noFill/>
          </a:ln>
        </p:spPr>
        <p:txBody>
          <a:bodyPr>
            <a:normAutofit/>
          </a:bodyPr>
          <a:lstStyle>
            <a:lvl1pPr>
              <a:defRPr sz="1400">
                <a:latin typeface="Menlo" charset="0"/>
                <a:ea typeface="Menlo" charset="0"/>
                <a:cs typeface="Menlo" charset="0"/>
              </a:defRPr>
            </a:lvl1pPr>
            <a:lvl2pPr>
              <a:defRPr sz="1400">
                <a:latin typeface="Menlo" charset="0"/>
                <a:ea typeface="Menlo" charset="0"/>
                <a:cs typeface="Menlo" charset="0"/>
              </a:defRPr>
            </a:lvl2pPr>
            <a:lvl3pPr>
              <a:defRPr sz="1400">
                <a:latin typeface="Menlo" charset="0"/>
                <a:ea typeface="Menlo" charset="0"/>
                <a:cs typeface="Menlo" charset="0"/>
              </a:defRPr>
            </a:lvl3pPr>
            <a:lvl4pPr>
              <a:defRPr sz="1400">
                <a:latin typeface="Menlo" charset="0"/>
                <a:ea typeface="Menlo" charset="0"/>
                <a:cs typeface="Menlo" charset="0"/>
              </a:defRPr>
            </a:lvl4pPr>
            <a:lvl5pPr>
              <a:defRPr sz="1400">
                <a:latin typeface="Menlo" charset="0"/>
                <a:ea typeface="Menlo" charset="0"/>
                <a:cs typeface="Menlo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cxnSp>
        <p:nvCxnSpPr>
          <p:cNvPr id="6" name="Conector recto 5"/>
          <p:cNvCxnSpPr/>
          <p:nvPr userDrawn="1"/>
        </p:nvCxnSpPr>
        <p:spPr>
          <a:xfrm flipH="1">
            <a:off x="5323562" y="1014608"/>
            <a:ext cx="0" cy="5645392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69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00" y="1008000"/>
            <a:ext cx="4608000" cy="565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6000" y="1008000"/>
            <a:ext cx="4608000" cy="565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 + explic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87999"/>
            <a:ext cx="9360000" cy="576000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008000"/>
            <a:ext cx="4608000" cy="5652000"/>
          </a:xfrm>
        </p:spPr>
        <p:txBody>
          <a:bodyPr>
            <a:normAutofit/>
          </a:bodyPr>
          <a:lstStyle>
            <a:lvl1pPr>
              <a:defRPr sz="1400">
                <a:latin typeface="Menlo" charset="0"/>
                <a:ea typeface="Menlo" charset="0"/>
                <a:cs typeface="Menlo" charset="0"/>
              </a:defRPr>
            </a:lvl1pPr>
            <a:lvl2pPr>
              <a:defRPr sz="1400">
                <a:latin typeface="Menlo" charset="0"/>
                <a:ea typeface="Menlo" charset="0"/>
                <a:cs typeface="Menlo" charset="0"/>
              </a:defRPr>
            </a:lvl2pPr>
            <a:lvl3pPr>
              <a:defRPr sz="1400">
                <a:latin typeface="Menlo" charset="0"/>
                <a:ea typeface="Menlo" charset="0"/>
                <a:cs typeface="Menlo" charset="0"/>
              </a:defRPr>
            </a:lvl3pPr>
            <a:lvl4pPr>
              <a:defRPr sz="1400">
                <a:latin typeface="Menlo" charset="0"/>
                <a:ea typeface="Menlo" charset="0"/>
                <a:cs typeface="Menlo" charset="0"/>
              </a:defRPr>
            </a:lvl4pPr>
            <a:lvl5pPr>
              <a:defRPr sz="1400">
                <a:latin typeface="Menlo" charset="0"/>
                <a:ea typeface="Menlo" charset="0"/>
                <a:cs typeface="Menlo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436000" y="1008000"/>
            <a:ext cx="4608000" cy="5652000"/>
          </a:xfrm>
          <a:ln w="1905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1400">
                <a:latin typeface="Menlo" charset="0"/>
                <a:ea typeface="Menlo" charset="0"/>
                <a:cs typeface="Menlo" charset="0"/>
              </a:defRPr>
            </a:lvl1pPr>
            <a:lvl2pPr>
              <a:defRPr sz="1400">
                <a:latin typeface="Menlo" charset="0"/>
                <a:ea typeface="Menlo" charset="0"/>
                <a:cs typeface="Menlo" charset="0"/>
              </a:defRPr>
            </a:lvl2pPr>
            <a:lvl3pPr>
              <a:defRPr sz="1400">
                <a:latin typeface="Menlo" charset="0"/>
                <a:ea typeface="Menlo" charset="0"/>
                <a:cs typeface="Menlo" charset="0"/>
              </a:defRPr>
            </a:lvl3pPr>
            <a:lvl4pPr>
              <a:defRPr sz="1400">
                <a:latin typeface="Menlo" charset="0"/>
                <a:ea typeface="Menlo" charset="0"/>
                <a:cs typeface="Menlo" charset="0"/>
              </a:defRPr>
            </a:lvl4pPr>
            <a:lvl5pPr>
              <a:defRPr sz="1400">
                <a:latin typeface="Menlo" charset="0"/>
                <a:ea typeface="Menlo" charset="0"/>
                <a:cs typeface="Menlo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8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9360000" cy="576000"/>
          </a:xfrm>
        </p:spPr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008000"/>
            <a:ext cx="4608000" cy="8239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00" y="2016000"/>
            <a:ext cx="46080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6000" y="1008000"/>
            <a:ext cx="4608000" cy="82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6000" y="2052000"/>
            <a:ext cx="4608000" cy="4536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3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81" y="457200"/>
            <a:ext cx="3795386" cy="1008345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4" y="457201"/>
            <a:ext cx="5634981" cy="611896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999" y="1590805"/>
            <a:ext cx="3595167" cy="49853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8715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+ Có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99" y="287999"/>
            <a:ext cx="9360000" cy="576000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008000"/>
            <a:ext cx="9360000" cy="145422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76000" y="2606228"/>
            <a:ext cx="9360000" cy="3937793"/>
          </a:xfrm>
        </p:spPr>
        <p:txBody>
          <a:bodyPr>
            <a:normAutofit/>
          </a:bodyPr>
          <a:lstStyle>
            <a:lvl1pPr>
              <a:defRPr sz="1400">
                <a:latin typeface="Menlo" charset="0"/>
                <a:ea typeface="Menlo" charset="0"/>
                <a:cs typeface="Menlo" charset="0"/>
              </a:defRPr>
            </a:lvl1pPr>
            <a:lvl2pPr>
              <a:defRPr sz="1400">
                <a:latin typeface="Menlo" charset="0"/>
                <a:ea typeface="Menlo" charset="0"/>
                <a:cs typeface="Menlo" charset="0"/>
              </a:defRPr>
            </a:lvl2pPr>
            <a:lvl3pPr>
              <a:defRPr sz="1400">
                <a:latin typeface="Menlo" charset="0"/>
                <a:ea typeface="Menlo" charset="0"/>
                <a:cs typeface="Menlo" charset="0"/>
              </a:defRPr>
            </a:lvl3pPr>
            <a:lvl4pPr>
              <a:defRPr sz="1400">
                <a:latin typeface="Menlo" charset="0"/>
                <a:ea typeface="Menlo" charset="0"/>
                <a:cs typeface="Menlo" charset="0"/>
              </a:defRPr>
            </a:lvl4pPr>
            <a:lvl5pPr>
              <a:defRPr sz="1400">
                <a:latin typeface="Menlo" charset="0"/>
                <a:ea typeface="Menlo" charset="0"/>
                <a:cs typeface="Menlo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5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93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064" y="951978"/>
            <a:ext cx="9332601" cy="5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0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73" r:id="rId2"/>
    <p:sldLayoutId id="2147483706" r:id="rId3"/>
    <p:sldLayoutId id="2147483705" r:id="rId4"/>
    <p:sldLayoutId id="2147483696" r:id="rId5"/>
    <p:sldLayoutId id="2147483676" r:id="rId6"/>
    <p:sldLayoutId id="2147483697" r:id="rId7"/>
    <p:sldLayoutId id="2147483700" r:id="rId8"/>
    <p:sldLayoutId id="2147483675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sz="1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97448" y="2573081"/>
            <a:ext cx="4805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dirty="0" err="1" smtClean="0"/>
              <a:t>Introducci</a:t>
            </a:r>
            <a:r>
              <a:rPr lang="es-ES" sz="4800" b="1" dirty="0" err="1" smtClean="0"/>
              <a:t>ón</a:t>
            </a:r>
            <a:r>
              <a:rPr lang="es-ES" sz="4800" b="1" dirty="0" smtClean="0"/>
              <a:t> a Python</a:t>
            </a:r>
            <a:endParaRPr lang="es-ES_tradnl" sz="4800" b="1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34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Distribuciones</a:t>
            </a:r>
            <a:endParaRPr lang="es-ES_tradnl" dirty="0"/>
          </a:p>
        </p:txBody>
      </p:sp>
      <p:sp>
        <p:nvSpPr>
          <p:cNvPr id="3" name="CuadroTexto 2"/>
          <p:cNvSpPr txBox="1"/>
          <p:nvPr/>
        </p:nvSpPr>
        <p:spPr>
          <a:xfrm>
            <a:off x="997033" y="1177637"/>
            <a:ext cx="2754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 </a:t>
            </a:r>
            <a:r>
              <a:rPr lang="es-ES" dirty="0"/>
              <a:t>los bolsillos.</a:t>
            </a:r>
            <a:endParaRPr lang="es-ES_tradnl" dirty="0"/>
          </a:p>
          <a:p>
            <a:r>
              <a:rPr lang="es-ES" dirty="0"/>
              <a:t>Detrás de su espalda.</a:t>
            </a:r>
            <a:endParaRPr lang="es-ES_tradnl" dirty="0"/>
          </a:p>
          <a:p>
            <a:r>
              <a:rPr lang="es-ES" dirty="0"/>
              <a:t>Cruzadas.</a:t>
            </a:r>
            <a:endParaRPr lang="es-ES_tradnl" dirty="0"/>
          </a:p>
          <a:p>
            <a:r>
              <a:rPr lang="es-ES" dirty="0"/>
              <a:t>Agitándose </a:t>
            </a:r>
            <a:r>
              <a:rPr lang="es-ES"/>
              <a:t>nerviosamente</a:t>
            </a:r>
            <a:r>
              <a:rPr lang="es-ES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124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Manejo del lenguaje</a:t>
            </a:r>
            <a:endParaRPr lang="es-ES_tradnl" dirty="0"/>
          </a:p>
        </p:txBody>
      </p:sp>
      <p:sp>
        <p:nvSpPr>
          <p:cNvPr id="3" name="CuadroTexto 2"/>
          <p:cNvSpPr txBox="1"/>
          <p:nvPr/>
        </p:nvSpPr>
        <p:spPr>
          <a:xfrm>
            <a:off x="1714500" y="1562100"/>
            <a:ext cx="81343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CREA UNA PERSPECTIVA, UNA DISTANCIA MENTAL Y UNA </a:t>
            </a:r>
            <a:r>
              <a:rPr lang="es-CO" b="1" dirty="0" smtClean="0"/>
              <a:t>RELACIÓN</a:t>
            </a:r>
            <a:endParaRPr lang="es-ES_tradnl" dirty="0"/>
          </a:p>
          <a:p>
            <a:endParaRPr lang="es-CO" b="1" dirty="0" smtClean="0"/>
          </a:p>
          <a:p>
            <a:r>
              <a:rPr lang="es-CO" b="1" dirty="0" smtClean="0"/>
              <a:t>CREA </a:t>
            </a:r>
            <a:r>
              <a:rPr lang="es-CO" b="1" dirty="0"/>
              <a:t>UNA IMAGEN DEL PRESENTADOR EN EL </a:t>
            </a:r>
            <a:r>
              <a:rPr lang="es-CO" b="1" dirty="0" smtClean="0"/>
              <a:t>PÚBLICO</a:t>
            </a:r>
            <a:endParaRPr lang="es-ES_tradnl" dirty="0"/>
          </a:p>
          <a:p>
            <a:endParaRPr lang="es-CO" b="1" dirty="0" smtClean="0"/>
          </a:p>
          <a:p>
            <a:r>
              <a:rPr lang="es-CO" b="1" dirty="0" smtClean="0"/>
              <a:t>AFIANZA </a:t>
            </a:r>
            <a:r>
              <a:rPr lang="es-CO" b="1" dirty="0"/>
              <a:t>O DESTRUYE LA </a:t>
            </a:r>
            <a:r>
              <a:rPr lang="es-CO" b="1" dirty="0" smtClean="0"/>
              <a:t>CREDIBILIDAD</a:t>
            </a:r>
            <a:endParaRPr lang="es-ES_tradnl" dirty="0"/>
          </a:p>
          <a:p>
            <a:r>
              <a:rPr lang="es-CO" b="1" dirty="0"/>
              <a:t> </a:t>
            </a:r>
            <a:endParaRPr lang="es-ES_tradnl" dirty="0"/>
          </a:p>
          <a:p>
            <a:r>
              <a:rPr lang="es-CO" b="1" dirty="0"/>
              <a:t>SUGERENCIA PARA EL MANEJO DEL ESTILO ORAL</a:t>
            </a:r>
            <a:r>
              <a:rPr lang="es-CO" b="1" dirty="0" smtClean="0"/>
              <a:t>:</a:t>
            </a:r>
          </a:p>
          <a:p>
            <a:endParaRPr lang="es-ES_tradnl" dirty="0"/>
          </a:p>
          <a:p>
            <a:r>
              <a:rPr lang="es-ES" dirty="0"/>
              <a:t>No usar </a:t>
            </a:r>
            <a:r>
              <a:rPr lang="es-ES" dirty="0" err="1"/>
              <a:t>cliches</a:t>
            </a:r>
            <a:endParaRPr lang="es-ES_tradnl" dirty="0"/>
          </a:p>
          <a:p>
            <a:r>
              <a:rPr lang="es-ES" dirty="0"/>
              <a:t>Usar lenguaje simple</a:t>
            </a:r>
            <a:endParaRPr lang="es-ES_tradnl" dirty="0"/>
          </a:p>
          <a:p>
            <a:r>
              <a:rPr lang="es-ES" dirty="0"/>
              <a:t>Elimine los verbos ser y estar</a:t>
            </a:r>
            <a:endParaRPr lang="es-ES_tradnl" dirty="0"/>
          </a:p>
          <a:p>
            <a:r>
              <a:rPr lang="es-ES" dirty="0"/>
              <a:t>Use verbos descriptivos</a:t>
            </a:r>
            <a:endParaRPr lang="es-ES_tradnl" dirty="0"/>
          </a:p>
          <a:p>
            <a:r>
              <a:rPr lang="es-ES" dirty="0"/>
              <a:t>Evite la verbosidad</a:t>
            </a:r>
            <a:endParaRPr lang="es-ES_tradnl" dirty="0"/>
          </a:p>
          <a:p>
            <a:r>
              <a:rPr lang="es-ES" dirty="0"/>
              <a:t>No use palabras como absoluto, siempre, nunca, obvio.</a:t>
            </a:r>
            <a:endParaRPr lang="es-ES_tradnl" dirty="0"/>
          </a:p>
          <a:p>
            <a:r>
              <a:rPr lang="es-ES" dirty="0"/>
              <a:t>De descripciones vividas</a:t>
            </a:r>
            <a:endParaRPr lang="es-ES_tradnl" dirty="0"/>
          </a:p>
          <a:p>
            <a:r>
              <a:rPr lang="es-ES" dirty="0"/>
              <a:t>Evite imprecisión y juicio: mucho, poco, lejos, cerca, bueno, malo.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439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Reglas para evidenciar la </a:t>
            </a:r>
            <a:r>
              <a:rPr lang="es-ES_tradnl" dirty="0" err="1" smtClean="0"/>
              <a:t>preparaci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CuadroTexto 2"/>
          <p:cNvSpPr txBox="1"/>
          <p:nvPr/>
        </p:nvSpPr>
        <p:spPr>
          <a:xfrm>
            <a:off x="3429000" y="2076450"/>
            <a:ext cx="5581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Presentación personal.</a:t>
            </a:r>
            <a:endParaRPr lang="es-ES_tradnl" dirty="0"/>
          </a:p>
          <a:p>
            <a:r>
              <a:rPr lang="es-CO" dirty="0"/>
              <a:t> </a:t>
            </a:r>
            <a:endParaRPr lang="es-ES_tradnl" dirty="0"/>
          </a:p>
          <a:p>
            <a:r>
              <a:rPr lang="es-CO" dirty="0"/>
              <a:t>Puntualidad.</a:t>
            </a:r>
            <a:endParaRPr lang="es-ES_tradnl" dirty="0"/>
          </a:p>
          <a:p>
            <a:r>
              <a:rPr lang="es-ES" dirty="0"/>
              <a:t> </a:t>
            </a:r>
            <a:endParaRPr lang="es-ES_tradnl" dirty="0"/>
          </a:p>
          <a:p>
            <a:r>
              <a:rPr lang="es-CO" dirty="0"/>
              <a:t>Revisar todo antes de empezar</a:t>
            </a:r>
            <a:endParaRPr lang="es-ES_tradnl" dirty="0"/>
          </a:p>
          <a:p>
            <a:r>
              <a:rPr lang="es-CO" dirty="0"/>
              <a:t> </a:t>
            </a:r>
            <a:endParaRPr lang="es-ES_tradnl" dirty="0"/>
          </a:p>
          <a:p>
            <a:r>
              <a:rPr lang="es-CO" dirty="0"/>
              <a:t>Falta de preparación.</a:t>
            </a:r>
            <a:endParaRPr lang="es-ES_tradnl" dirty="0"/>
          </a:p>
          <a:p>
            <a:r>
              <a:rPr lang="es-ES" dirty="0"/>
              <a:t> </a:t>
            </a:r>
            <a:endParaRPr lang="es-ES_tradnl" dirty="0"/>
          </a:p>
          <a:p>
            <a:r>
              <a:rPr lang="es-ES" dirty="0"/>
              <a:t>Manejo del tiempo.</a:t>
            </a: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91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clases" id="{A169B423-FB98-B647-9A14-3B957B6EC164}" vid="{6B98064B-4CE2-604E-96CC-8C1AF549D8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</TotalTime>
  <Words>54</Words>
  <Application>Microsoft Macintosh PowerPoint</Application>
  <PresentationFormat>Diapositivas de 35 mm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Menlo</vt:lpstr>
      <vt:lpstr>Times New Roman</vt:lpstr>
      <vt:lpstr>Tema de Office</vt:lpstr>
      <vt:lpstr>Presentación de PowerPoint</vt:lpstr>
      <vt:lpstr>Distribuciones</vt:lpstr>
      <vt:lpstr>Manejo del lenguaje</vt:lpstr>
      <vt:lpstr>Reglas para evidenciar la preparación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 Henao</dc:creator>
  <cp:lastModifiedBy>Juan David Velasquez Henao</cp:lastModifiedBy>
  <cp:revision>68</cp:revision>
  <cp:lastPrinted>2016-08-19T16:42:30Z</cp:lastPrinted>
  <dcterms:created xsi:type="dcterms:W3CDTF">2015-10-21T13:41:33Z</dcterms:created>
  <dcterms:modified xsi:type="dcterms:W3CDTF">2017-08-11T15:34:36Z</dcterms:modified>
</cp:coreProperties>
</file>