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1"/>
  </p:notesMasterIdLst>
  <p:sldIdLst>
    <p:sldId id="256" r:id="rId2"/>
    <p:sldId id="257" r:id="rId3"/>
    <p:sldId id="260" r:id="rId4"/>
    <p:sldId id="258" r:id="rId5"/>
    <p:sldId id="262" r:id="rId6"/>
    <p:sldId id="265" r:id="rId7"/>
    <p:sldId id="263" r:id="rId8"/>
    <p:sldId id="264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87" d="100"/>
          <a:sy n="87" d="100"/>
        </p:scale>
        <p:origin x="1258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9B930-1015-409E-8862-D6122C24F5D5}" type="datetimeFigureOut">
              <a:rPr lang="en-150" smtClean="0"/>
              <a:t>13/02/2025</a:t>
            </a:fld>
            <a:endParaRPr lang="en-150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150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150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150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ADC46D-5C42-4838-B64E-C78D557929A9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5282327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3238" y="2323070"/>
            <a:ext cx="8137525" cy="1597628"/>
          </a:xfrm>
        </p:spPr>
        <p:txBody>
          <a:bodyPr anchor="ctr">
            <a:normAutofit/>
          </a:bodyPr>
          <a:lstStyle>
            <a:lvl1pPr algn="ctr">
              <a:defRPr sz="3200">
                <a:latin typeface="Fraunces 72pt SemiBold" pitchFamily="2" charset="-18"/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03238" y="3937683"/>
            <a:ext cx="8137524" cy="4201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 név mintájának szerkesztéséhez</a:t>
            </a:r>
            <a:endParaRPr lang="en-US" dirty="0"/>
          </a:p>
        </p:txBody>
      </p:sp>
      <p:sp>
        <p:nvSpPr>
          <p:cNvPr id="11" name="Szöveg helye 10">
            <a:extLst>
              <a:ext uri="{FF2B5EF4-FFF2-40B4-BE49-F238E27FC236}">
                <a16:creationId xmlns:a16="http://schemas.microsoft.com/office/drawing/2014/main" id="{D5AB008C-D3AE-B86E-1ED8-40C8AE4D782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03239" y="4366566"/>
            <a:ext cx="8137528" cy="4191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15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0" lvl="0" indent="0" algn="ctr">
              <a:buNone/>
            </a:pPr>
            <a:r>
              <a:rPr lang="hu-HU" dirty="0"/>
              <a:t>Kattintson ide az elérhetőség mintájának szerkesztéséhez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41390844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2880">
          <p15:clr>
            <a:srgbClr val="FBAE40"/>
          </p15:clr>
        </p15:guide>
        <p15:guide id="3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398B-CB05-495E-A2C7-B94B4D867043}" type="datetimeFigureOut">
              <a:rPr lang="en-150" smtClean="0"/>
              <a:t>13/02/2025</a:t>
            </a:fld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28AF75EC-88BE-413B-8D0D-72ABF762008E}" type="slidenum">
              <a:rPr lang="en-150" smtClean="0"/>
              <a:t>‹#›</a:t>
            </a:fld>
            <a:endParaRPr lang="en-150"/>
          </a:p>
        </p:txBody>
      </p:sp>
      <p:sp>
        <p:nvSpPr>
          <p:cNvPr id="7" name="Tartalom helye 7">
            <a:extLst>
              <a:ext uri="{FF2B5EF4-FFF2-40B4-BE49-F238E27FC236}">
                <a16:creationId xmlns:a16="http://schemas.microsoft.com/office/drawing/2014/main" id="{5054F6EC-5AB3-F3F4-AB1B-DDAC43FD352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3238" y="225425"/>
            <a:ext cx="3889375" cy="358775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en-150" dirty="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defTabSz="457200"/>
            <a:r>
              <a:rPr lang="hu-HU" dirty="0"/>
              <a:t>Téma minta szerkesztése</a:t>
            </a:r>
            <a:endParaRPr lang="en-150" dirty="0"/>
          </a:p>
        </p:txBody>
      </p:sp>
      <p:sp>
        <p:nvSpPr>
          <p:cNvPr id="8" name="Szöveg helye 9">
            <a:extLst>
              <a:ext uri="{FF2B5EF4-FFF2-40B4-BE49-F238E27FC236}">
                <a16:creationId xmlns:a16="http://schemas.microsoft.com/office/drawing/2014/main" id="{5E7DB5E6-1BED-B867-7DAD-0A23972394C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51388" y="225424"/>
            <a:ext cx="3889375" cy="358775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n-150" dirty="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indent="0" defTabSz="457200">
              <a:buNone/>
            </a:pPr>
            <a:r>
              <a:rPr lang="hu-HU" dirty="0"/>
              <a:t>Kurzus minta szerkesztése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308274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92950" y="692150"/>
            <a:ext cx="1547814" cy="5581649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3238" y="692149"/>
            <a:ext cx="6445250" cy="5581651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398B-CB05-495E-A2C7-B94B4D867043}" type="datetimeFigureOut">
              <a:rPr lang="en-150" smtClean="0"/>
              <a:t>13/02/2025</a:t>
            </a:fld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28AF75EC-88BE-413B-8D0D-72ABF762008E}" type="slidenum">
              <a:rPr lang="en-150" smtClean="0"/>
              <a:t>‹#›</a:t>
            </a:fld>
            <a:endParaRPr lang="en-150"/>
          </a:p>
        </p:txBody>
      </p:sp>
      <p:sp>
        <p:nvSpPr>
          <p:cNvPr id="7" name="Tartalom helye 7">
            <a:extLst>
              <a:ext uri="{FF2B5EF4-FFF2-40B4-BE49-F238E27FC236}">
                <a16:creationId xmlns:a16="http://schemas.microsoft.com/office/drawing/2014/main" id="{A07E7E4F-6E56-EF56-6DDB-5126D09141A0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3238" y="225425"/>
            <a:ext cx="3889375" cy="358775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en-150" dirty="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defTabSz="457200"/>
            <a:r>
              <a:rPr lang="hu-HU" dirty="0"/>
              <a:t>Téma minta szerkesztése</a:t>
            </a:r>
            <a:endParaRPr lang="en-150" dirty="0"/>
          </a:p>
        </p:txBody>
      </p:sp>
      <p:sp>
        <p:nvSpPr>
          <p:cNvPr id="8" name="Szöveg helye 9">
            <a:extLst>
              <a:ext uri="{FF2B5EF4-FFF2-40B4-BE49-F238E27FC236}">
                <a16:creationId xmlns:a16="http://schemas.microsoft.com/office/drawing/2014/main" id="{C2CC3BA8-020D-5A44-6A84-6A22D04AF51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51388" y="225424"/>
            <a:ext cx="3889375" cy="358775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n-150" dirty="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indent="0" defTabSz="457200">
              <a:buNone/>
            </a:pPr>
            <a:r>
              <a:rPr lang="hu-HU" dirty="0"/>
              <a:t>Kurzus minta szerkesztése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454672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4468">
          <p15:clr>
            <a:srgbClr val="FBAE40"/>
          </p15:clr>
        </p15:guide>
        <p15:guide id="3" pos="4377">
          <p15:clr>
            <a:srgbClr val="FBAE40"/>
          </p15:clr>
        </p15:guide>
        <p15:guide id="4" pos="2160" userDrawn="1">
          <p15:clr>
            <a:srgbClr val="FBAE40"/>
          </p15:clr>
        </p15:guide>
        <p15:guide id="5" pos="3351" userDrawn="1">
          <p15:clr>
            <a:srgbClr val="FBAE40"/>
          </p15:clr>
        </p15:guide>
        <p15:guide id="6" pos="3283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FE3736E-41C7-089F-BDED-DD64FFB4B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15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37FA805-633A-A24F-8444-F94F75752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150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5C2780FB-8263-2882-5AC8-CF08D5F02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398B-CB05-495E-A2C7-B94B4D867043}" type="datetimeFigureOut">
              <a:rPr lang="en-150" smtClean="0"/>
              <a:t>13/02/2025</a:t>
            </a:fld>
            <a:endParaRPr lang="en-150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A302F66-1D12-5946-E96B-96997A324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15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8D9698E-FABD-BC97-BDF1-BBF0866B4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5EC-88BE-413B-8D0D-72ABF76200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2266217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>
                <a:latin typeface="Fraunces 72pt SemiBold" pitchFamily="2" charset="-18"/>
              </a:defRPr>
            </a:lvl1pPr>
          </a:lstStyle>
          <a:p>
            <a:pPr lvl="0" algn="ctr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398B-CB05-495E-A2C7-B94B4D867043}" type="datetimeFigureOut">
              <a:rPr lang="en-150" smtClean="0"/>
              <a:t>13/02/2025</a:t>
            </a:fld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28AF75EC-88BE-413B-8D0D-72ABF762008E}" type="slidenum">
              <a:rPr lang="en-150" smtClean="0"/>
              <a:t>‹#›</a:t>
            </a:fld>
            <a:endParaRPr lang="en-150"/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52BDCD75-974F-58FB-30AE-2B24E8F76CB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3238" y="225425"/>
            <a:ext cx="3889375" cy="358775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en-150" dirty="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defTabSz="457200"/>
            <a:r>
              <a:rPr lang="hu-HU" dirty="0"/>
              <a:t>Téma minta szerkesztése</a:t>
            </a:r>
            <a:endParaRPr lang="en-150" dirty="0"/>
          </a:p>
        </p:txBody>
      </p:sp>
      <p:sp>
        <p:nvSpPr>
          <p:cNvPr id="10" name="Szöveg helye 9">
            <a:extLst>
              <a:ext uri="{FF2B5EF4-FFF2-40B4-BE49-F238E27FC236}">
                <a16:creationId xmlns:a16="http://schemas.microsoft.com/office/drawing/2014/main" id="{E15FDFC4-80C8-CEE0-0934-20F9A22C16A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51388" y="225424"/>
            <a:ext cx="3889375" cy="358775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n-150" dirty="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indent="0" defTabSz="457200">
              <a:buNone/>
            </a:pPr>
            <a:r>
              <a:rPr lang="hu-HU" dirty="0"/>
              <a:t>Kurzus minta szerkesztése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707964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398B-CB05-495E-A2C7-B94B4D867043}" type="datetimeFigureOut">
              <a:rPr lang="en-150" smtClean="0"/>
              <a:t>13/02/2025</a:t>
            </a:fld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28AF75EC-88BE-413B-8D0D-72ABF762008E}" type="slidenum">
              <a:rPr lang="en-150" smtClean="0"/>
              <a:t>‹#›</a:t>
            </a:fld>
            <a:endParaRPr lang="en-15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9F6DD7D-185D-AE69-E782-152F1D1409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3238" y="2323070"/>
            <a:ext cx="8137525" cy="159762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 algn="ctr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A49CB18C-615E-FC5F-6F01-F638BB1922E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03238" y="4160109"/>
            <a:ext cx="8137524" cy="42013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dirty="0"/>
              <a:t>Kattintson ide a név mintájának szerkesztéséhez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076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 algn="ctr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628774"/>
            <a:ext cx="3889375" cy="4645025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388" y="1628775"/>
            <a:ext cx="3889375" cy="464502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398B-CB05-495E-A2C7-B94B4D867043}" type="datetimeFigureOut">
              <a:rPr lang="en-150" smtClean="0"/>
              <a:t>13/02/2025</a:t>
            </a:fld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28AF75EC-88BE-413B-8D0D-72ABF762008E}" type="slidenum">
              <a:rPr lang="en-150" smtClean="0"/>
              <a:t>‹#›</a:t>
            </a:fld>
            <a:endParaRPr lang="en-150"/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55FB1A39-C7BB-A81E-44D4-D2745F2829B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3238" y="225425"/>
            <a:ext cx="3889375" cy="358775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en-150" dirty="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defTabSz="457200"/>
            <a:r>
              <a:rPr lang="hu-HU" dirty="0"/>
              <a:t>Téma minta szerkesztése</a:t>
            </a:r>
            <a:endParaRPr lang="en-150" dirty="0"/>
          </a:p>
        </p:txBody>
      </p:sp>
      <p:sp>
        <p:nvSpPr>
          <p:cNvPr id="9" name="Szöveg helye 9">
            <a:extLst>
              <a:ext uri="{FF2B5EF4-FFF2-40B4-BE49-F238E27FC236}">
                <a16:creationId xmlns:a16="http://schemas.microsoft.com/office/drawing/2014/main" id="{BCA804F7-A24E-CF76-8181-9E93417C95D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51388" y="225424"/>
            <a:ext cx="3889375" cy="358775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n-150" dirty="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indent="0" defTabSz="457200">
              <a:buNone/>
            </a:pPr>
            <a:r>
              <a:rPr lang="hu-HU" dirty="0"/>
              <a:t>Kurzus minta szerkesztése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4176922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692150"/>
            <a:ext cx="8137525" cy="82867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 algn="ctr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7" y="1628775"/>
            <a:ext cx="3889376" cy="56249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hu-HU" b="0" dirty="0">
                <a:latin typeface="Poppins Medium" panose="00000600000000000000" pitchFamily="2" charset="-18"/>
                <a:cs typeface="Poppins Medium" panose="00000600000000000000" pitchFamily="2" charset="-18"/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237" y="2299215"/>
            <a:ext cx="3889376" cy="397458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389" y="1628775"/>
            <a:ext cx="3889374" cy="562490"/>
          </a:xfrm>
        </p:spPr>
        <p:txBody>
          <a:bodyPr anchor="b">
            <a:normAutofit/>
          </a:bodyPr>
          <a:lstStyle>
            <a:lvl1pPr marL="0" indent="0">
              <a:buNone/>
              <a:defRPr sz="1400" b="0">
                <a:latin typeface="Poppins Medium" panose="00000600000000000000" pitchFamily="2" charset="-18"/>
                <a:cs typeface="Poppins Medium" panose="00000600000000000000" pitchFamily="2" charset="-18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389" y="2299215"/>
            <a:ext cx="3889374" cy="3974584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398B-CB05-495E-A2C7-B94B4D867043}" type="datetimeFigureOut">
              <a:rPr lang="en-150" smtClean="0"/>
              <a:t>13/02/2025</a:t>
            </a:fld>
            <a:endParaRPr lang="en-15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28AF75EC-88BE-413B-8D0D-72ABF762008E}" type="slidenum">
              <a:rPr lang="en-150" smtClean="0"/>
              <a:t>‹#›</a:t>
            </a:fld>
            <a:endParaRPr lang="en-150"/>
          </a:p>
        </p:txBody>
      </p:sp>
      <p:sp>
        <p:nvSpPr>
          <p:cNvPr id="10" name="Tartalom helye 7">
            <a:extLst>
              <a:ext uri="{FF2B5EF4-FFF2-40B4-BE49-F238E27FC236}">
                <a16:creationId xmlns:a16="http://schemas.microsoft.com/office/drawing/2014/main" id="{650ECAA6-2126-3CD8-539E-CB95C4676425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3238" y="225425"/>
            <a:ext cx="3889375" cy="358775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en-150" dirty="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defTabSz="457200"/>
            <a:r>
              <a:rPr lang="hu-HU" dirty="0"/>
              <a:t>Téma minta szerkesztése</a:t>
            </a:r>
            <a:endParaRPr lang="en-150" dirty="0"/>
          </a:p>
        </p:txBody>
      </p:sp>
      <p:sp>
        <p:nvSpPr>
          <p:cNvPr id="11" name="Szöveg helye 9">
            <a:extLst>
              <a:ext uri="{FF2B5EF4-FFF2-40B4-BE49-F238E27FC236}">
                <a16:creationId xmlns:a16="http://schemas.microsoft.com/office/drawing/2014/main" id="{BE6C96A5-D844-7517-DBA8-5059D08979F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51389" y="225424"/>
            <a:ext cx="3889374" cy="358775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n-150" dirty="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indent="0" defTabSz="457200">
              <a:buNone/>
            </a:pPr>
            <a:r>
              <a:rPr lang="hu-HU" dirty="0"/>
              <a:t>Kurzus minta szerkesztése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551155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</a:lstStyle>
          <a:p>
            <a:pPr lvl="0" algn="ctr"/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398B-CB05-495E-A2C7-B94B4D867043}" type="datetimeFigureOut">
              <a:rPr lang="en-150" smtClean="0"/>
              <a:t>13/02/2025</a:t>
            </a:fld>
            <a:endParaRPr lang="en-1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28AF75EC-88BE-413B-8D0D-72ABF762008E}" type="slidenum">
              <a:rPr lang="en-150" smtClean="0"/>
              <a:t>‹#›</a:t>
            </a:fld>
            <a:endParaRPr lang="en-150"/>
          </a:p>
        </p:txBody>
      </p:sp>
      <p:sp>
        <p:nvSpPr>
          <p:cNvPr id="6" name="Tartalom helye 7">
            <a:extLst>
              <a:ext uri="{FF2B5EF4-FFF2-40B4-BE49-F238E27FC236}">
                <a16:creationId xmlns:a16="http://schemas.microsoft.com/office/drawing/2014/main" id="{C963E8A2-F5D4-9DF3-7586-FA14EDC7E06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3238" y="225425"/>
            <a:ext cx="3889375" cy="358775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en-150" dirty="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defTabSz="457200"/>
            <a:r>
              <a:rPr lang="hu-HU" dirty="0"/>
              <a:t>Téma minta szerkesztése</a:t>
            </a:r>
            <a:endParaRPr lang="en-150" dirty="0"/>
          </a:p>
        </p:txBody>
      </p:sp>
      <p:sp>
        <p:nvSpPr>
          <p:cNvPr id="7" name="Szöveg helye 9">
            <a:extLst>
              <a:ext uri="{FF2B5EF4-FFF2-40B4-BE49-F238E27FC236}">
                <a16:creationId xmlns:a16="http://schemas.microsoft.com/office/drawing/2014/main" id="{38C849E7-28C8-3FB3-C772-F588F151D5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51388" y="225424"/>
            <a:ext cx="3889375" cy="358775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n-150" dirty="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indent="0" defTabSz="457200">
              <a:buNone/>
            </a:pPr>
            <a:r>
              <a:rPr lang="hu-HU" dirty="0"/>
              <a:t>Kurzus minta szerkesztése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624220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398B-CB05-495E-A2C7-B94B4D867043}" type="datetimeFigureOut">
              <a:rPr lang="en-150" smtClean="0"/>
              <a:t>13/02/2025</a:t>
            </a:fld>
            <a:endParaRPr lang="en-1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28AF75EC-88BE-413B-8D0D-72ABF762008E}" type="slidenum">
              <a:rPr lang="en-150" smtClean="0"/>
              <a:t>‹#›</a:t>
            </a:fld>
            <a:endParaRPr lang="en-150"/>
          </a:p>
        </p:txBody>
      </p:sp>
      <p:sp>
        <p:nvSpPr>
          <p:cNvPr id="5" name="Tartalom helye 7">
            <a:extLst>
              <a:ext uri="{FF2B5EF4-FFF2-40B4-BE49-F238E27FC236}">
                <a16:creationId xmlns:a16="http://schemas.microsoft.com/office/drawing/2014/main" id="{31116846-FB04-56DD-28DC-010BEF932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3238" y="225425"/>
            <a:ext cx="3889375" cy="358775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en-150" dirty="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defTabSz="457200"/>
            <a:r>
              <a:rPr lang="hu-HU" dirty="0"/>
              <a:t>Téma minta szerkesztése</a:t>
            </a:r>
            <a:endParaRPr lang="en-150" dirty="0"/>
          </a:p>
        </p:txBody>
      </p:sp>
      <p:sp>
        <p:nvSpPr>
          <p:cNvPr id="6" name="Szöveg helye 9">
            <a:extLst>
              <a:ext uri="{FF2B5EF4-FFF2-40B4-BE49-F238E27FC236}">
                <a16:creationId xmlns:a16="http://schemas.microsoft.com/office/drawing/2014/main" id="{EA549167-E4B3-3B69-86BD-47D34325780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51388" y="225424"/>
            <a:ext cx="3889375" cy="358775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n-150" dirty="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indent="0" defTabSz="457200">
              <a:buNone/>
            </a:pPr>
            <a:r>
              <a:rPr lang="hu-HU" dirty="0"/>
              <a:t>Kurzus minta szerkesztése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067457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692149"/>
            <a:ext cx="3348038" cy="16922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32250" y="692151"/>
            <a:ext cx="4608513" cy="558165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hu-HU" dirty="0"/>
            </a:lvl1pPr>
            <a:lvl2pPr>
              <a:defRPr lang="hu-HU" dirty="0"/>
            </a:lvl2pPr>
            <a:lvl3pPr>
              <a:defRPr lang="hu-HU" dirty="0"/>
            </a:lvl3pPr>
            <a:lvl4pPr>
              <a:defRPr lang="hu-HU" dirty="0"/>
            </a:lvl4pPr>
            <a:lvl5pPr>
              <a:defRPr lang="en-US" dirty="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2492376"/>
            <a:ext cx="3348038" cy="378142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Poppins Medium" panose="00000600000000000000" pitchFamily="2" charset="-18"/>
                <a:cs typeface="Poppins Medium" panose="00000600000000000000" pitchFamily="2" charset="-18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398B-CB05-495E-A2C7-B94B4D867043}" type="datetimeFigureOut">
              <a:rPr lang="en-150" smtClean="0"/>
              <a:t>13/02/2025</a:t>
            </a:fld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28AF75EC-88BE-413B-8D0D-72ABF762008E}" type="slidenum">
              <a:rPr lang="en-150" smtClean="0"/>
              <a:t>‹#›</a:t>
            </a:fld>
            <a:endParaRPr lang="en-150"/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7C1353D9-DC60-6B4C-3DF0-DA03AF9687F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3238" y="225425"/>
            <a:ext cx="3889375" cy="358775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en-150" dirty="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defTabSz="457200"/>
            <a:r>
              <a:rPr lang="hu-HU" dirty="0"/>
              <a:t>Téma minta szerkesztése</a:t>
            </a:r>
            <a:endParaRPr lang="en-150" dirty="0"/>
          </a:p>
        </p:txBody>
      </p:sp>
      <p:sp>
        <p:nvSpPr>
          <p:cNvPr id="9" name="Szöveg helye 9">
            <a:extLst>
              <a:ext uri="{FF2B5EF4-FFF2-40B4-BE49-F238E27FC236}">
                <a16:creationId xmlns:a16="http://schemas.microsoft.com/office/drawing/2014/main" id="{8A3B71EB-95B8-6D25-0E3D-09FD03121A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51389" y="225424"/>
            <a:ext cx="3889374" cy="358775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n-150" dirty="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indent="0" defTabSz="457200">
              <a:buNone/>
            </a:pPr>
            <a:r>
              <a:rPr lang="hu-HU" dirty="0"/>
              <a:t>Kurzus minta szerkesztése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28046019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2426">
          <p15:clr>
            <a:srgbClr val="FBAE40"/>
          </p15:clr>
        </p15:guide>
        <p15:guide id="3" pos="2540">
          <p15:clr>
            <a:srgbClr val="FBAE40"/>
          </p15:clr>
        </p15:guide>
        <p15:guide id="6" pos="2160" userDrawn="1">
          <p15:clr>
            <a:srgbClr val="FBAE40"/>
          </p15:clr>
        </p15:guide>
        <p15:guide id="7" pos="1820" userDrawn="1">
          <p15:clr>
            <a:srgbClr val="FBAE40"/>
          </p15:clr>
        </p15:guide>
        <p15:guide id="8" pos="1905" userDrawn="1">
          <p15:clr>
            <a:srgbClr val="FBAE40"/>
          </p15:clr>
        </p15:guide>
        <p15:guide id="9" orient="horz" pos="1502" userDrawn="1">
          <p15:clr>
            <a:srgbClr val="FBAE40"/>
          </p15:clr>
        </p15:guide>
        <p15:guide id="10" orient="horz" pos="157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238" y="692149"/>
            <a:ext cx="3348037" cy="169227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32250" y="699764"/>
            <a:ext cx="4608514" cy="557403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>
                <a:latin typeface="Poppins Medium" panose="00000600000000000000" pitchFamily="2" charset="-18"/>
                <a:cs typeface="Poppins Medium" panose="00000600000000000000" pitchFamily="2" charset="-18"/>
              </a:defRPr>
            </a:lvl1pPr>
          </a:lstStyle>
          <a:p>
            <a:pPr marL="0" lvl="0" indent="0">
              <a:buNone/>
            </a:pPr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238" y="2492374"/>
            <a:ext cx="3348037" cy="37814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hu-HU">
                <a:latin typeface="Poppins Medium" panose="00000600000000000000" pitchFamily="2" charset="-18"/>
                <a:cs typeface="Poppins Medium" panose="00000600000000000000" pitchFamily="2" charset="-18"/>
              </a:defRPr>
            </a:lvl1pPr>
          </a:lstStyle>
          <a:p>
            <a:pPr marL="0" lvl="0" indent="0">
              <a:buNone/>
            </a:pPr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9398B-CB05-495E-A2C7-B94B4D867043}" type="datetimeFigureOut">
              <a:rPr lang="en-150" smtClean="0"/>
              <a:t>13/02/2025</a:t>
            </a:fld>
            <a:endParaRPr lang="en-15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r">
              <a:defRPr/>
            </a:lvl1pPr>
          </a:lstStyle>
          <a:p>
            <a:fld id="{28AF75EC-88BE-413B-8D0D-72ABF762008E}" type="slidenum">
              <a:rPr lang="en-150" smtClean="0"/>
              <a:t>‹#›</a:t>
            </a:fld>
            <a:endParaRPr lang="en-150"/>
          </a:p>
        </p:txBody>
      </p:sp>
      <p:sp>
        <p:nvSpPr>
          <p:cNvPr id="8" name="Tartalom helye 7">
            <a:extLst>
              <a:ext uri="{FF2B5EF4-FFF2-40B4-BE49-F238E27FC236}">
                <a16:creationId xmlns:a16="http://schemas.microsoft.com/office/drawing/2014/main" id="{28DB8C45-FFF5-8CD5-C257-BE3E04F3322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03237" y="225425"/>
            <a:ext cx="3889376" cy="358775"/>
          </a:xfrm>
        </p:spPr>
        <p:txBody>
          <a:bodyPr vert="horz" lIns="91440" tIns="45720" rIns="91440" bIns="45720" rtlCol="0" anchor="ctr"/>
          <a:lstStyle>
            <a:lvl1pPr marL="0" indent="0">
              <a:buNone/>
              <a:defRPr lang="en-150" dirty="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defTabSz="457200"/>
            <a:r>
              <a:rPr lang="hu-HU" dirty="0"/>
              <a:t>Téma minta szerkesztése</a:t>
            </a:r>
            <a:endParaRPr lang="en-150" dirty="0"/>
          </a:p>
        </p:txBody>
      </p:sp>
      <p:sp>
        <p:nvSpPr>
          <p:cNvPr id="9" name="Szöveg helye 9">
            <a:extLst>
              <a:ext uri="{FF2B5EF4-FFF2-40B4-BE49-F238E27FC236}">
                <a16:creationId xmlns:a16="http://schemas.microsoft.com/office/drawing/2014/main" id="{421F2FBE-15EA-D698-AA9F-1B619F461F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51388" y="225424"/>
            <a:ext cx="3889375" cy="358775"/>
          </a:xfr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lang="en-150" dirty="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indent="0" defTabSz="457200">
              <a:buNone/>
            </a:pPr>
            <a:r>
              <a:rPr lang="hu-HU" dirty="0"/>
              <a:t>Kurzus minta szerkesztése</a:t>
            </a:r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19499276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pos="2880">
          <p15:clr>
            <a:srgbClr val="FBAE40"/>
          </p15:clr>
        </p15:guide>
        <p15:guide id="4" pos="2540">
          <p15:clr>
            <a:srgbClr val="FBAE40"/>
          </p15:clr>
        </p15:guide>
        <p15:guide id="5" pos="2426">
          <p15:clr>
            <a:srgbClr val="FBAE40"/>
          </p15:clr>
        </p15:guide>
        <p15:guide id="6" orient="horz" pos="1502" userDrawn="1">
          <p15:clr>
            <a:srgbClr val="FBAE40"/>
          </p15:clr>
        </p15:guide>
        <p15:guide id="7" orient="horz" pos="1570" userDrawn="1">
          <p15:clr>
            <a:srgbClr val="FBAE40"/>
          </p15:clr>
        </p15:guide>
        <p15:guide id="8" pos="2160" userDrawn="1">
          <p15:clr>
            <a:srgbClr val="FBAE40"/>
          </p15:clr>
        </p15:guide>
        <p15:guide id="9" pos="1905" userDrawn="1">
          <p15:clr>
            <a:srgbClr val="FBAE40"/>
          </p15:clr>
        </p15:guide>
        <p15:guide id="10" pos="18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3238" y="692150"/>
            <a:ext cx="8137524" cy="8286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/>
            <a:r>
              <a:rPr lang="hu-HU" dirty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238" y="1628775"/>
            <a:ext cx="8137525" cy="46450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3238" y="6407836"/>
            <a:ext cx="2398712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82000"/>
                  </a:schemeClr>
                </a:solidFill>
                <a:latin typeface="Poppins" panose="00000500000000000000" pitchFamily="2" charset="-18"/>
                <a:cs typeface="Poppins" panose="00000500000000000000" pitchFamily="2" charset="-18"/>
              </a:defRPr>
            </a:lvl1pPr>
          </a:lstStyle>
          <a:p>
            <a:fld id="{C659398B-CB05-495E-A2C7-B94B4D867043}" type="datetimeFigureOut">
              <a:rPr lang="en-150" smtClean="0"/>
              <a:t>13/02/2025</a:t>
            </a:fld>
            <a:endParaRPr lang="en-1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42051" y="6407836"/>
            <a:ext cx="2398711" cy="325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150" sz="1400" smtClean="0">
                <a:solidFill>
                  <a:schemeClr val="tx1">
                    <a:tint val="82000"/>
                  </a:schemeClr>
                </a:solidFill>
                <a:latin typeface="Poppins" panose="00000500000000000000" pitchFamily="2" charset="-18"/>
                <a:cs typeface="Poppins" panose="00000500000000000000" pitchFamily="2" charset="-18"/>
              </a:defRPr>
            </a:lvl1pPr>
          </a:lstStyle>
          <a:p>
            <a:fld id="{28AF75EC-88BE-413B-8D0D-72ABF762008E}" type="slidenum">
              <a:rPr lang="en-150" smtClean="0"/>
              <a:t>‹#›</a:t>
            </a:fld>
            <a:endParaRPr lang="en-150"/>
          </a:p>
        </p:txBody>
      </p:sp>
    </p:spTree>
    <p:extLst>
      <p:ext uri="{BB962C8B-B14F-4D97-AF65-F5344CB8AC3E}">
        <p14:creationId xmlns:p14="http://schemas.microsoft.com/office/powerpoint/2010/main" val="1257934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200" kern="1200" dirty="0">
          <a:solidFill>
            <a:schemeClr val="tx1"/>
          </a:solidFill>
          <a:latin typeface="Fraunces 72pt SemiBold" pitchFamily="2" charset="-18"/>
          <a:ea typeface="+mj-ea"/>
          <a:cs typeface="Aptos Serif" panose="020B0502040204020203" pitchFamily="18" charset="0"/>
        </a:defRPr>
      </a:lvl1pPr>
    </p:titleStyle>
    <p:bodyStyle>
      <a:lvl1pPr marL="180975" indent="-180975" algn="l" defTabSz="91440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Poppins" panose="00000500000000000000" pitchFamily="2" charset="-18"/>
          <a:ea typeface="+mn-ea"/>
          <a:cs typeface="Poppins" panose="00000500000000000000" pitchFamily="2" charset="-18"/>
        </a:defRPr>
      </a:lvl1pPr>
      <a:lvl2pPr marL="534988" indent="-173038" algn="l" defTabSz="914400" rtl="0" eaLnBrk="1" latinLnBrk="0" hangingPunct="1">
        <a:lnSpc>
          <a:spcPct val="90000"/>
        </a:lnSpc>
        <a:spcBef>
          <a:spcPts val="500"/>
        </a:spcBef>
        <a:buFont typeface="Poppins Light" panose="00000400000000000000" pitchFamily="2" charset="-18"/>
        <a:buChar char="›"/>
        <a:defRPr sz="1400" kern="1200">
          <a:solidFill>
            <a:schemeClr val="tx1">
              <a:lumMod val="50000"/>
              <a:lumOff val="50000"/>
            </a:schemeClr>
          </a:solidFill>
          <a:latin typeface="Poppins" panose="00000500000000000000" pitchFamily="2" charset="-18"/>
          <a:ea typeface="+mn-ea"/>
          <a:cs typeface="Poppins" panose="00000500000000000000" pitchFamily="2" charset="-18"/>
        </a:defRPr>
      </a:lvl2pPr>
      <a:lvl3pPr marL="898525" indent="-182563" algn="l" defTabSz="914400" rtl="0" eaLnBrk="1" latinLnBrk="0" hangingPunct="1">
        <a:lnSpc>
          <a:spcPct val="90000"/>
        </a:lnSpc>
        <a:spcBef>
          <a:spcPts val="500"/>
        </a:spcBef>
        <a:buFont typeface="Poppins Light" panose="00000400000000000000" pitchFamily="2" charset="-18"/>
        <a:buChar char="›"/>
        <a:defRPr sz="1400" kern="1200">
          <a:solidFill>
            <a:schemeClr val="tx1">
              <a:lumMod val="50000"/>
              <a:lumOff val="50000"/>
            </a:schemeClr>
          </a:solidFill>
          <a:latin typeface="Poppins" panose="00000500000000000000" pitchFamily="2" charset="-18"/>
          <a:ea typeface="+mn-ea"/>
          <a:cs typeface="Poppins" panose="00000500000000000000" pitchFamily="2" charset="-18"/>
        </a:defRPr>
      </a:lvl3pPr>
      <a:lvl4pPr marL="1252538" indent="-173038" algn="l" defTabSz="914400" rtl="0" eaLnBrk="1" latinLnBrk="0" hangingPunct="1">
        <a:lnSpc>
          <a:spcPct val="90000"/>
        </a:lnSpc>
        <a:spcBef>
          <a:spcPts val="500"/>
        </a:spcBef>
        <a:buFont typeface="Poppins Light" panose="00000400000000000000" pitchFamily="2" charset="-18"/>
        <a:buChar char="›"/>
        <a:defRPr sz="1400" kern="1200">
          <a:solidFill>
            <a:schemeClr val="tx1">
              <a:lumMod val="50000"/>
              <a:lumOff val="50000"/>
            </a:schemeClr>
          </a:solidFill>
          <a:latin typeface="Poppins" panose="00000500000000000000" pitchFamily="2" charset="-18"/>
          <a:ea typeface="+mn-ea"/>
          <a:cs typeface="Poppins" panose="00000500000000000000" pitchFamily="2" charset="-18"/>
        </a:defRPr>
      </a:lvl4pPr>
      <a:lvl5pPr marL="1614488" indent="-180975" algn="l" defTabSz="914400" rtl="0" eaLnBrk="1" latinLnBrk="0" hangingPunct="1">
        <a:lnSpc>
          <a:spcPct val="90000"/>
        </a:lnSpc>
        <a:spcBef>
          <a:spcPts val="500"/>
        </a:spcBef>
        <a:buFont typeface="Poppins Light" panose="00000400000000000000" pitchFamily="2" charset="-18"/>
        <a:buChar char="›"/>
        <a:defRPr sz="1400" kern="1200">
          <a:solidFill>
            <a:schemeClr val="tx1">
              <a:lumMod val="50000"/>
              <a:lumOff val="50000"/>
            </a:schemeClr>
          </a:solidFill>
          <a:latin typeface="Poppins" panose="00000500000000000000" pitchFamily="2" charset="-18"/>
          <a:ea typeface="+mn-ea"/>
          <a:cs typeface="Poppins" panose="00000500000000000000" pitchFamily="2" charset="-18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880">
          <p15:clr>
            <a:srgbClr val="F26B43"/>
          </p15:clr>
        </p15:guide>
        <p15:guide id="3" pos="5443">
          <p15:clr>
            <a:srgbClr val="F26B43"/>
          </p15:clr>
        </p15:guide>
        <p15:guide id="4" pos="317">
          <p15:clr>
            <a:srgbClr val="F26B43"/>
          </p15:clr>
        </p15:guide>
        <p15:guide id="12" pos="2767">
          <p15:clr>
            <a:srgbClr val="F26B43"/>
          </p15:clr>
        </p15:guide>
        <p15:guide id="13" pos="2993">
          <p15:clr>
            <a:srgbClr val="F26B43"/>
          </p15:clr>
        </p15:guide>
        <p15:guide id="14" orient="horz" pos="1026" userDrawn="1">
          <p15:clr>
            <a:srgbClr val="F26B43"/>
          </p15:clr>
        </p15:guide>
        <p15:guide id="15" pos="2160" userDrawn="1">
          <p15:clr>
            <a:srgbClr val="F26B43"/>
          </p15:clr>
        </p15:guide>
        <p15:guide id="16" pos="4082" userDrawn="1">
          <p15:clr>
            <a:srgbClr val="F26B43"/>
          </p15:clr>
        </p15:guide>
        <p15:guide id="17" pos="238" userDrawn="1">
          <p15:clr>
            <a:srgbClr val="F26B43"/>
          </p15:clr>
        </p15:guide>
        <p15:guide id="18" orient="horz" pos="142" userDrawn="1">
          <p15:clr>
            <a:srgbClr val="F26B43"/>
          </p15:clr>
        </p15:guide>
        <p15:guide id="19" orient="horz" pos="368" userDrawn="1">
          <p15:clr>
            <a:srgbClr val="F26B43"/>
          </p15:clr>
        </p15:guide>
        <p15:guide id="20" orient="horz" pos="436" userDrawn="1">
          <p15:clr>
            <a:srgbClr val="F26B43"/>
          </p15:clr>
        </p15:guide>
        <p15:guide id="21" orient="horz" pos="958" userDrawn="1">
          <p15:clr>
            <a:srgbClr val="F26B43"/>
          </p15:clr>
        </p15:guide>
        <p15:guide id="22" orient="horz" pos="4247" userDrawn="1">
          <p15:clr>
            <a:srgbClr val="F26B43"/>
          </p15:clr>
        </p15:guide>
        <p15:guide id="23" orient="horz" pos="4042" userDrawn="1">
          <p15:clr>
            <a:srgbClr val="F26B43"/>
          </p15:clr>
        </p15:guide>
        <p15:guide id="24" orient="horz" pos="3952" userDrawn="1">
          <p15:clr>
            <a:srgbClr val="F26B43"/>
          </p15:clr>
        </p15:guide>
        <p15:guide id="25" pos="2075" userDrawn="1">
          <p15:clr>
            <a:srgbClr val="F26B43"/>
          </p15:clr>
        </p15:guide>
        <p15:guide id="26" pos="22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atacamp.com/users/sign_up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project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login.posit.cloud/register?redirect=https%3A%2F%2Fclient.login.posit.cloud%2Foauth%2Flogin%3Fshow_auth%3D0%26show_login%3D0" TargetMode="External"/><Relationship Id="rId5" Type="http://schemas.openxmlformats.org/officeDocument/2006/relationships/hyperlink" Target="https://posit.co/download/rstudio-desktop/" TargetMode="External"/><Relationship Id="rId4" Type="http://schemas.openxmlformats.org/officeDocument/2006/relationships/hyperlink" Target="https://cran.r-project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ignup?ref_cta=Sign+up&amp;ref_loc=header+logged+out&amp;ref_page=%2F&amp;source=header-home" TargetMode="External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github.com/en/education/explore-the-benefits-of-teaching-and-learning-with-github-education/github-education-for-students/apply-to-github-education-as-a-student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DE9D18-DF3A-38DD-E2AD-44A9D0D5E3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u-HU" sz="3200" dirty="0"/>
              <a:t>Bevezetés az R programozásba</a:t>
            </a:r>
            <a:endParaRPr lang="en-150" sz="3200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14EED2C-37A3-E182-271C-652D11564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sz="1400" dirty="0"/>
              <a:t>Óramegbeszélés</a:t>
            </a:r>
            <a:endParaRPr lang="en-150" sz="1400" dirty="0"/>
          </a:p>
        </p:txBody>
      </p:sp>
    </p:spTree>
    <p:extLst>
      <p:ext uri="{BB962C8B-B14F-4D97-AF65-F5344CB8AC3E}">
        <p14:creationId xmlns:p14="http://schemas.microsoft.com/office/powerpoint/2010/main" val="665966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9A10014-A214-7975-5B9A-9FC2639B3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Miről lesz szó a félév során?</a:t>
            </a:r>
            <a:endParaRPr lang="en-150" dirty="0"/>
          </a:p>
        </p:txBody>
      </p:sp>
      <p:graphicFrame>
        <p:nvGraphicFramePr>
          <p:cNvPr id="8" name="Tartalom helye 7">
            <a:extLst>
              <a:ext uri="{FF2B5EF4-FFF2-40B4-BE49-F238E27FC236}">
                <a16:creationId xmlns:a16="http://schemas.microsoft.com/office/drawing/2014/main" id="{3915805F-A5FC-EEA9-EC73-DDFCF93FB6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3998028"/>
              </p:ext>
            </p:extLst>
          </p:nvPr>
        </p:nvGraphicFramePr>
        <p:xfrm>
          <a:off x="2232000" y="1642356"/>
          <a:ext cx="4680000" cy="463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1952563213"/>
                    </a:ext>
                  </a:extLst>
                </a:gridCol>
                <a:gridCol w="3420000">
                  <a:extLst>
                    <a:ext uri="{9D8B030D-6E8A-4147-A177-3AD203B41FA5}">
                      <a16:colId xmlns:a16="http://schemas.microsoft.com/office/drawing/2014/main" val="2257461224"/>
                    </a:ext>
                  </a:extLst>
                </a:gridCol>
              </a:tblGrid>
              <a:tr h="289465"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hu-HU" sz="1400" b="1" dirty="0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Dátum</a:t>
                      </a:r>
                      <a:endParaRPr lang="en-150" sz="1400" b="1" dirty="0">
                        <a:solidFill>
                          <a:schemeClr val="tx1"/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hu-HU" sz="1400" b="1" dirty="0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Óra témája</a:t>
                      </a:r>
                      <a:endParaRPr lang="en-150" sz="1400" b="1" dirty="0">
                        <a:solidFill>
                          <a:schemeClr val="tx1"/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2496733"/>
                  </a:ext>
                </a:extLst>
              </a:tr>
              <a:tr h="289465"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hu-HU" sz="1400" b="0" dirty="0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2025.02.12</a:t>
                      </a:r>
                      <a:endParaRPr lang="en-150" sz="1400" b="0" dirty="0">
                        <a:solidFill>
                          <a:schemeClr val="tx1"/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hu-HU" sz="1400" b="0" dirty="0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Óramegbeszélés</a:t>
                      </a:r>
                      <a:endParaRPr lang="en-150" sz="1400" b="0" dirty="0">
                        <a:solidFill>
                          <a:schemeClr val="tx1"/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970824"/>
                  </a:ext>
                </a:extLst>
              </a:tr>
              <a:tr h="289465"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hu-HU" sz="1400" b="0" dirty="0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2025.02.19</a:t>
                      </a:r>
                      <a:endParaRPr lang="en-150" sz="1400" b="0" dirty="0">
                        <a:solidFill>
                          <a:schemeClr val="tx1"/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hu-HU" sz="1400" b="0" dirty="0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Bevezetés az adatkezelésbe</a:t>
                      </a:r>
                      <a:endParaRPr lang="en-150" sz="1400" b="0" dirty="0">
                        <a:solidFill>
                          <a:schemeClr val="tx1"/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9150127"/>
                  </a:ext>
                </a:extLst>
              </a:tr>
              <a:tr h="289465"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hu-HU" sz="1400" b="0" dirty="0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2025.02.26</a:t>
                      </a:r>
                      <a:endParaRPr lang="en-150" sz="1400" b="0" dirty="0">
                        <a:solidFill>
                          <a:schemeClr val="tx1"/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hu-HU" sz="1400" b="0" dirty="0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Bevezetés az adatvizualizációba</a:t>
                      </a:r>
                      <a:endParaRPr lang="en-150" sz="1400" b="0" dirty="0">
                        <a:solidFill>
                          <a:schemeClr val="tx1"/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8665600"/>
                  </a:ext>
                </a:extLst>
              </a:tr>
              <a:tr h="289465"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hu-HU" sz="1400" b="0" dirty="0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2025.03.05</a:t>
                      </a:r>
                      <a:endParaRPr lang="en-150" sz="1400" b="0" dirty="0">
                        <a:solidFill>
                          <a:schemeClr val="tx1"/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hu-HU" sz="1400" b="0" dirty="0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Leíró statisztikák készítése</a:t>
                      </a:r>
                      <a:endParaRPr lang="en-150" sz="1400" b="0" dirty="0">
                        <a:solidFill>
                          <a:schemeClr val="tx1"/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432058"/>
                  </a:ext>
                </a:extLst>
              </a:tr>
              <a:tr h="289465"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hu-HU" sz="1400" b="0" dirty="0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2025.03.12</a:t>
                      </a:r>
                      <a:endParaRPr lang="en-150" sz="1400" b="0" dirty="0">
                        <a:solidFill>
                          <a:schemeClr val="tx1"/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hu-HU" sz="1400" b="0" dirty="0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Adatvizualizáció alapok</a:t>
                      </a:r>
                      <a:endParaRPr lang="en-150" sz="1400" b="0" dirty="0">
                        <a:solidFill>
                          <a:schemeClr val="tx1"/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4070919"/>
                  </a:ext>
                </a:extLst>
              </a:tr>
              <a:tr h="289465"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hu-HU" sz="1400" b="0" dirty="0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2025.03.19</a:t>
                      </a:r>
                      <a:endParaRPr lang="en-150" sz="1400" b="0" dirty="0">
                        <a:solidFill>
                          <a:schemeClr val="tx1"/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hu-HU" sz="1400" b="0" dirty="0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”</a:t>
                      </a:r>
                      <a:r>
                        <a:rPr lang="hu-HU" sz="1400" b="0" dirty="0" err="1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Tidy</a:t>
                      </a:r>
                      <a:r>
                        <a:rPr lang="hu-HU" sz="1400" b="0" dirty="0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 </a:t>
                      </a:r>
                      <a:r>
                        <a:rPr lang="hu-HU" sz="1400" b="0" dirty="0" err="1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data</a:t>
                      </a:r>
                      <a:r>
                        <a:rPr lang="hu-HU" sz="1400" b="0" dirty="0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”</a:t>
                      </a:r>
                      <a:endParaRPr lang="en-150" sz="1400" b="0" dirty="0">
                        <a:solidFill>
                          <a:schemeClr val="tx1"/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2222633"/>
                  </a:ext>
                </a:extLst>
              </a:tr>
              <a:tr h="289465"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hu-HU" sz="1400" b="0" dirty="0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2025.03.26</a:t>
                      </a:r>
                      <a:endParaRPr lang="en-150" sz="1400" b="0" dirty="0">
                        <a:solidFill>
                          <a:schemeClr val="tx1"/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hu-HU" sz="1400" b="0" dirty="0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Széles és hosszú adatformátumok</a:t>
                      </a:r>
                      <a:endParaRPr lang="en-150" sz="1400" b="0" dirty="0">
                        <a:solidFill>
                          <a:schemeClr val="tx1"/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701313"/>
                  </a:ext>
                </a:extLst>
              </a:tr>
              <a:tr h="289465"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hu-HU" sz="1400" b="0" dirty="0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2025.04.02</a:t>
                      </a:r>
                      <a:endParaRPr lang="en-150" sz="1400" b="0" dirty="0">
                        <a:solidFill>
                          <a:schemeClr val="tx1"/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hu-HU" sz="1400" b="0" dirty="0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További adatformátumok</a:t>
                      </a:r>
                      <a:endParaRPr lang="en-150" sz="1400" b="0" dirty="0">
                        <a:solidFill>
                          <a:schemeClr val="tx1"/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2073475"/>
                  </a:ext>
                </a:extLst>
              </a:tr>
              <a:tr h="289465"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hu-HU" sz="1400" b="0" dirty="0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2025.04.09</a:t>
                      </a:r>
                      <a:endParaRPr lang="en-150" sz="1400" b="0" dirty="0">
                        <a:solidFill>
                          <a:schemeClr val="tx1"/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hu-HU" sz="1400" b="0" dirty="0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További adatformátumok</a:t>
                      </a:r>
                      <a:endParaRPr lang="en-150" sz="1400" b="0" dirty="0">
                        <a:solidFill>
                          <a:schemeClr val="tx1"/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20753493"/>
                  </a:ext>
                </a:extLst>
              </a:tr>
              <a:tr h="289465"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hu-HU" sz="1400" b="0" dirty="0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2025.04.16</a:t>
                      </a:r>
                      <a:endParaRPr lang="en-150" sz="1400" b="0" dirty="0">
                        <a:solidFill>
                          <a:schemeClr val="tx1"/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hu-HU" sz="1400" b="0" dirty="0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Projektmunka</a:t>
                      </a:r>
                      <a:endParaRPr lang="en-150" sz="1400" b="0" dirty="0">
                        <a:solidFill>
                          <a:schemeClr val="tx1"/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75118"/>
                  </a:ext>
                </a:extLst>
              </a:tr>
              <a:tr h="289465"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hu-HU" sz="1400" b="0" dirty="0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2025.04.23</a:t>
                      </a:r>
                      <a:endParaRPr lang="en-150" sz="1400" b="0" dirty="0">
                        <a:solidFill>
                          <a:schemeClr val="tx1"/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hu-HU" sz="1400" b="0" dirty="0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Projektmunka</a:t>
                      </a:r>
                      <a:endParaRPr lang="en-150" sz="1400" b="0" dirty="0">
                        <a:solidFill>
                          <a:schemeClr val="tx1"/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1750877"/>
                  </a:ext>
                </a:extLst>
              </a:tr>
              <a:tr h="289465"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hu-HU" sz="1400" b="0" dirty="0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2025.04.30</a:t>
                      </a:r>
                      <a:endParaRPr lang="en-150" sz="1400" b="0" dirty="0">
                        <a:solidFill>
                          <a:schemeClr val="tx1"/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hu-HU" sz="1400" b="0" dirty="0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Projektmunka</a:t>
                      </a:r>
                      <a:endParaRPr lang="en-150" sz="1400" b="0" dirty="0">
                        <a:solidFill>
                          <a:schemeClr val="tx1"/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7448957"/>
                  </a:ext>
                </a:extLst>
              </a:tr>
              <a:tr h="289465"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hu-HU" sz="1400" b="0" dirty="0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2025.05.07</a:t>
                      </a:r>
                      <a:endParaRPr lang="en-150" sz="1400" b="0" dirty="0">
                        <a:solidFill>
                          <a:schemeClr val="tx1"/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hu-HU" sz="1400" b="0" dirty="0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Haladó adatvizualizáció</a:t>
                      </a:r>
                      <a:endParaRPr lang="en-150" sz="1400" b="0" dirty="0">
                        <a:solidFill>
                          <a:schemeClr val="tx1"/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574580"/>
                  </a:ext>
                </a:extLst>
              </a:tr>
              <a:tr h="289465"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hu-HU" sz="1400" b="0" dirty="0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2025.05.14</a:t>
                      </a:r>
                      <a:endParaRPr lang="en-150" sz="1400" b="0" dirty="0">
                        <a:solidFill>
                          <a:schemeClr val="tx1"/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hu-HU" sz="1400" b="0" dirty="0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Haladó adatvizualizáció</a:t>
                      </a:r>
                      <a:endParaRPr lang="en-150" sz="1400" b="0" dirty="0">
                        <a:solidFill>
                          <a:schemeClr val="tx1"/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123593"/>
                  </a:ext>
                </a:extLst>
              </a:tr>
              <a:tr h="289465">
                <a:tc>
                  <a:txBody>
                    <a:bodyPr/>
                    <a:lstStyle/>
                    <a:p>
                      <a:pPr algn="r">
                        <a:lnSpc>
                          <a:spcPct val="80000"/>
                        </a:lnSpc>
                      </a:pPr>
                      <a:r>
                        <a:rPr lang="hu-HU" sz="1400" b="0" dirty="0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2025.05.21</a:t>
                      </a:r>
                      <a:endParaRPr lang="en-150" sz="1400" b="0" dirty="0">
                        <a:solidFill>
                          <a:schemeClr val="tx1"/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</a:pPr>
                      <a:r>
                        <a:rPr lang="hu-HU" sz="1400" b="0" dirty="0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Adatkommunikáció: </a:t>
                      </a:r>
                      <a:r>
                        <a:rPr lang="hu-HU" sz="1400" b="0" dirty="0" err="1">
                          <a:solidFill>
                            <a:schemeClr val="tx1"/>
                          </a:solidFill>
                          <a:latin typeface="Poppins" panose="00000500000000000000" pitchFamily="2" charset="-18"/>
                          <a:cs typeface="Poppins" panose="00000500000000000000" pitchFamily="2" charset="-18"/>
                        </a:rPr>
                        <a:t>RMarkdown</a:t>
                      </a:r>
                      <a:endParaRPr lang="en-150" sz="1400" b="0" dirty="0">
                        <a:solidFill>
                          <a:schemeClr val="tx1"/>
                        </a:solidFill>
                        <a:latin typeface="Poppins" panose="00000500000000000000" pitchFamily="2" charset="-18"/>
                        <a:cs typeface="Poppins" panose="00000500000000000000" pitchFamily="2" charset="-1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202528"/>
                  </a:ext>
                </a:extLst>
              </a:tr>
            </a:tbl>
          </a:graphicData>
        </a:graphic>
      </p:graphicFrame>
      <p:sp>
        <p:nvSpPr>
          <p:cNvPr id="4" name="Tartalom helye 3">
            <a:extLst>
              <a:ext uri="{FF2B5EF4-FFF2-40B4-BE49-F238E27FC236}">
                <a16:creationId xmlns:a16="http://schemas.microsoft.com/office/drawing/2014/main" id="{68F02353-2464-809A-557D-DE03461003B4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Óramegbeszélés</a:t>
            </a:r>
            <a:endParaRPr lang="en-150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07BD4CF-D3EC-1BFF-F0D4-2520EE974A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Bevezetés az R Programozásba</a:t>
            </a:r>
            <a:endParaRPr lang="en-150" dirty="0"/>
          </a:p>
        </p:txBody>
      </p:sp>
      <p:sp>
        <p:nvSpPr>
          <p:cNvPr id="6" name="Szöveg helye 4">
            <a:extLst>
              <a:ext uri="{FF2B5EF4-FFF2-40B4-BE49-F238E27FC236}">
                <a16:creationId xmlns:a16="http://schemas.microsoft.com/office/drawing/2014/main" id="{5875EB7B-9D68-1FAB-99C0-BC81FF21BEC0}"/>
              </a:ext>
            </a:extLst>
          </p:cNvPr>
          <p:cNvSpPr txBox="1">
            <a:spLocks/>
          </p:cNvSpPr>
          <p:nvPr/>
        </p:nvSpPr>
        <p:spPr>
          <a:xfrm>
            <a:off x="503237" y="6406173"/>
            <a:ext cx="3889375" cy="358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0975" indent="-180975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150" sz="1400" kern="1200" dirty="0">
                <a:solidFill>
                  <a:schemeClr val="tx1">
                    <a:tint val="82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1pPr>
            <a:lvl2pPr marL="534988" indent="-173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Poppins Light" panose="00000400000000000000" pitchFamily="2" charset="-18"/>
              <a:buChar char="›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2pPr>
            <a:lvl3pPr marL="898525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Poppins Light" panose="00000400000000000000" pitchFamily="2" charset="-18"/>
              <a:buChar char="›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3pPr>
            <a:lvl4pPr marL="1252538" indent="-173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Poppins Light" panose="00000400000000000000" pitchFamily="2" charset="-18"/>
              <a:buChar char="›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4pPr>
            <a:lvl5pPr marL="161448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Poppins Light" panose="00000400000000000000" pitchFamily="2" charset="-18"/>
              <a:buChar char="›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r>
              <a:rPr lang="hu-HU" dirty="0"/>
              <a:t>2025.02.12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9469CE1-7C41-9BC5-EF6D-0F10105DA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5EC-88BE-413B-8D0D-72ABF762008E}" type="slidenum">
              <a:rPr lang="en-150" smtClean="0"/>
              <a:t>2</a:t>
            </a:fld>
            <a:endParaRPr lang="en-150" dirty="0"/>
          </a:p>
        </p:txBody>
      </p:sp>
    </p:spTree>
    <p:extLst>
      <p:ext uri="{BB962C8B-B14F-4D97-AF65-F5344CB8AC3E}">
        <p14:creationId xmlns:p14="http://schemas.microsoft.com/office/powerpoint/2010/main" val="3687965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8BD5E-71B8-3B8B-7312-CA2D1622C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1C35B49-B00F-0758-B7B2-B2665939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tárgy teljesítése</a:t>
            </a:r>
            <a:endParaRPr lang="en-150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3D0F837-FF07-AF8C-C948-E84D7FC7A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239" y="1628775"/>
            <a:ext cx="3889374" cy="4645024"/>
          </a:xfrm>
        </p:spPr>
        <p:txBody>
          <a:bodyPr anchor="ctr"/>
          <a:lstStyle/>
          <a:p>
            <a:r>
              <a:rPr lang="hu-HU" dirty="0"/>
              <a:t>Órai jelenlét</a:t>
            </a:r>
          </a:p>
          <a:p>
            <a:pPr lvl="1"/>
            <a:r>
              <a:rPr lang="hu-HU" dirty="0"/>
              <a:t>Katalógus lesz</a:t>
            </a:r>
          </a:p>
          <a:p>
            <a:pPr lvl="1"/>
            <a:r>
              <a:rPr lang="hu-HU" dirty="0"/>
              <a:t>9 alkalommal kell eljönni az órára a teljesítéshez</a:t>
            </a:r>
          </a:p>
          <a:p>
            <a:pPr lvl="1"/>
            <a:r>
              <a:rPr lang="hu-HU" dirty="0"/>
              <a:t>Az órán laptopon megoldható R programozási feladatok lesznek (a </a:t>
            </a:r>
            <a:r>
              <a:rPr lang="hu-HU" dirty="0" err="1"/>
              <a:t>Posit</a:t>
            </a:r>
            <a:r>
              <a:rPr lang="hu-HU" dirty="0"/>
              <a:t> </a:t>
            </a:r>
            <a:r>
              <a:rPr lang="hu-HU" dirty="0" err="1"/>
              <a:t>Cloud</a:t>
            </a:r>
            <a:r>
              <a:rPr lang="hu-HU" dirty="0"/>
              <a:t> esetleg tableten?)</a:t>
            </a:r>
          </a:p>
          <a:p>
            <a:r>
              <a:rPr lang="hu-HU" dirty="0"/>
              <a:t>Házi feladat</a:t>
            </a:r>
          </a:p>
          <a:p>
            <a:pPr lvl="1"/>
            <a:r>
              <a:rPr lang="hu-HU" dirty="0"/>
              <a:t>DataCampon megoldandó feladatok</a:t>
            </a:r>
          </a:p>
          <a:p>
            <a:pPr lvl="1"/>
            <a:r>
              <a:rPr lang="hu-HU" dirty="0"/>
              <a:t>Mindig a következő óráig kell megcsinálni</a:t>
            </a:r>
          </a:p>
          <a:p>
            <a:pPr lvl="1"/>
            <a:r>
              <a:rPr lang="hu-HU" dirty="0"/>
              <a:t>Osztályozás:</a:t>
            </a:r>
          </a:p>
          <a:p>
            <a:pPr lvl="2"/>
            <a:r>
              <a:rPr lang="hu-HU" dirty="0"/>
              <a:t>12 &lt; teljesített házi: 5</a:t>
            </a:r>
          </a:p>
          <a:p>
            <a:pPr lvl="2"/>
            <a:r>
              <a:rPr lang="hu-HU" dirty="0"/>
              <a:t>11 &lt; teljesített házi: 4</a:t>
            </a:r>
          </a:p>
          <a:p>
            <a:pPr lvl="2"/>
            <a:r>
              <a:rPr lang="hu-HU" dirty="0"/>
              <a:t>9 &lt; teljesített házi: 3</a:t>
            </a:r>
          </a:p>
          <a:p>
            <a:pPr lvl="2"/>
            <a:r>
              <a:rPr lang="hu-HU" dirty="0"/>
              <a:t>7 &lt; teljesített házi: 2</a:t>
            </a:r>
          </a:p>
          <a:p>
            <a:pPr lvl="1"/>
            <a:r>
              <a:rPr lang="hu-HU" dirty="0"/>
              <a:t>A projektfeladat két házinak számít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97200C8D-3938-C04F-F6BC-3ED0C4FB15D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Óramegbeszélés</a:t>
            </a:r>
            <a:endParaRPr lang="en-150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D24D70D0-C57E-2DC9-D62C-2C333DAF1FA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Bevezetés az R Programozásba</a:t>
            </a:r>
            <a:endParaRPr lang="en-150" dirty="0"/>
          </a:p>
        </p:txBody>
      </p:sp>
      <p:sp>
        <p:nvSpPr>
          <p:cNvPr id="6" name="Szöveg helye 4">
            <a:extLst>
              <a:ext uri="{FF2B5EF4-FFF2-40B4-BE49-F238E27FC236}">
                <a16:creationId xmlns:a16="http://schemas.microsoft.com/office/drawing/2014/main" id="{C50F1780-B358-DF3D-3188-FE011601790C}"/>
              </a:ext>
            </a:extLst>
          </p:cNvPr>
          <p:cNvSpPr txBox="1">
            <a:spLocks/>
          </p:cNvSpPr>
          <p:nvPr/>
        </p:nvSpPr>
        <p:spPr>
          <a:xfrm>
            <a:off x="503237" y="6406173"/>
            <a:ext cx="3889375" cy="358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0975" indent="-180975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150" sz="1400" kern="1200" dirty="0">
                <a:solidFill>
                  <a:schemeClr val="tx1">
                    <a:tint val="82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1pPr>
            <a:lvl2pPr marL="534988" indent="-173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Poppins Light" panose="00000400000000000000" pitchFamily="2" charset="-18"/>
              <a:buChar char="›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2pPr>
            <a:lvl3pPr marL="898525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Poppins Light" panose="00000400000000000000" pitchFamily="2" charset="-18"/>
              <a:buChar char="›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3pPr>
            <a:lvl4pPr marL="1252538" indent="-173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Poppins Light" panose="00000400000000000000" pitchFamily="2" charset="-18"/>
              <a:buChar char="›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4pPr>
            <a:lvl5pPr marL="161448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Poppins Light" panose="00000400000000000000" pitchFamily="2" charset="-18"/>
              <a:buChar char="›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r>
              <a:rPr lang="hu-HU" dirty="0"/>
              <a:t>2025.02.12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D983A41B-ACF2-B1F0-3281-71A7E6A6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5EC-88BE-413B-8D0D-72ABF762008E}" type="slidenum">
              <a:rPr lang="en-150" smtClean="0"/>
              <a:t>3</a:t>
            </a:fld>
            <a:endParaRPr lang="en-150" dirty="0"/>
          </a:p>
        </p:txBody>
      </p:sp>
      <p:grpSp>
        <p:nvGrpSpPr>
          <p:cNvPr id="15" name="Csoportba foglalás 14">
            <a:extLst>
              <a:ext uri="{FF2B5EF4-FFF2-40B4-BE49-F238E27FC236}">
                <a16:creationId xmlns:a16="http://schemas.microsoft.com/office/drawing/2014/main" id="{4508C1AA-5994-463E-5B6C-3F2C7137E458}"/>
              </a:ext>
            </a:extLst>
          </p:cNvPr>
          <p:cNvGrpSpPr/>
          <p:nvPr/>
        </p:nvGrpSpPr>
        <p:grpSpPr>
          <a:xfrm>
            <a:off x="4751388" y="1980045"/>
            <a:ext cx="3898167" cy="3942483"/>
            <a:chOff x="4751388" y="1913194"/>
            <a:chExt cx="3898167" cy="3942483"/>
          </a:xfrm>
        </p:grpSpPr>
        <p:pic>
          <p:nvPicPr>
            <p:cNvPr id="11" name="Kép 10" descr="A képen szöveg, képernyőkép, szoftver, Weblap látható&#10;&#10;Automatikusan generált leírás">
              <a:extLst>
                <a:ext uri="{FF2B5EF4-FFF2-40B4-BE49-F238E27FC236}">
                  <a16:creationId xmlns:a16="http://schemas.microsoft.com/office/drawing/2014/main" id="{2DB6C22C-0967-4D51-69B3-86442F714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51388" y="2325361"/>
              <a:ext cx="3889375" cy="2207278"/>
            </a:xfrm>
            <a:prstGeom prst="rect">
              <a:avLst/>
            </a:prstGeom>
          </p:spPr>
        </p:pic>
        <p:sp>
          <p:nvSpPr>
            <p:cNvPr id="12" name="Szövegdoboz 11">
              <a:extLst>
                <a:ext uri="{FF2B5EF4-FFF2-40B4-BE49-F238E27FC236}">
                  <a16:creationId xmlns:a16="http://schemas.microsoft.com/office/drawing/2014/main" id="{BFD6DC7A-F833-FBDB-420D-8D1BA7EFC59C}"/>
                </a:ext>
              </a:extLst>
            </p:cNvPr>
            <p:cNvSpPr txBox="1"/>
            <p:nvPr/>
          </p:nvSpPr>
          <p:spPr>
            <a:xfrm>
              <a:off x="4751388" y="1913194"/>
              <a:ext cx="38893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400" dirty="0" err="1">
                  <a:latin typeface="Poppins SemiBold" panose="00000700000000000000" pitchFamily="2" charset="-18"/>
                  <a:cs typeface="Poppins SemiBold" panose="00000700000000000000" pitchFamily="2" charset="-18"/>
                </a:rPr>
                <a:t>Házik</a:t>
              </a:r>
              <a:r>
                <a:rPr lang="hu-HU" sz="1400" dirty="0">
                  <a:latin typeface="Poppins SemiBold" panose="00000700000000000000" pitchFamily="2" charset="-18"/>
                  <a:cs typeface="Poppins SemiBold" panose="00000700000000000000" pitchFamily="2" charset="-18"/>
                </a:rPr>
                <a:t> a </a:t>
              </a:r>
              <a:r>
                <a:rPr lang="hu-HU" sz="1400" dirty="0" err="1">
                  <a:latin typeface="Poppins SemiBold" panose="00000700000000000000" pitchFamily="2" charset="-18"/>
                  <a:cs typeface="Poppins SemiBold" panose="00000700000000000000" pitchFamily="2" charset="-18"/>
                </a:rPr>
                <a:t>DataCampen</a:t>
              </a:r>
              <a:endParaRPr lang="en-150" sz="1400" dirty="0">
                <a:latin typeface="Poppins SemiBold" panose="00000700000000000000" pitchFamily="2" charset="-18"/>
                <a:cs typeface="Poppins SemiBold" panose="00000700000000000000" pitchFamily="2" charset="-18"/>
              </a:endParaRPr>
            </a:p>
          </p:txBody>
        </p:sp>
        <p:sp>
          <p:nvSpPr>
            <p:cNvPr id="13" name="Tartalom helye 2">
              <a:extLst>
                <a:ext uri="{FF2B5EF4-FFF2-40B4-BE49-F238E27FC236}">
                  <a16:creationId xmlns:a16="http://schemas.microsoft.com/office/drawing/2014/main" id="{91A819D6-8125-C428-57E1-11ADBA64FE10}"/>
                </a:ext>
              </a:extLst>
            </p:cNvPr>
            <p:cNvSpPr txBox="1">
              <a:spLocks/>
            </p:cNvSpPr>
            <p:nvPr/>
          </p:nvSpPr>
          <p:spPr>
            <a:xfrm>
              <a:off x="4760181" y="4637029"/>
              <a:ext cx="3889374" cy="1218648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180975" indent="-180975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Poppins" panose="00000500000000000000" pitchFamily="2" charset="-18"/>
                  <a:ea typeface="+mn-ea"/>
                  <a:cs typeface="Poppins" panose="00000500000000000000" pitchFamily="2" charset="-18"/>
                </a:defRPr>
              </a:lvl1pPr>
              <a:lvl2pPr marL="534988" indent="-173038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Poppins Light" panose="00000400000000000000" pitchFamily="2" charset="-18"/>
                <a:buChar char="›"/>
                <a:defRPr sz="1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Poppins" panose="00000500000000000000" pitchFamily="2" charset="-18"/>
                  <a:ea typeface="+mn-ea"/>
                  <a:cs typeface="Poppins" panose="00000500000000000000" pitchFamily="2" charset="-18"/>
                </a:defRPr>
              </a:lvl2pPr>
              <a:lvl3pPr marL="898525" indent="-1825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Poppins Light" panose="00000400000000000000" pitchFamily="2" charset="-18"/>
                <a:buChar char="›"/>
                <a:defRPr sz="1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Poppins" panose="00000500000000000000" pitchFamily="2" charset="-18"/>
                  <a:ea typeface="+mn-ea"/>
                  <a:cs typeface="Poppins" panose="00000500000000000000" pitchFamily="2" charset="-18"/>
                </a:defRPr>
              </a:lvl3pPr>
              <a:lvl4pPr marL="1252538" indent="-173038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Poppins Light" panose="00000400000000000000" pitchFamily="2" charset="-18"/>
                <a:buChar char="›"/>
                <a:defRPr sz="1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Poppins" panose="00000500000000000000" pitchFamily="2" charset="-18"/>
                  <a:ea typeface="+mn-ea"/>
                  <a:cs typeface="Poppins" panose="00000500000000000000" pitchFamily="2" charset="-18"/>
                </a:defRPr>
              </a:lvl4pPr>
              <a:lvl5pPr marL="1614488" indent="-1809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Poppins Light" panose="00000400000000000000" pitchFamily="2" charset="-18"/>
                <a:buChar char="›"/>
                <a:defRPr sz="1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Poppins" panose="00000500000000000000" pitchFamily="2" charset="-18"/>
                  <a:ea typeface="+mn-ea"/>
                  <a:cs typeface="Poppins" panose="00000500000000000000" pitchFamily="2" charset="-1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hu-HU" dirty="0">
                  <a:hlinkClick r:id="rId3"/>
                </a:rPr>
                <a:t>Regisztráció a </a:t>
              </a:r>
              <a:r>
                <a:rPr lang="hu-HU" dirty="0" err="1">
                  <a:hlinkClick r:id="rId3"/>
                </a:rPr>
                <a:t>DataCampen</a:t>
              </a:r>
              <a:endParaRPr lang="hu-HU" dirty="0"/>
            </a:p>
            <a:p>
              <a:r>
                <a:rPr lang="hu-HU" dirty="0"/>
                <a:t>Regisztrált e-mail cím elküldése a kurzus oktatójának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56597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E20B4-91C3-0BB3-98A3-45459A8AA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809A0CF-FC44-C814-998F-7A5EDD975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R programnyelv</a:t>
            </a:r>
            <a:endParaRPr lang="en-150" dirty="0"/>
          </a:p>
        </p:txBody>
      </p:sp>
      <p:pic>
        <p:nvPicPr>
          <p:cNvPr id="9" name="Tartalom helye 8" descr="A képen Grafika, szimbólum, Grafikus tervezés, Betűtípus látható&#10;&#10;Automatikusan generált leírás">
            <a:extLst>
              <a:ext uri="{FF2B5EF4-FFF2-40B4-BE49-F238E27FC236}">
                <a16:creationId xmlns:a16="http://schemas.microsoft.com/office/drawing/2014/main" id="{CA08739A-0DC9-24BB-0043-DFBD824AB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436" y="2811071"/>
            <a:ext cx="1547446" cy="1199271"/>
          </a:xfrm>
        </p:spPr>
      </p:pic>
      <p:sp>
        <p:nvSpPr>
          <p:cNvPr id="4" name="Tartalom helye 3">
            <a:extLst>
              <a:ext uri="{FF2B5EF4-FFF2-40B4-BE49-F238E27FC236}">
                <a16:creationId xmlns:a16="http://schemas.microsoft.com/office/drawing/2014/main" id="{06F246C7-CF12-49D2-0A36-D8C94BF6920B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Óramegbeszélés</a:t>
            </a:r>
            <a:endParaRPr lang="en-150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DF027D3-224E-5FDB-B5CA-8D59D6B368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Bevezetés az R Programozásba</a:t>
            </a:r>
            <a:endParaRPr lang="en-150" dirty="0"/>
          </a:p>
        </p:txBody>
      </p:sp>
      <p:sp>
        <p:nvSpPr>
          <p:cNvPr id="6" name="Szöveg helye 4">
            <a:extLst>
              <a:ext uri="{FF2B5EF4-FFF2-40B4-BE49-F238E27FC236}">
                <a16:creationId xmlns:a16="http://schemas.microsoft.com/office/drawing/2014/main" id="{CF348042-2C51-C85A-B976-61D8C86DD6D0}"/>
              </a:ext>
            </a:extLst>
          </p:cNvPr>
          <p:cNvSpPr txBox="1">
            <a:spLocks/>
          </p:cNvSpPr>
          <p:nvPr/>
        </p:nvSpPr>
        <p:spPr>
          <a:xfrm>
            <a:off x="503237" y="6406173"/>
            <a:ext cx="3889375" cy="358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0975" indent="-180975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150" sz="1400" kern="1200" dirty="0">
                <a:solidFill>
                  <a:schemeClr val="tx1">
                    <a:tint val="82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1pPr>
            <a:lvl2pPr marL="534988" indent="-173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Poppins Light" panose="00000400000000000000" pitchFamily="2" charset="-18"/>
              <a:buChar char="›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2pPr>
            <a:lvl3pPr marL="898525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Poppins Light" panose="00000400000000000000" pitchFamily="2" charset="-18"/>
              <a:buChar char="›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3pPr>
            <a:lvl4pPr marL="1252538" indent="-173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Poppins Light" panose="00000400000000000000" pitchFamily="2" charset="-18"/>
              <a:buChar char="›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4pPr>
            <a:lvl5pPr marL="161448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Poppins Light" panose="00000400000000000000" pitchFamily="2" charset="-18"/>
              <a:buChar char="›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r>
              <a:rPr lang="hu-HU" dirty="0"/>
              <a:t>2025.02.12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06276331-CE5A-6EBE-8F6D-DFC83D48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5EC-88BE-413B-8D0D-72ABF762008E}" type="slidenum">
              <a:rPr lang="en-150" smtClean="0"/>
              <a:t>4</a:t>
            </a:fld>
            <a:endParaRPr lang="en-150" dirty="0"/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EFAA3347-AAF5-0752-7515-F2E5BCB43434}"/>
              </a:ext>
            </a:extLst>
          </p:cNvPr>
          <p:cNvSpPr txBox="1"/>
          <p:nvPr/>
        </p:nvSpPr>
        <p:spPr>
          <a:xfrm>
            <a:off x="3679581" y="4119755"/>
            <a:ext cx="1784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1400" dirty="0"/>
              <a:t>🔗 </a:t>
            </a:r>
            <a:r>
              <a:rPr lang="en-150" sz="1400" dirty="0">
                <a:latin typeface="Poppins" panose="00000500000000000000" pitchFamily="2" charset="-18"/>
                <a:cs typeface="Poppins" panose="00000500000000000000" pitchFamily="2" charset="-18"/>
                <a:hlinkClick r:id="rId3"/>
              </a:rPr>
              <a:t>r-project.org</a:t>
            </a:r>
            <a:endParaRPr lang="hu-HU" sz="1400" dirty="0">
              <a:latin typeface="Poppins" panose="00000500000000000000" pitchFamily="2" charset="-18"/>
              <a:cs typeface="Poppins" panose="00000500000000000000" pitchFamily="2" charset="-18"/>
            </a:endParaRPr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844B292B-9191-2E99-1340-C77321894D8F}"/>
              </a:ext>
            </a:extLst>
          </p:cNvPr>
          <p:cNvSpPr txBox="1"/>
          <p:nvPr/>
        </p:nvSpPr>
        <p:spPr>
          <a:xfrm>
            <a:off x="5846596" y="3965867"/>
            <a:ext cx="27941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>
                <a:highlight>
                  <a:srgbClr val="FFFF00"/>
                </a:highlight>
                <a:latin typeface="Poppins SemiBold" panose="00000700000000000000" pitchFamily="2" charset="-18"/>
                <a:cs typeface="Poppins SemiBold" panose="00000700000000000000" pitchFamily="2" charset="-18"/>
              </a:rPr>
              <a:t>Adatelemzés</a:t>
            </a:r>
            <a:r>
              <a:rPr lang="hu-HU" sz="1400" dirty="0">
                <a:latin typeface="Poppins SemiBold" panose="00000700000000000000" pitchFamily="2" charset="-18"/>
                <a:cs typeface="Poppins SemiBold" panose="00000700000000000000" pitchFamily="2" charset="-18"/>
              </a:rPr>
              <a:t>, statisztika</a:t>
            </a:r>
            <a:endParaRPr lang="en-150" sz="1400" dirty="0">
              <a:latin typeface="Poppins SemiBold" panose="00000700000000000000" pitchFamily="2" charset="-18"/>
              <a:cs typeface="Poppins SemiBold" panose="00000700000000000000" pitchFamily="2" charset="-18"/>
            </a:endParaRPr>
          </a:p>
        </p:txBody>
      </p:sp>
      <p:sp>
        <p:nvSpPr>
          <p:cNvPr id="13" name="Szövegdoboz 12">
            <a:extLst>
              <a:ext uri="{FF2B5EF4-FFF2-40B4-BE49-F238E27FC236}">
                <a16:creationId xmlns:a16="http://schemas.microsoft.com/office/drawing/2014/main" id="{EA3AFAAB-4138-EF17-2AAB-B1D3BC0B1F0E}"/>
              </a:ext>
            </a:extLst>
          </p:cNvPr>
          <p:cNvSpPr txBox="1"/>
          <p:nvPr/>
        </p:nvSpPr>
        <p:spPr>
          <a:xfrm>
            <a:off x="5845487" y="1628775"/>
            <a:ext cx="27952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1400" dirty="0">
                <a:highlight>
                  <a:srgbClr val="FFFF00"/>
                </a:highlight>
                <a:latin typeface="Poppins SemiBold" panose="00000700000000000000" pitchFamily="2" charset="-18"/>
                <a:cs typeface="Poppins SemiBold" panose="00000700000000000000" pitchFamily="2" charset="-18"/>
              </a:rPr>
              <a:t>Adatvizualizáció</a:t>
            </a:r>
            <a:endParaRPr lang="en-150" sz="1400" dirty="0">
              <a:highlight>
                <a:srgbClr val="FFFF00"/>
              </a:highlight>
              <a:latin typeface="Poppins SemiBold" panose="00000700000000000000" pitchFamily="2" charset="-18"/>
              <a:cs typeface="Poppins SemiBold" panose="00000700000000000000" pitchFamily="2" charset="-18"/>
            </a:endParaRPr>
          </a:p>
        </p:txBody>
      </p:sp>
      <p:grpSp>
        <p:nvGrpSpPr>
          <p:cNvPr id="24" name="Csoportba foglalás 23">
            <a:extLst>
              <a:ext uri="{FF2B5EF4-FFF2-40B4-BE49-F238E27FC236}">
                <a16:creationId xmlns:a16="http://schemas.microsoft.com/office/drawing/2014/main" id="{76D4CBEB-D001-9727-E158-C267CF91FAE3}"/>
              </a:ext>
            </a:extLst>
          </p:cNvPr>
          <p:cNvGrpSpPr/>
          <p:nvPr/>
        </p:nvGrpSpPr>
        <p:grpSpPr>
          <a:xfrm>
            <a:off x="499032" y="2124209"/>
            <a:ext cx="2795031" cy="3678579"/>
            <a:chOff x="499155" y="1634054"/>
            <a:chExt cx="2795031" cy="3678579"/>
          </a:xfrm>
        </p:grpSpPr>
        <p:sp>
          <p:nvSpPr>
            <p:cNvPr id="20" name="Szövegdoboz 19">
              <a:extLst>
                <a:ext uri="{FF2B5EF4-FFF2-40B4-BE49-F238E27FC236}">
                  <a16:creationId xmlns:a16="http://schemas.microsoft.com/office/drawing/2014/main" id="{B3A8FE1C-E598-7726-E52F-6A51C4933D08}"/>
                </a:ext>
              </a:extLst>
            </p:cNvPr>
            <p:cNvSpPr txBox="1"/>
            <p:nvPr/>
          </p:nvSpPr>
          <p:spPr>
            <a:xfrm>
              <a:off x="499898" y="1634054"/>
              <a:ext cx="279416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hu-HU" sz="1400" dirty="0">
                  <a:latin typeface="Poppins SemiBold" panose="00000700000000000000" pitchFamily="2" charset="-18"/>
                  <a:cs typeface="Poppins SemiBold" panose="00000700000000000000" pitchFamily="2" charset="-18"/>
                </a:rPr>
                <a:t>Általános programnyelv</a:t>
              </a:r>
              <a:endParaRPr lang="en-150" sz="1400" dirty="0">
                <a:latin typeface="Poppins SemiBold" panose="00000700000000000000" pitchFamily="2" charset="-18"/>
                <a:cs typeface="Poppins SemiBold" panose="00000700000000000000" pitchFamily="2" charset="-18"/>
              </a:endParaRPr>
            </a:p>
          </p:txBody>
        </p:sp>
        <p:sp>
          <p:nvSpPr>
            <p:cNvPr id="21" name="Tartalom helye 2">
              <a:extLst>
                <a:ext uri="{FF2B5EF4-FFF2-40B4-BE49-F238E27FC236}">
                  <a16:creationId xmlns:a16="http://schemas.microsoft.com/office/drawing/2014/main" id="{64632C46-062F-C519-C1A5-EB142FBCD542}"/>
                </a:ext>
              </a:extLst>
            </p:cNvPr>
            <p:cNvSpPr txBox="1">
              <a:spLocks/>
            </p:cNvSpPr>
            <p:nvPr/>
          </p:nvSpPr>
          <p:spPr>
            <a:xfrm>
              <a:off x="499155" y="3764517"/>
              <a:ext cx="2794907" cy="1548116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 lnSpcReduction="10000"/>
            </a:bodyPr>
            <a:lstStyle>
              <a:lvl1pPr marL="180975" indent="-180975" algn="l" defTabSz="914400" rtl="0" eaLnBrk="1" latinLnBrk="0" hangingPunct="1">
                <a:lnSpc>
                  <a:spcPct val="90000"/>
                </a:lnSpc>
                <a:spcBef>
                  <a:spcPts val="1200"/>
                </a:spcBef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Poppins" panose="00000500000000000000" pitchFamily="2" charset="-18"/>
                  <a:ea typeface="+mn-ea"/>
                  <a:cs typeface="Poppins" panose="00000500000000000000" pitchFamily="2" charset="-18"/>
                </a:defRPr>
              </a:lvl1pPr>
              <a:lvl2pPr marL="534988" indent="-173038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Poppins Light" panose="00000400000000000000" pitchFamily="2" charset="-18"/>
                <a:buChar char="›"/>
                <a:defRPr sz="1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Poppins" panose="00000500000000000000" pitchFamily="2" charset="-18"/>
                  <a:ea typeface="+mn-ea"/>
                  <a:cs typeface="Poppins" panose="00000500000000000000" pitchFamily="2" charset="-18"/>
                </a:defRPr>
              </a:lvl2pPr>
              <a:lvl3pPr marL="898525" indent="-182563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Poppins Light" panose="00000400000000000000" pitchFamily="2" charset="-18"/>
                <a:buChar char="›"/>
                <a:defRPr sz="1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Poppins" panose="00000500000000000000" pitchFamily="2" charset="-18"/>
                  <a:ea typeface="+mn-ea"/>
                  <a:cs typeface="Poppins" panose="00000500000000000000" pitchFamily="2" charset="-18"/>
                </a:defRPr>
              </a:lvl3pPr>
              <a:lvl4pPr marL="1252538" indent="-173038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Poppins Light" panose="00000400000000000000" pitchFamily="2" charset="-18"/>
                <a:buChar char="›"/>
                <a:defRPr sz="1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Poppins" panose="00000500000000000000" pitchFamily="2" charset="-18"/>
                  <a:ea typeface="+mn-ea"/>
                  <a:cs typeface="Poppins" panose="00000500000000000000" pitchFamily="2" charset="-18"/>
                </a:defRPr>
              </a:lvl4pPr>
              <a:lvl5pPr marL="1614488" indent="-180975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Poppins Light" panose="00000400000000000000" pitchFamily="2" charset="-18"/>
                <a:buChar char="›"/>
                <a:defRPr sz="14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Poppins" panose="00000500000000000000" pitchFamily="2" charset="-18"/>
                  <a:ea typeface="+mn-ea"/>
                  <a:cs typeface="Poppins" panose="00000500000000000000" pitchFamily="2" charset="-18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600"/>
                </a:spcBef>
              </a:pPr>
              <a:r>
                <a:rPr lang="hu-HU" dirty="0"/>
                <a:t>Erre vannak jobbak (pl. </a:t>
              </a:r>
              <a:r>
                <a:rPr lang="hu-HU" dirty="0" err="1"/>
                <a:t>python</a:t>
              </a:r>
              <a:r>
                <a:rPr lang="hu-HU" dirty="0"/>
                <a:t>)</a:t>
              </a:r>
            </a:p>
            <a:p>
              <a:pPr>
                <a:spcBef>
                  <a:spcPts val="600"/>
                </a:spcBef>
              </a:pPr>
              <a:r>
                <a:rPr lang="hu-HU" dirty="0"/>
                <a:t>De van, aki szereti, és csomó másfajta csomag is elérhető hozzá</a:t>
              </a:r>
            </a:p>
            <a:p>
              <a:pPr>
                <a:spcBef>
                  <a:spcPts val="600"/>
                </a:spcBef>
              </a:pPr>
              <a:r>
                <a:rPr lang="hu-HU" dirty="0">
                  <a:latin typeface="Poppins SemiBold" panose="00000700000000000000" pitchFamily="2" charset="-18"/>
                  <a:cs typeface="Poppins SemiBold" panose="00000700000000000000" pitchFamily="2" charset="-18"/>
                </a:rPr>
                <a:t>Ezzel nem foglalkozunk most az órán</a:t>
              </a:r>
              <a:endParaRPr lang="en-150" dirty="0">
                <a:latin typeface="Poppins SemiBold" panose="00000700000000000000" pitchFamily="2" charset="-18"/>
                <a:cs typeface="Poppins SemiBold" panose="00000700000000000000" pitchFamily="2" charset="-18"/>
              </a:endParaRPr>
            </a:p>
          </p:txBody>
        </p:sp>
        <p:pic>
          <p:nvPicPr>
            <p:cNvPr id="23" name="Kép 22" descr="A képen szöveg, elektronika, képernyőkép, képernyő látható&#10;&#10;Automatikusan generált leírás">
              <a:extLst>
                <a:ext uri="{FF2B5EF4-FFF2-40B4-BE49-F238E27FC236}">
                  <a16:creationId xmlns:a16="http://schemas.microsoft.com/office/drawing/2014/main" id="{3A4CDBF2-476E-12F4-C333-90A824EF33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9156" y="1981783"/>
              <a:ext cx="2795030" cy="1742783"/>
            </a:xfrm>
            <a:prstGeom prst="rect">
              <a:avLst/>
            </a:prstGeom>
          </p:spPr>
        </p:pic>
      </p:grpSp>
      <p:pic>
        <p:nvPicPr>
          <p:cNvPr id="26" name="Kép 25" descr="A képen szöveg, képernyőkép, szám, Betűtípus látható&#10;&#10;Automatikusan generált leírás">
            <a:extLst>
              <a:ext uri="{FF2B5EF4-FFF2-40B4-BE49-F238E27FC236}">
                <a16:creationId xmlns:a16="http://schemas.microsoft.com/office/drawing/2014/main" id="{31D2B473-310A-6332-6EC7-B5825B62E8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857" y="4262512"/>
            <a:ext cx="2795275" cy="2024313"/>
          </a:xfrm>
          <a:prstGeom prst="rect">
            <a:avLst/>
          </a:prstGeom>
        </p:spPr>
      </p:pic>
      <p:pic>
        <p:nvPicPr>
          <p:cNvPr id="28" name="Kép 27" descr="A képen diagram, Diagram, képernyőkép, sor látható&#10;&#10;Automatikusan generált leírás">
            <a:extLst>
              <a:ext uri="{FF2B5EF4-FFF2-40B4-BE49-F238E27FC236}">
                <a16:creationId xmlns:a16="http://schemas.microsoft.com/office/drawing/2014/main" id="{7F5CA175-0849-7B1B-359A-0399F991FC0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5487" y="1936552"/>
            <a:ext cx="2795276" cy="1874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55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27D98-2FB7-F122-E5C0-8A48836DC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ED9C5F-46CF-0D31-E874-B6C58B179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Adatelemzés, adatvizualizáció: </a:t>
            </a:r>
            <a:r>
              <a:rPr lang="hu-HU" dirty="0" err="1"/>
              <a:t>Tidyverse</a:t>
            </a:r>
            <a:endParaRPr lang="en-150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3070CD1-3442-A0E6-79BE-4CAC1488054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Óramegbeszélés</a:t>
            </a:r>
            <a:endParaRPr lang="en-150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3705AFD-C034-8D97-887E-55D41A0798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Bevezetés az R Programozásba</a:t>
            </a:r>
            <a:endParaRPr lang="en-150" dirty="0"/>
          </a:p>
        </p:txBody>
      </p:sp>
      <p:sp>
        <p:nvSpPr>
          <p:cNvPr id="6" name="Szöveg helye 4">
            <a:extLst>
              <a:ext uri="{FF2B5EF4-FFF2-40B4-BE49-F238E27FC236}">
                <a16:creationId xmlns:a16="http://schemas.microsoft.com/office/drawing/2014/main" id="{233DF6A2-D68D-E93F-C69D-8D4EAA975F6C}"/>
              </a:ext>
            </a:extLst>
          </p:cNvPr>
          <p:cNvSpPr txBox="1">
            <a:spLocks/>
          </p:cNvSpPr>
          <p:nvPr/>
        </p:nvSpPr>
        <p:spPr>
          <a:xfrm>
            <a:off x="503237" y="6406173"/>
            <a:ext cx="3889375" cy="358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0975" indent="-180975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150" sz="1400" kern="1200" dirty="0">
                <a:solidFill>
                  <a:schemeClr val="tx1">
                    <a:tint val="82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1pPr>
            <a:lvl2pPr marL="534988" indent="-173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Poppins Light" panose="00000400000000000000" pitchFamily="2" charset="-18"/>
              <a:buChar char="›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2pPr>
            <a:lvl3pPr marL="898525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Poppins Light" panose="00000400000000000000" pitchFamily="2" charset="-18"/>
              <a:buChar char="›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3pPr>
            <a:lvl4pPr marL="1252538" indent="-173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Poppins Light" panose="00000400000000000000" pitchFamily="2" charset="-18"/>
              <a:buChar char="›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4pPr>
            <a:lvl5pPr marL="161448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Poppins Light" panose="00000400000000000000" pitchFamily="2" charset="-18"/>
              <a:buChar char="›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r>
              <a:rPr lang="hu-HU" dirty="0"/>
              <a:t>2025.02.12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2A89A4E2-0818-7962-CCD9-E3E13D975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5EC-88BE-413B-8D0D-72ABF762008E}" type="slidenum">
              <a:rPr lang="en-150" smtClean="0"/>
              <a:t>5</a:t>
            </a:fld>
            <a:endParaRPr lang="en-150" dirty="0"/>
          </a:p>
        </p:txBody>
      </p:sp>
      <p:pic>
        <p:nvPicPr>
          <p:cNvPr id="9" name="Kép 8" descr="A képen szöveg, képernyőkép, Betűtípus, diagram látható&#10;&#10;Automatikusan generált leírás">
            <a:extLst>
              <a:ext uri="{FF2B5EF4-FFF2-40B4-BE49-F238E27FC236}">
                <a16:creationId xmlns:a16="http://schemas.microsoft.com/office/drawing/2014/main" id="{8AC1E027-F045-3CCB-0BF5-B838DBC73D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795" y="2629201"/>
            <a:ext cx="5604968" cy="2383804"/>
          </a:xfrm>
          <a:prstGeom prst="rect">
            <a:avLst/>
          </a:prstGeom>
        </p:spPr>
      </p:pic>
      <p:grpSp>
        <p:nvGrpSpPr>
          <p:cNvPr id="28" name="Csoportba foglalás 27">
            <a:extLst>
              <a:ext uri="{FF2B5EF4-FFF2-40B4-BE49-F238E27FC236}">
                <a16:creationId xmlns:a16="http://schemas.microsoft.com/office/drawing/2014/main" id="{26B33E8C-6DD7-7A27-0230-72FFEDAF5D07}"/>
              </a:ext>
            </a:extLst>
          </p:cNvPr>
          <p:cNvGrpSpPr/>
          <p:nvPr/>
        </p:nvGrpSpPr>
        <p:grpSpPr>
          <a:xfrm>
            <a:off x="503238" y="1710734"/>
            <a:ext cx="2361696" cy="4505529"/>
            <a:chOff x="319098" y="1462673"/>
            <a:chExt cx="4618667" cy="8811270"/>
          </a:xfrm>
        </p:grpSpPr>
        <p:pic>
          <p:nvPicPr>
            <p:cNvPr id="15" name="Kép 14" descr="A képen képernyőkép, Grafika, Grafikus tervezés, szerszám látható&#10;&#10;Automatikusan generált leírás">
              <a:extLst>
                <a:ext uri="{FF2B5EF4-FFF2-40B4-BE49-F238E27FC236}">
                  <a16:creationId xmlns:a16="http://schemas.microsoft.com/office/drawing/2014/main" id="{7BAE1417-E07E-DE41-959B-8210D52FA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84603" y="5589831"/>
              <a:ext cx="2243334" cy="2590806"/>
            </a:xfrm>
            <a:prstGeom prst="rect">
              <a:avLst/>
            </a:prstGeom>
          </p:spPr>
        </p:pic>
        <p:pic>
          <p:nvPicPr>
            <p:cNvPr id="19" name="Kép 18" descr="A képen képernyőkép, kör, Grafika, tervezés látható&#10;&#10;Automatikusan generált leírás">
              <a:extLst>
                <a:ext uri="{FF2B5EF4-FFF2-40B4-BE49-F238E27FC236}">
                  <a16:creationId xmlns:a16="http://schemas.microsoft.com/office/drawing/2014/main" id="{A6290990-1014-1804-A11C-8E91266694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36053" y="7606333"/>
              <a:ext cx="2301712" cy="2667610"/>
            </a:xfrm>
            <a:prstGeom prst="rect">
              <a:avLst/>
            </a:prstGeom>
          </p:spPr>
        </p:pic>
        <p:pic>
          <p:nvPicPr>
            <p:cNvPr id="21" name="Kép 20" descr="A képen képernyőkép, szöveg, Grafika, embléma látható&#10;&#10;Automatikusan generált leírás">
              <a:extLst>
                <a:ext uri="{FF2B5EF4-FFF2-40B4-BE49-F238E27FC236}">
                  <a16:creationId xmlns:a16="http://schemas.microsoft.com/office/drawing/2014/main" id="{BC226B35-F4A1-76F5-E4D5-5E782ADDD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9098" y="3573511"/>
              <a:ext cx="2240178" cy="2596295"/>
            </a:xfrm>
            <a:prstGeom prst="rect">
              <a:avLst/>
            </a:prstGeom>
          </p:spPr>
        </p:pic>
        <p:pic>
          <p:nvPicPr>
            <p:cNvPr id="23" name="Kép 22" descr="A képen képernyőkép, Színesség, Grafikus tervezés, Grafika látható&#10;&#10;Automatikusan generált leírás">
              <a:extLst>
                <a:ext uri="{FF2B5EF4-FFF2-40B4-BE49-F238E27FC236}">
                  <a16:creationId xmlns:a16="http://schemas.microsoft.com/office/drawing/2014/main" id="{5057A4EC-E5B2-1CE1-C099-3E7E93841D8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62867" y="3563577"/>
              <a:ext cx="2248088" cy="2596295"/>
            </a:xfrm>
            <a:prstGeom prst="rect">
              <a:avLst/>
            </a:prstGeom>
          </p:spPr>
        </p:pic>
        <p:pic>
          <p:nvPicPr>
            <p:cNvPr id="27" name="Kép 26" descr="A képen képernyőkép, Grafika, Színesség, kör látható&#10;&#10;Automatikusan generált leírás">
              <a:extLst>
                <a:ext uri="{FF2B5EF4-FFF2-40B4-BE49-F238E27FC236}">
                  <a16:creationId xmlns:a16="http://schemas.microsoft.com/office/drawing/2014/main" id="{3ED86EF9-1AC6-3CDA-2C7B-369ABCF0C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54088" y="1462673"/>
              <a:ext cx="2310676" cy="26676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9442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98A8F-8130-B457-ED9D-C0C354C55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70697E-7DCF-C44A-1110-B674F53F8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Adattábla: a </a:t>
            </a:r>
            <a:r>
              <a:rPr lang="hu-HU" dirty="0" err="1"/>
              <a:t>Tidyverse</a:t>
            </a:r>
            <a:r>
              <a:rPr lang="hu-HU" dirty="0"/>
              <a:t> alapobjektuma</a:t>
            </a:r>
            <a:endParaRPr lang="en-150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3FF9660-D8EC-8C15-E0CB-F997077490C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Óramegbeszélés</a:t>
            </a:r>
            <a:endParaRPr lang="en-150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6FD26A9-527D-44C3-84E0-EE2F99F9EE2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Bevezetés az R Programozásba</a:t>
            </a:r>
            <a:endParaRPr lang="en-150" dirty="0"/>
          </a:p>
        </p:txBody>
      </p:sp>
      <p:sp>
        <p:nvSpPr>
          <p:cNvPr id="6" name="Szöveg helye 4">
            <a:extLst>
              <a:ext uri="{FF2B5EF4-FFF2-40B4-BE49-F238E27FC236}">
                <a16:creationId xmlns:a16="http://schemas.microsoft.com/office/drawing/2014/main" id="{5C3F6E8B-AB39-35DD-0085-A9CBF320457C}"/>
              </a:ext>
            </a:extLst>
          </p:cNvPr>
          <p:cNvSpPr txBox="1">
            <a:spLocks/>
          </p:cNvSpPr>
          <p:nvPr/>
        </p:nvSpPr>
        <p:spPr>
          <a:xfrm>
            <a:off x="503237" y="6406173"/>
            <a:ext cx="3889375" cy="358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0975" indent="-180975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150" sz="1400" kern="1200" dirty="0">
                <a:solidFill>
                  <a:schemeClr val="tx1">
                    <a:tint val="82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1pPr>
            <a:lvl2pPr marL="534988" indent="-173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Poppins Light" panose="00000400000000000000" pitchFamily="2" charset="-18"/>
              <a:buChar char="›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2pPr>
            <a:lvl3pPr marL="898525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Poppins Light" panose="00000400000000000000" pitchFamily="2" charset="-18"/>
              <a:buChar char="›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3pPr>
            <a:lvl4pPr marL="1252538" indent="-173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Poppins Light" panose="00000400000000000000" pitchFamily="2" charset="-18"/>
              <a:buChar char="›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4pPr>
            <a:lvl5pPr marL="161448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Poppins Light" panose="00000400000000000000" pitchFamily="2" charset="-18"/>
              <a:buChar char="›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r>
              <a:rPr lang="hu-HU" dirty="0"/>
              <a:t>2025.02.12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7BFB18B-FA2A-1139-0CCD-C6F79359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5EC-88BE-413B-8D0D-72ABF762008E}" type="slidenum">
              <a:rPr lang="en-150" smtClean="0"/>
              <a:t>6</a:t>
            </a:fld>
            <a:endParaRPr lang="en-150" dirty="0"/>
          </a:p>
        </p:txBody>
      </p:sp>
      <p:pic>
        <p:nvPicPr>
          <p:cNvPr id="18" name="Kép 17" descr="A képen szöveg, képernyőkép, szám, szoftver látható&#10;&#10;Automatikusan generált leírás">
            <a:extLst>
              <a:ext uri="{FF2B5EF4-FFF2-40B4-BE49-F238E27FC236}">
                <a16:creationId xmlns:a16="http://schemas.microsoft.com/office/drawing/2014/main" id="{E70086E5-6F88-45D6-90D5-D5A2C040B4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" t="10093" r="29826" b="8519"/>
          <a:stretch/>
        </p:blipFill>
        <p:spPr>
          <a:xfrm>
            <a:off x="1978151" y="1628775"/>
            <a:ext cx="5187697" cy="4645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400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B54B73-3D12-EED5-CD43-D2346D00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Hogyan tudom az R-t futtatni?</a:t>
            </a:r>
            <a:endParaRPr lang="en-150" dirty="0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002FA86-7386-C6FA-7025-97DEC3F6CE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3238" y="2762006"/>
            <a:ext cx="3889376" cy="358775"/>
          </a:xfrm>
        </p:spPr>
        <p:txBody>
          <a:bodyPr/>
          <a:lstStyle/>
          <a:p>
            <a:pPr marL="0" indent="0" algn="ctr">
              <a:buNone/>
            </a:pPr>
            <a:r>
              <a:rPr lang="hu-HU" dirty="0" err="1">
                <a:latin typeface="Poppins SemiBold" panose="00000700000000000000" pitchFamily="2" charset="-18"/>
                <a:cs typeface="Poppins SemiBold" panose="00000700000000000000" pitchFamily="2" charset="-18"/>
              </a:rPr>
              <a:t>Desktop</a:t>
            </a:r>
            <a:r>
              <a:rPr lang="hu-HU" dirty="0">
                <a:latin typeface="Poppins SemiBold" panose="00000700000000000000" pitchFamily="2" charset="-18"/>
                <a:cs typeface="Poppins SemiBold" panose="00000700000000000000" pitchFamily="2" charset="-18"/>
              </a:rPr>
              <a:t>: </a:t>
            </a:r>
            <a:r>
              <a:rPr lang="hu-HU" dirty="0" err="1">
                <a:latin typeface="Poppins SemiBold" panose="00000700000000000000" pitchFamily="2" charset="-18"/>
                <a:cs typeface="Poppins SemiBold" panose="00000700000000000000" pitchFamily="2" charset="-18"/>
              </a:rPr>
              <a:t>RStudio</a:t>
            </a:r>
            <a:endParaRPr lang="en-150" dirty="0">
              <a:latin typeface="Poppins SemiBold" panose="00000700000000000000" pitchFamily="2" charset="-18"/>
              <a:cs typeface="Poppins SemiBold" panose="00000700000000000000" pitchFamily="2" charset="-18"/>
            </a:endParaRP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BECE7A82-FE99-3A8E-0DF0-17A1D7A96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3237" y="3253154"/>
            <a:ext cx="3889376" cy="1647776"/>
          </a:xfrm>
        </p:spPr>
        <p:txBody>
          <a:bodyPr/>
          <a:lstStyle/>
          <a:p>
            <a:r>
              <a:rPr lang="hu-HU" dirty="0"/>
              <a:t>Előny: könnyű hozzáférés a lokális fájlokhoz, offline is működik</a:t>
            </a:r>
          </a:p>
          <a:p>
            <a:r>
              <a:rPr lang="hu-HU" dirty="0"/>
              <a:t>Hátrány: </a:t>
            </a:r>
            <a:r>
              <a:rPr lang="hu-HU" dirty="0" err="1"/>
              <a:t>macerásabb</a:t>
            </a:r>
            <a:r>
              <a:rPr lang="hu-HU" dirty="0"/>
              <a:t> a telepítés és frissítés miatt, lokálisan helyet foglal</a:t>
            </a:r>
            <a:endParaRPr lang="en-150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8764336B-2A59-ACD2-7070-0C02DC564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751389" y="2758673"/>
            <a:ext cx="3889374" cy="358775"/>
          </a:xfrm>
        </p:spPr>
        <p:txBody>
          <a:bodyPr/>
          <a:lstStyle/>
          <a:p>
            <a:pPr algn="ctr"/>
            <a:r>
              <a:rPr lang="hu-HU" dirty="0">
                <a:latin typeface="Poppins SemiBold" panose="00000700000000000000" pitchFamily="2" charset="-18"/>
                <a:cs typeface="Poppins SemiBold" panose="00000700000000000000" pitchFamily="2" charset="-18"/>
              </a:rPr>
              <a:t>Böngésző: </a:t>
            </a:r>
            <a:r>
              <a:rPr lang="hu-HU" dirty="0" err="1">
                <a:latin typeface="Poppins SemiBold" panose="00000700000000000000" pitchFamily="2" charset="-18"/>
                <a:cs typeface="Poppins SemiBold" panose="00000700000000000000" pitchFamily="2" charset="-18"/>
              </a:rPr>
              <a:t>Posit</a:t>
            </a:r>
            <a:r>
              <a:rPr lang="hu-HU" dirty="0">
                <a:latin typeface="Poppins SemiBold" panose="00000700000000000000" pitchFamily="2" charset="-18"/>
                <a:cs typeface="Poppins SemiBold" panose="00000700000000000000" pitchFamily="2" charset="-18"/>
              </a:rPr>
              <a:t> </a:t>
            </a:r>
            <a:r>
              <a:rPr lang="hu-HU" dirty="0" err="1">
                <a:latin typeface="Poppins SemiBold" panose="00000700000000000000" pitchFamily="2" charset="-18"/>
                <a:cs typeface="Poppins SemiBold" panose="00000700000000000000" pitchFamily="2" charset="-18"/>
              </a:rPr>
              <a:t>Cloud</a:t>
            </a:r>
            <a:endParaRPr lang="en-150" dirty="0">
              <a:latin typeface="Poppins SemiBold" panose="00000700000000000000" pitchFamily="2" charset="-18"/>
              <a:cs typeface="Poppins SemiBold" panose="00000700000000000000" pitchFamily="2" charset="-18"/>
            </a:endParaRP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14C0A8D5-1A30-BFC3-05B1-94780D65F3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751389" y="3251487"/>
            <a:ext cx="3889374" cy="1647776"/>
          </a:xfrm>
        </p:spPr>
        <p:txBody>
          <a:bodyPr/>
          <a:lstStyle/>
          <a:p>
            <a:r>
              <a:rPr lang="hu-HU" dirty="0"/>
              <a:t>Előny: nem kell bajlódni a program és a csomagok telepítésével, mindig a legfrissebb verziót tudjuk futtatni</a:t>
            </a:r>
          </a:p>
          <a:p>
            <a:r>
              <a:rPr lang="hu-HU" dirty="0"/>
              <a:t>Hátrány: </a:t>
            </a:r>
            <a:r>
              <a:rPr lang="hu-HU" dirty="0" err="1"/>
              <a:t>macerásabb</a:t>
            </a:r>
            <a:r>
              <a:rPr lang="hu-HU" dirty="0"/>
              <a:t> hozzáférni a lokális fájlokhoz (pl. GitHub)</a:t>
            </a:r>
            <a:endParaRPr lang="en-150" dirty="0"/>
          </a:p>
        </p:txBody>
      </p:sp>
      <p:sp>
        <p:nvSpPr>
          <p:cNvPr id="9" name="Szöveg helye 4">
            <a:extLst>
              <a:ext uri="{FF2B5EF4-FFF2-40B4-BE49-F238E27FC236}">
                <a16:creationId xmlns:a16="http://schemas.microsoft.com/office/drawing/2014/main" id="{C6506E7F-AE00-879F-D765-E18D4D88E690}"/>
              </a:ext>
            </a:extLst>
          </p:cNvPr>
          <p:cNvSpPr txBox="1">
            <a:spLocks/>
          </p:cNvSpPr>
          <p:nvPr/>
        </p:nvSpPr>
        <p:spPr>
          <a:xfrm>
            <a:off x="503237" y="6406173"/>
            <a:ext cx="3889375" cy="358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0975" indent="-180975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150" sz="1400" kern="1200" dirty="0">
                <a:solidFill>
                  <a:schemeClr val="tx1">
                    <a:tint val="82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1pPr>
            <a:lvl2pPr marL="534988" indent="-173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Poppins Light" panose="00000400000000000000" pitchFamily="2" charset="-18"/>
              <a:buChar char="›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2pPr>
            <a:lvl3pPr marL="898525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Poppins Light" panose="00000400000000000000" pitchFamily="2" charset="-18"/>
              <a:buChar char="›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3pPr>
            <a:lvl4pPr marL="1252538" indent="-173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Poppins Light" panose="00000400000000000000" pitchFamily="2" charset="-18"/>
              <a:buChar char="›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4pPr>
            <a:lvl5pPr marL="161448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Poppins Light" panose="00000400000000000000" pitchFamily="2" charset="-18"/>
              <a:buChar char="›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r>
              <a:rPr lang="hu-HU"/>
              <a:t>2025.02.12</a:t>
            </a:r>
            <a:endParaRPr lang="hu-HU" dirty="0"/>
          </a:p>
        </p:txBody>
      </p:sp>
      <p:sp>
        <p:nvSpPr>
          <p:cNvPr id="10" name="Dia számának helye 6">
            <a:extLst>
              <a:ext uri="{FF2B5EF4-FFF2-40B4-BE49-F238E27FC236}">
                <a16:creationId xmlns:a16="http://schemas.microsoft.com/office/drawing/2014/main" id="{369240D8-38EB-0640-6AB0-AFBD11E9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42051" y="6407836"/>
            <a:ext cx="2398711" cy="325438"/>
          </a:xfrm>
        </p:spPr>
        <p:txBody>
          <a:bodyPr/>
          <a:lstStyle/>
          <a:p>
            <a:fld id="{28AF75EC-88BE-413B-8D0D-72ABF762008E}" type="slidenum">
              <a:rPr lang="en-150" smtClean="0"/>
              <a:t>7</a:t>
            </a:fld>
            <a:endParaRPr lang="en-150" dirty="0"/>
          </a:p>
        </p:txBody>
      </p:sp>
      <p:sp>
        <p:nvSpPr>
          <p:cNvPr id="11" name="Tartalom helye 3">
            <a:extLst>
              <a:ext uri="{FF2B5EF4-FFF2-40B4-BE49-F238E27FC236}">
                <a16:creationId xmlns:a16="http://schemas.microsoft.com/office/drawing/2014/main" id="{3517C644-D520-27E3-93D8-F35DA6A9C4D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3238" y="225425"/>
            <a:ext cx="3889375" cy="358775"/>
          </a:xfrm>
        </p:spPr>
        <p:txBody>
          <a:bodyPr/>
          <a:lstStyle/>
          <a:p>
            <a:r>
              <a:rPr lang="hu-HU"/>
              <a:t>Óramegbeszélés</a:t>
            </a:r>
            <a:endParaRPr lang="en-150" dirty="0"/>
          </a:p>
        </p:txBody>
      </p:sp>
      <p:sp>
        <p:nvSpPr>
          <p:cNvPr id="12" name="Szöveg helye 4">
            <a:extLst>
              <a:ext uri="{FF2B5EF4-FFF2-40B4-BE49-F238E27FC236}">
                <a16:creationId xmlns:a16="http://schemas.microsoft.com/office/drawing/2014/main" id="{4F13FE34-4015-F865-A92A-8615A23C8EF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51388" y="225424"/>
            <a:ext cx="3889375" cy="358775"/>
          </a:xfrm>
        </p:spPr>
        <p:txBody>
          <a:bodyPr/>
          <a:lstStyle/>
          <a:p>
            <a:pPr marL="0" indent="0">
              <a:buNone/>
            </a:pPr>
            <a:r>
              <a:rPr lang="hu-HU"/>
              <a:t>Bevezetés az R Programozásba</a:t>
            </a:r>
            <a:endParaRPr lang="en-150" dirty="0"/>
          </a:p>
        </p:txBody>
      </p:sp>
      <p:pic>
        <p:nvPicPr>
          <p:cNvPr id="14" name="Kép 13" descr="A képen Betűtípus, Grafika, Grafikus tervezés, tipográfia látható&#10;&#10;Automatikusan generált leírás">
            <a:extLst>
              <a:ext uri="{FF2B5EF4-FFF2-40B4-BE49-F238E27FC236}">
                <a16:creationId xmlns:a16="http://schemas.microsoft.com/office/drawing/2014/main" id="{46C268F1-EAEB-9E03-329D-41BC1A25E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9761" y="1941545"/>
            <a:ext cx="3312625" cy="524499"/>
          </a:xfrm>
          <a:prstGeom prst="rect">
            <a:avLst/>
          </a:prstGeom>
        </p:spPr>
      </p:pic>
      <p:pic>
        <p:nvPicPr>
          <p:cNvPr id="16" name="Kép 15" descr="A képen Betűtípus, embléma, Grafika, szimbólum látható&#10;&#10;Automatikusan generált leírás">
            <a:extLst>
              <a:ext uri="{FF2B5EF4-FFF2-40B4-BE49-F238E27FC236}">
                <a16:creationId xmlns:a16="http://schemas.microsoft.com/office/drawing/2014/main" id="{DC351C91-8253-3F47-F011-703FF6777B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384" y="1825381"/>
            <a:ext cx="2156679" cy="756829"/>
          </a:xfrm>
          <a:prstGeom prst="rect">
            <a:avLst/>
          </a:prstGeom>
        </p:spPr>
      </p:pic>
      <p:sp>
        <p:nvSpPr>
          <p:cNvPr id="17" name="Tartalom helye 3">
            <a:extLst>
              <a:ext uri="{FF2B5EF4-FFF2-40B4-BE49-F238E27FC236}">
                <a16:creationId xmlns:a16="http://schemas.microsoft.com/office/drawing/2014/main" id="{65CD1C4C-2485-3D6A-7794-817CB6D62ECA}"/>
              </a:ext>
            </a:extLst>
          </p:cNvPr>
          <p:cNvSpPr txBox="1">
            <a:spLocks/>
          </p:cNvSpPr>
          <p:nvPr/>
        </p:nvSpPr>
        <p:spPr>
          <a:xfrm>
            <a:off x="503236" y="5033303"/>
            <a:ext cx="3889376" cy="1240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1pPr>
            <a:lvl2pPr marL="534988" indent="-173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Poppins Light" panose="00000400000000000000" pitchFamily="2" charset="-18"/>
              <a:buChar char="›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2pPr>
            <a:lvl3pPr marL="898525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Poppins Light" panose="00000400000000000000" pitchFamily="2" charset="-18"/>
              <a:buChar char="›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3pPr>
            <a:lvl4pPr marL="1252538" indent="-173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Poppins Light" panose="00000400000000000000" pitchFamily="2" charset="-18"/>
              <a:buChar char="›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4pPr>
            <a:lvl5pPr marL="161448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Poppins Light" panose="00000400000000000000" pitchFamily="2" charset="-18"/>
              <a:buChar char="›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>
                <a:hlinkClick r:id="rId4"/>
              </a:rPr>
              <a:t>R letöltés</a:t>
            </a:r>
            <a:r>
              <a:rPr lang="hu-HU" dirty="0"/>
              <a:t> és telepítés</a:t>
            </a:r>
          </a:p>
          <a:p>
            <a:r>
              <a:rPr lang="pt-BR" dirty="0">
                <a:hlinkClick r:id="rId5"/>
              </a:rPr>
              <a:t>R</a:t>
            </a:r>
            <a:r>
              <a:rPr lang="hu-HU" dirty="0" err="1">
                <a:hlinkClick r:id="rId5"/>
              </a:rPr>
              <a:t>Studio</a:t>
            </a:r>
            <a:r>
              <a:rPr lang="pt-BR" dirty="0">
                <a:hlinkClick r:id="rId5"/>
              </a:rPr>
              <a:t> letöltés</a:t>
            </a:r>
            <a:r>
              <a:rPr lang="pt-BR" dirty="0"/>
              <a:t> és telepítés</a:t>
            </a:r>
          </a:p>
        </p:txBody>
      </p:sp>
      <p:sp>
        <p:nvSpPr>
          <p:cNvPr id="18" name="Tartalom helye 3">
            <a:extLst>
              <a:ext uri="{FF2B5EF4-FFF2-40B4-BE49-F238E27FC236}">
                <a16:creationId xmlns:a16="http://schemas.microsoft.com/office/drawing/2014/main" id="{CE1B622F-3E15-9C48-B871-CC1DD5AE161B}"/>
              </a:ext>
            </a:extLst>
          </p:cNvPr>
          <p:cNvSpPr txBox="1">
            <a:spLocks/>
          </p:cNvSpPr>
          <p:nvPr/>
        </p:nvSpPr>
        <p:spPr>
          <a:xfrm>
            <a:off x="4751386" y="5033301"/>
            <a:ext cx="3889376" cy="1240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1pPr>
            <a:lvl2pPr marL="534988" indent="-173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Poppins Light" panose="00000400000000000000" pitchFamily="2" charset="-18"/>
              <a:buChar char="›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2pPr>
            <a:lvl3pPr marL="898525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Poppins Light" panose="00000400000000000000" pitchFamily="2" charset="-18"/>
              <a:buChar char="›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3pPr>
            <a:lvl4pPr marL="1252538" indent="-173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Poppins Light" panose="00000400000000000000" pitchFamily="2" charset="-18"/>
              <a:buChar char="›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4pPr>
            <a:lvl5pPr marL="161448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Poppins Light" panose="00000400000000000000" pitchFamily="2" charset="-18"/>
              <a:buChar char="›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>
                <a:hlinkClick r:id="rId6"/>
              </a:rPr>
              <a:t>Regisztráció a </a:t>
            </a:r>
            <a:r>
              <a:rPr lang="hu-HU" dirty="0" err="1">
                <a:hlinkClick r:id="rId6"/>
              </a:rPr>
              <a:t>PositCloudon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8189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84A7D-FFBC-B186-E822-D504DDCA2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8C10F9-7921-3B7C-0483-267A7F951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GitHub </a:t>
            </a:r>
            <a:r>
              <a:rPr lang="hu-HU" dirty="0" err="1"/>
              <a:t>Copilot</a:t>
            </a:r>
            <a:endParaRPr lang="en-150" dirty="0"/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DC03A65E-8D21-06F8-025B-B7E1765A580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hu-HU" dirty="0"/>
              <a:t>Óramegbeszélés</a:t>
            </a:r>
            <a:endParaRPr lang="en-150" dirty="0"/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0BC2E67F-C21E-C31A-9420-C3479AB307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/>
              <a:t>Bevezetés az R Programozásba</a:t>
            </a:r>
            <a:endParaRPr lang="en-150" dirty="0"/>
          </a:p>
        </p:txBody>
      </p:sp>
      <p:sp>
        <p:nvSpPr>
          <p:cNvPr id="6" name="Szöveg helye 4">
            <a:extLst>
              <a:ext uri="{FF2B5EF4-FFF2-40B4-BE49-F238E27FC236}">
                <a16:creationId xmlns:a16="http://schemas.microsoft.com/office/drawing/2014/main" id="{42642C1D-F952-FB51-993E-9FCD8129AE04}"/>
              </a:ext>
            </a:extLst>
          </p:cNvPr>
          <p:cNvSpPr txBox="1">
            <a:spLocks/>
          </p:cNvSpPr>
          <p:nvPr/>
        </p:nvSpPr>
        <p:spPr>
          <a:xfrm>
            <a:off x="503237" y="6406173"/>
            <a:ext cx="3889375" cy="358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0975" indent="-180975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en-150" sz="1400" kern="1200" dirty="0">
                <a:solidFill>
                  <a:schemeClr val="tx1">
                    <a:tint val="82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1pPr>
            <a:lvl2pPr marL="534988" indent="-173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Poppins Light" panose="00000400000000000000" pitchFamily="2" charset="-18"/>
              <a:buChar char="›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2pPr>
            <a:lvl3pPr marL="898525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Poppins Light" panose="00000400000000000000" pitchFamily="2" charset="-18"/>
              <a:buChar char="›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3pPr>
            <a:lvl4pPr marL="1252538" indent="-173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Poppins Light" panose="00000400000000000000" pitchFamily="2" charset="-18"/>
              <a:buChar char="›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4pPr>
            <a:lvl5pPr marL="161448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Poppins Light" panose="00000400000000000000" pitchFamily="2" charset="-18"/>
              <a:buChar char="›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Font typeface="Arial" panose="020B0604020202020204" pitchFamily="34" charset="0"/>
              <a:buNone/>
            </a:pPr>
            <a:r>
              <a:rPr lang="hu-HU" dirty="0"/>
              <a:t>2025.02.12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6864AA1-728B-4062-724D-5129F6384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F75EC-88BE-413B-8D0D-72ABF762008E}" type="slidenum">
              <a:rPr lang="en-150" smtClean="0"/>
              <a:t>8</a:t>
            </a:fld>
            <a:endParaRPr lang="en-150" dirty="0"/>
          </a:p>
        </p:txBody>
      </p:sp>
      <p:pic>
        <p:nvPicPr>
          <p:cNvPr id="9" name="Kép 8" descr="A képen szöveg, Grafika, embléma, tervezés látható&#10;&#10;Automatikusan generált leírás">
            <a:extLst>
              <a:ext uri="{FF2B5EF4-FFF2-40B4-BE49-F238E27FC236}">
                <a16:creationId xmlns:a16="http://schemas.microsoft.com/office/drawing/2014/main" id="{C72F7FBA-07FF-5A7B-5E65-5307A01D7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64" t="20963" r="25648" b="31050"/>
          <a:stretch/>
        </p:blipFill>
        <p:spPr>
          <a:xfrm>
            <a:off x="2899385" y="1628775"/>
            <a:ext cx="3345229" cy="1185703"/>
          </a:xfrm>
          <a:prstGeom prst="rect">
            <a:avLst/>
          </a:prstGeom>
        </p:spPr>
      </p:pic>
      <p:sp>
        <p:nvSpPr>
          <p:cNvPr id="10" name="Tartalom helye 2">
            <a:extLst>
              <a:ext uri="{FF2B5EF4-FFF2-40B4-BE49-F238E27FC236}">
                <a16:creationId xmlns:a16="http://schemas.microsoft.com/office/drawing/2014/main" id="{5458CD4B-6106-3532-BE4E-95C93B2195EE}"/>
              </a:ext>
            </a:extLst>
          </p:cNvPr>
          <p:cNvSpPr txBox="1">
            <a:spLocks/>
          </p:cNvSpPr>
          <p:nvPr/>
        </p:nvSpPr>
        <p:spPr>
          <a:xfrm>
            <a:off x="503237" y="2664069"/>
            <a:ext cx="8137524" cy="36097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180975" indent="-1809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1pPr>
            <a:lvl2pPr marL="534988" indent="-173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Poppins Light" panose="00000400000000000000" pitchFamily="2" charset="-18"/>
              <a:buChar char="›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2pPr>
            <a:lvl3pPr marL="898525" indent="-18256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Poppins Light" panose="00000400000000000000" pitchFamily="2" charset="-18"/>
              <a:buChar char="›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3pPr>
            <a:lvl4pPr marL="1252538" indent="-1730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Poppins Light" panose="00000400000000000000" pitchFamily="2" charset="-18"/>
              <a:buChar char="›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4pPr>
            <a:lvl5pPr marL="1614488" indent="-18097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Poppins Light" panose="00000400000000000000" pitchFamily="2" charset="-18"/>
              <a:buChar char="›"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Poppins" panose="00000500000000000000" pitchFamily="2" charset="-18"/>
                <a:ea typeface="+mn-ea"/>
                <a:cs typeface="Poppins" panose="00000500000000000000" pitchFamily="2" charset="-18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Mire jó?</a:t>
            </a:r>
          </a:p>
          <a:p>
            <a:pPr lvl="1"/>
            <a:r>
              <a:rPr lang="hu-HU" dirty="0"/>
              <a:t>Le tudjuk neki írni angolul vagy magyarul, hogy mit szeretnénk, és ő lekódolja nekünk</a:t>
            </a:r>
          </a:p>
          <a:p>
            <a:pPr lvl="1"/>
            <a:r>
              <a:rPr lang="hu-HU" dirty="0"/>
              <a:t>Azért </a:t>
            </a:r>
            <a:r>
              <a:rPr lang="hu-HU" dirty="0" err="1"/>
              <a:t>Copilot</a:t>
            </a:r>
            <a:r>
              <a:rPr lang="hu-HU" dirty="0"/>
              <a:t>, mert jobban tud kódolni, mint pl. a </a:t>
            </a:r>
            <a:r>
              <a:rPr lang="hu-HU" dirty="0" err="1"/>
              <a:t>ChatGPT</a:t>
            </a:r>
            <a:endParaRPr lang="hu-HU" dirty="0"/>
          </a:p>
          <a:p>
            <a:pPr lvl="1"/>
            <a:r>
              <a:rPr lang="hu-HU" dirty="0"/>
              <a:t>(De a </a:t>
            </a:r>
            <a:r>
              <a:rPr lang="hu-HU" dirty="0" err="1"/>
              <a:t>ChatGPT</a:t>
            </a:r>
            <a:r>
              <a:rPr lang="hu-HU" dirty="0"/>
              <a:t> is jó)</a:t>
            </a:r>
          </a:p>
          <a:p>
            <a:r>
              <a:rPr lang="hu-HU" b="1" dirty="0"/>
              <a:t>Böngészőben chat (ezt fogjuk használni)</a:t>
            </a:r>
          </a:p>
          <a:p>
            <a:pPr lvl="1"/>
            <a:r>
              <a:rPr lang="hu-HU" dirty="0">
                <a:hlinkClick r:id="rId3"/>
              </a:rPr>
              <a:t>Regisztráció a GitHubon</a:t>
            </a:r>
            <a:endParaRPr lang="hu-HU" dirty="0"/>
          </a:p>
          <a:p>
            <a:pPr lvl="1"/>
            <a:r>
              <a:rPr lang="hu-HU" dirty="0">
                <a:hlinkClick r:id="rId4"/>
              </a:rPr>
              <a:t>GitHub Education beállítása</a:t>
            </a:r>
            <a:endParaRPr lang="hu-HU" dirty="0"/>
          </a:p>
          <a:p>
            <a:pPr lvl="1"/>
            <a:r>
              <a:rPr lang="hu-HU" dirty="0"/>
              <a:t>Innen az accountunkból meg is lehet nyitni, úgy működik, mint a </a:t>
            </a:r>
            <a:r>
              <a:rPr lang="hu-HU" dirty="0" err="1"/>
              <a:t>ChatGPT</a:t>
            </a:r>
            <a:endParaRPr lang="hu-HU" dirty="0"/>
          </a:p>
          <a:p>
            <a:r>
              <a:rPr lang="hu-HU" dirty="0"/>
              <a:t>Valamilyen IDE-be integrálva (</a:t>
            </a:r>
            <a:r>
              <a:rPr lang="hu-HU" dirty="0" err="1"/>
              <a:t>RStudio</a:t>
            </a:r>
            <a:r>
              <a:rPr lang="hu-HU" dirty="0"/>
              <a:t>, Visual </a:t>
            </a:r>
            <a:r>
              <a:rPr lang="hu-HU" dirty="0" err="1"/>
              <a:t>Studio</a:t>
            </a:r>
            <a:r>
              <a:rPr lang="hu-HU" dirty="0"/>
              <a:t>, etc.) (ezt nem fogjuk használni)</a:t>
            </a:r>
          </a:p>
          <a:p>
            <a:pPr lvl="1"/>
            <a:r>
              <a:rPr lang="hu-HU" dirty="0"/>
              <a:t>Itt működik a kommentben instrukcióadás és a prediktív kódkiegészítés is</a:t>
            </a:r>
          </a:p>
          <a:p>
            <a:pPr lvl="1"/>
            <a:r>
              <a:rPr lang="hu-HU" dirty="0"/>
              <a:t>Az IDE-ben lehet hozzáadni</a:t>
            </a:r>
          </a:p>
        </p:txBody>
      </p:sp>
    </p:spTree>
    <p:extLst>
      <p:ext uri="{BB962C8B-B14F-4D97-AF65-F5344CB8AC3E}">
        <p14:creationId xmlns:p14="http://schemas.microsoft.com/office/powerpoint/2010/main" val="316732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0A521-B323-94FE-84B6-B2FDB8214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2838912-4F97-5130-8169-A8C026672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940111"/>
            <a:ext cx="6858000" cy="977778"/>
          </a:xfrm>
        </p:spPr>
        <p:txBody>
          <a:bodyPr anchor="ctr">
            <a:normAutofit/>
          </a:bodyPr>
          <a:lstStyle/>
          <a:p>
            <a:r>
              <a:rPr lang="hu-HU" sz="3200" dirty="0"/>
              <a:t>Kérdések?</a:t>
            </a:r>
            <a:endParaRPr lang="en-150" sz="3200" dirty="0"/>
          </a:p>
        </p:txBody>
      </p:sp>
    </p:spTree>
    <p:extLst>
      <p:ext uri="{BB962C8B-B14F-4D97-AF65-F5344CB8AC3E}">
        <p14:creationId xmlns:p14="http://schemas.microsoft.com/office/powerpoint/2010/main" val="2483516673"/>
      </p:ext>
    </p:extLst>
  </p:cSld>
  <p:clrMapOvr>
    <a:masterClrMapping/>
  </p:clrMapOvr>
</p:sld>
</file>

<file path=ppt/theme/theme1.xml><?xml version="1.0" encoding="utf-8"?>
<a:theme xmlns:a="http://schemas.openxmlformats.org/drawingml/2006/main" name="Krisztina Sára">
  <a:themeElements>
    <a:clrScheme name="Office-téma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-téma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Krisztina Sára" id="{FA0B5BED-E711-4C85-92B9-E6F92FAFD439}" vid="{BE6591A7-9F53-45FD-A65A-A17172C228A4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Krisztina Sára</Template>
  <TotalTime>218</TotalTime>
  <Words>427</Words>
  <Application>Microsoft Office PowerPoint</Application>
  <PresentationFormat>Diavetítés a képernyőre (4:3 oldalarány)</PresentationFormat>
  <Paragraphs>113</Paragraphs>
  <Slides>9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7</vt:i4>
      </vt:variant>
      <vt:variant>
        <vt:lpstr>Téma</vt:lpstr>
      </vt:variant>
      <vt:variant>
        <vt:i4>1</vt:i4>
      </vt:variant>
      <vt:variant>
        <vt:lpstr>Diacímek</vt:lpstr>
      </vt:variant>
      <vt:variant>
        <vt:i4>9</vt:i4>
      </vt:variant>
    </vt:vector>
  </HeadingPairs>
  <TitlesOfParts>
    <vt:vector size="17" baseType="lpstr">
      <vt:lpstr>Aptos</vt:lpstr>
      <vt:lpstr>Arial</vt:lpstr>
      <vt:lpstr>Fraunces 72pt SemiBold</vt:lpstr>
      <vt:lpstr>Poppins</vt:lpstr>
      <vt:lpstr>Poppins Light</vt:lpstr>
      <vt:lpstr>Poppins Medium</vt:lpstr>
      <vt:lpstr>Poppins SemiBold</vt:lpstr>
      <vt:lpstr>Krisztina Sára</vt:lpstr>
      <vt:lpstr>Bevezetés az R programozásba</vt:lpstr>
      <vt:lpstr>Miről lesz szó a félév során?</vt:lpstr>
      <vt:lpstr>A tárgy teljesítése</vt:lpstr>
      <vt:lpstr>Az R programnyelv</vt:lpstr>
      <vt:lpstr>Adatelemzés, adatvizualizáció: Tidyverse</vt:lpstr>
      <vt:lpstr>Adattábla: a Tidyverse alapobjektuma</vt:lpstr>
      <vt:lpstr>Hogyan tudom az R-t futtatni?</vt:lpstr>
      <vt:lpstr>GitHub Copilot</vt:lpstr>
      <vt:lpstr>Kérdések?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Lukics Krisztina Sára</dc:creator>
  <cp:lastModifiedBy>Lukics Krisztina Sára</cp:lastModifiedBy>
  <cp:revision>59</cp:revision>
  <dcterms:created xsi:type="dcterms:W3CDTF">2025-02-03T12:45:37Z</dcterms:created>
  <dcterms:modified xsi:type="dcterms:W3CDTF">2025-02-13T09:45:38Z</dcterms:modified>
</cp:coreProperties>
</file>