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758" r:id="rId2"/>
  </p:sldMasterIdLst>
  <p:notesMasterIdLst>
    <p:notesMasterId r:id="rId10"/>
  </p:notesMasterIdLst>
  <p:sldIdLst>
    <p:sldId id="355" r:id="rId3"/>
    <p:sldId id="697" r:id="rId4"/>
    <p:sldId id="638" r:id="rId5"/>
    <p:sldId id="639" r:id="rId6"/>
    <p:sldId id="640" r:id="rId7"/>
    <p:sldId id="643" r:id="rId8"/>
    <p:sldId id="696" r:id="rId9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n Grin" initials="SG" lastIdx="13" clrIdx="0">
    <p:extLst>
      <p:ext uri="{19B8F6BF-5375-455C-9EA6-DF929625EA0E}">
        <p15:presenceInfo xmlns:p15="http://schemas.microsoft.com/office/powerpoint/2012/main" userId="5ef0e8d579c77ab4" providerId="Windows Live"/>
      </p:ext>
    </p:extLst>
  </p:cmAuthor>
  <p:cmAuthor id="2" name="Charlie Daniel" initials="CD" lastIdx="43" clrIdx="1">
    <p:extLst>
      <p:ext uri="{19B8F6BF-5375-455C-9EA6-DF929625EA0E}">
        <p15:presenceInfo xmlns:p15="http://schemas.microsoft.com/office/powerpoint/2012/main" userId="ef6f95c1503af733" providerId="Windows Live"/>
      </p:ext>
    </p:extLst>
  </p:cmAuthor>
  <p:cmAuthor id="3" name="Nicholas S" initials="NS" lastIdx="37" clrIdx="2">
    <p:extLst>
      <p:ext uri="{19B8F6BF-5375-455C-9EA6-DF929625EA0E}">
        <p15:presenceInfo xmlns:p15="http://schemas.microsoft.com/office/powerpoint/2012/main" userId="04f4e76fe7aecd4c" providerId="Windows Live"/>
      </p:ext>
    </p:extLst>
  </p:cmAuthor>
  <p:cmAuthor id="4" name="Greg Murray" initials="GM" lastIdx="11" clrIdx="3">
    <p:extLst>
      <p:ext uri="{19B8F6BF-5375-455C-9EA6-DF929625EA0E}">
        <p15:presenceInfo xmlns:p15="http://schemas.microsoft.com/office/powerpoint/2012/main" userId="d3dbb622c8e759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FF"/>
    <a:srgbClr val="FFFFCC"/>
    <a:srgbClr val="9AB1FF"/>
    <a:srgbClr val="E8EDFF"/>
    <a:srgbClr val="4042FF"/>
    <a:srgbClr val="DCE6F2"/>
    <a:srgbClr val="A6A6A6"/>
    <a:srgbClr val="F2F2F2"/>
    <a:srgbClr val="FF000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7" autoAdjust="0"/>
    <p:restoredTop sz="93899" autoAdjust="0"/>
  </p:normalViewPr>
  <p:slideViewPr>
    <p:cSldViewPr snapToGrid="0" snapToObjects="1">
      <p:cViewPr varScale="1">
        <p:scale>
          <a:sx n="88" d="100"/>
          <a:sy n="88" d="100"/>
        </p:scale>
        <p:origin x="76" y="2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7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-454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1" cy="481728"/>
          </a:xfrm>
          <a:prstGeom prst="rect">
            <a:avLst/>
          </a:prstGeom>
        </p:spPr>
        <p:txBody>
          <a:bodyPr vert="horz" lIns="96754" tIns="48377" rIns="96754" bIns="483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1" cy="481728"/>
          </a:xfrm>
          <a:prstGeom prst="rect">
            <a:avLst/>
          </a:prstGeom>
        </p:spPr>
        <p:txBody>
          <a:bodyPr vert="horz" lIns="96754" tIns="48377" rIns="96754" bIns="48377" rtlCol="0"/>
          <a:lstStyle>
            <a:lvl1pPr algn="r">
              <a:defRPr sz="1200"/>
            </a:lvl1pPr>
          </a:lstStyle>
          <a:p>
            <a:fld id="{5BCDA087-2E1C-C74F-8AC5-2DBC1A7FF627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54" tIns="48377" rIns="96754" bIns="4837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9"/>
            <a:ext cx="5852160" cy="3780472"/>
          </a:xfrm>
          <a:prstGeom prst="rect">
            <a:avLst/>
          </a:prstGeom>
        </p:spPr>
        <p:txBody>
          <a:bodyPr vert="horz" lIns="96754" tIns="48377" rIns="96754" bIns="4837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6"/>
            <a:ext cx="3169921" cy="481727"/>
          </a:xfrm>
          <a:prstGeom prst="rect">
            <a:avLst/>
          </a:prstGeom>
        </p:spPr>
        <p:txBody>
          <a:bodyPr vert="horz" lIns="96754" tIns="48377" rIns="96754" bIns="483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6"/>
            <a:ext cx="3169921" cy="481727"/>
          </a:xfrm>
          <a:prstGeom prst="rect">
            <a:avLst/>
          </a:prstGeom>
        </p:spPr>
        <p:txBody>
          <a:bodyPr vert="horz" lIns="96754" tIns="48377" rIns="96754" bIns="48377" rtlCol="0" anchor="b"/>
          <a:lstStyle>
            <a:lvl1pPr algn="r">
              <a:defRPr sz="1200"/>
            </a:lvl1pPr>
          </a:lstStyle>
          <a:p>
            <a:fld id="{3443BB91-EA79-2B47-874B-4E83A44F3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3BB91-EA79-2B47-874B-4E83A44F31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67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CF01EC-336E-436F-A932-A442FA9D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www.kokonetworks.com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11DE49F-AF05-41BB-B681-96D16163B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www.kokonetworks.com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83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01678"/>
          </a:xfrm>
        </p:spPr>
        <p:txBody>
          <a:bodyPr>
            <a:normAutofit/>
          </a:bodyPr>
          <a:lstStyle>
            <a:lvl1pPr algn="l">
              <a:defRPr sz="4431">
                <a:latin typeface="Avenir LT Std 45 Book" panose="020B0502020203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32040"/>
            <a:ext cx="10972800" cy="4194127"/>
          </a:xfrm>
        </p:spPr>
        <p:txBody>
          <a:bodyPr/>
          <a:lstStyle>
            <a:lvl1pPr>
              <a:defRPr>
                <a:latin typeface="Avenir LT Std 45 Book" panose="020B0502020203020204" pitchFamily="34" charset="0"/>
              </a:defRPr>
            </a:lvl1pPr>
            <a:lvl2pPr>
              <a:defRPr>
                <a:latin typeface="Avenir LT Std 45 Book" panose="020B0502020203020204" pitchFamily="34" charset="0"/>
              </a:defRPr>
            </a:lvl2pPr>
            <a:lvl3pPr>
              <a:defRPr>
                <a:latin typeface="Avenir LT Std 45 Book" panose="020B0502020203020204" pitchFamily="34" charset="0"/>
              </a:defRPr>
            </a:lvl3pPr>
            <a:lvl4pPr>
              <a:defRPr>
                <a:latin typeface="Avenir LT Std 45 Book" panose="020B0502020203020204" pitchFamily="34" charset="0"/>
              </a:defRPr>
            </a:lvl4pPr>
            <a:lvl5pPr>
              <a:defRPr>
                <a:latin typeface="Avenir LT Std 45 Book" panose="020B0502020203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609600" y="885417"/>
            <a:ext cx="10972800" cy="708025"/>
          </a:xfrm>
        </p:spPr>
        <p:txBody>
          <a:bodyPr>
            <a:noAutofit/>
          </a:bodyPr>
          <a:lstStyle>
            <a:lvl1pPr marL="0" indent="0">
              <a:buNone/>
              <a:defRPr sz="2215">
                <a:latin typeface="Avenir LT Std 45 Book" panose="020B0502020203020204" pitchFamily="34" charset="0"/>
              </a:defRPr>
            </a:lvl1pPr>
            <a:lvl2pPr>
              <a:defRPr sz="2215">
                <a:latin typeface="Avenir LT Std 45 Book" panose="020B0502020203020204" pitchFamily="34" charset="0"/>
              </a:defRPr>
            </a:lvl2pPr>
            <a:lvl3pPr>
              <a:defRPr sz="2215">
                <a:latin typeface="Avenir LT Std 45 Book" panose="020B0502020203020204" pitchFamily="34" charset="0"/>
              </a:defRPr>
            </a:lvl3pPr>
            <a:lvl4pPr>
              <a:defRPr sz="2215">
                <a:latin typeface="Avenir LT Std 45 Book" panose="020B0502020203020204" pitchFamily="34" charset="0"/>
              </a:defRPr>
            </a:lvl4pPr>
            <a:lvl5pPr>
              <a:defRPr sz="2215">
                <a:latin typeface="Avenir LT Std 45 Book" panose="020B05020202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551888-8A04-4BE4-96C4-43E3E2702B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www.kokonetworks.com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78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30C2-B2D7-4D0F-8642-2DE65BE03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3DE3D-1EC0-48D8-9B6F-994C7104E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35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34B4-0277-4167-9546-839F4E13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2E526-22C7-404D-BE07-940E1F216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698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DD330-49A4-4BEC-8F28-BD2B1741B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CD97-8F07-4C51-A660-2D3D3B9C0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8651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BE3EF-744E-40C8-A87F-C0EBC236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7A7CB-934F-4F61-8851-FF2E3CCD4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27185-AF5F-4F14-8CEF-7D2457CE6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346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BB9AB-90DB-42A1-8471-9092E2C1A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41BB7-F8B5-4B28-A546-48C80F43A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CA397-E2EE-421C-8BEF-595E6C78C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35762-A4BB-4641-A2F0-355FEA196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025AB-524D-4089-94C7-F86A53DB5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150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E2E9B-46B1-4045-BDB8-AEB4E539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9739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351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DCEA79E-ED46-42C5-BBC4-3E230F955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www.kokonetworks.com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559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1A15-69BE-48BA-9696-CBFA28E77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A48BD-236C-46E2-ADB9-F3B4CA6D7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1C3B8-8353-41E0-AB01-1FBADC957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10420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0D93-5F61-45DA-9283-F3CBAC9AA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A712C-0A7F-4792-83C6-8A8BFAA8D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A9FEE-233D-4888-B389-A3E0ECD95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22821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8FF0C-03BD-49F3-8543-C6A9B25F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4767F-B4FD-4ED4-89B3-C9345BEC3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291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15D80C-157D-4FFC-B130-ACE56056A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B35F8-DAE0-4FDF-8E94-444C07ACB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43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www.kokonetworks.com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3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98F8953-B66B-402C-9C8C-BC4A61E0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www.kokonetworks.com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4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476A46D-B7F8-4554-BA35-5AE2D8845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www.kokonetworks.com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7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1669A7-9733-4B1F-B430-FB62DF7AD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www.kokonetworks.com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1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89B490C-60B9-4A9E-ABF4-4F93AB13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www.kokonetworks.com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9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1C88CF2-34ED-43EC-956B-42B93CECD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www.kokonetworks.com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51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3A16DD0-79E6-47A3-A90E-0F563C935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www.kokonetworks.com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07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482EEDA-7951-4B72-B441-8494D13F5391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427" y="300639"/>
            <a:ext cx="11513457" cy="480131"/>
          </a:xfrm>
          <a:prstGeom prst="rect">
            <a:avLst/>
          </a:prstGeom>
        </p:spPr>
        <p:txBody>
          <a:bodyPr vert="horz" wrap="square" lIns="9000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535" y="896776"/>
            <a:ext cx="11513457" cy="5311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427" y="-4861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venir Book"/>
              </a:defRPr>
            </a:lvl1pPr>
          </a:lstStyle>
          <a:p>
            <a:r>
              <a:rPr lang="en-US"/>
              <a:t>www.kokonetworks.com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888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AB002-F07A-D24E-8E71-814329B2C4E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63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0" kern="1200" spc="300" dirty="0">
          <a:solidFill>
            <a:schemeClr val="tx1">
              <a:lumMod val="85000"/>
              <a:lumOff val="15000"/>
            </a:schemeClr>
          </a:solidFill>
          <a:latin typeface="Avenir Book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0FD3E1-C001-410B-80C6-DBEE766F8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44FB8-3D30-4AD6-994D-7582195A9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6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234316" y="5949000"/>
            <a:ext cx="4421683" cy="7727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b="0" i="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b="0" i="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b="0" i="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b="0" i="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  <a:spcBef>
                <a:spcPct val="0"/>
              </a:spcBef>
            </a:pP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Book"/>
              <a:ea typeface="+mj-ea"/>
              <a:cs typeface="+mj-cs"/>
            </a:endParaRPr>
          </a:p>
          <a:p>
            <a:pPr algn="l">
              <a:lnSpc>
                <a:spcPct val="70000"/>
              </a:lnSpc>
              <a:spcBef>
                <a:spcPct val="0"/>
              </a:spcBef>
            </a:pP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Book"/>
              <a:ea typeface="+mj-ea"/>
              <a:cs typeface="+mj-cs"/>
            </a:endParaRPr>
          </a:p>
          <a:p>
            <a:pPr algn="l">
              <a:lnSpc>
                <a:spcPct val="70000"/>
              </a:lnSpc>
              <a:spcBef>
                <a:spcPct val="0"/>
              </a:spcBef>
            </a:pPr>
            <a:endParaRPr lang="en-US" sz="1200" b="1" kern="1200" dirty="0">
              <a:solidFill>
                <a:schemeClr val="tx1">
                  <a:lumMod val="75000"/>
                  <a:lumOff val="25000"/>
                </a:schemeClr>
              </a:solidFill>
              <a:latin typeface="Avenir Book"/>
              <a:ea typeface="+mj-ea"/>
              <a:cs typeface="+mj-cs"/>
            </a:endParaRPr>
          </a:p>
          <a:p>
            <a:pPr algn="l">
              <a:lnSpc>
                <a:spcPct val="70000"/>
              </a:lnSpc>
              <a:spcBef>
                <a:spcPct val="0"/>
              </a:spcBef>
            </a:pP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Open Sans Semibold" panose="020B0706030804020204"/>
              <a:ea typeface="+mj-ea"/>
              <a:cs typeface="+mj-cs"/>
            </a:endParaRPr>
          </a:p>
          <a:p>
            <a:pPr algn="l">
              <a:lnSpc>
                <a:spcPct val="70000"/>
              </a:lnSpc>
              <a:spcBef>
                <a:spcPct val="0"/>
              </a:spcBef>
            </a:pPr>
            <a:r>
              <a:rPr lang="en-US" sz="1050" kern="1200" dirty="0">
                <a:solidFill>
                  <a:schemeClr val="bg1">
                    <a:lumMod val="65000"/>
                  </a:schemeClr>
                </a:solidFill>
                <a:latin typeface="Open Sans Semibold" panose="020B0706030804020204"/>
                <a:ea typeface="+mj-ea"/>
                <a:cs typeface="+mj-cs"/>
              </a:rPr>
              <a:t>© 2017 KOKO Networks Limited – Proprietary &amp; Confidential </a:t>
            </a:r>
          </a:p>
        </p:txBody>
      </p:sp>
      <p:pic>
        <p:nvPicPr>
          <p:cNvPr id="9" name="Picture 8" descr="C:\Users\movingmuz\AppData\Local\Microsoft\Windows\INetCacheContent.Word\KOKO Logo_Blue (2).png"/>
          <p:cNvPicPr/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429215" y="5404593"/>
            <a:ext cx="3994018" cy="1180608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99C65E-7B9E-4CB6-B86A-36B3E93C5C6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6691988" y="578894"/>
            <a:ext cx="2366300" cy="13082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D6AE5C-2834-4388-B91D-EA4B2296124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2544" y="56717"/>
            <a:ext cx="2823456" cy="2354843"/>
          </a:xfrm>
          <a:prstGeom prst="rect">
            <a:avLst/>
          </a:prstGeom>
          <a:ln>
            <a:solidFill>
              <a:schemeClr val="bg1"/>
            </a:solidFill>
          </a:ln>
          <a:scene3d>
            <a:camera prst="orthographicFront">
              <a:rot lat="0" lon="60000" rev="0"/>
            </a:camera>
            <a:lightRig rig="threePt" dir="t"/>
          </a:scene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01BF9F-76E2-4DE2-9EBE-334B9BEF21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181000" y="49880"/>
            <a:ext cx="2098410" cy="2366301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B2CEB8-AF52-489B-92AC-AC0306B7B5DB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00" y="57459"/>
            <a:ext cx="2067739" cy="23587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9231DB-D1FA-40FC-B9B9-4E4E6147FBB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02588" y="-1656"/>
            <a:ext cx="3523412" cy="24178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2DDD9A-91C9-463D-BC67-95FAAFD53F80}"/>
              </a:ext>
            </a:extLst>
          </p:cNvPr>
          <p:cNvSpPr txBox="1"/>
          <p:nvPr/>
        </p:nvSpPr>
        <p:spPr>
          <a:xfrm>
            <a:off x="426000" y="3249168"/>
            <a:ext cx="1138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OVERVIEW PILOT PROJECT WITH VIVO KENYA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8C4F00-537E-474A-BAFF-A3C66FA20A46}"/>
              </a:ext>
            </a:extLst>
          </p:cNvPr>
          <p:cNvSpPr txBox="1"/>
          <p:nvPr/>
        </p:nvSpPr>
        <p:spPr>
          <a:xfrm>
            <a:off x="470281" y="4797213"/>
            <a:ext cx="481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PROPRIETARY &amp; CONFIDENTIAL</a:t>
            </a:r>
          </a:p>
          <a:p>
            <a:r>
              <a:rPr lang="en-US" b="1" dirty="0"/>
              <a:t> </a:t>
            </a:r>
          </a:p>
          <a:p>
            <a:r>
              <a:rPr lang="en-US" b="1" dirty="0"/>
              <a:t>28 Nov 2017</a:t>
            </a:r>
          </a:p>
        </p:txBody>
      </p:sp>
    </p:spTree>
    <p:extLst>
      <p:ext uri="{BB962C8B-B14F-4D97-AF65-F5344CB8AC3E}">
        <p14:creationId xmlns:p14="http://schemas.microsoft.com/office/powerpoint/2010/main" val="164883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6D588ECE-2BFA-49AB-8770-4EE6E543198C}"/>
              </a:ext>
            </a:extLst>
          </p:cNvPr>
          <p:cNvSpPr txBox="1">
            <a:spLocks/>
          </p:cNvSpPr>
          <p:nvPr/>
        </p:nvSpPr>
        <p:spPr>
          <a:xfrm>
            <a:off x="11773200" y="6489000"/>
            <a:ext cx="442800" cy="365125"/>
          </a:xfrm>
          <a:prstGeom prst="rect">
            <a:avLst/>
          </a:prstGeom>
          <a:solidFill>
            <a:srgbClr val="E8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0A0A3E"/>
                </a:solidFill>
                <a:latin typeface="Open Sans" panose="020B060603050402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fld id="{C5B6E078-04BD-4DB2-8D22-5131E28347D4}" type="slidenum">
              <a:rPr lang="en-US"/>
              <a:pPr/>
              <a:t>2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FD556E5-EB69-4959-B8E3-6061A1AB9D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8231" y="3856654"/>
            <a:ext cx="1649082" cy="835535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59FBC060-D002-4C09-A44D-28D662A511C2}"/>
              </a:ext>
            </a:extLst>
          </p:cNvPr>
          <p:cNvSpPr/>
          <p:nvPr/>
        </p:nvSpPr>
        <p:spPr>
          <a:xfrm>
            <a:off x="2166898" y="3309049"/>
            <a:ext cx="763407" cy="160030"/>
          </a:xfrm>
          <a:prstGeom prst="rightArrow">
            <a:avLst/>
          </a:prstGeom>
          <a:solidFill>
            <a:srgbClr val="003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BEC827F-74BF-427F-92EC-6965FF4D3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00" y="2495754"/>
            <a:ext cx="3664412" cy="147373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AC669F5-4B36-4DAA-BEF0-EBBDC297728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443" y="4146243"/>
            <a:ext cx="2077471" cy="12286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2B9E859-D800-4499-A7DA-B3DBF2BFB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2135" y="3344542"/>
            <a:ext cx="4629150" cy="18764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CC46E59-7CF2-4E71-83F5-3409352D20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6916" y="4613817"/>
            <a:ext cx="409575" cy="6286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5F46474-A9EB-45CB-AD62-4BABC72E240E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03555" y="5031998"/>
            <a:ext cx="1542936" cy="949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DFA3ED5-902B-4028-9DD8-795D3F3B0E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9358" y="4545828"/>
            <a:ext cx="342900" cy="6096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315FEF5-2DB9-46B4-B6AA-C7E1DB9F97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82565" y="4631908"/>
            <a:ext cx="1228725" cy="38769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3FB7F4C-88E3-46F4-B8E4-26D43B6A7549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3506" y="4253392"/>
            <a:ext cx="675021" cy="37851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E74AE63-04D8-4B37-A152-D7F56510CA3C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99774" y="4617299"/>
            <a:ext cx="1542936" cy="94950"/>
          </a:xfrm>
          <a:prstGeom prst="rect">
            <a:avLst/>
          </a:prstGeom>
        </p:spPr>
      </p:pic>
      <p:sp>
        <p:nvSpPr>
          <p:cNvPr id="37" name="Title 3">
            <a:extLst>
              <a:ext uri="{FF2B5EF4-FFF2-40B4-BE49-F238E27FC236}">
                <a16:creationId xmlns:a16="http://schemas.microsoft.com/office/drawing/2014/main" id="{383AF386-084A-4338-96C0-7491022A74D4}"/>
              </a:ext>
            </a:extLst>
          </p:cNvPr>
          <p:cNvSpPr txBox="1">
            <a:spLocks/>
          </p:cNvSpPr>
          <p:nvPr/>
        </p:nvSpPr>
        <p:spPr>
          <a:xfrm>
            <a:off x="308427" y="511870"/>
            <a:ext cx="11513457" cy="7571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ook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Open Sans" panose="020B0606030504020204" pitchFamily="34" charset="0"/>
              </a:rPr>
              <a:t>BACKGROUND:  KOKO &amp; VIVO ARE DEVELOPING A PARTNERSHIP WHEREBY VIVO WILL BE THE EXCLUSIVE “ETHANOL FUEL WHOLESALER” TO KOKO AGENT SHOPKEEPERS IN KENYA</a:t>
            </a:r>
            <a:endParaRPr lang="en-GB" sz="2400" dirty="0">
              <a:latin typeface="Open Sans" panose="020B0606030504020204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FB37969-672A-4735-BC27-CF882781BD25}"/>
              </a:ext>
            </a:extLst>
          </p:cNvPr>
          <p:cNvSpPr/>
          <p:nvPr/>
        </p:nvSpPr>
        <p:spPr>
          <a:xfrm>
            <a:off x="705356" y="2000421"/>
            <a:ext cx="2133600" cy="533400"/>
          </a:xfrm>
          <a:prstGeom prst="roundRect">
            <a:avLst>
              <a:gd name="adj" fmla="val 50000"/>
            </a:avLst>
          </a:prstGeom>
          <a:solidFill>
            <a:srgbClr val="003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Global Trader/s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F01A025-EC0B-4871-87AC-A04918654F9F}"/>
              </a:ext>
            </a:extLst>
          </p:cNvPr>
          <p:cNvSpPr/>
          <p:nvPr/>
        </p:nvSpPr>
        <p:spPr>
          <a:xfrm>
            <a:off x="705356" y="5284913"/>
            <a:ext cx="2133600" cy="533400"/>
          </a:xfrm>
          <a:prstGeom prst="roundRect">
            <a:avLst>
              <a:gd name="adj" fmla="val 50000"/>
            </a:avLst>
          </a:prstGeom>
          <a:solidFill>
            <a:srgbClr val="003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Regional Plants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99F1EF1-BF09-4569-9931-23008E5D89BF}"/>
              </a:ext>
            </a:extLst>
          </p:cNvPr>
          <p:cNvSpPr/>
          <p:nvPr/>
        </p:nvSpPr>
        <p:spPr>
          <a:xfrm>
            <a:off x="10108292" y="2536593"/>
            <a:ext cx="1567708" cy="533400"/>
          </a:xfrm>
          <a:prstGeom prst="roundRect">
            <a:avLst>
              <a:gd name="adj" fmla="val 50000"/>
            </a:avLst>
          </a:prstGeom>
          <a:solidFill>
            <a:srgbClr val="003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Shopkeepers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E990061-C8A1-4A5B-BE6F-F174BB5ACBC6}"/>
              </a:ext>
            </a:extLst>
          </p:cNvPr>
          <p:cNvSpPr/>
          <p:nvPr/>
        </p:nvSpPr>
        <p:spPr>
          <a:xfrm>
            <a:off x="2930306" y="2844800"/>
            <a:ext cx="7137300" cy="2634343"/>
          </a:xfrm>
          <a:prstGeom prst="roundRect">
            <a:avLst/>
          </a:prstGeom>
          <a:noFill/>
          <a:ln w="28575">
            <a:solidFill>
              <a:srgbClr val="003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DF9DD63-8046-4756-BE45-37CC5E0C3772}"/>
              </a:ext>
            </a:extLst>
          </p:cNvPr>
          <p:cNvSpPr/>
          <p:nvPr/>
        </p:nvSpPr>
        <p:spPr>
          <a:xfrm>
            <a:off x="5429910" y="2536593"/>
            <a:ext cx="2133600" cy="533400"/>
          </a:xfrm>
          <a:prstGeom prst="roundRect">
            <a:avLst>
              <a:gd name="adj" fmla="val 50000"/>
            </a:avLst>
          </a:prstGeom>
          <a:solidFill>
            <a:srgbClr val="003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Fuel Wholesaler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D52F11-6F3A-49A3-B09B-F3F5A154B3DA}"/>
              </a:ext>
            </a:extLst>
          </p:cNvPr>
          <p:cNvSpPr txBox="1"/>
          <p:nvPr/>
        </p:nvSpPr>
        <p:spPr>
          <a:xfrm>
            <a:off x="6854549" y="5900057"/>
            <a:ext cx="1010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/>
              <a:t>10 </a:t>
            </a:r>
            <a:br>
              <a:rPr lang="en-US" b="1" i="1" dirty="0"/>
            </a:br>
            <a:r>
              <a:rPr lang="en-US" b="1" i="1" dirty="0"/>
              <a:t>Stations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C7A8AD-E23A-418F-AD56-8B176906F664}"/>
              </a:ext>
            </a:extLst>
          </p:cNvPr>
          <p:cNvSpPr txBox="1"/>
          <p:nvPr/>
        </p:nvSpPr>
        <p:spPr>
          <a:xfrm>
            <a:off x="8796569" y="5900057"/>
            <a:ext cx="14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/>
              <a:t>10 </a:t>
            </a:r>
            <a:br>
              <a:rPr lang="en-US" b="1" i="1" dirty="0"/>
            </a:br>
            <a:r>
              <a:rPr lang="en-US" b="1" i="1" dirty="0" err="1"/>
              <a:t>MicroTankers</a:t>
            </a:r>
            <a:endParaRPr lang="en-US" b="1" i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8F28FF-3FE7-4D66-A1C6-45253C0F1332}"/>
              </a:ext>
            </a:extLst>
          </p:cNvPr>
          <p:cNvSpPr txBox="1"/>
          <p:nvPr/>
        </p:nvSpPr>
        <p:spPr>
          <a:xfrm>
            <a:off x="10632912" y="5900057"/>
            <a:ext cx="754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/>
              <a:t>1,000</a:t>
            </a:r>
            <a:br>
              <a:rPr lang="en-US" b="1" i="1" dirty="0"/>
            </a:br>
            <a:r>
              <a:rPr lang="en-US" b="1" i="1" dirty="0"/>
              <a:t>Shops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0B9958-2B17-443C-8D16-EDCBF79EAA0E}"/>
              </a:ext>
            </a:extLst>
          </p:cNvPr>
          <p:cNvSpPr txBox="1"/>
          <p:nvPr/>
        </p:nvSpPr>
        <p:spPr>
          <a:xfrm>
            <a:off x="4057806" y="5900057"/>
            <a:ext cx="1896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/>
              <a:t>Nairobi Network: </a:t>
            </a:r>
            <a:br>
              <a:rPr lang="en-US" b="1" i="1" dirty="0"/>
            </a:br>
            <a:r>
              <a:rPr lang="en-US" b="1" i="1" dirty="0"/>
              <a:t>(mid-2018)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81603262-29C9-4B95-ABC7-945389D69FB9}"/>
              </a:ext>
            </a:extLst>
          </p:cNvPr>
          <p:cNvSpPr txBox="1">
            <a:spLocks/>
          </p:cNvSpPr>
          <p:nvPr/>
        </p:nvSpPr>
        <p:spPr>
          <a:xfrm>
            <a:off x="234316" y="5949000"/>
            <a:ext cx="4421683" cy="7727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b="0" i="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b="0" i="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b="0" i="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b="0" i="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  <a:spcBef>
                <a:spcPct val="0"/>
              </a:spcBef>
            </a:pP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Book"/>
              <a:ea typeface="+mj-ea"/>
              <a:cs typeface="+mj-cs"/>
            </a:endParaRPr>
          </a:p>
          <a:p>
            <a:pPr algn="l">
              <a:lnSpc>
                <a:spcPct val="70000"/>
              </a:lnSpc>
              <a:spcBef>
                <a:spcPct val="0"/>
              </a:spcBef>
            </a:pP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Book"/>
              <a:ea typeface="+mj-ea"/>
              <a:cs typeface="+mj-cs"/>
            </a:endParaRPr>
          </a:p>
          <a:p>
            <a:pPr algn="l">
              <a:lnSpc>
                <a:spcPct val="70000"/>
              </a:lnSpc>
              <a:spcBef>
                <a:spcPct val="0"/>
              </a:spcBef>
            </a:pPr>
            <a:endParaRPr lang="en-US" sz="1200" b="1" kern="1200" dirty="0">
              <a:solidFill>
                <a:schemeClr val="tx1">
                  <a:lumMod val="75000"/>
                  <a:lumOff val="25000"/>
                </a:schemeClr>
              </a:solidFill>
              <a:latin typeface="Avenir Book"/>
              <a:ea typeface="+mj-ea"/>
              <a:cs typeface="+mj-cs"/>
            </a:endParaRPr>
          </a:p>
          <a:p>
            <a:pPr algn="l">
              <a:lnSpc>
                <a:spcPct val="70000"/>
              </a:lnSpc>
              <a:spcBef>
                <a:spcPct val="0"/>
              </a:spcBef>
            </a:pP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Open Sans Semibold" panose="020B0706030804020204"/>
              <a:ea typeface="+mj-ea"/>
              <a:cs typeface="+mj-cs"/>
            </a:endParaRPr>
          </a:p>
          <a:p>
            <a:pPr algn="l">
              <a:lnSpc>
                <a:spcPct val="70000"/>
              </a:lnSpc>
              <a:spcBef>
                <a:spcPct val="0"/>
              </a:spcBef>
            </a:pPr>
            <a:r>
              <a:rPr lang="en-US" sz="1050" kern="1200" dirty="0">
                <a:solidFill>
                  <a:schemeClr val="bg1">
                    <a:lumMod val="65000"/>
                  </a:schemeClr>
                </a:solidFill>
                <a:latin typeface="Open Sans Semibold" panose="020B0706030804020204"/>
                <a:ea typeface="+mj-ea"/>
                <a:cs typeface="+mj-cs"/>
              </a:rPr>
              <a:t>© 2017 KOKO Networks Limited – Proprietary &amp; Confidential </a:t>
            </a:r>
          </a:p>
        </p:txBody>
      </p:sp>
    </p:spTree>
    <p:extLst>
      <p:ext uri="{BB962C8B-B14F-4D97-AF65-F5344CB8AC3E}">
        <p14:creationId xmlns:p14="http://schemas.microsoft.com/office/powerpoint/2010/main" val="5564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3EF690-8540-49D4-818E-C4C967DFF853}"/>
              </a:ext>
            </a:extLst>
          </p:cNvPr>
          <p:cNvSpPr txBox="1"/>
          <p:nvPr/>
        </p:nvSpPr>
        <p:spPr>
          <a:xfrm>
            <a:off x="272227" y="324000"/>
            <a:ext cx="11094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PILOT OVERVIEW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C37C307-DA5A-4833-AD06-5C9E4A56BBC7}"/>
              </a:ext>
            </a:extLst>
          </p:cNvPr>
          <p:cNvSpPr txBox="1">
            <a:spLocks/>
          </p:cNvSpPr>
          <p:nvPr/>
        </p:nvSpPr>
        <p:spPr>
          <a:xfrm>
            <a:off x="-772861" y="4596019"/>
            <a:ext cx="1543439" cy="136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23B2ACC-A97C-4646-98B4-CE4C82DE2653}"/>
              </a:ext>
            </a:extLst>
          </p:cNvPr>
          <p:cNvSpPr txBox="1">
            <a:spLocks/>
          </p:cNvSpPr>
          <p:nvPr/>
        </p:nvSpPr>
        <p:spPr>
          <a:xfrm>
            <a:off x="11773200" y="6489000"/>
            <a:ext cx="442800" cy="365125"/>
          </a:xfrm>
          <a:prstGeom prst="rect">
            <a:avLst/>
          </a:prstGeom>
          <a:solidFill>
            <a:srgbClr val="E8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0A0A3E"/>
                </a:solidFill>
                <a:latin typeface="Open Sans" panose="020B060603050402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fld id="{C5B6E078-04BD-4DB2-8D22-5131E28347D4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A7AA9A9-ADDF-464A-ADEB-14669345F257}"/>
              </a:ext>
            </a:extLst>
          </p:cNvPr>
          <p:cNvSpPr txBox="1">
            <a:spLocks/>
          </p:cNvSpPr>
          <p:nvPr/>
        </p:nvSpPr>
        <p:spPr>
          <a:xfrm>
            <a:off x="234316" y="5949000"/>
            <a:ext cx="4421683" cy="7727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b="0" i="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b="0" i="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b="0" i="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b="0" i="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  <a:spcBef>
                <a:spcPct val="0"/>
              </a:spcBef>
            </a:pP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Book"/>
              <a:ea typeface="+mj-ea"/>
              <a:cs typeface="+mj-cs"/>
            </a:endParaRPr>
          </a:p>
          <a:p>
            <a:pPr algn="l">
              <a:lnSpc>
                <a:spcPct val="70000"/>
              </a:lnSpc>
              <a:spcBef>
                <a:spcPct val="0"/>
              </a:spcBef>
            </a:pP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Book"/>
              <a:ea typeface="+mj-ea"/>
              <a:cs typeface="+mj-cs"/>
            </a:endParaRPr>
          </a:p>
          <a:p>
            <a:pPr algn="l">
              <a:lnSpc>
                <a:spcPct val="70000"/>
              </a:lnSpc>
              <a:spcBef>
                <a:spcPct val="0"/>
              </a:spcBef>
            </a:pPr>
            <a:endParaRPr lang="en-US" sz="1200" b="1" kern="1200" dirty="0">
              <a:solidFill>
                <a:schemeClr val="tx1">
                  <a:lumMod val="75000"/>
                  <a:lumOff val="25000"/>
                </a:schemeClr>
              </a:solidFill>
              <a:latin typeface="Avenir Book"/>
              <a:ea typeface="+mj-ea"/>
              <a:cs typeface="+mj-cs"/>
            </a:endParaRPr>
          </a:p>
          <a:p>
            <a:pPr algn="l">
              <a:lnSpc>
                <a:spcPct val="70000"/>
              </a:lnSpc>
              <a:spcBef>
                <a:spcPct val="0"/>
              </a:spcBef>
            </a:pP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Open Sans Semibold" panose="020B0706030804020204"/>
              <a:ea typeface="+mj-ea"/>
              <a:cs typeface="+mj-cs"/>
            </a:endParaRPr>
          </a:p>
          <a:p>
            <a:pPr algn="l">
              <a:lnSpc>
                <a:spcPct val="70000"/>
              </a:lnSpc>
              <a:spcBef>
                <a:spcPct val="0"/>
              </a:spcBef>
            </a:pPr>
            <a:r>
              <a:rPr lang="en-US" sz="1050" kern="1200" dirty="0">
                <a:solidFill>
                  <a:schemeClr val="bg1">
                    <a:lumMod val="65000"/>
                  </a:schemeClr>
                </a:solidFill>
                <a:latin typeface="Open Sans Semibold" panose="020B0706030804020204"/>
                <a:ea typeface="+mj-ea"/>
                <a:cs typeface="+mj-cs"/>
              </a:rPr>
              <a:t>© 2017 KOKO Networks Limited – Proprietary &amp; Confidential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3D2550-250E-4B79-89B2-438CF581F08C}"/>
              </a:ext>
            </a:extLst>
          </p:cNvPr>
          <p:cNvSpPr txBox="1"/>
          <p:nvPr/>
        </p:nvSpPr>
        <p:spPr>
          <a:xfrm flipH="1">
            <a:off x="2630997" y="909000"/>
            <a:ext cx="9405002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To enable KOKO and VIVO to prepare for the broader commercial relationship, through installation and operation of KOKO fuel distribution technology at a single Shell station in Nairobi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r>
              <a:rPr lang="en-GB" dirty="0" err="1"/>
              <a:t>Bidii</a:t>
            </a:r>
            <a:r>
              <a:rPr lang="en-GB" dirty="0"/>
              <a:t> Station, Eastleigh, Nairobi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Offloading bulk Ethanol fuel into an Underground Storage Tank at station (managed by KOKO)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Loading Ethanol into KOKO’s </a:t>
            </a:r>
            <a:r>
              <a:rPr lang="en-GB" dirty="0" err="1"/>
              <a:t>MicroTanker</a:t>
            </a:r>
            <a:r>
              <a:rPr lang="en-GB" dirty="0"/>
              <a:t> using dedicated pump (managed by KOKO)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err="1"/>
              <a:t>MicroTanker</a:t>
            </a:r>
            <a:r>
              <a:rPr lang="en-GB" dirty="0"/>
              <a:t> deliveries to 11 KOKO fuel dispensers around Nairobi (managed by KOKO)</a:t>
            </a:r>
          </a:p>
          <a:p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Demonstration of KOKO’s Ethanol distribution technology and operating procedures in action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Identification of required improvement areas (technology design, operating procedures, etc) prior to Hard Launch 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Early Dec 2017: </a:t>
            </a:r>
            <a:r>
              <a:rPr lang="en-GB" dirty="0" err="1"/>
              <a:t>Kickoff</a:t>
            </a:r>
            <a:r>
              <a:rPr lang="en-GB" dirty="0"/>
              <a:t> 				(agreements, tank conversion, pump set up)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Mid Dec 2017: Launch operations		(receive Ethanol, daily </a:t>
            </a:r>
            <a:r>
              <a:rPr lang="en-GB" dirty="0" err="1"/>
              <a:t>MicroTanker</a:t>
            </a:r>
            <a:r>
              <a:rPr lang="en-GB" dirty="0"/>
              <a:t> loading)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Continue up to 12 months 			(until Hard Launch operations launched) 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DBAC20-0C62-413E-BB8B-0E6198ACD833}"/>
              </a:ext>
            </a:extLst>
          </p:cNvPr>
          <p:cNvSpPr/>
          <p:nvPr/>
        </p:nvSpPr>
        <p:spPr>
          <a:xfrm>
            <a:off x="426000" y="1046645"/>
            <a:ext cx="1665000" cy="646331"/>
          </a:xfrm>
          <a:prstGeom prst="rect">
            <a:avLst/>
          </a:prstGeom>
          <a:solidFill>
            <a:srgbClr val="003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OBJECTIVES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CD3405-0DC4-4FC6-841C-A8C30E482942}"/>
              </a:ext>
            </a:extLst>
          </p:cNvPr>
          <p:cNvSpPr/>
          <p:nvPr/>
        </p:nvSpPr>
        <p:spPr>
          <a:xfrm>
            <a:off x="426000" y="2242669"/>
            <a:ext cx="1665000" cy="646331"/>
          </a:xfrm>
          <a:prstGeom prst="rect">
            <a:avLst/>
          </a:prstGeom>
          <a:solidFill>
            <a:srgbClr val="003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A4B9CE-389F-405D-8A5D-C1C17783F48F}"/>
              </a:ext>
            </a:extLst>
          </p:cNvPr>
          <p:cNvSpPr/>
          <p:nvPr/>
        </p:nvSpPr>
        <p:spPr>
          <a:xfrm>
            <a:off x="426000" y="3322669"/>
            <a:ext cx="1665000" cy="646331"/>
          </a:xfrm>
          <a:prstGeom prst="rect">
            <a:avLst/>
          </a:prstGeom>
          <a:solidFill>
            <a:srgbClr val="003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PROCESSES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41DAE8-80BA-40D1-9977-8BA075318881}"/>
              </a:ext>
            </a:extLst>
          </p:cNvPr>
          <p:cNvSpPr/>
          <p:nvPr/>
        </p:nvSpPr>
        <p:spPr>
          <a:xfrm>
            <a:off x="426000" y="5437669"/>
            <a:ext cx="1665000" cy="646331"/>
          </a:xfrm>
          <a:prstGeom prst="rect">
            <a:avLst/>
          </a:prstGeom>
          <a:solidFill>
            <a:srgbClr val="003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PERIOD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DFCCAA-8D68-466B-BC26-313009D0836A}"/>
              </a:ext>
            </a:extLst>
          </p:cNvPr>
          <p:cNvSpPr/>
          <p:nvPr/>
        </p:nvSpPr>
        <p:spPr>
          <a:xfrm>
            <a:off x="426000" y="4341331"/>
            <a:ext cx="1665000" cy="646331"/>
          </a:xfrm>
          <a:prstGeom prst="rect">
            <a:avLst/>
          </a:prstGeom>
          <a:solidFill>
            <a:srgbClr val="003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TARGET OUTPUTS </a:t>
            </a:r>
          </a:p>
        </p:txBody>
      </p:sp>
    </p:spTree>
    <p:extLst>
      <p:ext uri="{BB962C8B-B14F-4D97-AF65-F5344CB8AC3E}">
        <p14:creationId xmlns:p14="http://schemas.microsoft.com/office/powerpoint/2010/main" val="2340786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6D588ECE-2BFA-49AB-8770-4EE6E543198C}"/>
              </a:ext>
            </a:extLst>
          </p:cNvPr>
          <p:cNvSpPr txBox="1">
            <a:spLocks/>
          </p:cNvSpPr>
          <p:nvPr/>
        </p:nvSpPr>
        <p:spPr>
          <a:xfrm>
            <a:off x="11773200" y="6489000"/>
            <a:ext cx="442800" cy="365125"/>
          </a:xfrm>
          <a:prstGeom prst="rect">
            <a:avLst/>
          </a:prstGeom>
          <a:solidFill>
            <a:srgbClr val="E8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0A0A3E"/>
                </a:solidFill>
                <a:latin typeface="Open Sans" panose="020B060603050402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fld id="{C5B6E078-04BD-4DB2-8D22-5131E28347D4}" type="slidenum">
              <a:rPr lang="en-US"/>
              <a:pPr/>
              <a:t>4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FD556E5-EB69-4959-B8E3-6061A1AB9D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8875" y="2141112"/>
            <a:ext cx="1649082" cy="83553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AC669F5-4B36-4DAA-BEF0-EBBDC297728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486" y="1987771"/>
            <a:ext cx="2077471" cy="12286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2B9E859-D800-4499-A7DA-B3DBF2BFB27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11"/>
          <a:stretch/>
        </p:blipFill>
        <p:spPr>
          <a:xfrm>
            <a:off x="3223246" y="1629000"/>
            <a:ext cx="4049996" cy="18764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5F46474-A9EB-45CB-AD62-4BABC72E240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0222" y="2873526"/>
            <a:ext cx="1542936" cy="949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3FB7F4C-88E3-46F4-B8E4-26D43B6A754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0082" y="2525127"/>
            <a:ext cx="645918" cy="36219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E74AE63-04D8-4B37-A152-D7F56510CA3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1731" y="2901757"/>
            <a:ext cx="2066226" cy="127152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F01A025-EC0B-4871-87AC-A04918654F9F}"/>
              </a:ext>
            </a:extLst>
          </p:cNvPr>
          <p:cNvSpPr/>
          <p:nvPr/>
        </p:nvSpPr>
        <p:spPr>
          <a:xfrm>
            <a:off x="597957" y="1320600"/>
            <a:ext cx="1863600" cy="5334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i="1" dirty="0">
                <a:solidFill>
                  <a:schemeClr val="tx1"/>
                </a:solidFill>
              </a:rPr>
              <a:t>Ethanol Plant/s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DF9DD63-8046-4756-BE45-37CC5E0C3772}"/>
              </a:ext>
            </a:extLst>
          </p:cNvPr>
          <p:cNvSpPr/>
          <p:nvPr/>
        </p:nvSpPr>
        <p:spPr>
          <a:xfrm>
            <a:off x="5259357" y="1320600"/>
            <a:ext cx="1773600" cy="5334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i="1" dirty="0" err="1">
                <a:solidFill>
                  <a:schemeClr val="tx1"/>
                </a:solidFill>
              </a:rPr>
              <a:t>Bidii</a:t>
            </a:r>
            <a:r>
              <a:rPr lang="en-AU" b="1" i="1" dirty="0">
                <a:solidFill>
                  <a:schemeClr val="tx1"/>
                </a:solidFill>
              </a:rPr>
              <a:t> Station 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99F1EF1-BF09-4569-9931-23008E5D89BF}"/>
              </a:ext>
            </a:extLst>
          </p:cNvPr>
          <p:cNvSpPr/>
          <p:nvPr/>
        </p:nvSpPr>
        <p:spPr>
          <a:xfrm>
            <a:off x="9237956" y="1320600"/>
            <a:ext cx="1447519" cy="5334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i="1" dirty="0">
                <a:solidFill>
                  <a:schemeClr val="tx1"/>
                </a:solidFill>
              </a:rPr>
              <a:t>Shops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8FB532-139D-4B47-B8C8-542FCF1024B2}"/>
              </a:ext>
            </a:extLst>
          </p:cNvPr>
          <p:cNvSpPr txBox="1"/>
          <p:nvPr/>
        </p:nvSpPr>
        <p:spPr>
          <a:xfrm>
            <a:off x="272227" y="324000"/>
            <a:ext cx="11094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OVERVIEW OF </a:t>
            </a:r>
            <a:r>
              <a:rPr lang="en-US" sz="24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PILOT OPERATIONS </a:t>
            </a:r>
            <a:endParaRPr lang="en-US" sz="24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102113E-98F6-4615-812A-20F5C400774A}"/>
              </a:ext>
            </a:extLst>
          </p:cNvPr>
          <p:cNvSpPr/>
          <p:nvPr/>
        </p:nvSpPr>
        <p:spPr>
          <a:xfrm>
            <a:off x="7273799" y="1320600"/>
            <a:ext cx="1773600" cy="5334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i="1" dirty="0" err="1">
                <a:solidFill>
                  <a:schemeClr val="tx1"/>
                </a:solidFill>
              </a:rPr>
              <a:t>MicroTanker</a:t>
            </a:r>
            <a:endParaRPr lang="en-AU" b="1" i="1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E40FE43-9AF0-4B12-B7D5-ECD1B0EB7097}"/>
              </a:ext>
            </a:extLst>
          </p:cNvPr>
          <p:cNvSpPr/>
          <p:nvPr/>
        </p:nvSpPr>
        <p:spPr>
          <a:xfrm>
            <a:off x="2802956" y="1320600"/>
            <a:ext cx="1863600" cy="5334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i="1" dirty="0">
                <a:solidFill>
                  <a:schemeClr val="tx1"/>
                </a:solidFill>
              </a:rPr>
              <a:t>Tanker</a:t>
            </a:r>
          </a:p>
        </p:txBody>
      </p:sp>
      <p:sp>
        <p:nvSpPr>
          <p:cNvPr id="2" name="Callout: Bent Line 1">
            <a:extLst>
              <a:ext uri="{FF2B5EF4-FFF2-40B4-BE49-F238E27FC236}">
                <a16:creationId xmlns:a16="http://schemas.microsoft.com/office/drawing/2014/main" id="{676BFBCC-B7DE-4C97-9658-47595D9C2E18}"/>
              </a:ext>
            </a:extLst>
          </p:cNvPr>
          <p:cNvSpPr/>
          <p:nvPr/>
        </p:nvSpPr>
        <p:spPr>
          <a:xfrm>
            <a:off x="1212157" y="3341541"/>
            <a:ext cx="1439999" cy="269510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2749"/>
              <a:gd name="adj6" fmla="val -14585"/>
            </a:avLst>
          </a:prstGeom>
          <a:solidFill>
            <a:srgbClr val="F2F2F2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u="sng" dirty="0">
                <a:solidFill>
                  <a:schemeClr val="tx1"/>
                </a:solidFill>
              </a:rPr>
              <a:t>Step 1: </a:t>
            </a:r>
          </a:p>
          <a:p>
            <a:pPr algn="ctr"/>
            <a:endParaRPr lang="en-US" sz="1400" u="sng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Ethanol procured from local plant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(managed by KOKO)</a:t>
            </a:r>
          </a:p>
        </p:txBody>
      </p:sp>
      <p:sp>
        <p:nvSpPr>
          <p:cNvPr id="26" name="Callout: Bent Line 25">
            <a:extLst>
              <a:ext uri="{FF2B5EF4-FFF2-40B4-BE49-F238E27FC236}">
                <a16:creationId xmlns:a16="http://schemas.microsoft.com/office/drawing/2014/main" id="{25FA4DC4-96C8-4293-B8E2-C1E708032476}"/>
              </a:ext>
            </a:extLst>
          </p:cNvPr>
          <p:cNvSpPr/>
          <p:nvPr/>
        </p:nvSpPr>
        <p:spPr>
          <a:xfrm>
            <a:off x="3088875" y="3341541"/>
            <a:ext cx="1440000" cy="269510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2749"/>
              <a:gd name="adj6" fmla="val -14585"/>
            </a:avLst>
          </a:prstGeom>
          <a:solidFill>
            <a:srgbClr val="F2F2F2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u="sng" dirty="0">
                <a:solidFill>
                  <a:schemeClr val="tx1"/>
                </a:solidFill>
              </a:rPr>
              <a:t>Step 2: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algn="ctr"/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Ethanol transported directly to </a:t>
            </a:r>
            <a:r>
              <a:rPr lang="en-US" sz="1400" dirty="0" err="1">
                <a:solidFill>
                  <a:schemeClr val="tx1"/>
                </a:solidFill>
              </a:rPr>
              <a:t>Bidii</a:t>
            </a:r>
            <a:r>
              <a:rPr lang="en-US" sz="1400" dirty="0">
                <a:solidFill>
                  <a:schemeClr val="tx1"/>
                </a:solidFill>
              </a:rPr>
              <a:t> Station in a contracted Ethanol tanker truck</a:t>
            </a:r>
          </a:p>
          <a:p>
            <a:pPr algn="ctr"/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(managed by KOKO) </a:t>
            </a:r>
          </a:p>
        </p:txBody>
      </p:sp>
      <p:sp>
        <p:nvSpPr>
          <p:cNvPr id="45" name="Callout: Bent Line 44">
            <a:extLst>
              <a:ext uri="{FF2B5EF4-FFF2-40B4-BE49-F238E27FC236}">
                <a16:creationId xmlns:a16="http://schemas.microsoft.com/office/drawing/2014/main" id="{0454935F-8B1D-4948-9300-B21299C4565E}"/>
              </a:ext>
            </a:extLst>
          </p:cNvPr>
          <p:cNvSpPr/>
          <p:nvPr/>
        </p:nvSpPr>
        <p:spPr>
          <a:xfrm>
            <a:off x="4858003" y="3341542"/>
            <a:ext cx="1440000" cy="2695105"/>
          </a:xfrm>
          <a:prstGeom prst="borderCallout2">
            <a:avLst>
              <a:gd name="adj1" fmla="val 16603"/>
              <a:gd name="adj2" fmla="val 115265"/>
              <a:gd name="adj3" fmla="val 17677"/>
              <a:gd name="adj4" fmla="val 126775"/>
              <a:gd name="adj5" fmla="val -18455"/>
              <a:gd name="adj6" fmla="val 126590"/>
            </a:avLst>
          </a:prstGeom>
          <a:solidFill>
            <a:srgbClr val="F2F2F2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u="sng" dirty="0">
                <a:solidFill>
                  <a:schemeClr val="tx1"/>
                </a:solidFill>
              </a:rPr>
              <a:t>Step 3:</a:t>
            </a:r>
          </a:p>
          <a:p>
            <a:pPr algn="ctr"/>
            <a:endParaRPr lang="en-US" sz="1400" u="sng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Ethanol off-loaded into dedicated Underground Storage Tank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(managed by KOKO) 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3B13656D-416C-4EAE-8612-9E4C5D73B4D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0082" y="2616647"/>
            <a:ext cx="645918" cy="362196"/>
          </a:xfrm>
          <a:prstGeom prst="rect">
            <a:avLst/>
          </a:prstGeom>
        </p:spPr>
      </p:pic>
      <p:sp>
        <p:nvSpPr>
          <p:cNvPr id="48" name="Callout: Bent Line 47">
            <a:extLst>
              <a:ext uri="{FF2B5EF4-FFF2-40B4-BE49-F238E27FC236}">
                <a16:creationId xmlns:a16="http://schemas.microsoft.com/office/drawing/2014/main" id="{77A7F73C-289A-406A-BEF7-C3FBC46550D2}"/>
              </a:ext>
            </a:extLst>
          </p:cNvPr>
          <p:cNvSpPr/>
          <p:nvPr/>
        </p:nvSpPr>
        <p:spPr>
          <a:xfrm>
            <a:off x="9223416" y="3341542"/>
            <a:ext cx="1440000" cy="2695105"/>
          </a:xfrm>
          <a:prstGeom prst="borderCallout2">
            <a:avLst>
              <a:gd name="adj1" fmla="val 16603"/>
              <a:gd name="adj2" fmla="val 115265"/>
              <a:gd name="adj3" fmla="val 17677"/>
              <a:gd name="adj4" fmla="val 126775"/>
              <a:gd name="adj5" fmla="val -18455"/>
              <a:gd name="adj6" fmla="val 126590"/>
            </a:avLst>
          </a:prstGeom>
          <a:solidFill>
            <a:srgbClr val="F2F2F2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u="sng" dirty="0">
                <a:solidFill>
                  <a:schemeClr val="tx1"/>
                </a:solidFill>
              </a:rPr>
              <a:t>Step 5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MicroTanker</a:t>
            </a:r>
            <a:r>
              <a:rPr lang="en-US" sz="1400" dirty="0">
                <a:solidFill>
                  <a:schemeClr val="tx1"/>
                </a:solidFill>
              </a:rPr>
              <a:t> drives to KOKO-point  fuel dispensers and safely refills each one via external refilling box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(managed by KOKO)  </a:t>
            </a:r>
          </a:p>
        </p:txBody>
      </p:sp>
      <p:sp>
        <p:nvSpPr>
          <p:cNvPr id="49" name="Callout: Bent Line 48">
            <a:extLst>
              <a:ext uri="{FF2B5EF4-FFF2-40B4-BE49-F238E27FC236}">
                <a16:creationId xmlns:a16="http://schemas.microsoft.com/office/drawing/2014/main" id="{1856E72A-7B83-4578-82C3-58E343925EDA}"/>
              </a:ext>
            </a:extLst>
          </p:cNvPr>
          <p:cNvSpPr/>
          <p:nvPr/>
        </p:nvSpPr>
        <p:spPr>
          <a:xfrm>
            <a:off x="7355916" y="3341541"/>
            <a:ext cx="1440000" cy="269510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2749"/>
              <a:gd name="adj6" fmla="val -14585"/>
            </a:avLst>
          </a:prstGeom>
          <a:solidFill>
            <a:srgbClr val="F2F2F2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u="sng" dirty="0">
                <a:solidFill>
                  <a:schemeClr val="tx1"/>
                </a:solidFill>
              </a:rPr>
              <a:t>Step 4: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Ethanol loaded into </a:t>
            </a:r>
            <a:r>
              <a:rPr lang="en-US" sz="1400" dirty="0" err="1">
                <a:solidFill>
                  <a:schemeClr val="tx1"/>
                </a:solidFill>
              </a:rPr>
              <a:t>MicroTanker</a:t>
            </a:r>
            <a:r>
              <a:rPr lang="en-US" sz="1400" dirty="0">
                <a:solidFill>
                  <a:schemeClr val="tx1"/>
                </a:solidFill>
              </a:rPr>
              <a:t> truck as needed to make local milk-runs using dedicated pump on forecourt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(managed by KOKO) 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B52A34-F814-4AFB-ABF9-0CA0CCC1F405}"/>
              </a:ext>
            </a:extLst>
          </p:cNvPr>
          <p:cNvSpPr/>
          <p:nvPr/>
        </p:nvSpPr>
        <p:spPr>
          <a:xfrm>
            <a:off x="2705486" y="6207335"/>
            <a:ext cx="6720514" cy="461665"/>
          </a:xfrm>
          <a:prstGeom prst="rect">
            <a:avLst/>
          </a:prstGeom>
          <a:solidFill>
            <a:srgbClr val="404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VIVO involvement in operations will be minimal during Pilot phase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10435620-60EE-415F-8416-BD0C9E5BFE14}"/>
              </a:ext>
            </a:extLst>
          </p:cNvPr>
          <p:cNvSpPr txBox="1">
            <a:spLocks/>
          </p:cNvSpPr>
          <p:nvPr/>
        </p:nvSpPr>
        <p:spPr>
          <a:xfrm>
            <a:off x="-12263" y="6158484"/>
            <a:ext cx="4421683" cy="7727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b="0" i="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b="0" i="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b="0" i="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b="0" i="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  <a:spcBef>
                <a:spcPct val="0"/>
              </a:spcBef>
            </a:pP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Book"/>
              <a:ea typeface="+mj-ea"/>
              <a:cs typeface="+mj-cs"/>
            </a:endParaRPr>
          </a:p>
          <a:p>
            <a:pPr algn="l">
              <a:lnSpc>
                <a:spcPct val="70000"/>
              </a:lnSpc>
              <a:spcBef>
                <a:spcPct val="0"/>
              </a:spcBef>
            </a:pP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Book"/>
              <a:ea typeface="+mj-ea"/>
              <a:cs typeface="+mj-cs"/>
            </a:endParaRPr>
          </a:p>
          <a:p>
            <a:pPr algn="l">
              <a:lnSpc>
                <a:spcPct val="70000"/>
              </a:lnSpc>
              <a:spcBef>
                <a:spcPct val="0"/>
              </a:spcBef>
            </a:pPr>
            <a:endParaRPr lang="en-US" sz="1200" b="1" kern="1200" dirty="0">
              <a:solidFill>
                <a:schemeClr val="tx1">
                  <a:lumMod val="75000"/>
                  <a:lumOff val="25000"/>
                </a:schemeClr>
              </a:solidFill>
              <a:latin typeface="Avenir Book"/>
              <a:ea typeface="+mj-ea"/>
              <a:cs typeface="+mj-cs"/>
            </a:endParaRPr>
          </a:p>
          <a:p>
            <a:pPr algn="l">
              <a:lnSpc>
                <a:spcPct val="70000"/>
              </a:lnSpc>
              <a:spcBef>
                <a:spcPct val="0"/>
              </a:spcBef>
            </a:pP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Open Sans Semibold" panose="020B0706030804020204"/>
              <a:ea typeface="+mj-ea"/>
              <a:cs typeface="+mj-cs"/>
            </a:endParaRPr>
          </a:p>
          <a:p>
            <a:pPr algn="l">
              <a:lnSpc>
                <a:spcPct val="70000"/>
              </a:lnSpc>
              <a:spcBef>
                <a:spcPct val="0"/>
              </a:spcBef>
            </a:pPr>
            <a:r>
              <a:rPr lang="en-US" sz="1050" kern="1200" dirty="0">
                <a:solidFill>
                  <a:schemeClr val="bg1">
                    <a:lumMod val="65000"/>
                  </a:schemeClr>
                </a:solidFill>
                <a:latin typeface="Open Sans Semibold" panose="020B0706030804020204"/>
                <a:ea typeface="+mj-ea"/>
                <a:cs typeface="+mj-cs"/>
              </a:rPr>
              <a:t>© 2017 KOKO Networks Limited – Proprietary &amp; Confidential </a:t>
            </a:r>
          </a:p>
        </p:txBody>
      </p:sp>
    </p:spTree>
    <p:extLst>
      <p:ext uri="{BB962C8B-B14F-4D97-AF65-F5344CB8AC3E}">
        <p14:creationId xmlns:p14="http://schemas.microsoft.com/office/powerpoint/2010/main" val="3253346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9361C39-BADA-4B49-A536-2108D27715E0}"/>
              </a:ext>
            </a:extLst>
          </p:cNvPr>
          <p:cNvSpPr/>
          <p:nvPr/>
        </p:nvSpPr>
        <p:spPr>
          <a:xfrm>
            <a:off x="0" y="4156877"/>
            <a:ext cx="12192000" cy="277505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A75CEB4-F1CB-4E2F-9D99-9EF4920D38EA}"/>
              </a:ext>
            </a:extLst>
          </p:cNvPr>
          <p:cNvSpPr/>
          <p:nvPr/>
        </p:nvSpPr>
        <p:spPr>
          <a:xfrm>
            <a:off x="1728980" y="4143434"/>
            <a:ext cx="1129353" cy="6537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995A69-E7D3-4276-BD59-8046E680AF2E}"/>
              </a:ext>
            </a:extLst>
          </p:cNvPr>
          <p:cNvSpPr/>
          <p:nvPr/>
        </p:nvSpPr>
        <p:spPr>
          <a:xfrm>
            <a:off x="4089324" y="1661210"/>
            <a:ext cx="4209393" cy="2482224"/>
          </a:xfrm>
          <a:prstGeom prst="rect">
            <a:avLst/>
          </a:prstGeom>
          <a:solidFill>
            <a:srgbClr val="003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Direct Access Storage 59">
            <a:extLst>
              <a:ext uri="{FF2B5EF4-FFF2-40B4-BE49-F238E27FC236}">
                <a16:creationId xmlns:a16="http://schemas.microsoft.com/office/drawing/2014/main" id="{3BC30701-224E-4F0A-8CF9-DB6ED681CDCF}"/>
              </a:ext>
            </a:extLst>
          </p:cNvPr>
          <p:cNvSpPr/>
          <p:nvPr/>
        </p:nvSpPr>
        <p:spPr>
          <a:xfrm flipH="1">
            <a:off x="10999583" y="1345073"/>
            <a:ext cx="1660702" cy="2001981"/>
          </a:xfrm>
          <a:prstGeom prst="flowChartMagneticDrum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9C8B9E-355A-4B4F-9F38-B1E869A5A010}"/>
              </a:ext>
            </a:extLst>
          </p:cNvPr>
          <p:cNvSpPr/>
          <p:nvPr/>
        </p:nvSpPr>
        <p:spPr>
          <a:xfrm>
            <a:off x="888924" y="4744025"/>
            <a:ext cx="10877076" cy="27750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5DD75D62-9145-47F9-8F3A-EA1F7D55A892}"/>
              </a:ext>
            </a:extLst>
          </p:cNvPr>
          <p:cNvSpPr/>
          <p:nvPr/>
        </p:nvSpPr>
        <p:spPr>
          <a:xfrm flipV="1">
            <a:off x="921783" y="5306699"/>
            <a:ext cx="10799218" cy="2212384"/>
          </a:xfrm>
          <a:prstGeom prst="round2SameRect">
            <a:avLst>
              <a:gd name="adj1" fmla="val 25998"/>
              <a:gd name="adj2" fmla="val 0"/>
            </a:avLst>
          </a:prstGeom>
          <a:pattFill prst="zigZ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8A718-F4A4-43C6-BBCC-E78D8FB0FC16}"/>
              </a:ext>
            </a:extLst>
          </p:cNvPr>
          <p:cNvSpPr txBox="1"/>
          <p:nvPr/>
        </p:nvSpPr>
        <p:spPr>
          <a:xfrm>
            <a:off x="2875001" y="3755401"/>
            <a:ext cx="925576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5" dirty="0"/>
              <a:t>240VAC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C46A64-4F8E-4346-94BC-076C965C1745}"/>
              </a:ext>
            </a:extLst>
          </p:cNvPr>
          <p:cNvSpPr/>
          <p:nvPr/>
        </p:nvSpPr>
        <p:spPr>
          <a:xfrm>
            <a:off x="6240475" y="1779538"/>
            <a:ext cx="128724" cy="2245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EB9584-6A68-4552-B30C-33B0057EF4B6}"/>
              </a:ext>
            </a:extLst>
          </p:cNvPr>
          <p:cNvSpPr/>
          <p:nvPr/>
        </p:nvSpPr>
        <p:spPr>
          <a:xfrm>
            <a:off x="458949" y="2531381"/>
            <a:ext cx="130583" cy="20567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B88115-BE84-458E-8597-21524948825A}"/>
              </a:ext>
            </a:extLst>
          </p:cNvPr>
          <p:cNvSpPr txBox="1"/>
          <p:nvPr/>
        </p:nvSpPr>
        <p:spPr>
          <a:xfrm>
            <a:off x="66000" y="1963113"/>
            <a:ext cx="932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/>
              <a:t>Vent</a:t>
            </a: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4870F6D8-7E76-4ED9-811C-0DAEB8823970}"/>
              </a:ext>
            </a:extLst>
          </p:cNvPr>
          <p:cNvSpPr/>
          <p:nvPr/>
        </p:nvSpPr>
        <p:spPr>
          <a:xfrm>
            <a:off x="362066" y="2422183"/>
            <a:ext cx="313780" cy="109198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50DD26DF-7A6F-4521-8DBA-09535010D7AE}"/>
              </a:ext>
            </a:extLst>
          </p:cNvPr>
          <p:cNvSpPr/>
          <p:nvPr/>
        </p:nvSpPr>
        <p:spPr>
          <a:xfrm>
            <a:off x="1787036" y="4653679"/>
            <a:ext cx="1003177" cy="90346"/>
          </a:xfrm>
          <a:prstGeom prst="round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F41E3E-F7E6-428F-8B5E-320F13918368}"/>
              </a:ext>
            </a:extLst>
          </p:cNvPr>
          <p:cNvSpPr txBox="1"/>
          <p:nvPr/>
        </p:nvSpPr>
        <p:spPr>
          <a:xfrm>
            <a:off x="2435059" y="4520153"/>
            <a:ext cx="1189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Dome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653BD8-640B-4321-956E-14DE61978099}"/>
              </a:ext>
            </a:extLst>
          </p:cNvPr>
          <p:cNvSpPr/>
          <p:nvPr/>
        </p:nvSpPr>
        <p:spPr>
          <a:xfrm rot="5400000">
            <a:off x="6623720" y="3034676"/>
            <a:ext cx="104075" cy="1236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F05950-401E-4A5B-939A-7BEC4548F5FF}"/>
              </a:ext>
            </a:extLst>
          </p:cNvPr>
          <p:cNvSpPr txBox="1"/>
          <p:nvPr/>
        </p:nvSpPr>
        <p:spPr>
          <a:xfrm>
            <a:off x="5260222" y="1408946"/>
            <a:ext cx="4435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003CFF"/>
                </a:solidFill>
              </a:rPr>
              <a:t>KOKO Smart Depot System</a:t>
            </a:r>
          </a:p>
        </p:txBody>
      </p:sp>
      <p:sp>
        <p:nvSpPr>
          <p:cNvPr id="19" name="Rectangle: Top Corners Rounded 18">
            <a:extLst>
              <a:ext uri="{FF2B5EF4-FFF2-40B4-BE49-F238E27FC236}">
                <a16:creationId xmlns:a16="http://schemas.microsoft.com/office/drawing/2014/main" id="{FC147352-2464-438F-AA8A-AC0502860571}"/>
              </a:ext>
            </a:extLst>
          </p:cNvPr>
          <p:cNvSpPr/>
          <p:nvPr/>
        </p:nvSpPr>
        <p:spPr>
          <a:xfrm>
            <a:off x="6358407" y="1987678"/>
            <a:ext cx="971353" cy="11210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3EBAF9-4727-4EDF-B4B8-3ECE66169BAC}"/>
              </a:ext>
            </a:extLst>
          </p:cNvPr>
          <p:cNvSpPr/>
          <p:nvPr/>
        </p:nvSpPr>
        <p:spPr>
          <a:xfrm>
            <a:off x="6774205" y="1795691"/>
            <a:ext cx="1285853" cy="127798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MT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Liquid Fuel Hose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Reel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22BEB4-A81D-4C3E-BAEB-4729CF726B3E}"/>
              </a:ext>
            </a:extLst>
          </p:cNvPr>
          <p:cNvCxnSpPr>
            <a:cxnSpLocks/>
          </p:cNvCxnSpPr>
          <p:nvPr/>
        </p:nvCxnSpPr>
        <p:spPr>
          <a:xfrm>
            <a:off x="5633423" y="2025244"/>
            <a:ext cx="50387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A0EA5F-E22E-45D5-94D6-AF70A74624B5}"/>
              </a:ext>
            </a:extLst>
          </p:cNvPr>
          <p:cNvCxnSpPr>
            <a:cxnSpLocks/>
          </p:cNvCxnSpPr>
          <p:nvPr/>
        </p:nvCxnSpPr>
        <p:spPr>
          <a:xfrm flipV="1">
            <a:off x="4310957" y="2745900"/>
            <a:ext cx="1740043" cy="2221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E500DCD-A2D1-4F5E-9712-DCB8060CA0EC}"/>
              </a:ext>
            </a:extLst>
          </p:cNvPr>
          <p:cNvCxnSpPr/>
          <p:nvPr/>
        </p:nvCxnSpPr>
        <p:spPr>
          <a:xfrm>
            <a:off x="5531823" y="3401224"/>
            <a:ext cx="50387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904C7B6-15DE-4ACA-9DB4-D73B1246B938}"/>
              </a:ext>
            </a:extLst>
          </p:cNvPr>
          <p:cNvGrpSpPr/>
          <p:nvPr/>
        </p:nvGrpSpPr>
        <p:grpSpPr>
          <a:xfrm>
            <a:off x="5896464" y="3166890"/>
            <a:ext cx="816746" cy="933635"/>
            <a:chOff x="10450499" y="2139518"/>
            <a:chExt cx="816746" cy="933635"/>
          </a:xfrm>
        </p:grpSpPr>
        <p:sp>
          <p:nvSpPr>
            <p:cNvPr id="25" name="Trapezoid 24">
              <a:extLst>
                <a:ext uri="{FF2B5EF4-FFF2-40B4-BE49-F238E27FC236}">
                  <a16:creationId xmlns:a16="http://schemas.microsoft.com/office/drawing/2014/main" id="{C0B26CE0-4CD0-4E81-AA71-6EBD351C63B5}"/>
                </a:ext>
              </a:extLst>
            </p:cNvPr>
            <p:cNvSpPr/>
            <p:nvPr/>
          </p:nvSpPr>
          <p:spPr>
            <a:xfrm>
              <a:off x="10520039" y="2769808"/>
              <a:ext cx="677667" cy="303345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0A29BCC-C2D4-4DD3-9B49-175833667715}"/>
                </a:ext>
              </a:extLst>
            </p:cNvPr>
            <p:cNvSpPr/>
            <p:nvPr/>
          </p:nvSpPr>
          <p:spPr>
            <a:xfrm>
              <a:off x="10450499" y="2139518"/>
              <a:ext cx="816746" cy="816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Suction pump</a:t>
              </a: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235308E2-0047-4808-A474-C4D208670FF1}"/>
              </a:ext>
            </a:extLst>
          </p:cNvPr>
          <p:cNvSpPr/>
          <p:nvPr/>
        </p:nvSpPr>
        <p:spPr>
          <a:xfrm>
            <a:off x="6020751" y="2463821"/>
            <a:ext cx="568172" cy="56817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Flow-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meter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A6879A3-D91A-4C9E-9C3E-1C73D0CCC715}"/>
              </a:ext>
            </a:extLst>
          </p:cNvPr>
          <p:cNvSpPr/>
          <p:nvPr/>
        </p:nvSpPr>
        <p:spPr>
          <a:xfrm>
            <a:off x="6020751" y="1741158"/>
            <a:ext cx="568172" cy="56817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Electronic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Valve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2E566A-2BFA-425A-AE10-AD459E7E36A2}"/>
              </a:ext>
            </a:extLst>
          </p:cNvPr>
          <p:cNvCxnSpPr>
            <a:cxnSpLocks/>
          </p:cNvCxnSpPr>
          <p:nvPr/>
        </p:nvCxnSpPr>
        <p:spPr>
          <a:xfrm flipV="1">
            <a:off x="2643740" y="6268358"/>
            <a:ext cx="0" cy="296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9035A10-D258-4F76-8335-4768E68E192F}"/>
              </a:ext>
            </a:extLst>
          </p:cNvPr>
          <p:cNvSpPr/>
          <p:nvPr/>
        </p:nvSpPr>
        <p:spPr>
          <a:xfrm>
            <a:off x="2029168" y="4292184"/>
            <a:ext cx="119026" cy="2142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D48ADB-0D8C-488A-A641-14CA3AC0FC62}"/>
              </a:ext>
            </a:extLst>
          </p:cNvPr>
          <p:cNvSpPr/>
          <p:nvPr/>
        </p:nvSpPr>
        <p:spPr>
          <a:xfrm>
            <a:off x="2460615" y="4450804"/>
            <a:ext cx="131025" cy="21062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86FA23F-AD7C-4EE1-86DD-D0E62C0DD490}"/>
              </a:ext>
            </a:extLst>
          </p:cNvPr>
          <p:cNvSpPr/>
          <p:nvPr/>
        </p:nvSpPr>
        <p:spPr>
          <a:xfrm>
            <a:off x="6863395" y="3326688"/>
            <a:ext cx="568172" cy="56817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Check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valve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8E31DC3-F17A-49F2-9538-3BEC480FCB42}"/>
              </a:ext>
            </a:extLst>
          </p:cNvPr>
          <p:cNvCxnSpPr>
            <a:cxnSpLocks/>
          </p:cNvCxnSpPr>
          <p:nvPr/>
        </p:nvCxnSpPr>
        <p:spPr>
          <a:xfrm>
            <a:off x="3424980" y="3864026"/>
            <a:ext cx="2083490" cy="308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4EEDCA4-C5D4-48E5-B9D8-1EDF7B52BA96}"/>
              </a:ext>
            </a:extLst>
          </p:cNvPr>
          <p:cNvSpPr/>
          <p:nvPr/>
        </p:nvSpPr>
        <p:spPr>
          <a:xfrm>
            <a:off x="4930267" y="3704856"/>
            <a:ext cx="623658" cy="3603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Power</a:t>
            </a:r>
            <a:br>
              <a:rPr lang="en-US" sz="1100" dirty="0"/>
            </a:br>
            <a:r>
              <a:rPr lang="en-US" sz="1100" dirty="0"/>
              <a:t>supply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C49B79-5047-4217-89BB-58AEAC3A83E7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5195437" y="1468544"/>
            <a:ext cx="203621" cy="300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CD737D7-47D6-41D3-93A3-1BC9DC041A7B}"/>
              </a:ext>
            </a:extLst>
          </p:cNvPr>
          <p:cNvCxnSpPr>
            <a:cxnSpLocks/>
          </p:cNvCxnSpPr>
          <p:nvPr/>
        </p:nvCxnSpPr>
        <p:spPr>
          <a:xfrm flipH="1" flipV="1">
            <a:off x="4885942" y="1481243"/>
            <a:ext cx="246416" cy="300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9D0902-363F-4229-8675-A0A83670292F}"/>
              </a:ext>
            </a:extLst>
          </p:cNvPr>
          <p:cNvCxnSpPr>
            <a:stCxn id="34" idx="0"/>
          </p:cNvCxnSpPr>
          <p:nvPr/>
        </p:nvCxnSpPr>
        <p:spPr>
          <a:xfrm flipV="1">
            <a:off x="5242096" y="3326688"/>
            <a:ext cx="0" cy="3781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331664F-76B7-4BE1-B3D0-B2B44C99A2E4}"/>
              </a:ext>
            </a:extLst>
          </p:cNvPr>
          <p:cNvSpPr/>
          <p:nvPr/>
        </p:nvSpPr>
        <p:spPr>
          <a:xfrm>
            <a:off x="4618534" y="1769220"/>
            <a:ext cx="1153806" cy="1787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KOKO </a:t>
            </a:r>
          </a:p>
          <a:p>
            <a:pPr algn="ctr"/>
            <a:r>
              <a:rPr lang="en-US" sz="1400" dirty="0"/>
              <a:t>IoT</a:t>
            </a:r>
          </a:p>
          <a:p>
            <a:pPr algn="ctr"/>
            <a:r>
              <a:rPr lang="en-US" sz="1400" dirty="0"/>
              <a:t>Controller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80D4D90-8A34-4CE6-9DAA-1AA011C2D490}"/>
              </a:ext>
            </a:extLst>
          </p:cNvPr>
          <p:cNvSpPr/>
          <p:nvPr/>
        </p:nvSpPr>
        <p:spPr>
          <a:xfrm>
            <a:off x="4839265" y="1868288"/>
            <a:ext cx="621905" cy="4410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Touch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screen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4116D05-5D91-4F28-A7E8-8096C77E1FFD}"/>
              </a:ext>
            </a:extLst>
          </p:cNvPr>
          <p:cNvSpPr/>
          <p:nvPr/>
        </p:nvSpPr>
        <p:spPr>
          <a:xfrm rot="16200000">
            <a:off x="3913198" y="2167236"/>
            <a:ext cx="623658" cy="2319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Lock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E569A2B-D92C-49A3-A9E8-85B2FECFED5D}"/>
              </a:ext>
            </a:extLst>
          </p:cNvPr>
          <p:cNvSpPr/>
          <p:nvPr/>
        </p:nvSpPr>
        <p:spPr>
          <a:xfrm rot="16200000">
            <a:off x="3913198" y="2787529"/>
            <a:ext cx="623658" cy="231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Sensor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69C6F24-6D11-435B-B11B-D90EEDD7DF2F}"/>
              </a:ext>
            </a:extLst>
          </p:cNvPr>
          <p:cNvSpPr/>
          <p:nvPr/>
        </p:nvSpPr>
        <p:spPr>
          <a:xfrm rot="5400000">
            <a:off x="1148055" y="3815283"/>
            <a:ext cx="122458" cy="15006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AF92FEC-BE43-4977-A05B-5AE683295675}"/>
              </a:ext>
            </a:extLst>
          </p:cNvPr>
          <p:cNvSpPr/>
          <p:nvPr/>
        </p:nvSpPr>
        <p:spPr>
          <a:xfrm>
            <a:off x="1872538" y="4504388"/>
            <a:ext cx="87081" cy="3458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38DC98F6-CC9B-44B6-9A62-511EFE922628}"/>
              </a:ext>
            </a:extLst>
          </p:cNvPr>
          <p:cNvSpPr/>
          <p:nvPr/>
        </p:nvSpPr>
        <p:spPr>
          <a:xfrm>
            <a:off x="1005986" y="3751535"/>
            <a:ext cx="313780" cy="10919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1A8279-2633-4674-A2A4-C66DC48FC121}"/>
              </a:ext>
            </a:extLst>
          </p:cNvPr>
          <p:cNvSpPr txBox="1"/>
          <p:nvPr/>
        </p:nvSpPr>
        <p:spPr>
          <a:xfrm>
            <a:off x="1107599" y="3358126"/>
            <a:ext cx="606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Fill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9FC8EA-A85E-4E7C-BF6C-0CC27C626E59}"/>
              </a:ext>
            </a:extLst>
          </p:cNvPr>
          <p:cNvSpPr/>
          <p:nvPr/>
        </p:nvSpPr>
        <p:spPr>
          <a:xfrm>
            <a:off x="939205" y="3327402"/>
            <a:ext cx="1365302" cy="627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B15B66-C359-476A-9801-FD5BB692A9DB}"/>
              </a:ext>
            </a:extLst>
          </p:cNvPr>
          <p:cNvSpPr txBox="1"/>
          <p:nvPr/>
        </p:nvSpPr>
        <p:spPr>
          <a:xfrm>
            <a:off x="1102900" y="3071916"/>
            <a:ext cx="1464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 i="1"/>
            </a:lvl1pPr>
          </a:lstStyle>
          <a:p>
            <a:r>
              <a:rPr lang="en-US" dirty="0"/>
              <a:t>Offloading Sump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1975F5-CCC5-4F47-86D8-BA396EA46638}"/>
              </a:ext>
            </a:extLst>
          </p:cNvPr>
          <p:cNvSpPr/>
          <p:nvPr/>
        </p:nvSpPr>
        <p:spPr>
          <a:xfrm rot="5400000">
            <a:off x="4838863" y="2203584"/>
            <a:ext cx="95713" cy="4590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B01CB5C-4E8C-4448-8A22-348903C57A9E}"/>
              </a:ext>
            </a:extLst>
          </p:cNvPr>
          <p:cNvSpPr/>
          <p:nvPr/>
        </p:nvSpPr>
        <p:spPr>
          <a:xfrm>
            <a:off x="7117908" y="3878001"/>
            <a:ext cx="108413" cy="6685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F9F3426-C0CB-4062-8A59-082A9AC03A01}"/>
              </a:ext>
            </a:extLst>
          </p:cNvPr>
          <p:cNvSpPr/>
          <p:nvPr/>
        </p:nvSpPr>
        <p:spPr>
          <a:xfrm>
            <a:off x="2234576" y="4363163"/>
            <a:ext cx="128724" cy="2142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Direct Access Storage 56">
            <a:extLst>
              <a:ext uri="{FF2B5EF4-FFF2-40B4-BE49-F238E27FC236}">
                <a16:creationId xmlns:a16="http://schemas.microsoft.com/office/drawing/2014/main" id="{5B44BE62-97F8-4A94-B48F-E484CC72614D}"/>
              </a:ext>
            </a:extLst>
          </p:cNvPr>
          <p:cNvSpPr/>
          <p:nvPr/>
        </p:nvSpPr>
        <p:spPr>
          <a:xfrm flipH="1">
            <a:off x="9921000" y="1345073"/>
            <a:ext cx="1660702" cy="2038927"/>
          </a:xfrm>
          <a:prstGeom prst="flowChartMagneticDrum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5FAAE4A-5B62-4D8A-95B1-5DF9A8577298}"/>
              </a:ext>
            </a:extLst>
          </p:cNvPr>
          <p:cNvSpPr/>
          <p:nvPr/>
        </p:nvSpPr>
        <p:spPr>
          <a:xfrm>
            <a:off x="10191000" y="3355108"/>
            <a:ext cx="2382445" cy="245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ircle: Hollow 60">
            <a:extLst>
              <a:ext uri="{FF2B5EF4-FFF2-40B4-BE49-F238E27FC236}">
                <a16:creationId xmlns:a16="http://schemas.microsoft.com/office/drawing/2014/main" id="{EA0EA91B-C7AD-49E2-B3A2-D91136E545D1}"/>
              </a:ext>
            </a:extLst>
          </p:cNvPr>
          <p:cNvSpPr/>
          <p:nvPr/>
        </p:nvSpPr>
        <p:spPr>
          <a:xfrm>
            <a:off x="10381723" y="3358736"/>
            <a:ext cx="844188" cy="844188"/>
          </a:xfrm>
          <a:prstGeom prst="donut">
            <a:avLst>
              <a:gd name="adj" fmla="val 4015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Circle: Hollow 61">
            <a:extLst>
              <a:ext uri="{FF2B5EF4-FFF2-40B4-BE49-F238E27FC236}">
                <a16:creationId xmlns:a16="http://schemas.microsoft.com/office/drawing/2014/main" id="{68D4716B-D594-4BF3-8AEA-5C71FA325510}"/>
              </a:ext>
            </a:extLst>
          </p:cNvPr>
          <p:cNvSpPr/>
          <p:nvPr/>
        </p:nvSpPr>
        <p:spPr>
          <a:xfrm>
            <a:off x="11278092" y="3358736"/>
            <a:ext cx="844188" cy="844188"/>
          </a:xfrm>
          <a:prstGeom prst="donut">
            <a:avLst>
              <a:gd name="adj" fmla="val 4132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B4089F3-C8BA-462D-8922-55399D9DDE0E}"/>
              </a:ext>
            </a:extLst>
          </p:cNvPr>
          <p:cNvSpPr/>
          <p:nvPr/>
        </p:nvSpPr>
        <p:spPr>
          <a:xfrm>
            <a:off x="10686000" y="3654000"/>
            <a:ext cx="256655" cy="2566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3EB048F-3D8C-4C66-ADA0-1781CD01FD31}"/>
              </a:ext>
            </a:extLst>
          </p:cNvPr>
          <p:cNvSpPr/>
          <p:nvPr/>
        </p:nvSpPr>
        <p:spPr>
          <a:xfrm>
            <a:off x="11586000" y="3654000"/>
            <a:ext cx="256655" cy="2566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38B86AE8-928E-48AA-A577-08B41D274917}"/>
              </a:ext>
            </a:extLst>
          </p:cNvPr>
          <p:cNvCxnSpPr/>
          <p:nvPr/>
        </p:nvCxnSpPr>
        <p:spPr>
          <a:xfrm flipV="1">
            <a:off x="8076000" y="954000"/>
            <a:ext cx="1485000" cy="1468183"/>
          </a:xfrm>
          <a:prstGeom prst="curvedConnector3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DCE0B19-3ADF-4034-A1E6-6C14B46ED106}"/>
              </a:ext>
            </a:extLst>
          </p:cNvPr>
          <p:cNvCxnSpPr/>
          <p:nvPr/>
        </p:nvCxnSpPr>
        <p:spPr>
          <a:xfrm>
            <a:off x="9516000" y="954000"/>
            <a:ext cx="1575000" cy="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rc 70">
            <a:extLst>
              <a:ext uri="{FF2B5EF4-FFF2-40B4-BE49-F238E27FC236}">
                <a16:creationId xmlns:a16="http://schemas.microsoft.com/office/drawing/2014/main" id="{AFB902DC-0971-44E3-8517-F60ADE7D6351}"/>
              </a:ext>
            </a:extLst>
          </p:cNvPr>
          <p:cNvSpPr/>
          <p:nvPr/>
        </p:nvSpPr>
        <p:spPr>
          <a:xfrm>
            <a:off x="10742250" y="954000"/>
            <a:ext cx="697500" cy="697500"/>
          </a:xfrm>
          <a:prstGeom prst="arc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D8948B6-BCAA-468A-A28B-FFB4746E0C01}"/>
              </a:ext>
            </a:extLst>
          </p:cNvPr>
          <p:cNvSpPr/>
          <p:nvPr/>
        </p:nvSpPr>
        <p:spPr>
          <a:xfrm>
            <a:off x="11362417" y="1224000"/>
            <a:ext cx="178583" cy="1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ube 72">
            <a:extLst>
              <a:ext uri="{FF2B5EF4-FFF2-40B4-BE49-F238E27FC236}">
                <a16:creationId xmlns:a16="http://schemas.microsoft.com/office/drawing/2014/main" id="{784668CF-496D-4F40-8E4A-E4E0E3624C48}"/>
              </a:ext>
            </a:extLst>
          </p:cNvPr>
          <p:cNvSpPr/>
          <p:nvPr/>
        </p:nvSpPr>
        <p:spPr>
          <a:xfrm flipH="1">
            <a:off x="9527108" y="2934000"/>
            <a:ext cx="708892" cy="657638"/>
          </a:xfrm>
          <a:prstGeom prst="cube">
            <a:avLst>
              <a:gd name="adj" fmla="val 581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ube 58">
            <a:extLst>
              <a:ext uri="{FF2B5EF4-FFF2-40B4-BE49-F238E27FC236}">
                <a16:creationId xmlns:a16="http://schemas.microsoft.com/office/drawing/2014/main" id="{A0DE58CE-7BE0-42E7-9DCE-353A4ACB078F}"/>
              </a:ext>
            </a:extLst>
          </p:cNvPr>
          <p:cNvSpPr/>
          <p:nvPr/>
        </p:nvSpPr>
        <p:spPr>
          <a:xfrm flipH="1">
            <a:off x="9650998" y="1629000"/>
            <a:ext cx="652033" cy="1537890"/>
          </a:xfrm>
          <a:prstGeom prst="cube">
            <a:avLst>
              <a:gd name="adj" fmla="val 33882"/>
            </a:avLst>
          </a:prstGeom>
          <a:solidFill>
            <a:srgbClr val="003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7D5480D-8ED9-4DA1-8DED-87DF9013724C}"/>
              </a:ext>
            </a:extLst>
          </p:cNvPr>
          <p:cNvSpPr txBox="1"/>
          <p:nvPr/>
        </p:nvSpPr>
        <p:spPr>
          <a:xfrm>
            <a:off x="9066000" y="2034000"/>
            <a:ext cx="3101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003CFF"/>
                </a:solidFill>
              </a:rPr>
              <a:t>KOKO </a:t>
            </a:r>
            <a:br>
              <a:rPr lang="en-US" sz="1200" b="1" i="1" dirty="0">
                <a:solidFill>
                  <a:srgbClr val="003CFF"/>
                </a:solidFill>
              </a:rPr>
            </a:br>
            <a:r>
              <a:rPr lang="en-US" sz="1200" b="1" i="1" dirty="0">
                <a:solidFill>
                  <a:srgbClr val="003CFF"/>
                </a:solidFill>
              </a:rPr>
              <a:t>Smart </a:t>
            </a:r>
            <a:br>
              <a:rPr lang="en-US" sz="1200" b="1" i="1" dirty="0">
                <a:solidFill>
                  <a:srgbClr val="003CFF"/>
                </a:solidFill>
              </a:rPr>
            </a:br>
            <a:r>
              <a:rPr lang="en-US" sz="1200" b="1" i="1" dirty="0">
                <a:solidFill>
                  <a:srgbClr val="003CFF"/>
                </a:solidFill>
              </a:rPr>
              <a:t>Tanker</a:t>
            </a:r>
            <a:br>
              <a:rPr lang="en-US" sz="1200" b="1" i="1" dirty="0">
                <a:solidFill>
                  <a:srgbClr val="003CFF"/>
                </a:solidFill>
              </a:rPr>
            </a:br>
            <a:r>
              <a:rPr lang="en-US" sz="1200" b="1" i="1" dirty="0">
                <a:solidFill>
                  <a:srgbClr val="003CFF"/>
                </a:solidFill>
              </a:rPr>
              <a:t>System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51306DD-B823-41D4-939E-42BBD2479FFF}"/>
              </a:ext>
            </a:extLst>
          </p:cNvPr>
          <p:cNvCxnSpPr/>
          <p:nvPr/>
        </p:nvCxnSpPr>
        <p:spPr>
          <a:xfrm flipH="1" flipV="1">
            <a:off x="9741000" y="1449000"/>
            <a:ext cx="66714" cy="31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EFCD2F5-1611-4A2C-9270-8FD9464F6ED0}"/>
              </a:ext>
            </a:extLst>
          </p:cNvPr>
          <p:cNvCxnSpPr>
            <a:cxnSpLocks/>
          </p:cNvCxnSpPr>
          <p:nvPr/>
        </p:nvCxnSpPr>
        <p:spPr>
          <a:xfrm flipV="1">
            <a:off x="9786000" y="1494000"/>
            <a:ext cx="72600" cy="31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C1C981C-AC13-4DC3-A90B-C44FD3B6E1A3}"/>
              </a:ext>
            </a:extLst>
          </p:cNvPr>
          <p:cNvSpPr txBox="1"/>
          <p:nvPr/>
        </p:nvSpPr>
        <p:spPr>
          <a:xfrm>
            <a:off x="8118259" y="4497059"/>
            <a:ext cx="4435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Underground Storage Tank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D30E784-658C-4D26-8761-F76BDA12DCB6}"/>
              </a:ext>
            </a:extLst>
          </p:cNvPr>
          <p:cNvCxnSpPr>
            <a:cxnSpLocks/>
            <a:stCxn id="95" idx="2"/>
            <a:endCxn id="81" idx="0"/>
          </p:cNvCxnSpPr>
          <p:nvPr/>
        </p:nvCxnSpPr>
        <p:spPr>
          <a:xfrm flipV="1">
            <a:off x="1769017" y="819000"/>
            <a:ext cx="9288233" cy="133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rc 80">
            <a:extLst>
              <a:ext uri="{FF2B5EF4-FFF2-40B4-BE49-F238E27FC236}">
                <a16:creationId xmlns:a16="http://schemas.microsoft.com/office/drawing/2014/main" id="{33E57FD1-F4A3-4650-90FE-FE4D4E60DBF8}"/>
              </a:ext>
            </a:extLst>
          </p:cNvPr>
          <p:cNvSpPr/>
          <p:nvPr/>
        </p:nvSpPr>
        <p:spPr>
          <a:xfrm>
            <a:off x="10371000" y="819000"/>
            <a:ext cx="1372500" cy="1049288"/>
          </a:xfrm>
          <a:prstGeom prst="arc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03BF7E-FDFB-422D-9FDF-41ABC3CFE821}"/>
              </a:ext>
            </a:extLst>
          </p:cNvPr>
          <p:cNvSpPr/>
          <p:nvPr/>
        </p:nvSpPr>
        <p:spPr>
          <a:xfrm>
            <a:off x="11631000" y="1224000"/>
            <a:ext cx="178583" cy="1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505E64D-57A4-4190-AC08-A9153B453665}"/>
              </a:ext>
            </a:extLst>
          </p:cNvPr>
          <p:cNvCxnSpPr>
            <a:cxnSpLocks/>
            <a:stCxn id="44" idx="3"/>
            <a:endCxn id="95" idx="0"/>
          </p:cNvCxnSpPr>
          <p:nvPr/>
        </p:nvCxnSpPr>
        <p:spPr>
          <a:xfrm flipV="1">
            <a:off x="1162876" y="1422787"/>
            <a:ext cx="3684" cy="2328748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rc 94">
            <a:extLst>
              <a:ext uri="{FF2B5EF4-FFF2-40B4-BE49-F238E27FC236}">
                <a16:creationId xmlns:a16="http://schemas.microsoft.com/office/drawing/2014/main" id="{58310399-4324-4498-86D8-76E7A1254D0B}"/>
              </a:ext>
            </a:extLst>
          </p:cNvPr>
          <p:cNvSpPr/>
          <p:nvPr/>
        </p:nvSpPr>
        <p:spPr>
          <a:xfrm rot="16200000">
            <a:off x="1166560" y="820330"/>
            <a:ext cx="1204913" cy="1204913"/>
          </a:xfrm>
          <a:prstGeom prst="arc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F5CC4C9-BE21-4772-B1B9-A5B08455CD92}"/>
              </a:ext>
            </a:extLst>
          </p:cNvPr>
          <p:cNvSpPr txBox="1"/>
          <p:nvPr/>
        </p:nvSpPr>
        <p:spPr>
          <a:xfrm>
            <a:off x="9515281" y="504000"/>
            <a:ext cx="1890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Vapor recovery line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73FE52C-514F-4C77-8143-CFD6B9393593}"/>
              </a:ext>
            </a:extLst>
          </p:cNvPr>
          <p:cNvSpPr txBox="1"/>
          <p:nvPr/>
        </p:nvSpPr>
        <p:spPr>
          <a:xfrm>
            <a:off x="9965281" y="947001"/>
            <a:ext cx="1890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Fill line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A9F6FE1-D5D8-4EAA-8BD6-E5AF7803B452}"/>
              </a:ext>
            </a:extLst>
          </p:cNvPr>
          <p:cNvSpPr/>
          <p:nvPr/>
        </p:nvSpPr>
        <p:spPr>
          <a:xfrm>
            <a:off x="10991953" y="1359000"/>
            <a:ext cx="639047" cy="1988054"/>
          </a:xfrm>
          <a:prstGeom prst="rect">
            <a:avLst/>
          </a:prstGeom>
          <a:solidFill>
            <a:srgbClr val="DCE6F2"/>
          </a:solidFill>
          <a:ln>
            <a:solidFill>
              <a:srgbClr val="DCE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E096B7D-4102-4EA4-B862-811AF7B4095B}"/>
              </a:ext>
            </a:extLst>
          </p:cNvPr>
          <p:cNvCxnSpPr>
            <a:stCxn id="72" idx="2"/>
          </p:cNvCxnSpPr>
          <p:nvPr/>
        </p:nvCxnSpPr>
        <p:spPr>
          <a:xfrm flipH="1">
            <a:off x="11451000" y="1359000"/>
            <a:ext cx="709" cy="1714673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4A645EA-DF53-4BDA-89BF-23E70DFDDB17}"/>
              </a:ext>
            </a:extLst>
          </p:cNvPr>
          <p:cNvCxnSpPr>
            <a:cxnSpLocks/>
          </p:cNvCxnSpPr>
          <p:nvPr/>
        </p:nvCxnSpPr>
        <p:spPr>
          <a:xfrm flipH="1">
            <a:off x="11721709" y="1359000"/>
            <a:ext cx="1" cy="17926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ACB4EDF0-F3E5-4135-BC7F-AC0887918D0A}"/>
              </a:ext>
            </a:extLst>
          </p:cNvPr>
          <p:cNvSpPr txBox="1"/>
          <p:nvPr/>
        </p:nvSpPr>
        <p:spPr>
          <a:xfrm>
            <a:off x="272227" y="324000"/>
            <a:ext cx="11094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SCHEMATIC OF INFRASTRUCTURE 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22DB585-0E23-4299-AB4A-A1F687A4A92D}"/>
              </a:ext>
            </a:extLst>
          </p:cNvPr>
          <p:cNvCxnSpPr>
            <a:cxnSpLocks/>
          </p:cNvCxnSpPr>
          <p:nvPr/>
        </p:nvCxnSpPr>
        <p:spPr>
          <a:xfrm>
            <a:off x="1974082" y="6137215"/>
            <a:ext cx="0" cy="296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A0F77DF-4C62-4A3A-AC34-1B28963D3F77}"/>
              </a:ext>
            </a:extLst>
          </p:cNvPr>
          <p:cNvCxnSpPr>
            <a:cxnSpLocks/>
          </p:cNvCxnSpPr>
          <p:nvPr/>
        </p:nvCxnSpPr>
        <p:spPr>
          <a:xfrm flipV="1">
            <a:off x="10628493" y="1089000"/>
            <a:ext cx="3275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2F30ED5-C8FD-4600-9510-3D69AD5E34FE}"/>
              </a:ext>
            </a:extLst>
          </p:cNvPr>
          <p:cNvCxnSpPr>
            <a:cxnSpLocks/>
          </p:cNvCxnSpPr>
          <p:nvPr/>
        </p:nvCxnSpPr>
        <p:spPr>
          <a:xfrm flipH="1" flipV="1">
            <a:off x="9156000" y="639000"/>
            <a:ext cx="3275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7270069-EB3A-4338-8DAC-A401D2238373}"/>
              </a:ext>
            </a:extLst>
          </p:cNvPr>
          <p:cNvCxnSpPr>
            <a:cxnSpLocks/>
          </p:cNvCxnSpPr>
          <p:nvPr/>
        </p:nvCxnSpPr>
        <p:spPr>
          <a:xfrm flipV="1">
            <a:off x="4868493" y="4583592"/>
            <a:ext cx="3275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839756F-6C52-4399-8E54-7EA69D6DDAB2}"/>
              </a:ext>
            </a:extLst>
          </p:cNvPr>
          <p:cNvCxnSpPr>
            <a:cxnSpLocks/>
          </p:cNvCxnSpPr>
          <p:nvPr/>
        </p:nvCxnSpPr>
        <p:spPr>
          <a:xfrm flipV="1">
            <a:off x="11721001" y="1651500"/>
            <a:ext cx="0" cy="296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7CAB375-5F38-4AEA-B992-E48864F59A79}"/>
              </a:ext>
            </a:extLst>
          </p:cNvPr>
          <p:cNvCxnSpPr>
            <a:cxnSpLocks/>
          </p:cNvCxnSpPr>
          <p:nvPr/>
        </p:nvCxnSpPr>
        <p:spPr>
          <a:xfrm>
            <a:off x="11293549" y="2735126"/>
            <a:ext cx="0" cy="296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49D393B-AE38-4B74-9C51-AAABE286C447}"/>
              </a:ext>
            </a:extLst>
          </p:cNvPr>
          <p:cNvSpPr/>
          <p:nvPr/>
        </p:nvSpPr>
        <p:spPr>
          <a:xfrm>
            <a:off x="1692695" y="4011628"/>
            <a:ext cx="1178770" cy="2078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i="1" dirty="0"/>
              <a:t>Manhole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D3ED3BE-0E70-448A-8FDF-8C0B117C574C}"/>
              </a:ext>
            </a:extLst>
          </p:cNvPr>
          <p:cNvSpPr/>
          <p:nvPr/>
        </p:nvSpPr>
        <p:spPr>
          <a:xfrm rot="5400000">
            <a:off x="1585679" y="3804924"/>
            <a:ext cx="96200" cy="1031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F9AF682-A1EA-453A-84BF-65930756C237}"/>
              </a:ext>
            </a:extLst>
          </p:cNvPr>
          <p:cNvSpPr/>
          <p:nvPr/>
        </p:nvSpPr>
        <p:spPr>
          <a:xfrm>
            <a:off x="1118067" y="3829110"/>
            <a:ext cx="93705" cy="530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Slide Number Placeholder 3">
            <a:extLst>
              <a:ext uri="{FF2B5EF4-FFF2-40B4-BE49-F238E27FC236}">
                <a16:creationId xmlns:a16="http://schemas.microsoft.com/office/drawing/2014/main" id="{E8509A77-5FB1-4124-9D61-002834FD4976}"/>
              </a:ext>
            </a:extLst>
          </p:cNvPr>
          <p:cNvSpPr txBox="1">
            <a:spLocks/>
          </p:cNvSpPr>
          <p:nvPr/>
        </p:nvSpPr>
        <p:spPr>
          <a:xfrm>
            <a:off x="11773200" y="6489000"/>
            <a:ext cx="442800" cy="365125"/>
          </a:xfrm>
          <a:prstGeom prst="rect">
            <a:avLst/>
          </a:prstGeom>
          <a:solidFill>
            <a:srgbClr val="E8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0A0A3E"/>
                </a:solidFill>
                <a:latin typeface="Open Sans" panose="020B060603050402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fld id="{C5B6E078-04BD-4DB2-8D22-5131E28347D4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FC2A43F5-E02D-4364-9E4A-5C738D3574A2}"/>
              </a:ext>
            </a:extLst>
          </p:cNvPr>
          <p:cNvSpPr txBox="1">
            <a:spLocks/>
          </p:cNvSpPr>
          <p:nvPr/>
        </p:nvSpPr>
        <p:spPr>
          <a:xfrm>
            <a:off x="234316" y="6076292"/>
            <a:ext cx="4421683" cy="7727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b="0" i="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b="0" i="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b="0" i="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b="0" i="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  <a:spcBef>
                <a:spcPct val="0"/>
              </a:spcBef>
            </a:pP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Book"/>
              <a:ea typeface="+mj-ea"/>
              <a:cs typeface="+mj-cs"/>
            </a:endParaRPr>
          </a:p>
          <a:p>
            <a:pPr algn="l">
              <a:lnSpc>
                <a:spcPct val="70000"/>
              </a:lnSpc>
              <a:spcBef>
                <a:spcPct val="0"/>
              </a:spcBef>
            </a:pP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Book"/>
              <a:ea typeface="+mj-ea"/>
              <a:cs typeface="+mj-cs"/>
            </a:endParaRPr>
          </a:p>
          <a:p>
            <a:pPr algn="l">
              <a:lnSpc>
                <a:spcPct val="70000"/>
              </a:lnSpc>
              <a:spcBef>
                <a:spcPct val="0"/>
              </a:spcBef>
            </a:pPr>
            <a:endParaRPr lang="en-US" sz="1200" b="1" kern="1200" dirty="0">
              <a:solidFill>
                <a:schemeClr val="tx1">
                  <a:lumMod val="75000"/>
                  <a:lumOff val="25000"/>
                </a:schemeClr>
              </a:solidFill>
              <a:latin typeface="Avenir Book"/>
              <a:ea typeface="+mj-ea"/>
              <a:cs typeface="+mj-cs"/>
            </a:endParaRPr>
          </a:p>
          <a:p>
            <a:pPr algn="l">
              <a:lnSpc>
                <a:spcPct val="70000"/>
              </a:lnSpc>
              <a:spcBef>
                <a:spcPct val="0"/>
              </a:spcBef>
            </a:pP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Open Sans Semibold" panose="020B0706030804020204"/>
              <a:ea typeface="+mj-ea"/>
              <a:cs typeface="+mj-cs"/>
            </a:endParaRPr>
          </a:p>
          <a:p>
            <a:pPr algn="l">
              <a:lnSpc>
                <a:spcPct val="70000"/>
              </a:lnSpc>
              <a:spcBef>
                <a:spcPct val="0"/>
              </a:spcBef>
            </a:pPr>
            <a:r>
              <a:rPr lang="en-US" sz="1050" kern="1200" dirty="0">
                <a:solidFill>
                  <a:schemeClr val="bg1">
                    <a:lumMod val="65000"/>
                  </a:schemeClr>
                </a:solidFill>
                <a:latin typeface="Open Sans Semibold" panose="020B0706030804020204"/>
                <a:ea typeface="+mj-ea"/>
                <a:cs typeface="+mj-cs"/>
              </a:rPr>
              <a:t>© 2017 KOKO Networks Limited – Proprietary &amp; Confidential </a:t>
            </a:r>
          </a:p>
        </p:txBody>
      </p:sp>
    </p:spTree>
    <p:extLst>
      <p:ext uri="{BB962C8B-B14F-4D97-AF65-F5344CB8AC3E}">
        <p14:creationId xmlns:p14="http://schemas.microsoft.com/office/powerpoint/2010/main" val="41007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549AB683-D1A9-4BB0-B216-58AE8EA6D013}"/>
              </a:ext>
            </a:extLst>
          </p:cNvPr>
          <p:cNvSpPr/>
          <p:nvPr/>
        </p:nvSpPr>
        <p:spPr>
          <a:xfrm>
            <a:off x="840509" y="3847616"/>
            <a:ext cx="11195464" cy="28539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B2864FB-D25A-4395-ABF3-C88A87207A65}"/>
              </a:ext>
            </a:extLst>
          </p:cNvPr>
          <p:cNvCxnSpPr/>
          <p:nvPr/>
        </p:nvCxnSpPr>
        <p:spPr>
          <a:xfrm>
            <a:off x="10834451" y="1952171"/>
            <a:ext cx="0" cy="3968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05AAD1F-9458-4C73-AA00-7A3651E41E39}"/>
              </a:ext>
            </a:extLst>
          </p:cNvPr>
          <p:cNvSpPr txBox="1"/>
          <p:nvPr/>
        </p:nvSpPr>
        <p:spPr>
          <a:xfrm>
            <a:off x="1502024" y="1494000"/>
            <a:ext cx="1173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FUEL SUPPLY </a:t>
            </a:r>
            <a:br>
              <a:rPr lang="en-US" sz="1400" b="1" dirty="0"/>
            </a:br>
            <a:r>
              <a:rPr lang="en-US" sz="1400" b="1" dirty="0"/>
              <a:t>MANAGER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C1D6F56-CD9F-4AE1-AD77-AB446A8C297D}"/>
              </a:ext>
            </a:extLst>
          </p:cNvPr>
          <p:cNvGrpSpPr/>
          <p:nvPr/>
        </p:nvGrpSpPr>
        <p:grpSpPr>
          <a:xfrm>
            <a:off x="1974958" y="912303"/>
            <a:ext cx="304182" cy="509824"/>
            <a:chOff x="1812760" y="925780"/>
            <a:chExt cx="495000" cy="83016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4093566-3709-4C30-B8EA-BE09E217C5D6}"/>
                </a:ext>
              </a:extLst>
            </p:cNvPr>
            <p:cNvSpPr/>
            <p:nvPr/>
          </p:nvSpPr>
          <p:spPr>
            <a:xfrm>
              <a:off x="1902760" y="925780"/>
              <a:ext cx="315000" cy="315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Top Corners Rounded 3">
              <a:extLst>
                <a:ext uri="{FF2B5EF4-FFF2-40B4-BE49-F238E27FC236}">
                  <a16:creationId xmlns:a16="http://schemas.microsoft.com/office/drawing/2014/main" id="{E802C5C5-1814-459E-A251-9947E032CBDB}"/>
                </a:ext>
              </a:extLst>
            </p:cNvPr>
            <p:cNvSpPr/>
            <p:nvPr/>
          </p:nvSpPr>
          <p:spPr>
            <a:xfrm>
              <a:off x="1812760" y="1260940"/>
              <a:ext cx="495000" cy="495000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tar: 5 Points 6">
              <a:extLst>
                <a:ext uri="{FF2B5EF4-FFF2-40B4-BE49-F238E27FC236}">
                  <a16:creationId xmlns:a16="http://schemas.microsoft.com/office/drawing/2014/main" id="{24812082-3C33-4539-924F-0D819631ED22}"/>
                </a:ext>
              </a:extLst>
            </p:cNvPr>
            <p:cNvSpPr/>
            <p:nvPr/>
          </p:nvSpPr>
          <p:spPr>
            <a:xfrm>
              <a:off x="1947760" y="1375780"/>
              <a:ext cx="270000" cy="270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8711CE4-8FB6-43BF-B3ED-24E7D83A0629}"/>
              </a:ext>
            </a:extLst>
          </p:cNvPr>
          <p:cNvSpPr txBox="1"/>
          <p:nvPr/>
        </p:nvSpPr>
        <p:spPr>
          <a:xfrm>
            <a:off x="5750839" y="1494000"/>
            <a:ext cx="1290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MICROTANKER</a:t>
            </a:r>
            <a:br>
              <a:rPr lang="en-US" sz="1400" b="1" dirty="0"/>
            </a:br>
            <a:r>
              <a:rPr lang="en-US" sz="1400" b="1" dirty="0"/>
              <a:t>OPERATOR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8745692-6C52-4C6D-BC67-4E44DAE98584}"/>
              </a:ext>
            </a:extLst>
          </p:cNvPr>
          <p:cNvSpPr/>
          <p:nvPr/>
        </p:nvSpPr>
        <p:spPr>
          <a:xfrm>
            <a:off x="6338892" y="900756"/>
            <a:ext cx="193571" cy="1934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72067885-A215-4899-8610-29CB2E09061A}"/>
              </a:ext>
            </a:extLst>
          </p:cNvPr>
          <p:cNvSpPr/>
          <p:nvPr/>
        </p:nvSpPr>
        <p:spPr>
          <a:xfrm>
            <a:off x="6283586" y="1106587"/>
            <a:ext cx="304183" cy="303993"/>
          </a:xfrm>
          <a:prstGeom prst="round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1DF80B89-74BA-4B1B-9745-2B18C80C8646}"/>
              </a:ext>
            </a:extLst>
          </p:cNvPr>
          <p:cNvSpPr/>
          <p:nvPr/>
        </p:nvSpPr>
        <p:spPr>
          <a:xfrm>
            <a:off x="6342122" y="864000"/>
            <a:ext cx="190340" cy="11966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04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8EDDA7-84E6-4A0F-A5A6-0771CD2DDE64}"/>
              </a:ext>
            </a:extLst>
          </p:cNvPr>
          <p:cNvCxnSpPr>
            <a:cxnSpLocks/>
          </p:cNvCxnSpPr>
          <p:nvPr/>
        </p:nvCxnSpPr>
        <p:spPr>
          <a:xfrm>
            <a:off x="6370023" y="969099"/>
            <a:ext cx="203878" cy="0"/>
          </a:xfrm>
          <a:prstGeom prst="line">
            <a:avLst/>
          </a:prstGeom>
          <a:ln w="38100">
            <a:solidFill>
              <a:srgbClr val="404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016CD80-047A-475B-BA18-799FD4CF9871}"/>
              </a:ext>
            </a:extLst>
          </p:cNvPr>
          <p:cNvSpPr txBox="1"/>
          <p:nvPr/>
        </p:nvSpPr>
        <p:spPr>
          <a:xfrm>
            <a:off x="9906766" y="1494000"/>
            <a:ext cx="181423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KOKO CORE SYSTEMS </a:t>
            </a:r>
            <a:br>
              <a:rPr lang="en-US" sz="1400" b="1" dirty="0"/>
            </a:br>
            <a:r>
              <a:rPr lang="en-US" sz="1400" b="1" dirty="0"/>
              <a:t>&amp; DASHBOARDS</a:t>
            </a:r>
          </a:p>
        </p:txBody>
      </p:sp>
      <p:sp>
        <p:nvSpPr>
          <p:cNvPr id="23" name="Flowchart: Direct Access Storage 22">
            <a:extLst>
              <a:ext uri="{FF2B5EF4-FFF2-40B4-BE49-F238E27FC236}">
                <a16:creationId xmlns:a16="http://schemas.microsoft.com/office/drawing/2014/main" id="{29D03735-CFB8-4AF6-998C-0E1912E774AD}"/>
              </a:ext>
            </a:extLst>
          </p:cNvPr>
          <p:cNvSpPr/>
          <p:nvPr/>
        </p:nvSpPr>
        <p:spPr>
          <a:xfrm rot="16200000">
            <a:off x="10496564" y="822415"/>
            <a:ext cx="597850" cy="591021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793FB08-C854-409B-B25F-28256093264D}"/>
              </a:ext>
            </a:extLst>
          </p:cNvPr>
          <p:cNvCxnSpPr/>
          <p:nvPr/>
        </p:nvCxnSpPr>
        <p:spPr>
          <a:xfrm>
            <a:off x="3756000" y="923850"/>
            <a:ext cx="0" cy="5790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7DF8BB-AE1C-42FE-A4FD-BD1759413944}"/>
              </a:ext>
            </a:extLst>
          </p:cNvPr>
          <p:cNvCxnSpPr/>
          <p:nvPr/>
        </p:nvCxnSpPr>
        <p:spPr>
          <a:xfrm>
            <a:off x="9066000" y="923850"/>
            <a:ext cx="0" cy="5790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53D0B62-7114-4F22-B0D1-3F6763A6DBBF}"/>
              </a:ext>
            </a:extLst>
          </p:cNvPr>
          <p:cNvSpPr txBox="1"/>
          <p:nvPr/>
        </p:nvSpPr>
        <p:spPr>
          <a:xfrm>
            <a:off x="272227" y="324000"/>
            <a:ext cx="11094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PROCESS FLOW &amp; INFORMATION SYSTEMS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EEF4AE-53DD-47F8-B65A-D6CD65733068}"/>
              </a:ext>
            </a:extLst>
          </p:cNvPr>
          <p:cNvSpPr txBox="1"/>
          <p:nvPr/>
        </p:nvSpPr>
        <p:spPr>
          <a:xfrm rot="16200000">
            <a:off x="-78006" y="1430661"/>
            <a:ext cx="837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837816-904A-4FAC-8EAF-6B2B266B9F4E}"/>
              </a:ext>
            </a:extLst>
          </p:cNvPr>
          <p:cNvSpPr txBox="1"/>
          <p:nvPr/>
        </p:nvSpPr>
        <p:spPr>
          <a:xfrm rot="16200000">
            <a:off x="-267960" y="2907962"/>
            <a:ext cx="121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INTERFACE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D63934-810B-4294-A72A-CD626C91A09D}"/>
              </a:ext>
            </a:extLst>
          </p:cNvPr>
          <p:cNvSpPr txBox="1"/>
          <p:nvPr/>
        </p:nvSpPr>
        <p:spPr>
          <a:xfrm>
            <a:off x="1228716" y="3092628"/>
            <a:ext cx="1720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“DEPOT MANAGER” </a:t>
            </a:r>
            <a:br>
              <a:rPr lang="en-US" sz="1400" b="1" dirty="0"/>
            </a:br>
            <a:r>
              <a:rPr lang="en-US" sz="1400" dirty="0"/>
              <a:t>Browser-based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4727DE-6733-4F7C-AFF8-ACBE9F188381}"/>
              </a:ext>
            </a:extLst>
          </p:cNvPr>
          <p:cNvSpPr txBox="1"/>
          <p:nvPr/>
        </p:nvSpPr>
        <p:spPr>
          <a:xfrm>
            <a:off x="4096817" y="3092628"/>
            <a:ext cx="2295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“MICROTANKER OPERATOR”</a:t>
            </a:r>
            <a:br>
              <a:rPr lang="en-US" sz="1400" b="1" dirty="0"/>
            </a:br>
            <a:r>
              <a:rPr lang="en-US" sz="1400" dirty="0"/>
              <a:t>Smartphone App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1A5565-3DEF-440B-8138-2F97BE8ADA1C}"/>
              </a:ext>
            </a:extLst>
          </p:cNvPr>
          <p:cNvSpPr txBox="1"/>
          <p:nvPr/>
        </p:nvSpPr>
        <p:spPr>
          <a:xfrm>
            <a:off x="6687440" y="3092628"/>
            <a:ext cx="2093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“SMART DEPOT SYSTEM” </a:t>
            </a:r>
            <a:br>
              <a:rPr lang="en-US" sz="1400" b="1" dirty="0"/>
            </a:br>
            <a:r>
              <a:rPr lang="en-US" sz="1400" dirty="0"/>
              <a:t>Touchscreen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809D36B-76F6-416F-B763-E2E08ED94DD8}"/>
              </a:ext>
            </a:extLst>
          </p:cNvPr>
          <p:cNvGrpSpPr/>
          <p:nvPr/>
        </p:nvGrpSpPr>
        <p:grpSpPr>
          <a:xfrm>
            <a:off x="4968526" y="2425123"/>
            <a:ext cx="354685" cy="519829"/>
            <a:chOff x="5016000" y="-666000"/>
            <a:chExt cx="315000" cy="461665"/>
          </a:xfrm>
          <a:solidFill>
            <a:schemeClr val="tx1"/>
          </a:solidFill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2F1D5C24-2F81-4357-981A-6C942D5FC06E}"/>
                </a:ext>
              </a:extLst>
            </p:cNvPr>
            <p:cNvSpPr/>
            <p:nvPr/>
          </p:nvSpPr>
          <p:spPr>
            <a:xfrm>
              <a:off x="5016000" y="-666000"/>
              <a:ext cx="315000" cy="4616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0727350-F299-4EFA-ACEB-1C9AC4757881}"/>
                </a:ext>
              </a:extLst>
            </p:cNvPr>
            <p:cNvSpPr/>
            <p:nvPr/>
          </p:nvSpPr>
          <p:spPr>
            <a:xfrm>
              <a:off x="5061000" y="-621000"/>
              <a:ext cx="225000" cy="315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1CB2FEA-681C-47C2-A11A-A1584F3F104E}"/>
                </a:ext>
              </a:extLst>
            </p:cNvPr>
            <p:cNvSpPr/>
            <p:nvPr/>
          </p:nvSpPr>
          <p:spPr>
            <a:xfrm>
              <a:off x="5151000" y="-263922"/>
              <a:ext cx="47922" cy="4792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9EF2E6A-4A82-45BD-913D-8F750DBA3B89}"/>
              </a:ext>
            </a:extLst>
          </p:cNvPr>
          <p:cNvGrpSpPr/>
          <p:nvPr/>
        </p:nvGrpSpPr>
        <p:grpSpPr>
          <a:xfrm>
            <a:off x="1704745" y="2349000"/>
            <a:ext cx="801562" cy="743628"/>
            <a:chOff x="1639432" y="2349000"/>
            <a:chExt cx="801562" cy="743628"/>
          </a:xfrm>
        </p:grpSpPr>
        <p:pic>
          <p:nvPicPr>
            <p:cNvPr id="1026" name="Picture 2" descr="Image result for web browser clip art black and white">
              <a:extLst>
                <a:ext uri="{FF2B5EF4-FFF2-40B4-BE49-F238E27FC236}">
                  <a16:creationId xmlns:a16="http://schemas.microsoft.com/office/drawing/2014/main" id="{8CB97009-49A8-46B0-802D-5679F724CB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432" y="2349000"/>
              <a:ext cx="801562" cy="743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web browser clip art black and white">
              <a:extLst>
                <a:ext uri="{FF2B5EF4-FFF2-40B4-BE49-F238E27FC236}">
                  <a16:creationId xmlns:a16="http://schemas.microsoft.com/office/drawing/2014/main" id="{3761705E-02E9-425A-8CD9-088CED4766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5403" y="2590296"/>
              <a:ext cx="298704" cy="298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258F4B3E-DEC9-41E6-86A4-0A53190F169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9226" y="2148059"/>
            <a:ext cx="841851" cy="94135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82FFB8A-542D-46B4-AC48-2F59D966BB8D}"/>
              </a:ext>
            </a:extLst>
          </p:cNvPr>
          <p:cNvSpPr txBox="1"/>
          <p:nvPr/>
        </p:nvSpPr>
        <p:spPr>
          <a:xfrm>
            <a:off x="9582811" y="3092628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DASHBOARDS &amp; ANALYTICS</a:t>
            </a:r>
            <a:br>
              <a:rPr lang="en-US" sz="1400" b="1" dirty="0"/>
            </a:br>
            <a:r>
              <a:rPr lang="en-US" sz="1400" dirty="0"/>
              <a:t>Browser-based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68F856D-334D-43E7-9A9C-0F823BE5A12A}"/>
              </a:ext>
            </a:extLst>
          </p:cNvPr>
          <p:cNvGrpSpPr/>
          <p:nvPr/>
        </p:nvGrpSpPr>
        <p:grpSpPr>
          <a:xfrm>
            <a:off x="10471677" y="2349000"/>
            <a:ext cx="801562" cy="743628"/>
            <a:chOff x="1639432" y="2349000"/>
            <a:chExt cx="801562" cy="743628"/>
          </a:xfrm>
        </p:grpSpPr>
        <p:pic>
          <p:nvPicPr>
            <p:cNvPr id="57" name="Picture 2" descr="Image result for web browser clip art black and white">
              <a:extLst>
                <a:ext uri="{FF2B5EF4-FFF2-40B4-BE49-F238E27FC236}">
                  <a16:creationId xmlns:a16="http://schemas.microsoft.com/office/drawing/2014/main" id="{967FFE97-5323-4805-9B09-0D243ED73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432" y="2349000"/>
              <a:ext cx="801562" cy="743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6" descr="Image result for web browser clip art black and white">
              <a:extLst>
                <a:ext uri="{FF2B5EF4-FFF2-40B4-BE49-F238E27FC236}">
                  <a16:creationId xmlns:a16="http://schemas.microsoft.com/office/drawing/2014/main" id="{77F3E071-D5FC-4BE8-9BF8-E455DFD65A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5403" y="2590296"/>
              <a:ext cx="298704" cy="298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CBFB91B-2A22-4889-8E68-719ACDB3EF45}"/>
              </a:ext>
            </a:extLst>
          </p:cNvPr>
          <p:cNvGrpSpPr/>
          <p:nvPr/>
        </p:nvGrpSpPr>
        <p:grpSpPr>
          <a:xfrm>
            <a:off x="10279776" y="2207967"/>
            <a:ext cx="801562" cy="743628"/>
            <a:chOff x="1639432" y="2349000"/>
            <a:chExt cx="801562" cy="743628"/>
          </a:xfrm>
        </p:grpSpPr>
        <p:pic>
          <p:nvPicPr>
            <p:cNvPr id="60" name="Picture 2" descr="Image result for web browser clip art black and white">
              <a:extLst>
                <a:ext uri="{FF2B5EF4-FFF2-40B4-BE49-F238E27FC236}">
                  <a16:creationId xmlns:a16="http://schemas.microsoft.com/office/drawing/2014/main" id="{605A3A94-0244-4568-B02E-D20FB7819C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432" y="2349000"/>
              <a:ext cx="801562" cy="743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6" descr="Image result for web browser clip art black and white">
              <a:extLst>
                <a:ext uri="{FF2B5EF4-FFF2-40B4-BE49-F238E27FC236}">
                  <a16:creationId xmlns:a16="http://schemas.microsoft.com/office/drawing/2014/main" id="{95A14BC1-8D15-483B-AC2E-916EA59CF9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5403" y="2590296"/>
              <a:ext cx="298704" cy="298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ACF7C7C1-A29A-4DA7-893B-0ECBE1BAEE19}"/>
              </a:ext>
            </a:extLst>
          </p:cNvPr>
          <p:cNvSpPr txBox="1"/>
          <p:nvPr/>
        </p:nvSpPr>
        <p:spPr>
          <a:xfrm rot="16200000">
            <a:off x="-289310" y="4918188"/>
            <a:ext cx="125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PROCESSES</a:t>
            </a:r>
          </a:p>
        </p:txBody>
      </p: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E205D299-36B8-4ED4-B108-7F12E55B2791}"/>
              </a:ext>
            </a:extLst>
          </p:cNvPr>
          <p:cNvCxnSpPr/>
          <p:nvPr/>
        </p:nvCxnSpPr>
        <p:spPr>
          <a:xfrm>
            <a:off x="2126345" y="1952171"/>
            <a:ext cx="0" cy="3968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E24A9D9-5DB7-4012-88CB-3DE5B1CF2138}"/>
              </a:ext>
            </a:extLst>
          </p:cNvPr>
          <p:cNvCxnSpPr>
            <a:cxnSpLocks/>
          </p:cNvCxnSpPr>
          <p:nvPr/>
        </p:nvCxnSpPr>
        <p:spPr>
          <a:xfrm flipH="1">
            <a:off x="5442857" y="1901378"/>
            <a:ext cx="435411" cy="2952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408A90A-E9E7-416C-9692-8B46C2E4B42B}"/>
              </a:ext>
            </a:extLst>
          </p:cNvPr>
          <p:cNvCxnSpPr>
            <a:cxnSpLocks/>
          </p:cNvCxnSpPr>
          <p:nvPr/>
        </p:nvCxnSpPr>
        <p:spPr>
          <a:xfrm>
            <a:off x="6974117" y="1901378"/>
            <a:ext cx="435411" cy="2952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74BA4CA-D6B7-4530-80B3-B05E81335C99}"/>
              </a:ext>
            </a:extLst>
          </p:cNvPr>
          <p:cNvCxnSpPr>
            <a:cxnSpLocks/>
          </p:cNvCxnSpPr>
          <p:nvPr/>
        </p:nvCxnSpPr>
        <p:spPr>
          <a:xfrm>
            <a:off x="6434921" y="2349000"/>
            <a:ext cx="0" cy="4305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: Rounded Corners 1028">
            <a:extLst>
              <a:ext uri="{FF2B5EF4-FFF2-40B4-BE49-F238E27FC236}">
                <a16:creationId xmlns:a16="http://schemas.microsoft.com/office/drawing/2014/main" id="{5060D863-14F4-4354-90F2-0909D78FB31A}"/>
              </a:ext>
            </a:extLst>
          </p:cNvPr>
          <p:cNvSpPr/>
          <p:nvPr/>
        </p:nvSpPr>
        <p:spPr>
          <a:xfrm>
            <a:off x="4008250" y="4412980"/>
            <a:ext cx="2275336" cy="272415"/>
          </a:xfrm>
          <a:prstGeom prst="roundRect">
            <a:avLst/>
          </a:prstGeom>
          <a:solidFill>
            <a:schemeClr val="bg1"/>
          </a:solidFill>
          <a:ln>
            <a:solidFill>
              <a:srgbClr val="003C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[3] Receives Task #1 notification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6316623-8A1B-4AE3-AED7-57E6ACE9846D}"/>
              </a:ext>
            </a:extLst>
          </p:cNvPr>
          <p:cNvSpPr/>
          <p:nvPr/>
        </p:nvSpPr>
        <p:spPr>
          <a:xfrm>
            <a:off x="1050562" y="4412980"/>
            <a:ext cx="2486645" cy="272415"/>
          </a:xfrm>
          <a:prstGeom prst="roundRect">
            <a:avLst/>
          </a:prstGeom>
          <a:solidFill>
            <a:schemeClr val="bg1"/>
          </a:solidFill>
          <a:ln>
            <a:solidFill>
              <a:srgbClr val="003C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[2] Creates Tanker refill Task #1: 500 </a:t>
            </a:r>
            <a:r>
              <a:rPr lang="en-US" sz="1000" dirty="0" err="1"/>
              <a:t>Litres</a:t>
            </a:r>
            <a:endParaRPr lang="en-US" sz="100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CF811A42-662B-40F0-A424-FDAAFC7AD08C}"/>
              </a:ext>
            </a:extLst>
          </p:cNvPr>
          <p:cNvSpPr/>
          <p:nvPr/>
        </p:nvSpPr>
        <p:spPr>
          <a:xfrm>
            <a:off x="4008249" y="4725755"/>
            <a:ext cx="4915087" cy="272415"/>
          </a:xfrm>
          <a:prstGeom prst="roundRect">
            <a:avLst/>
          </a:prstGeom>
          <a:noFill/>
          <a:ln>
            <a:solidFill>
              <a:srgbClr val="003CFF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Ensures Tanker is parked properly at Depot for Refilling Task &amp; unlocks SDS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9A21B8C-0A76-4469-ABC3-2DB002455FC6}"/>
              </a:ext>
            </a:extLst>
          </p:cNvPr>
          <p:cNvSpPr/>
          <p:nvPr/>
        </p:nvSpPr>
        <p:spPr>
          <a:xfrm>
            <a:off x="1050562" y="3906981"/>
            <a:ext cx="2486645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3C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[1] Analyzes inventory levels and creates KP refilling tasks &amp; route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649B962-3099-461A-96B0-7A4BC7568B36}"/>
              </a:ext>
            </a:extLst>
          </p:cNvPr>
          <p:cNvSpPr/>
          <p:nvPr/>
        </p:nvSpPr>
        <p:spPr>
          <a:xfrm>
            <a:off x="4008249" y="5042360"/>
            <a:ext cx="4915087" cy="272415"/>
          </a:xfrm>
          <a:prstGeom prst="roundRect">
            <a:avLst/>
          </a:prstGeom>
          <a:noFill/>
          <a:ln>
            <a:solidFill>
              <a:srgbClr val="003CFF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Goes through set – up checklist (safety cordon, connect hoses, etc.) 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3074142-BBC6-42F5-9575-3A94BB039056}"/>
              </a:ext>
            </a:extLst>
          </p:cNvPr>
          <p:cNvSpPr/>
          <p:nvPr/>
        </p:nvSpPr>
        <p:spPr>
          <a:xfrm>
            <a:off x="6605905" y="5356492"/>
            <a:ext cx="2275336" cy="272415"/>
          </a:xfrm>
          <a:prstGeom prst="roundRect">
            <a:avLst/>
          </a:prstGeom>
          <a:solidFill>
            <a:schemeClr val="bg1"/>
          </a:solidFill>
          <a:ln>
            <a:solidFill>
              <a:srgbClr val="003C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[4] Logs into SDS touchscreen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6425544C-7027-4E3E-BB1A-9A3C02EF228D}"/>
              </a:ext>
            </a:extLst>
          </p:cNvPr>
          <p:cNvSpPr/>
          <p:nvPr/>
        </p:nvSpPr>
        <p:spPr>
          <a:xfrm>
            <a:off x="6605905" y="5669266"/>
            <a:ext cx="2275336" cy="272415"/>
          </a:xfrm>
          <a:prstGeom prst="roundRect">
            <a:avLst/>
          </a:prstGeom>
          <a:solidFill>
            <a:schemeClr val="bg1"/>
          </a:solidFill>
          <a:ln>
            <a:solidFill>
              <a:srgbClr val="003C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[5] Confirms display of Task 1: 500 L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414215B-5040-4E75-AF0E-D37135E2E122}"/>
              </a:ext>
            </a:extLst>
          </p:cNvPr>
          <p:cNvSpPr/>
          <p:nvPr/>
        </p:nvSpPr>
        <p:spPr>
          <a:xfrm>
            <a:off x="6605905" y="5976709"/>
            <a:ext cx="2275336" cy="272415"/>
          </a:xfrm>
          <a:prstGeom prst="roundRect">
            <a:avLst/>
          </a:prstGeom>
          <a:solidFill>
            <a:schemeClr val="bg1"/>
          </a:solidFill>
          <a:ln>
            <a:solidFill>
              <a:srgbClr val="003C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[6] Presses START to begin pumping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4D57F04-413D-452F-9934-203306C1CFB0}"/>
              </a:ext>
            </a:extLst>
          </p:cNvPr>
          <p:cNvSpPr/>
          <p:nvPr/>
        </p:nvSpPr>
        <p:spPr>
          <a:xfrm>
            <a:off x="3988602" y="5976709"/>
            <a:ext cx="2275336" cy="272415"/>
          </a:xfrm>
          <a:prstGeom prst="roundRect">
            <a:avLst/>
          </a:prstGeom>
          <a:solidFill>
            <a:schemeClr val="bg1"/>
          </a:solidFill>
          <a:ln>
            <a:solidFill>
              <a:srgbClr val="003C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[7] Ends Task 1 after pumping stops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462A7EE3-5458-41AA-831F-447293F2C0E3}"/>
              </a:ext>
            </a:extLst>
          </p:cNvPr>
          <p:cNvSpPr/>
          <p:nvPr/>
        </p:nvSpPr>
        <p:spPr>
          <a:xfrm>
            <a:off x="1160587" y="5976709"/>
            <a:ext cx="2275336" cy="272415"/>
          </a:xfrm>
          <a:prstGeom prst="roundRect">
            <a:avLst/>
          </a:prstGeom>
          <a:solidFill>
            <a:schemeClr val="bg1"/>
          </a:solidFill>
          <a:ln>
            <a:solidFill>
              <a:srgbClr val="003C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[6] Receives update re: Task 1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3C5EAC5-AA31-44B3-A6ED-00712127EDD0}"/>
              </a:ext>
            </a:extLst>
          </p:cNvPr>
          <p:cNvSpPr/>
          <p:nvPr/>
        </p:nvSpPr>
        <p:spPr>
          <a:xfrm>
            <a:off x="4008249" y="6315002"/>
            <a:ext cx="4915087" cy="272415"/>
          </a:xfrm>
          <a:prstGeom prst="roundRect">
            <a:avLst/>
          </a:prstGeom>
          <a:noFill/>
          <a:ln>
            <a:solidFill>
              <a:srgbClr val="003CFF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Goes through shut-down checklist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27446216-4203-433D-9BA8-68192C96FC20}"/>
              </a:ext>
            </a:extLst>
          </p:cNvPr>
          <p:cNvSpPr/>
          <p:nvPr/>
        </p:nvSpPr>
        <p:spPr>
          <a:xfrm>
            <a:off x="9381173" y="4187975"/>
            <a:ext cx="2526573" cy="2145268"/>
          </a:xfrm>
          <a:prstGeom prst="roundRect">
            <a:avLst/>
          </a:prstGeom>
          <a:solidFill>
            <a:schemeClr val="bg1"/>
          </a:solidFill>
          <a:ln>
            <a:solidFill>
              <a:srgbClr val="003CFF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Data for each step is logged allowing for 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NOC Alarms in case of problems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Investigation in case of inconsistency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Performance monitoring of operator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Efficiency improvements </a:t>
            </a:r>
          </a:p>
          <a:p>
            <a:pPr marL="171450" indent="-171450" algn="ctr">
              <a:buFontTx/>
              <a:buChar char="-"/>
            </a:pPr>
            <a:endParaRPr lang="en-US" sz="1000" dirty="0"/>
          </a:p>
          <a:p>
            <a:pPr marL="171450" indent="-171450" algn="ctr">
              <a:buFontTx/>
              <a:buChar char="-"/>
            </a:pPr>
            <a:endParaRPr lang="en-US" sz="1000" dirty="0"/>
          </a:p>
          <a:p>
            <a:pPr marL="171450" indent="-171450" algn="ctr">
              <a:buFontTx/>
              <a:buChar char="-"/>
            </a:pPr>
            <a:endParaRPr lang="en-US" sz="1000" dirty="0"/>
          </a:p>
          <a:p>
            <a:pPr marL="171450" indent="-171450" algn="ctr">
              <a:buFontTx/>
              <a:buChar char="-"/>
            </a:pPr>
            <a:endParaRPr lang="en-US" sz="1000" dirty="0"/>
          </a:p>
        </p:txBody>
      </p:sp>
      <p:sp>
        <p:nvSpPr>
          <p:cNvPr id="87" name="Slide Number Placeholder 3">
            <a:extLst>
              <a:ext uri="{FF2B5EF4-FFF2-40B4-BE49-F238E27FC236}">
                <a16:creationId xmlns:a16="http://schemas.microsoft.com/office/drawing/2014/main" id="{D4A3C7F4-997B-4EB6-B889-8BA5A28F1884}"/>
              </a:ext>
            </a:extLst>
          </p:cNvPr>
          <p:cNvSpPr txBox="1">
            <a:spLocks/>
          </p:cNvSpPr>
          <p:nvPr/>
        </p:nvSpPr>
        <p:spPr>
          <a:xfrm>
            <a:off x="11773200" y="6489000"/>
            <a:ext cx="442800" cy="365125"/>
          </a:xfrm>
          <a:prstGeom prst="rect">
            <a:avLst/>
          </a:prstGeom>
          <a:solidFill>
            <a:srgbClr val="E8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0A0A3E"/>
                </a:solidFill>
                <a:latin typeface="Open Sans" panose="020B060603050402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fld id="{C5B6E078-04BD-4DB2-8D22-5131E28347D4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E17D38B7-FF7F-4A7B-9467-CD2DAF1AE41C}"/>
              </a:ext>
            </a:extLst>
          </p:cNvPr>
          <p:cNvSpPr txBox="1">
            <a:spLocks/>
          </p:cNvSpPr>
          <p:nvPr/>
        </p:nvSpPr>
        <p:spPr>
          <a:xfrm>
            <a:off x="234316" y="6076292"/>
            <a:ext cx="4421683" cy="7727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0" i="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b="0" i="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b="0" i="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b="0" i="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b="0" i="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  <a:spcBef>
                <a:spcPct val="0"/>
              </a:spcBef>
            </a:pP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Book"/>
              <a:ea typeface="+mj-ea"/>
              <a:cs typeface="+mj-cs"/>
            </a:endParaRPr>
          </a:p>
          <a:p>
            <a:pPr algn="l">
              <a:lnSpc>
                <a:spcPct val="70000"/>
              </a:lnSpc>
              <a:spcBef>
                <a:spcPct val="0"/>
              </a:spcBef>
            </a:pP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venir Book"/>
              <a:ea typeface="+mj-ea"/>
              <a:cs typeface="+mj-cs"/>
            </a:endParaRPr>
          </a:p>
          <a:p>
            <a:pPr algn="l">
              <a:lnSpc>
                <a:spcPct val="70000"/>
              </a:lnSpc>
              <a:spcBef>
                <a:spcPct val="0"/>
              </a:spcBef>
            </a:pPr>
            <a:endParaRPr lang="en-US" sz="1200" b="1" kern="1200" dirty="0">
              <a:solidFill>
                <a:schemeClr val="tx1">
                  <a:lumMod val="75000"/>
                  <a:lumOff val="25000"/>
                </a:schemeClr>
              </a:solidFill>
              <a:latin typeface="Avenir Book"/>
              <a:ea typeface="+mj-ea"/>
              <a:cs typeface="+mj-cs"/>
            </a:endParaRPr>
          </a:p>
          <a:p>
            <a:pPr algn="l">
              <a:lnSpc>
                <a:spcPct val="70000"/>
              </a:lnSpc>
              <a:spcBef>
                <a:spcPct val="0"/>
              </a:spcBef>
            </a:pP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Open Sans Semibold" panose="020B0706030804020204"/>
              <a:ea typeface="+mj-ea"/>
              <a:cs typeface="+mj-cs"/>
            </a:endParaRPr>
          </a:p>
          <a:p>
            <a:pPr algn="l">
              <a:lnSpc>
                <a:spcPct val="70000"/>
              </a:lnSpc>
              <a:spcBef>
                <a:spcPct val="0"/>
              </a:spcBef>
            </a:pPr>
            <a:r>
              <a:rPr lang="en-US" sz="1050" kern="1200" dirty="0">
                <a:solidFill>
                  <a:schemeClr val="bg1">
                    <a:lumMod val="65000"/>
                  </a:schemeClr>
                </a:solidFill>
                <a:latin typeface="Open Sans Semibold" panose="020B0706030804020204"/>
                <a:ea typeface="+mj-ea"/>
                <a:cs typeface="+mj-cs"/>
              </a:rPr>
              <a:t>© 2017 KOKO Networks Limited – Proprietary &amp; Confidential </a:t>
            </a:r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3EDF9529-EA06-481D-842B-0EBC01933C8C}"/>
              </a:ext>
            </a:extLst>
          </p:cNvPr>
          <p:cNvCxnSpPr/>
          <p:nvPr/>
        </p:nvCxnSpPr>
        <p:spPr>
          <a:xfrm>
            <a:off x="8975338" y="4647601"/>
            <a:ext cx="215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7F30192-E4E4-41CE-AD05-C63581BE4E55}"/>
              </a:ext>
            </a:extLst>
          </p:cNvPr>
          <p:cNvCxnSpPr/>
          <p:nvPr/>
        </p:nvCxnSpPr>
        <p:spPr>
          <a:xfrm>
            <a:off x="8975338" y="5484939"/>
            <a:ext cx="215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88E3C39-A728-4380-89F3-DCF20BCB0A4C}"/>
              </a:ext>
            </a:extLst>
          </p:cNvPr>
          <p:cNvCxnSpPr/>
          <p:nvPr/>
        </p:nvCxnSpPr>
        <p:spPr>
          <a:xfrm>
            <a:off x="8975338" y="5770901"/>
            <a:ext cx="215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BC9083C-754E-4D79-84C7-8662899532EA}"/>
              </a:ext>
            </a:extLst>
          </p:cNvPr>
          <p:cNvCxnSpPr/>
          <p:nvPr/>
        </p:nvCxnSpPr>
        <p:spPr>
          <a:xfrm>
            <a:off x="8975338" y="6056863"/>
            <a:ext cx="215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545EB33-B75E-4AE5-8E9E-48D3A68D7033}"/>
              </a:ext>
            </a:extLst>
          </p:cNvPr>
          <p:cNvGrpSpPr/>
          <p:nvPr/>
        </p:nvGrpSpPr>
        <p:grpSpPr>
          <a:xfrm>
            <a:off x="10661533" y="1094206"/>
            <a:ext cx="289446" cy="231628"/>
            <a:chOff x="10343096" y="-1232899"/>
            <a:chExt cx="654316" cy="523612"/>
          </a:xfrm>
          <a:solidFill>
            <a:schemeClr val="bg1">
              <a:lumMod val="50000"/>
            </a:schemeClr>
          </a:solidFill>
        </p:grpSpPr>
        <p:sp>
          <p:nvSpPr>
            <p:cNvPr id="1035" name="Star: 10 Points 1034">
              <a:extLst>
                <a:ext uri="{FF2B5EF4-FFF2-40B4-BE49-F238E27FC236}">
                  <a16:creationId xmlns:a16="http://schemas.microsoft.com/office/drawing/2014/main" id="{F580657B-AEF5-4364-9A83-2CDF5706634F}"/>
                </a:ext>
              </a:extLst>
            </p:cNvPr>
            <p:cNvSpPr/>
            <p:nvPr/>
          </p:nvSpPr>
          <p:spPr>
            <a:xfrm>
              <a:off x="10535747" y="-1232899"/>
              <a:ext cx="461665" cy="461665"/>
            </a:xfrm>
            <a:prstGeom prst="star10">
              <a:avLst>
                <a:gd name="adj" fmla="val 33382"/>
                <a:gd name="hf" fmla="val 1051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6" name="Star: 6 Points 1035">
              <a:extLst>
                <a:ext uri="{FF2B5EF4-FFF2-40B4-BE49-F238E27FC236}">
                  <a16:creationId xmlns:a16="http://schemas.microsoft.com/office/drawing/2014/main" id="{09A5C2E7-0C11-4664-BAAE-CAC392F78125}"/>
                </a:ext>
              </a:extLst>
            </p:cNvPr>
            <p:cNvSpPr/>
            <p:nvPr/>
          </p:nvSpPr>
          <p:spPr>
            <a:xfrm>
              <a:off x="10343096" y="-996598"/>
              <a:ext cx="287311" cy="287311"/>
            </a:xfrm>
            <a:prstGeom prst="star6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3615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0D043-7A9F-4551-832E-A1DA629C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PILOT IMPLEMENTATION ACTIVITIES &amp; TIMELIME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F30BA7-0AA4-43EC-B2F9-10E5E71ADE3F}"/>
              </a:ext>
            </a:extLst>
          </p:cNvPr>
          <p:cNvSpPr txBox="1"/>
          <p:nvPr/>
        </p:nvSpPr>
        <p:spPr>
          <a:xfrm flipH="1">
            <a:off x="308427" y="909000"/>
            <a:ext cx="11727572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/>
              <a:t>Activity</a:t>
            </a:r>
            <a:r>
              <a:rPr lang="en-GB" sz="2000" dirty="0"/>
              <a:t>													</a:t>
            </a:r>
            <a:r>
              <a:rPr lang="en-GB" sz="2000" b="1" i="1" dirty="0"/>
              <a:t>Party</a:t>
            </a:r>
            <a:r>
              <a:rPr lang="en-GB" sz="2000" dirty="0"/>
              <a:t>					</a:t>
            </a:r>
            <a:r>
              <a:rPr lang="en-GB" sz="2000" b="1" i="1" dirty="0"/>
              <a:t>Date</a:t>
            </a:r>
            <a:r>
              <a:rPr lang="en-GB" sz="2000" dirty="0"/>
              <a:t> </a:t>
            </a:r>
          </a:p>
          <a:p>
            <a:endParaRPr lang="en-GB" sz="2000" dirty="0"/>
          </a:p>
          <a:p>
            <a:r>
              <a:rPr lang="en-GB" sz="2000" dirty="0"/>
              <a:t>1. Site visit 												KOKO					Done</a:t>
            </a:r>
          </a:p>
          <a:p>
            <a:endParaRPr lang="en-GB" sz="2000" dirty="0"/>
          </a:p>
          <a:p>
            <a:r>
              <a:rPr lang="en-GB" sz="2000" dirty="0"/>
              <a:t>2. Preliminary assessment &amp; recommendation 				KOKO					Done  </a:t>
            </a:r>
          </a:p>
          <a:p>
            <a:endParaRPr lang="en-GB" sz="2000" dirty="0"/>
          </a:p>
          <a:p>
            <a:r>
              <a:rPr lang="en-GB" sz="2000" dirty="0"/>
              <a:t>3. Official go-ahead from both sides						Joint					Done</a:t>
            </a:r>
          </a:p>
          <a:p>
            <a:endParaRPr lang="en-GB" sz="2000" dirty="0"/>
          </a:p>
          <a:p>
            <a:r>
              <a:rPr lang="en-GB" sz="2000" dirty="0"/>
              <a:t>4. HSE review &amp; planning 									Joint 					w/o 27 Nov</a:t>
            </a:r>
          </a:p>
          <a:p>
            <a:endParaRPr lang="en-GB" sz="2000" dirty="0"/>
          </a:p>
          <a:p>
            <a:r>
              <a:rPr lang="en-GB" sz="2000" dirty="0"/>
              <a:t>5. UST cleaning and retrofitting 							VIVO					w/o 4 Dec</a:t>
            </a:r>
          </a:p>
          <a:p>
            <a:endParaRPr lang="en-GB" sz="2000" dirty="0"/>
          </a:p>
          <a:p>
            <a:r>
              <a:rPr lang="en-GB" sz="2000" dirty="0"/>
              <a:t>6. Site modifications (bollards, pump, booth,…)				VIVO					w/o 4 Dec </a:t>
            </a:r>
          </a:p>
          <a:p>
            <a:endParaRPr lang="en-GB" sz="2000" dirty="0"/>
          </a:p>
          <a:p>
            <a:r>
              <a:rPr lang="en-GB" sz="2000" dirty="0"/>
              <a:t>7. KOKO systems installation &amp; testing 						KOKO					w/o 18 Dec </a:t>
            </a:r>
          </a:p>
          <a:p>
            <a:endParaRPr lang="en-GB" sz="2000" dirty="0"/>
          </a:p>
          <a:p>
            <a:r>
              <a:rPr lang="en-GB" sz="2000" dirty="0"/>
              <a:t>8. Final inspection &amp; launch 								Joint 					w/o 18 Dec</a:t>
            </a:r>
          </a:p>
          <a:p>
            <a:pPr marL="342900" indent="-342900">
              <a:buAutoNum type="arabicPeriod"/>
            </a:pPr>
            <a:endParaRPr lang="en-GB" sz="2000" dirty="0"/>
          </a:p>
          <a:p>
            <a:pPr marL="342900" indent="-342900"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92018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57216</TotalTime>
  <Words>544</Words>
  <Application>Microsoft Office PowerPoint</Application>
  <PresentationFormat>Widescreen</PresentationFormat>
  <Paragraphs>184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Avenir Book</vt:lpstr>
      <vt:lpstr>Avenir LT Std 45 Book</vt:lpstr>
      <vt:lpstr>Calibri</vt:lpstr>
      <vt:lpstr>Calibri Light</vt:lpstr>
      <vt:lpstr>Open Sans</vt:lpstr>
      <vt:lpstr>Open Sans Semibold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PILOT IMPLEMENTATION ACTIVITIES &amp; TIMELIME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Sagun Saxena</cp:lastModifiedBy>
  <cp:revision>1803</cp:revision>
  <cp:lastPrinted>2017-08-21T19:48:07Z</cp:lastPrinted>
  <dcterms:created xsi:type="dcterms:W3CDTF">2016-08-17T20:17:03Z</dcterms:created>
  <dcterms:modified xsi:type="dcterms:W3CDTF">2017-12-04T09:07:27Z</dcterms:modified>
</cp:coreProperties>
</file>