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360670-BC31-44D2-BB9A-0FA3689091D0}">
  <a:tblStyle styleId="{B2360670-BC31-44D2-BB9A-0FA3689091D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1451FF1-07D8-4BD9-B2FF-55A73CFA7D4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350838" y="1182688"/>
            <a:ext cx="5670550" cy="3190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452438" y="1218595"/>
            <a:ext cx="5755184" cy="328990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729258" y="1143000"/>
            <a:ext cx="5399484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and innovation, professionalism (integrity and leadership), reliability and consistency, delivering value, transparency, creativity / thinking outside the box, collaboration, exuberance and energy, meet deadlines, get things done, quality, accountability, trust, unity, ambition, safety</a:t>
            </a:r>
            <a:endParaRPr sz="1300"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729258" y="1143000"/>
            <a:ext cx="5399484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175" spcFirstLastPara="1" rIns="91175" wrap="square" tIns="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 need to be more formal as a company</a:t>
            </a:r>
            <a:endParaRPr sz="1300"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5" y="8685215"/>
            <a:ext cx="2971801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175" spcFirstLastPara="1" rIns="91175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1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7500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venir"/>
              <a:buNone/>
              <a:defRPr b="0" i="0" sz="45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 rot="5400000">
            <a:off x="2481244" y="-1653011"/>
            <a:ext cx="3983908" cy="86350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05978"/>
            <a:ext cx="8229600" cy="451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Avenir"/>
              <a:buNone/>
              <a:defRPr b="0" i="0" sz="33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449030"/>
            <a:ext cx="8229600" cy="31455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57200" y="664063"/>
            <a:ext cx="8229600" cy="531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ne Title_Content_ Body Only">
  <p:cSld name="TWO Line Title_Content_ Body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_Title Only">
  <p:cSld name="ONE Line Title_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06681" y="560473"/>
            <a:ext cx="87944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485907" y="0"/>
            <a:ext cx="7658094" cy="51493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 rot="-5400000">
            <a:off x="-8830" y="2455421"/>
            <a:ext cx="2845508" cy="153221"/>
          </a:xfrm>
          <a:prstGeom prst="rect">
            <a:avLst/>
          </a:prstGeom>
          <a:solidFill>
            <a:srgbClr val="60BD6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1639130" y="115106"/>
            <a:ext cx="737914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7928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639130" y="1210481"/>
            <a:ext cx="7379143" cy="3809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651" y="672582"/>
            <a:ext cx="8635093" cy="39839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venir"/>
              <a:buNone/>
              <a:defRPr b="0" i="0" sz="45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None/>
              <a:defRPr b="0" i="0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7500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None/>
              <a:defRPr b="0" i="0" sz="2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  <a:defRPr b="0" i="0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51" y="672582"/>
            <a:ext cx="8635093" cy="39839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5666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 rotWithShape="1">
          <a:blip r:embed="rId3">
            <a:alphaModFix/>
          </a:blip>
          <a:srcRect b="0" l="0" r="0" t="7243"/>
          <a:stretch/>
        </p:blipFill>
        <p:spPr>
          <a:xfrm>
            <a:off x="0" y="0"/>
            <a:ext cx="9144000" cy="335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175738" y="3304980"/>
            <a:ext cx="8378762" cy="6108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4285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PRODUCTION INPUTS AND  OUTPUTS</a:t>
            </a:r>
            <a:endParaRPr sz="1100"/>
          </a:p>
        </p:txBody>
      </p:sp>
      <p:pic>
        <p:nvPicPr>
          <p:cNvPr descr="C:\Users\movingmuz\AppData\Local\Microsoft\Windows\INetCacheContent.Word\KOKO Logo_Blue (2).png" id="122" name="Google Shape;1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079" y="4181336"/>
            <a:ext cx="2995513" cy="88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/>
          <p:nvPr/>
        </p:nvSpPr>
        <p:spPr>
          <a:xfrm>
            <a:off x="184500" y="3820500"/>
            <a:ext cx="928379" cy="2756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Q4 2018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17225" y="4962918"/>
            <a:ext cx="331626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2018 KOKO Networks Limited – Proprietary &amp; Confidential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31320" y="225479"/>
            <a:ext cx="8635093" cy="3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venir"/>
              <a:buNone/>
            </a:pPr>
            <a:r>
              <a:rPr b="1" i="0" lang="en-US" sz="21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Next Steps From This Session	</a:t>
            </a:r>
            <a:endParaRPr sz="1100"/>
          </a:p>
        </p:txBody>
      </p:sp>
      <p:graphicFrame>
        <p:nvGraphicFramePr>
          <p:cNvPr id="231" name="Google Shape;231;p38"/>
          <p:cNvGraphicFramePr/>
          <p:nvPr/>
        </p:nvGraphicFramePr>
        <p:xfrm>
          <a:off x="231320" y="820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{41451FF1-07D8-4BD9-B2FF-55A73CFA7D49}</a:tableStyleId>
              </a:tblPr>
              <a:tblGrid>
                <a:gridCol w="5236025"/>
                <a:gridCol w="1758050"/>
                <a:gridCol w="1654650"/>
              </a:tblGrid>
              <a:tr h="2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ACTIONS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DUE DATE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OWNER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individual &amp; team OKRs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Fri, 12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B0F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Completed</a:t>
                      </a:r>
                      <a:endParaRPr b="1" sz="11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Process Inputs and Outputs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Mon, 15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B0F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Completed</a:t>
                      </a:r>
                      <a:endParaRPr b="1" sz="1500" u="none" cap="none" strike="noStrike">
                        <a:solidFill>
                          <a:srgbClr val="00B0F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Raise any challenge with deadlines or resourcing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Wed, 17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B0F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List</a:t>
                      </a:r>
                      <a:r>
                        <a:rPr b="1" lang="en-US" sz="1500" u="none" cap="none" strike="noStrike">
                          <a:solidFill>
                            <a:srgbClr val="00B0F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Provided</a:t>
                      </a:r>
                      <a:endParaRPr b="1" sz="11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project plans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Wed, 17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Ops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review cycles and project management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Wed, 24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Stephan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Authority Matrix for OPS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TBC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Stephan / Exco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Feedback to SG on best way to manage / communicate as a team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Fri, 19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Ops Mng</a:t>
                      </a:r>
                      <a:endParaRPr sz="15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OPS Leadership Team Drive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Fri, 12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Morris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Gothic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Update 12-month budget forecasts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Fri, 19 October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Stephan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-7217" y="86711"/>
            <a:ext cx="3386138" cy="484748"/>
          </a:xfrm>
          <a:prstGeom prst="rect">
            <a:avLst/>
          </a:prstGeom>
          <a:solidFill>
            <a:srgbClr val="3F3F3F">
              <a:alpha val="4941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231320" y="225479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KOKO Networks</a:t>
            </a:r>
            <a:endParaRPr b="0" i="0" sz="27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155651" y="960952"/>
            <a:ext cx="8635093" cy="398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762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KOKO’s Mission is to Improve Life For Everyone in Africa’s Cities</a:t>
            </a:r>
            <a:endParaRPr sz="1100"/>
          </a:p>
          <a:p>
            <a:pPr indent="-381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this first by mainstreaming a clean fuel solution to replace charcoal and kerosene.   </a:t>
            </a:r>
            <a:endParaRPr sz="1100"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platform will then be leveraged for advertising, e-commerce, e-health, digital financial services and connectivity solutions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231320" y="225479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What do we want to be known for?</a:t>
            </a:r>
            <a:endParaRPr b="0" i="0" sz="27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155651" y="960950"/>
            <a:ext cx="44163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and innovation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professionalism (integrity and leadership)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 and consistency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delivering value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creativity / thinking outside the box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exuberance and energy</a:t>
            </a:r>
            <a:endParaRPr sz="1400"/>
          </a:p>
        </p:txBody>
      </p:sp>
      <p:sp>
        <p:nvSpPr>
          <p:cNvPr id="145" name="Google Shape;145;p32"/>
          <p:cNvSpPr/>
          <p:nvPr/>
        </p:nvSpPr>
        <p:spPr>
          <a:xfrm rot="1981431">
            <a:off x="6821923" y="826937"/>
            <a:ext cx="2366683" cy="53788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Pending 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4727701" y="1101200"/>
            <a:ext cx="44163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deadlines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things done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Accountability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Ambition</a:t>
            </a:r>
            <a:endParaRPr sz="14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-US" sz="1400"/>
              <a:t>World Class Manufacturing Facility(OEE 90%)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231320" y="225479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Q4 Focus | Key Objectives</a:t>
            </a:r>
            <a:endParaRPr b="0" i="0" sz="27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263027" y="972542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Agent Pipeline and Start KP Deployment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263027" y="1988071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KOKOpoint Manufacturing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263027" y="3003601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Q4 Milestone in VIVO Implementation Plan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263027" y="4019130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 for Operations beyond Hard Launch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2328738" y="972542"/>
            <a:ext cx="6537674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 Paid Applications by 31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signed by 300 High Priority agents with 10k deposit paid by 31st Dec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additional locations inspected by 31st December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and Civil Works productivity at &gt;15 locations / day by 31st December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2328738" y="1983571"/>
            <a:ext cx="65376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production plan in place by 31st November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KP parts &amp; assembly equipment ordered, received and tested by 21st December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&gt;10KP / day manufacturing productivity by 7th Jan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2328738" y="3003601"/>
            <a:ext cx="6537674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placed for 6,000m3 of fuel, with a defined delivery date by 16th Nov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Mombasa fuel storage finalised &amp; civil works committed by 9th Nov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SDS installed on converted Shell stations by by 21st December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&amp; risk management strategy in place by 19th Oct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328737" y="4019130"/>
            <a:ext cx="65376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Stove outbound &amp; reverse logistics plan signed off by ExCo by 14th Dec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 dashboards and staffing finalised. Draft SLAs created by 31st Dec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ERP requirements finalised by 26th Oct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231320" y="225479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Q4 Focus | Key Objectives – Mark </a:t>
            </a:r>
            <a:endParaRPr b="0" i="0" sz="27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263027" y="972542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KOKOpoint manufacturing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263027" y="1988071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network technology manufacturing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263027" y="3003601"/>
            <a:ext cx="1897380" cy="7315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Hire and Collaborate better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2328738" y="972542"/>
            <a:ext cx="6537674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production plan in place by 31st November, including staffing, store processes, work in progress, etc.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KP parts &amp; assembly equipment ordered, received and tested by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December.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of 210 sub assemblies produced by Dec 31st 2018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&gt;10KP / day manufacturing productivity by 7th Jan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2328738" y="1983571"/>
            <a:ext cx="65376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SDS installed on converted Shell stations by 31st December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Finalise design aspect of the SDS,set test rigs and test by 31.12.18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Assembly of the SDS unit after arrival of components to be assembled by 31.12.18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2328738" y="3003601"/>
            <a:ext cx="65376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excellence foundations training by 31st November 2018 existing and new teams to join.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 training for the employees on Task hazard assessment,Job safety analysis by 31st November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 hired in line with agreed deadlines as per hiring plan.(see separate hiring plan)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231320" y="225479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Q4 | Inputs and Outputs</a:t>
            </a:r>
            <a:endParaRPr b="0" i="0" sz="2700" u="none" cap="none" strike="noStrike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3672739" y="1536989"/>
            <a:ext cx="317368" cy="2639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5"/>
          <p:cNvSpPr/>
          <p:nvPr/>
        </p:nvSpPr>
        <p:spPr>
          <a:xfrm rot="10800000">
            <a:off x="5227925" y="1564981"/>
            <a:ext cx="317368" cy="261190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5642692" y="2478138"/>
            <a:ext cx="514350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3270649" y="2344788"/>
            <a:ext cx="514350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6115333" y="1901092"/>
            <a:ext cx="2848046" cy="2377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of 210 Subassemblies by 31</a:t>
            </a:r>
            <a:r>
              <a:rPr b="1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 2018</a:t>
            </a:r>
            <a:endParaRPr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SDS installed on converted Shell stations by 31st December.</a:t>
            </a:r>
            <a:endParaRPr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production plan in place by 31st November, including staffing, store processes, work in progress, etc.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KP parts &amp; assembly equipment ordered, received and tested by 21st December.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&gt;10KP / day manufacturing productivity by 7th Jan</a:t>
            </a:r>
            <a:endParaRPr/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502466" y="600363"/>
            <a:ext cx="184894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6410926" y="1531516"/>
            <a:ext cx="184894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502466" y="4353213"/>
            <a:ext cx="8092799" cy="53111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 |  Resources  |  Removing Bottlenecks | SLAs | Formal Authority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5471241" y="183159"/>
            <a:ext cx="744982" cy="834408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&amp;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5"/>
          <p:cNvGrpSpPr/>
          <p:nvPr/>
        </p:nvGrpSpPr>
        <p:grpSpPr>
          <a:xfrm>
            <a:off x="4495579" y="395081"/>
            <a:ext cx="975662" cy="1435621"/>
            <a:chOff x="81388" y="0"/>
            <a:chExt cx="1300883" cy="1914161"/>
          </a:xfrm>
        </p:grpSpPr>
        <p:sp>
          <p:nvSpPr>
            <p:cNvPr id="189" name="Google Shape;189;p35"/>
            <p:cNvSpPr/>
            <p:nvPr/>
          </p:nvSpPr>
          <p:spPr>
            <a:xfrm>
              <a:off x="81388" y="0"/>
              <a:ext cx="1300883" cy="19141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90000" y="10194"/>
                  </a:quadBezTo>
                  <a:lnTo>
                    <a:pt x="88310" y="0"/>
                  </a:lnTo>
                  <a:lnTo>
                    <a:pt x="120000" y="19194"/>
                  </a:lnTo>
                  <a:lnTo>
                    <a:pt x="96664" y="50388"/>
                  </a:lnTo>
                  <a:lnTo>
                    <a:pt x="94974" y="40194"/>
                  </a:lnTo>
                  <a:quadBezTo>
                    <a:pt x="30000" y="50194"/>
                    <a:pt x="0" y="120000"/>
                  </a:quad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1054673" y="700324"/>
              <a:ext cx="102288" cy="10228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552908" y="751468"/>
              <a:ext cx="552908" cy="637572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5"/>
            <p:cNvSpPr txBox="1"/>
            <p:nvPr/>
          </p:nvSpPr>
          <p:spPr>
            <a:xfrm>
              <a:off x="579899" y="778459"/>
              <a:ext cx="498926" cy="58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5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5"/>
          <p:cNvSpPr txBox="1"/>
          <p:nvPr/>
        </p:nvSpPr>
        <p:spPr>
          <a:xfrm>
            <a:off x="6157042" y="145833"/>
            <a:ext cx="2986958" cy="127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Production  Productivity O.E.E </a:t>
            </a:r>
            <a:endParaRPr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Quality Reports (First time right quality).</a:t>
            </a:r>
            <a:endParaRPr b="1" i="0" sz="12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Floor preparations,team training,QC test rigs readiness as per quality plan</a:t>
            </a:r>
            <a:endParaRPr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Safety training</a:t>
            </a:r>
            <a:endParaRPr b="1" i="0" sz="11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83975" y="872269"/>
            <a:ext cx="3701024" cy="3406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hiring plan and budget the department needs to recruit assembly ,sub assembly tech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nicians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quality supervisor, Stores personnel as well as technicians to achieve my goals.</a:t>
            </a:r>
            <a:endParaRPr/>
          </a:p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Design team  to have final BOM (specifications)to ensure supply chain  deliver as per schedule for inspection and production of KPs.</a:t>
            </a:r>
            <a:endParaRPr/>
          </a:p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floor layout marking, quadrant allocation per activity, visual management.</a:t>
            </a:r>
            <a:endParaRPr/>
          </a:p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 receiving ,QC inspection test rigs, stores racks  and processes ready , Team hired trained, production of KPs</a:t>
            </a:r>
            <a:endParaRPr/>
          </a:p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, Material Resource, Quality Planning</a:t>
            </a:r>
            <a:endParaRPr/>
          </a:p>
          <a:p>
            <a:pPr indent="-1968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3965912" y="1443595"/>
            <a:ext cx="1336347" cy="2757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KOKOPOINT PRODUCTION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QC PASS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 ASSEMBLY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LINE QC CHECKS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SUBASSEMBLY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 QC CHECK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 RECIEVING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6"/>
          <p:cNvGraphicFramePr/>
          <p:nvPr/>
        </p:nvGraphicFramePr>
        <p:xfrm>
          <a:off x="0" y="22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{B2360670-BC31-44D2-BB9A-0FA3689091D0}</a:tableStyleId>
              </a:tblPr>
              <a:tblGrid>
                <a:gridCol w="1523375"/>
                <a:gridCol w="1710850"/>
                <a:gridCol w="2368750"/>
                <a:gridCol w="2186525"/>
                <a:gridCol w="1275475"/>
              </a:tblGrid>
              <a:tr h="2230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SIPOC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</a:tr>
              <a:tr h="26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Supplier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Inputs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Process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Outputs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Customer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solidFill>
                      <a:srgbClr val="00B0F0"/>
                    </a:solidFill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Saarus India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Kokopoint shell fabrication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10KP / day manufacturing productivity by 7th Jan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Deployment / Agent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Information, material stainless steel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10KP / day manufacturing productivity by 7th Jan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Systems Engineering 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KoKopoints BOM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/>
                        <a:t>Quality  Kokopoint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assembly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24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SDS and STS BOM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/>
                        <a:t>Quality  SDS and STS units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assembly/Shell Station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Quality control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QC Control plans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 of 210 Subassemblies by 31</a:t>
                      </a:r>
                      <a:r>
                        <a:rPr b="0" baseline="3000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Dec 2018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assembly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 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Qc test checks records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assembly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Sub assembly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 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Goods received note, Goods inspection form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Inspection records /Traceability records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Supply Chain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Supplier QC COAs records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KP parts &amp; assembly equipment ordered, received and tested by 21st December.</a:t>
                      </a:r>
                      <a:endParaRPr b="0"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50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Pre-qualification of suppliers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KP parts &amp; assembly equipment ordered, received and tested by 21st December.</a:t>
                      </a:r>
                      <a:endParaRPr b="0"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42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Engineering Support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BOM</a:t>
                      </a:r>
                      <a:r>
                        <a:rPr lang="en-US" sz="900" u="none" cap="none" strike="noStrike"/>
                        <a:t> generation and  Specs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process CTQs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/>
                        <a:t>Released</a:t>
                      </a:r>
                      <a:r>
                        <a:rPr b="0" lang="en-US" sz="900" u="none" cap="none" strike="noStrike"/>
                        <a:t> version of design</a:t>
                      </a:r>
                      <a:r>
                        <a:rPr b="0" lang="en-US" sz="900" u="none" cap="none" strike="noStrike"/>
                        <a:t>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design validation, BOM validation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Production/Procurement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Planning team, Human</a:t>
                      </a:r>
                      <a:r>
                        <a:rPr b="1" lang="en-US" sz="900" u="none" cap="none" strike="noStrike"/>
                        <a:t> Resources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 Plan, Project Plan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 Plan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Detailed production plan in place by 31st November, including staffing, store processes, work in progress, etc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sp>
        <p:nvSpPr>
          <p:cNvPr id="201" name="Google Shape;201;p36"/>
          <p:cNvSpPr txBox="1"/>
          <p:nvPr/>
        </p:nvSpPr>
        <p:spPr>
          <a:xfrm>
            <a:off x="3984977" y="994867"/>
            <a:ext cx="1072444" cy="234227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QC PASS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3533428" y="1320795"/>
            <a:ext cx="1924756" cy="26524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ASSESMBLY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3567296" y="1653781"/>
            <a:ext cx="1913466" cy="28373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LINE QC CHECKS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547540" y="2033476"/>
            <a:ext cx="1899355" cy="28373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 ASSEMBLY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3547540" y="2543739"/>
            <a:ext cx="1899356" cy="28373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 QC INSPECTION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584221" y="3594613"/>
            <a:ext cx="1873956" cy="28373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 SOURCING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3533428" y="2974044"/>
            <a:ext cx="1899356" cy="32853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STORES RECEIVE AND ISSUE  PROCESS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637845" y="569290"/>
            <a:ext cx="1924755" cy="26524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KOKOPOINT PRODUCTION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/>
          <p:nvPr/>
        </p:nvSpPr>
        <p:spPr>
          <a:xfrm flipH="1" rot="10800000">
            <a:off x="4478552" y="3329899"/>
            <a:ext cx="98765" cy="2920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 flipH="1" rot="10800000">
            <a:off x="4483107" y="2827472"/>
            <a:ext cx="62082" cy="14657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/>
          <p:nvPr/>
        </p:nvSpPr>
        <p:spPr>
          <a:xfrm flipH="1" rot="10800000">
            <a:off x="4471260" y="2317210"/>
            <a:ext cx="69169" cy="1966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6"/>
          <p:cNvSpPr/>
          <p:nvPr/>
        </p:nvSpPr>
        <p:spPr>
          <a:xfrm flipH="1" rot="10800000">
            <a:off x="4476882" y="1931309"/>
            <a:ext cx="52198" cy="10216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/>
          <p:nvPr/>
        </p:nvSpPr>
        <p:spPr>
          <a:xfrm flipH="1" rot="10800000">
            <a:off x="4469706" y="1574676"/>
            <a:ext cx="52198" cy="10216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/>
          <p:nvPr/>
        </p:nvSpPr>
        <p:spPr>
          <a:xfrm flipH="1" rot="10800000">
            <a:off x="4461950" y="1218628"/>
            <a:ext cx="52198" cy="10216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/>
          <p:nvPr/>
        </p:nvSpPr>
        <p:spPr>
          <a:xfrm flipH="1" rot="10800000">
            <a:off x="4467742" y="834533"/>
            <a:ext cx="45719" cy="1603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524972" y="4126392"/>
            <a:ext cx="1955790" cy="283734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 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 flipH="1" rot="10800000">
            <a:off x="4474646" y="3878347"/>
            <a:ext cx="98765" cy="2920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70230" y="92173"/>
            <a:ext cx="8635093" cy="451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venir"/>
              <a:buNone/>
            </a:pPr>
            <a:r>
              <a:rPr b="1" i="0" lang="en-US" sz="27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Metrics – </a:t>
            </a:r>
            <a:r>
              <a:rPr b="1" lang="en-US" sz="2700"/>
              <a:t>Production and Quality metrics</a:t>
            </a:r>
            <a:endParaRPr sz="1100"/>
          </a:p>
        </p:txBody>
      </p:sp>
      <p:sp>
        <p:nvSpPr>
          <p:cNvPr id="223" name="Google Shape;223;p37"/>
          <p:cNvSpPr txBox="1"/>
          <p:nvPr>
            <p:ph idx="11" type="ftr"/>
          </p:nvPr>
        </p:nvSpPr>
        <p:spPr>
          <a:xfrm>
            <a:off x="231320" y="-36458"/>
            <a:ext cx="3374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www.kokonetworks.com / © 2018 KOKO Networks Limited</a:t>
            </a:r>
            <a:endParaRPr sz="9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77825" y="359923"/>
            <a:ext cx="8797849" cy="994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3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/>
              <a:t>Overall Equipment Effectiveness (OEE) </a:t>
            </a:r>
            <a:r>
              <a:rPr lang="en-US"/>
              <a:t>Availability x Performance X Quality) : </a:t>
            </a:r>
            <a:r>
              <a:rPr b="1" lang="en-US"/>
              <a:t>Is a measure to evaluate the productivity of a piece of equipment or a production line </a:t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/>
              <a:t>OEE Analysis </a:t>
            </a:r>
            <a:r>
              <a:rPr lang="en-US"/>
              <a:t>:− </a:t>
            </a:r>
            <a:r>
              <a:rPr b="1" lang="en-US"/>
              <a:t>is a method used to analyze equipment performance, accounting for losses due to availability, performance, and quality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733551"/>
            <a:ext cx="77724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