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5E833C-45C3-4C21-96EE-3273F5B97100}">
  <a:tblStyle styleId="{3D5E833C-45C3-4C21-96EE-3273F5B971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1505da86_2_221:notes"/>
          <p:cNvSpPr txBox="1"/>
          <p:nvPr>
            <p:ph idx="1" type="body"/>
          </p:nvPr>
        </p:nvSpPr>
        <p:spPr>
          <a:xfrm>
            <a:off x="685800" y="4343400"/>
            <a:ext cx="5486400" cy="4114800"/>
          </a:xfrm>
          <a:prstGeom prst="rect">
            <a:avLst/>
          </a:prstGeom>
          <a:noFill/>
          <a:ln>
            <a:noFill/>
          </a:ln>
        </p:spPr>
        <p:txBody>
          <a:bodyPr anchorCtr="0" anchor="ctr" bIns="86175" lIns="86175" spcFirstLastPara="1" rIns="86175" wrap="square" tIns="86175">
            <a:noAutofit/>
          </a:bodyPr>
          <a:lstStyle/>
          <a:p>
            <a:pPr indent="0" lvl="0" marL="0" rtl="0" algn="l">
              <a:spcBef>
                <a:spcPts val="0"/>
              </a:spcBef>
              <a:spcAft>
                <a:spcPts val="0"/>
              </a:spcAft>
              <a:buNone/>
            </a:pPr>
            <a:r>
              <a:t/>
            </a:r>
            <a:endParaRPr/>
          </a:p>
        </p:txBody>
      </p:sp>
      <p:sp>
        <p:nvSpPr>
          <p:cNvPr id="273" name="Google Shape;273;g121505da86_2_221: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1505da86_2_282: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21505da86_2_28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1505da86_2_299: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121505da86_2_29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1505da86_0_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121505da86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1505da86_2_351: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121505da86_2_351: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1505da86_2_345: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121505da86_2_34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57" name="Shape 57"/>
        <p:cNvGrpSpPr/>
        <p:nvPr/>
      </p:nvGrpSpPr>
      <p:grpSpPr>
        <a:xfrm>
          <a:off x="0" y="0"/>
          <a:ext cx="0" cy="0"/>
          <a:chOff x="0" y="0"/>
          <a:chExt cx="0" cy="0"/>
        </a:xfrm>
      </p:grpSpPr>
      <p:sp>
        <p:nvSpPr>
          <p:cNvPr id="58" name="Google Shape;58;p14"/>
          <p:cNvSpPr/>
          <p:nvPr/>
        </p:nvSpPr>
        <p:spPr>
          <a:xfrm>
            <a:off x="0" y="2228850"/>
            <a:ext cx="9144000" cy="291465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14"/>
          <p:cNvSpPr/>
          <p:nvPr/>
        </p:nvSpPr>
        <p:spPr>
          <a:xfrm>
            <a:off x="0" y="2857500"/>
            <a:ext cx="9144000" cy="1714500"/>
          </a:xfrm>
          <a:prstGeom prst="rect">
            <a:avLst/>
          </a:prstGeom>
          <a:solidFill>
            <a:srgbClr val="2172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4"/>
          <p:cNvSpPr txBox="1"/>
          <p:nvPr>
            <p:ph type="ctrTitle"/>
          </p:nvPr>
        </p:nvSpPr>
        <p:spPr>
          <a:xfrm>
            <a:off x="228600" y="400050"/>
            <a:ext cx="7239000" cy="4000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400"/>
              <a:buFont typeface="Calibri"/>
              <a:buNone/>
              <a:defRPr b="0" i="0" sz="2000" u="none" cap="none" strike="noStrike">
                <a:solidFill>
                  <a:schemeClr val="accen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1" name="Google Shape;61;p14"/>
          <p:cNvSpPr txBox="1"/>
          <p:nvPr>
            <p:ph idx="1" type="subTitle"/>
          </p:nvPr>
        </p:nvSpPr>
        <p:spPr>
          <a:xfrm>
            <a:off x="228600" y="3486150"/>
            <a:ext cx="6934200" cy="171450"/>
          </a:xfrm>
          <a:prstGeom prst="rect">
            <a:avLst/>
          </a:prstGeom>
          <a:solidFill>
            <a:schemeClr val="lt1"/>
          </a:solidFill>
          <a:ln>
            <a:noFill/>
          </a:ln>
        </p:spPr>
        <p:txBody>
          <a:bodyPr anchorCtr="0" anchor="t" bIns="91425" lIns="91425" spcFirstLastPara="1" rIns="91425" wrap="square" tIns="91425">
            <a:noAutofit/>
          </a:bodyPr>
          <a:lstStyle>
            <a:lvl1pPr indent="0" lvl="0" marL="0" marR="0" rtl="0" algn="l">
              <a:spcBef>
                <a:spcPts val="220"/>
              </a:spcBef>
              <a:spcAft>
                <a:spcPts val="0"/>
              </a:spcAft>
              <a:buClr>
                <a:srgbClr val="596667"/>
              </a:buClr>
              <a:buSzPts val="1400"/>
              <a:buFont typeface="Calibri"/>
              <a:buNone/>
              <a:defRPr b="1" i="0" sz="1100" u="none" cap="none" strike="noStrike">
                <a:solidFill>
                  <a:srgbClr val="596667"/>
                </a:solidFill>
                <a:latin typeface="Calibri"/>
                <a:ea typeface="Calibri"/>
                <a:cs typeface="Calibri"/>
                <a:sym typeface="Calibri"/>
              </a:defRPr>
            </a:lvl1pPr>
            <a:lvl2pPr indent="0" lvl="1" marL="457200" marR="0" rtl="0" algn="ctr">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0" lvl="2" marL="914400" marR="0" rtl="0" algn="ctr">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0" lvl="3" marL="1371600" marR="0" rtl="0" algn="ctr">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0" lvl="4" marL="1828800" marR="0" rtl="0" algn="ctr">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0" lvl="5" marL="2286000"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6pPr>
            <a:lvl7pPr indent="0" lvl="6" marL="2743200"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7pPr>
            <a:lvl8pPr indent="0" lvl="7" marL="3200400"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8pPr>
            <a:lvl9pPr indent="0" lvl="8" marL="3657600" marR="0" rtl="0" algn="ctr">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9pPr>
          </a:lstStyle>
          <a:p/>
        </p:txBody>
      </p:sp>
      <p:sp>
        <p:nvSpPr>
          <p:cNvPr id="62" name="Google Shape;62;p14"/>
          <p:cNvSpPr txBox="1"/>
          <p:nvPr>
            <p:ph idx="12" type="sldNum"/>
          </p:nvPr>
        </p:nvSpPr>
        <p:spPr>
          <a:xfrm>
            <a:off x="6477000" y="4857750"/>
            <a:ext cx="102108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4"/>
          <p:cNvSpPr txBox="1"/>
          <p:nvPr>
            <p:ph idx="11" type="ftr"/>
          </p:nvPr>
        </p:nvSpPr>
        <p:spPr>
          <a:xfrm>
            <a:off x="2667000" y="4686300"/>
            <a:ext cx="3733800" cy="342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Roboto"/>
              <a:buNone/>
              <a:defRPr sz="12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4"/>
          <p:cNvSpPr txBox="1"/>
          <p:nvPr>
            <p:ph idx="10" type="dt"/>
          </p:nvPr>
        </p:nvSpPr>
        <p:spPr>
          <a:xfrm>
            <a:off x="228600" y="4857750"/>
            <a:ext cx="1600200" cy="228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rgbClr val="A0A0A0"/>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4"/>
          <p:cNvSpPr/>
          <p:nvPr/>
        </p:nvSpPr>
        <p:spPr>
          <a:xfrm>
            <a:off x="0" y="3484410"/>
            <a:ext cx="9144000" cy="2057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8" name="Google Shape;68;p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buClr>
                <a:schemeClr val="dk1"/>
              </a:buClr>
              <a:buFont typeface="Calibri"/>
              <a:buNone/>
              <a:defRPr sz="1000">
                <a:solidFill>
                  <a:schemeClr val="dk1"/>
                </a:solidFill>
                <a:latin typeface="Calibri"/>
                <a:ea typeface="Calibri"/>
                <a:cs typeface="Calibri"/>
                <a:sym typeface="Calibri"/>
              </a:defRPr>
            </a:lvl1pPr>
            <a:lvl2pPr indent="0" lvl="1" marL="0" marR="0" rtl="0" algn="ctr">
              <a:spcBef>
                <a:spcPts val="0"/>
              </a:spcBef>
              <a:buClr>
                <a:schemeClr val="dk1"/>
              </a:buClr>
              <a:buFont typeface="Calibri"/>
              <a:buNone/>
              <a:defRPr sz="1000">
                <a:solidFill>
                  <a:schemeClr val="dk1"/>
                </a:solidFill>
                <a:latin typeface="Calibri"/>
                <a:ea typeface="Calibri"/>
                <a:cs typeface="Calibri"/>
                <a:sym typeface="Calibri"/>
              </a:defRPr>
            </a:lvl2pPr>
            <a:lvl3pPr indent="0" lvl="2" marL="0" marR="0" rtl="0" algn="ctr">
              <a:spcBef>
                <a:spcPts val="0"/>
              </a:spcBef>
              <a:buClr>
                <a:schemeClr val="dk1"/>
              </a:buClr>
              <a:buFont typeface="Calibri"/>
              <a:buNone/>
              <a:defRPr sz="1000">
                <a:solidFill>
                  <a:schemeClr val="dk1"/>
                </a:solidFill>
                <a:latin typeface="Calibri"/>
                <a:ea typeface="Calibri"/>
                <a:cs typeface="Calibri"/>
                <a:sym typeface="Calibri"/>
              </a:defRPr>
            </a:lvl3pPr>
            <a:lvl4pPr indent="0" lvl="3" marL="0" marR="0" rtl="0" algn="ctr">
              <a:spcBef>
                <a:spcPts val="0"/>
              </a:spcBef>
              <a:buClr>
                <a:schemeClr val="dk1"/>
              </a:buClr>
              <a:buFont typeface="Calibri"/>
              <a:buNone/>
              <a:defRPr sz="1000">
                <a:solidFill>
                  <a:schemeClr val="dk1"/>
                </a:solidFill>
                <a:latin typeface="Calibri"/>
                <a:ea typeface="Calibri"/>
                <a:cs typeface="Calibri"/>
                <a:sym typeface="Calibri"/>
              </a:defRPr>
            </a:lvl4pPr>
            <a:lvl5pPr indent="0" lvl="4" marL="0" marR="0" rtl="0" algn="ctr">
              <a:spcBef>
                <a:spcPts val="0"/>
              </a:spcBef>
              <a:buClr>
                <a:schemeClr val="dk1"/>
              </a:buClr>
              <a:buFont typeface="Calibri"/>
              <a:buNone/>
              <a:defRPr sz="1000">
                <a:solidFill>
                  <a:schemeClr val="dk1"/>
                </a:solidFill>
                <a:latin typeface="Calibri"/>
                <a:ea typeface="Calibri"/>
                <a:cs typeface="Calibri"/>
                <a:sym typeface="Calibri"/>
              </a:defRPr>
            </a:lvl5pPr>
            <a:lvl6pPr indent="0" lvl="5" marL="0" marR="0" rtl="0" algn="ctr">
              <a:spcBef>
                <a:spcPts val="0"/>
              </a:spcBef>
              <a:buClr>
                <a:schemeClr val="dk1"/>
              </a:buClr>
              <a:buFont typeface="Calibri"/>
              <a:buNone/>
              <a:defRPr sz="1000">
                <a:solidFill>
                  <a:schemeClr val="dk1"/>
                </a:solidFill>
                <a:latin typeface="Calibri"/>
                <a:ea typeface="Calibri"/>
                <a:cs typeface="Calibri"/>
                <a:sym typeface="Calibri"/>
              </a:defRPr>
            </a:lvl6pPr>
            <a:lvl7pPr indent="0" lvl="6" marL="0" marR="0" rtl="0" algn="ctr">
              <a:spcBef>
                <a:spcPts val="0"/>
              </a:spcBef>
              <a:buClr>
                <a:schemeClr val="dk1"/>
              </a:buClr>
              <a:buFont typeface="Calibri"/>
              <a:buNone/>
              <a:defRPr sz="1000">
                <a:solidFill>
                  <a:schemeClr val="dk1"/>
                </a:solidFill>
                <a:latin typeface="Calibri"/>
                <a:ea typeface="Calibri"/>
                <a:cs typeface="Calibri"/>
                <a:sym typeface="Calibri"/>
              </a:defRPr>
            </a:lvl7pPr>
            <a:lvl8pPr indent="0" lvl="7" marL="0" marR="0" rtl="0" algn="ctr">
              <a:spcBef>
                <a:spcPts val="0"/>
              </a:spcBef>
              <a:buClr>
                <a:schemeClr val="dk1"/>
              </a:buClr>
              <a:buFont typeface="Calibri"/>
              <a:buNone/>
              <a:defRPr sz="1000">
                <a:solidFill>
                  <a:schemeClr val="dk1"/>
                </a:solidFill>
                <a:latin typeface="Calibri"/>
                <a:ea typeface="Calibri"/>
                <a:cs typeface="Calibri"/>
                <a:sym typeface="Calibri"/>
              </a:defRPr>
            </a:lvl8pPr>
            <a:lvl9pPr indent="0" lvl="8" marL="0" marR="0" rtl="0" algn="ctr">
              <a:spcBef>
                <a:spcPts val="0"/>
              </a:spcBef>
              <a:buClr>
                <a:schemeClr val="dk1"/>
              </a:buClr>
              <a:buFont typeface="Calibri"/>
              <a:buNone/>
              <a:defRPr sz="1000">
                <a:solidFill>
                  <a:schemeClr val="dk1"/>
                </a:solidFill>
                <a:latin typeface="Calibri"/>
                <a:ea typeface="Calibri"/>
                <a:cs typeface="Calibri"/>
                <a:sym typeface="Calibri"/>
              </a:defRPr>
            </a:lvl9pPr>
          </a:lstStyle>
          <a:p>
            <a:pPr indent="0" lvl="0" marL="0" rtl="0" algn="ctr">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9" name="Shape 69"/>
        <p:cNvGrpSpPr/>
        <p:nvPr/>
      </p:nvGrpSpPr>
      <p:grpSpPr>
        <a:xfrm>
          <a:off x="0" y="0"/>
          <a:ext cx="0" cy="0"/>
          <a:chOff x="0" y="0"/>
          <a:chExt cx="0" cy="0"/>
        </a:xfrm>
      </p:grpSpPr>
      <p:sp>
        <p:nvSpPr>
          <p:cNvPr id="70" name="Google Shape;70;p16"/>
          <p:cNvSpPr txBox="1"/>
          <p:nvPr>
            <p:ph idx="1" type="body"/>
          </p:nvPr>
        </p:nvSpPr>
        <p:spPr>
          <a:xfrm>
            <a:off x="310896" y="2857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1" name="Google Shape;71;p16"/>
          <p:cNvSpPr txBox="1"/>
          <p:nvPr>
            <p:ph idx="2" type="body"/>
          </p:nvPr>
        </p:nvSpPr>
        <p:spPr>
          <a:xfrm>
            <a:off x="304800" y="628650"/>
            <a:ext cx="7391400"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2" name="Google Shape;72;p16"/>
          <p:cNvSpPr txBox="1"/>
          <p:nvPr>
            <p:ph idx="3" type="body"/>
          </p:nvPr>
        </p:nvSpPr>
        <p:spPr>
          <a:xfrm>
            <a:off x="310896" y="9715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3" name="Google Shape;73;p16"/>
          <p:cNvSpPr txBox="1"/>
          <p:nvPr>
            <p:ph idx="4" type="body"/>
          </p:nvPr>
        </p:nvSpPr>
        <p:spPr>
          <a:xfrm>
            <a:off x="310896" y="13144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4" name="Google Shape;74;p16"/>
          <p:cNvSpPr txBox="1"/>
          <p:nvPr>
            <p:ph idx="5" type="body"/>
          </p:nvPr>
        </p:nvSpPr>
        <p:spPr>
          <a:xfrm>
            <a:off x="310896" y="16573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5" name="Google Shape;75;p16"/>
          <p:cNvSpPr txBox="1"/>
          <p:nvPr>
            <p:ph idx="6" type="body"/>
          </p:nvPr>
        </p:nvSpPr>
        <p:spPr>
          <a:xfrm>
            <a:off x="310896" y="20002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6" name="Google Shape;76;p16"/>
          <p:cNvSpPr txBox="1"/>
          <p:nvPr>
            <p:ph idx="7" type="body"/>
          </p:nvPr>
        </p:nvSpPr>
        <p:spPr>
          <a:xfrm>
            <a:off x="310896" y="23431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7" name="Google Shape;77;p16"/>
          <p:cNvSpPr txBox="1"/>
          <p:nvPr>
            <p:ph idx="8" type="body"/>
          </p:nvPr>
        </p:nvSpPr>
        <p:spPr>
          <a:xfrm>
            <a:off x="310896" y="26860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8" name="Google Shape;78;p16"/>
          <p:cNvSpPr txBox="1"/>
          <p:nvPr>
            <p:ph idx="9" type="body"/>
          </p:nvPr>
        </p:nvSpPr>
        <p:spPr>
          <a:xfrm>
            <a:off x="310896" y="30289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79" name="Google Shape;79;p16"/>
          <p:cNvSpPr txBox="1"/>
          <p:nvPr>
            <p:ph idx="13" type="body"/>
          </p:nvPr>
        </p:nvSpPr>
        <p:spPr>
          <a:xfrm>
            <a:off x="310896" y="33718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0" name="Google Shape;80;p16"/>
          <p:cNvSpPr txBox="1"/>
          <p:nvPr>
            <p:ph idx="14" type="body"/>
          </p:nvPr>
        </p:nvSpPr>
        <p:spPr>
          <a:xfrm>
            <a:off x="310896" y="37147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1" name="Google Shape;81;p16"/>
          <p:cNvSpPr txBox="1"/>
          <p:nvPr>
            <p:ph idx="15" type="body"/>
          </p:nvPr>
        </p:nvSpPr>
        <p:spPr>
          <a:xfrm>
            <a:off x="310896" y="40576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2" name="Google Shape;82;p16"/>
          <p:cNvSpPr txBox="1"/>
          <p:nvPr>
            <p:ph idx="16" type="body"/>
          </p:nvPr>
        </p:nvSpPr>
        <p:spPr>
          <a:xfrm>
            <a:off x="7696200" y="2857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3" name="Google Shape;83;p16"/>
          <p:cNvSpPr txBox="1"/>
          <p:nvPr>
            <p:ph idx="17" type="body"/>
          </p:nvPr>
        </p:nvSpPr>
        <p:spPr>
          <a:xfrm>
            <a:off x="7696200" y="6286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4" name="Google Shape;84;p16"/>
          <p:cNvSpPr txBox="1"/>
          <p:nvPr>
            <p:ph idx="18" type="body"/>
          </p:nvPr>
        </p:nvSpPr>
        <p:spPr>
          <a:xfrm>
            <a:off x="7696200" y="9715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5" name="Google Shape;85;p16"/>
          <p:cNvSpPr txBox="1"/>
          <p:nvPr>
            <p:ph idx="19" type="body"/>
          </p:nvPr>
        </p:nvSpPr>
        <p:spPr>
          <a:xfrm>
            <a:off x="7696200" y="13144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6" name="Google Shape;86;p16"/>
          <p:cNvSpPr txBox="1"/>
          <p:nvPr>
            <p:ph idx="20" type="body"/>
          </p:nvPr>
        </p:nvSpPr>
        <p:spPr>
          <a:xfrm>
            <a:off x="7696200" y="16573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7" name="Google Shape;87;p16"/>
          <p:cNvSpPr txBox="1"/>
          <p:nvPr>
            <p:ph idx="21" type="body"/>
          </p:nvPr>
        </p:nvSpPr>
        <p:spPr>
          <a:xfrm>
            <a:off x="7696200" y="20002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8" name="Google Shape;88;p16"/>
          <p:cNvSpPr txBox="1"/>
          <p:nvPr>
            <p:ph idx="22" type="body"/>
          </p:nvPr>
        </p:nvSpPr>
        <p:spPr>
          <a:xfrm>
            <a:off x="7696200" y="23431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9" name="Google Shape;89;p16"/>
          <p:cNvSpPr txBox="1"/>
          <p:nvPr>
            <p:ph idx="23" type="body"/>
          </p:nvPr>
        </p:nvSpPr>
        <p:spPr>
          <a:xfrm>
            <a:off x="7696200" y="26860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0" name="Google Shape;90;p16"/>
          <p:cNvSpPr txBox="1"/>
          <p:nvPr>
            <p:ph idx="24" type="body"/>
          </p:nvPr>
        </p:nvSpPr>
        <p:spPr>
          <a:xfrm>
            <a:off x="7696200" y="30289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1" name="Google Shape;91;p16"/>
          <p:cNvSpPr txBox="1"/>
          <p:nvPr>
            <p:ph idx="25" type="body"/>
          </p:nvPr>
        </p:nvSpPr>
        <p:spPr>
          <a:xfrm>
            <a:off x="7696200" y="33718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2" name="Google Shape;92;p16"/>
          <p:cNvSpPr txBox="1"/>
          <p:nvPr>
            <p:ph idx="26" type="body"/>
          </p:nvPr>
        </p:nvSpPr>
        <p:spPr>
          <a:xfrm>
            <a:off x="7696200" y="37147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3" name="Google Shape;93;p16"/>
          <p:cNvSpPr txBox="1"/>
          <p:nvPr>
            <p:ph idx="27" type="body"/>
          </p:nvPr>
        </p:nvSpPr>
        <p:spPr>
          <a:xfrm>
            <a:off x="7696200" y="40576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4" name="Google Shape;94;p16"/>
          <p:cNvSpPr txBox="1"/>
          <p:nvPr>
            <p:ph idx="28" type="body"/>
          </p:nvPr>
        </p:nvSpPr>
        <p:spPr>
          <a:xfrm>
            <a:off x="310896" y="4400550"/>
            <a:ext cx="7385304" cy="171450"/>
          </a:xfrm>
          <a:prstGeom prst="rect">
            <a:avLst/>
          </a:prstGeom>
          <a:solidFill>
            <a:srgbClr val="CCCCCE"/>
          </a:solidFill>
          <a:ln>
            <a:noFill/>
          </a:ln>
        </p:spPr>
        <p:txBody>
          <a:bodyPr anchorCtr="0" anchor="ctr"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5" name="Google Shape;95;p16"/>
          <p:cNvSpPr txBox="1"/>
          <p:nvPr>
            <p:ph idx="29" type="body"/>
          </p:nvPr>
        </p:nvSpPr>
        <p:spPr>
          <a:xfrm>
            <a:off x="7696200" y="4400550"/>
            <a:ext cx="685800" cy="171450"/>
          </a:xfrm>
          <a:prstGeom prst="rect">
            <a:avLst/>
          </a:prstGeom>
          <a:solidFill>
            <a:srgbClr val="2172AD"/>
          </a:solid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lt1"/>
              </a:buClr>
              <a:buSzPts val="1400"/>
              <a:buFont typeface="Calibri"/>
              <a:buNone/>
              <a:defRPr b="0"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6" name="Google Shape;96;p16"/>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1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6"/>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6"/>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99" name="Shape 99"/>
        <p:cNvGrpSpPr/>
        <p:nvPr/>
      </p:nvGrpSpPr>
      <p:grpSpPr>
        <a:xfrm>
          <a:off x="0" y="0"/>
          <a:ext cx="0" cy="0"/>
          <a:chOff x="0" y="0"/>
          <a:chExt cx="0" cy="0"/>
        </a:xfrm>
      </p:grpSpPr>
      <p:sp>
        <p:nvSpPr>
          <p:cNvPr id="100" name="Google Shape;100;p17"/>
          <p:cNvSpPr/>
          <p:nvPr/>
        </p:nvSpPr>
        <p:spPr>
          <a:xfrm>
            <a:off x="0" y="3028950"/>
            <a:ext cx="9144000" cy="457200"/>
          </a:xfrm>
          <a:prstGeom prst="rect">
            <a:avLst/>
          </a:prstGeom>
          <a:solidFill>
            <a:srgbClr val="2172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7"/>
          <p:cNvSpPr txBox="1"/>
          <p:nvPr>
            <p:ph type="ctrTitle"/>
          </p:nvPr>
        </p:nvSpPr>
        <p:spPr>
          <a:xfrm>
            <a:off x="228600" y="3086100"/>
            <a:ext cx="7239000" cy="4000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0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2" name="Google Shape;102;p17"/>
          <p:cNvSpPr txBox="1"/>
          <p:nvPr>
            <p:ph idx="10" type="dt"/>
          </p:nvPr>
        </p:nvSpPr>
        <p:spPr>
          <a:xfrm>
            <a:off x="228600" y="4857750"/>
            <a:ext cx="1600200" cy="228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000">
                <a:solidFill>
                  <a:srgbClr val="A0A0A0"/>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7"/>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chemeClr val="lt1"/>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17"/>
          <p:cNvSpPr txBox="1"/>
          <p:nvPr>
            <p:ph idx="12" type="sldNum"/>
          </p:nvPr>
        </p:nvSpPr>
        <p:spPr>
          <a:xfrm>
            <a:off x="6477000" y="4857750"/>
            <a:ext cx="102108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7"/>
          <p:cNvSpPr/>
          <p:nvPr/>
        </p:nvSpPr>
        <p:spPr>
          <a:xfrm>
            <a:off x="0" y="3484410"/>
            <a:ext cx="9144000" cy="2057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Only">
  <p:cSld name="Heading Only">
    <p:spTree>
      <p:nvGrpSpPr>
        <p:cNvPr id="106" name="Shape 106"/>
        <p:cNvGrpSpPr/>
        <p:nvPr/>
      </p:nvGrpSpPr>
      <p:grpSpPr>
        <a:xfrm>
          <a:off x="0" y="0"/>
          <a:ext cx="0" cy="0"/>
          <a:chOff x="0" y="0"/>
          <a:chExt cx="0" cy="0"/>
        </a:xfrm>
      </p:grpSpPr>
      <p:sp>
        <p:nvSpPr>
          <p:cNvPr id="107" name="Google Shape;107;p18"/>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8" name="Google Shape;108;p18"/>
          <p:cNvSpPr txBox="1"/>
          <p:nvPr>
            <p:ph idx="1" type="body"/>
          </p:nvPr>
        </p:nvSpPr>
        <p:spPr>
          <a:xfrm>
            <a:off x="304800" y="114300"/>
            <a:ext cx="8077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09" name="Google Shape;109;p18"/>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18"/>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18"/>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2" name="Shape 112"/>
        <p:cNvGrpSpPr/>
        <p:nvPr/>
      </p:nvGrpSpPr>
      <p:grpSpPr>
        <a:xfrm>
          <a:off x="0" y="0"/>
          <a:ext cx="0" cy="0"/>
          <a:chOff x="0" y="0"/>
          <a:chExt cx="0" cy="0"/>
        </a:xfrm>
      </p:grpSpPr>
      <p:sp>
        <p:nvSpPr>
          <p:cNvPr id="113" name="Google Shape;113;p19"/>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4" name="Google Shape;114;p19"/>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19"/>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Up">
  <p:cSld name="1-Up">
    <p:spTree>
      <p:nvGrpSpPr>
        <p:cNvPr id="117" name="Shape 117"/>
        <p:cNvGrpSpPr/>
        <p:nvPr/>
      </p:nvGrpSpPr>
      <p:grpSpPr>
        <a:xfrm>
          <a:off x="0" y="0"/>
          <a:ext cx="0" cy="0"/>
          <a:chOff x="0" y="0"/>
          <a:chExt cx="0" cy="0"/>
        </a:xfrm>
      </p:grpSpPr>
      <p:sp>
        <p:nvSpPr>
          <p:cNvPr id="118" name="Google Shape;118;p20"/>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9" name="Google Shape;119;p20"/>
          <p:cNvSpPr txBox="1"/>
          <p:nvPr>
            <p:ph idx="1" type="body"/>
          </p:nvPr>
        </p:nvSpPr>
        <p:spPr>
          <a:xfrm>
            <a:off x="304800" y="114300"/>
            <a:ext cx="8077200"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0" name="Google Shape;120;p20"/>
          <p:cNvSpPr txBox="1"/>
          <p:nvPr>
            <p:ph idx="2" type="body"/>
          </p:nvPr>
        </p:nvSpPr>
        <p:spPr>
          <a:xfrm>
            <a:off x="304800" y="342900"/>
            <a:ext cx="8077200" cy="4229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1" name="Google Shape;121;p20"/>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0"/>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0"/>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p:cSld name="2-Up">
    <p:spTree>
      <p:nvGrpSpPr>
        <p:cNvPr id="124" name="Shape 124"/>
        <p:cNvGrpSpPr/>
        <p:nvPr/>
      </p:nvGrpSpPr>
      <p:grpSpPr>
        <a:xfrm>
          <a:off x="0" y="0"/>
          <a:ext cx="0" cy="0"/>
          <a:chOff x="0" y="0"/>
          <a:chExt cx="0" cy="0"/>
        </a:xfrm>
      </p:grpSpPr>
      <p:sp>
        <p:nvSpPr>
          <p:cNvPr id="125" name="Google Shape;125;p21"/>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6" name="Google Shape;126;p21"/>
          <p:cNvSpPr txBox="1"/>
          <p:nvPr>
            <p:ph idx="1" type="body"/>
          </p:nvPr>
        </p:nvSpPr>
        <p:spPr>
          <a:xfrm>
            <a:off x="304800" y="114300"/>
            <a:ext cx="3965448"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7" name="Google Shape;127;p21"/>
          <p:cNvSpPr txBox="1"/>
          <p:nvPr>
            <p:ph idx="2" type="body"/>
          </p:nvPr>
        </p:nvSpPr>
        <p:spPr>
          <a:xfrm>
            <a:off x="304800" y="342900"/>
            <a:ext cx="3962400" cy="4229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8" name="Google Shape;128;p21"/>
          <p:cNvSpPr txBox="1"/>
          <p:nvPr>
            <p:ph idx="3" type="body"/>
          </p:nvPr>
        </p:nvSpPr>
        <p:spPr>
          <a:xfrm>
            <a:off x="4416552" y="114300"/>
            <a:ext cx="3965448" cy="22860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29" name="Google Shape;129;p21"/>
          <p:cNvSpPr txBox="1"/>
          <p:nvPr>
            <p:ph idx="4" type="body"/>
          </p:nvPr>
        </p:nvSpPr>
        <p:spPr>
          <a:xfrm>
            <a:off x="4416552" y="342900"/>
            <a:ext cx="3962400" cy="4229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0" name="Google Shape;130;p21"/>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21"/>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21"/>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2 left, 1 right">
  <p:cSld name="3-Up: 2 left, 1 right">
    <p:spTree>
      <p:nvGrpSpPr>
        <p:cNvPr id="133" name="Shape 133"/>
        <p:cNvGrpSpPr/>
        <p:nvPr/>
      </p:nvGrpSpPr>
      <p:grpSpPr>
        <a:xfrm>
          <a:off x="0" y="0"/>
          <a:ext cx="0" cy="0"/>
          <a:chOff x="0" y="0"/>
          <a:chExt cx="0" cy="0"/>
        </a:xfrm>
      </p:grpSpPr>
      <p:sp>
        <p:nvSpPr>
          <p:cNvPr id="134" name="Google Shape;134;p22"/>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5" name="Google Shape;135;p22"/>
          <p:cNvSpPr txBox="1"/>
          <p:nvPr>
            <p:ph idx="1" type="body"/>
          </p:nvPr>
        </p:nvSpPr>
        <p:spPr>
          <a:xfrm>
            <a:off x="304800" y="114300"/>
            <a:ext cx="3962400"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6" name="Google Shape;136;p22"/>
          <p:cNvSpPr txBox="1"/>
          <p:nvPr>
            <p:ph idx="2" type="body"/>
          </p:nvPr>
        </p:nvSpPr>
        <p:spPr>
          <a:xfrm>
            <a:off x="304800" y="342900"/>
            <a:ext cx="3962400"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7" name="Google Shape;137;p22"/>
          <p:cNvSpPr txBox="1"/>
          <p:nvPr>
            <p:ph idx="3" type="body"/>
          </p:nvPr>
        </p:nvSpPr>
        <p:spPr>
          <a:xfrm>
            <a:off x="301752" y="2489454"/>
            <a:ext cx="3965448"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8" name="Google Shape;138;p22"/>
          <p:cNvSpPr txBox="1"/>
          <p:nvPr>
            <p:ph idx="4" type="body"/>
          </p:nvPr>
        </p:nvSpPr>
        <p:spPr>
          <a:xfrm>
            <a:off x="301752" y="2713482"/>
            <a:ext cx="3965448"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39" name="Google Shape;139;p22"/>
          <p:cNvSpPr txBox="1"/>
          <p:nvPr>
            <p:ph idx="5" type="body"/>
          </p:nvPr>
        </p:nvSpPr>
        <p:spPr>
          <a:xfrm>
            <a:off x="4416552" y="114300"/>
            <a:ext cx="3965448"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0" name="Google Shape;140;p22"/>
          <p:cNvSpPr txBox="1"/>
          <p:nvPr>
            <p:ph idx="6" type="body"/>
          </p:nvPr>
        </p:nvSpPr>
        <p:spPr>
          <a:xfrm>
            <a:off x="4416552" y="338328"/>
            <a:ext cx="3962400" cy="4229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1" name="Google Shape;141;p22"/>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Google Shape;142;p22"/>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22"/>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1 Left, 2 Right">
  <p:cSld name="3-Up: 1 Left, 2 Right">
    <p:spTree>
      <p:nvGrpSpPr>
        <p:cNvPr id="144" name="Shape 144"/>
        <p:cNvGrpSpPr/>
        <p:nvPr/>
      </p:nvGrpSpPr>
      <p:grpSpPr>
        <a:xfrm>
          <a:off x="0" y="0"/>
          <a:ext cx="0" cy="0"/>
          <a:chOff x="0" y="0"/>
          <a:chExt cx="0" cy="0"/>
        </a:xfrm>
      </p:grpSpPr>
      <p:sp>
        <p:nvSpPr>
          <p:cNvPr id="145" name="Google Shape;145;p23"/>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6" name="Google Shape;146;p23"/>
          <p:cNvSpPr txBox="1"/>
          <p:nvPr>
            <p:ph idx="1" type="body"/>
          </p:nvPr>
        </p:nvSpPr>
        <p:spPr>
          <a:xfrm>
            <a:off x="304800" y="114300"/>
            <a:ext cx="3965448"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7" name="Google Shape;147;p23"/>
          <p:cNvSpPr txBox="1"/>
          <p:nvPr>
            <p:ph idx="2" type="body"/>
          </p:nvPr>
        </p:nvSpPr>
        <p:spPr>
          <a:xfrm>
            <a:off x="304800" y="285750"/>
            <a:ext cx="3962400" cy="4229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8" name="Google Shape;148;p23"/>
          <p:cNvSpPr txBox="1"/>
          <p:nvPr>
            <p:ph idx="3" type="body"/>
          </p:nvPr>
        </p:nvSpPr>
        <p:spPr>
          <a:xfrm>
            <a:off x="4419600" y="114300"/>
            <a:ext cx="3962400"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49" name="Google Shape;149;p23"/>
          <p:cNvSpPr txBox="1"/>
          <p:nvPr>
            <p:ph idx="4" type="body"/>
          </p:nvPr>
        </p:nvSpPr>
        <p:spPr>
          <a:xfrm>
            <a:off x="4419600" y="285750"/>
            <a:ext cx="3962400"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0" name="Google Shape;150;p23"/>
          <p:cNvSpPr txBox="1"/>
          <p:nvPr>
            <p:ph idx="5" type="body"/>
          </p:nvPr>
        </p:nvSpPr>
        <p:spPr>
          <a:xfrm>
            <a:off x="4416552" y="2489454"/>
            <a:ext cx="3965448"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1" name="Google Shape;151;p23"/>
          <p:cNvSpPr txBox="1"/>
          <p:nvPr>
            <p:ph idx="6" type="body"/>
          </p:nvPr>
        </p:nvSpPr>
        <p:spPr>
          <a:xfrm>
            <a:off x="4416552" y="2660904"/>
            <a:ext cx="3965448"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2" name="Google Shape;152;p23"/>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3" name="Google Shape;153;p23"/>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3"/>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1 Top, 2 Bottom">
  <p:cSld name="3-Up: 1 Top, 2 Bottom">
    <p:spTree>
      <p:nvGrpSpPr>
        <p:cNvPr id="155" name="Shape 155"/>
        <p:cNvGrpSpPr/>
        <p:nvPr/>
      </p:nvGrpSpPr>
      <p:grpSpPr>
        <a:xfrm>
          <a:off x="0" y="0"/>
          <a:ext cx="0" cy="0"/>
          <a:chOff x="0" y="0"/>
          <a:chExt cx="0" cy="0"/>
        </a:xfrm>
      </p:grpSpPr>
      <p:sp>
        <p:nvSpPr>
          <p:cNvPr id="156" name="Google Shape;156;p24"/>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7" name="Google Shape;157;p24"/>
          <p:cNvSpPr txBox="1"/>
          <p:nvPr>
            <p:ph idx="1" type="body"/>
          </p:nvPr>
        </p:nvSpPr>
        <p:spPr>
          <a:xfrm>
            <a:off x="304800" y="114300"/>
            <a:ext cx="8077200"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8" name="Google Shape;158;p24"/>
          <p:cNvSpPr txBox="1"/>
          <p:nvPr>
            <p:ph idx="2" type="body"/>
          </p:nvPr>
        </p:nvSpPr>
        <p:spPr>
          <a:xfrm>
            <a:off x="301752" y="338328"/>
            <a:ext cx="8074152"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59" name="Google Shape;159;p24"/>
          <p:cNvSpPr txBox="1"/>
          <p:nvPr>
            <p:ph idx="3" type="body"/>
          </p:nvPr>
        </p:nvSpPr>
        <p:spPr>
          <a:xfrm>
            <a:off x="301752" y="2489454"/>
            <a:ext cx="3965448"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0" name="Google Shape;160;p24"/>
          <p:cNvSpPr txBox="1"/>
          <p:nvPr>
            <p:ph idx="4" type="body"/>
          </p:nvPr>
        </p:nvSpPr>
        <p:spPr>
          <a:xfrm>
            <a:off x="301752" y="2713482"/>
            <a:ext cx="3965448"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1" name="Google Shape;161;p24"/>
          <p:cNvSpPr txBox="1"/>
          <p:nvPr>
            <p:ph idx="5" type="body"/>
          </p:nvPr>
        </p:nvSpPr>
        <p:spPr>
          <a:xfrm>
            <a:off x="4416552" y="2489454"/>
            <a:ext cx="3965448"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2" name="Google Shape;162;p24"/>
          <p:cNvSpPr txBox="1"/>
          <p:nvPr>
            <p:ph idx="6" type="body"/>
          </p:nvPr>
        </p:nvSpPr>
        <p:spPr>
          <a:xfrm>
            <a:off x="4416552" y="2713482"/>
            <a:ext cx="3965448"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3" name="Google Shape;163;p24"/>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Google Shape;164;p24"/>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24"/>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cSld name="4-Up">
    <p:spTree>
      <p:nvGrpSpPr>
        <p:cNvPr id="166" name="Shape 166"/>
        <p:cNvGrpSpPr/>
        <p:nvPr/>
      </p:nvGrpSpPr>
      <p:grpSpPr>
        <a:xfrm>
          <a:off x="0" y="0"/>
          <a:ext cx="0" cy="0"/>
          <a:chOff x="0" y="0"/>
          <a:chExt cx="0" cy="0"/>
        </a:xfrm>
      </p:grpSpPr>
      <p:sp>
        <p:nvSpPr>
          <p:cNvPr id="167" name="Google Shape;167;p25"/>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8" name="Google Shape;168;p25"/>
          <p:cNvSpPr txBox="1"/>
          <p:nvPr>
            <p:ph idx="1" type="body"/>
          </p:nvPr>
        </p:nvSpPr>
        <p:spPr>
          <a:xfrm>
            <a:off x="304800" y="114300"/>
            <a:ext cx="3962400"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69" name="Google Shape;169;p25"/>
          <p:cNvSpPr txBox="1"/>
          <p:nvPr>
            <p:ph idx="2" type="body"/>
          </p:nvPr>
        </p:nvSpPr>
        <p:spPr>
          <a:xfrm>
            <a:off x="304800" y="338328"/>
            <a:ext cx="3962400"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0" name="Google Shape;170;p25"/>
          <p:cNvSpPr txBox="1"/>
          <p:nvPr>
            <p:ph idx="3" type="body"/>
          </p:nvPr>
        </p:nvSpPr>
        <p:spPr>
          <a:xfrm>
            <a:off x="301752" y="2489454"/>
            <a:ext cx="3965448"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1" name="Google Shape;171;p25"/>
          <p:cNvSpPr txBox="1"/>
          <p:nvPr>
            <p:ph idx="4" type="body"/>
          </p:nvPr>
        </p:nvSpPr>
        <p:spPr>
          <a:xfrm>
            <a:off x="301752" y="2713482"/>
            <a:ext cx="3965448"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2" name="Google Shape;172;p25"/>
          <p:cNvSpPr txBox="1"/>
          <p:nvPr>
            <p:ph idx="5" type="body"/>
          </p:nvPr>
        </p:nvSpPr>
        <p:spPr>
          <a:xfrm>
            <a:off x="4419600" y="114300"/>
            <a:ext cx="3962400"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3" name="Google Shape;173;p25"/>
          <p:cNvSpPr txBox="1"/>
          <p:nvPr>
            <p:ph idx="6" type="body"/>
          </p:nvPr>
        </p:nvSpPr>
        <p:spPr>
          <a:xfrm>
            <a:off x="4419600" y="338328"/>
            <a:ext cx="3962400"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4" name="Google Shape;174;p25"/>
          <p:cNvSpPr txBox="1"/>
          <p:nvPr>
            <p:ph idx="7" type="body"/>
          </p:nvPr>
        </p:nvSpPr>
        <p:spPr>
          <a:xfrm>
            <a:off x="4416552" y="2489454"/>
            <a:ext cx="3965448" cy="226314"/>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1400"/>
              <a:buFont typeface="Calibri"/>
              <a:buNone/>
              <a:defRPr b="1" i="0" sz="14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5" name="Google Shape;175;p25"/>
          <p:cNvSpPr txBox="1"/>
          <p:nvPr>
            <p:ph idx="8" type="body"/>
          </p:nvPr>
        </p:nvSpPr>
        <p:spPr>
          <a:xfrm>
            <a:off x="4416552" y="2713482"/>
            <a:ext cx="3965448"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1pPr>
            <a:lvl2pPr indent="-228600" lvl="1" marL="9144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2pPr>
            <a:lvl3pPr indent="-228600" lvl="2" marL="13716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76" name="Google Shape;176;p25"/>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7" name="Google Shape;177;p25"/>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25"/>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1 Left, 3 Right">
  <p:cSld name="4-Up: 1 Left, 3 Right">
    <p:spTree>
      <p:nvGrpSpPr>
        <p:cNvPr id="179" name="Shape 179"/>
        <p:cNvGrpSpPr/>
        <p:nvPr/>
      </p:nvGrpSpPr>
      <p:grpSpPr>
        <a:xfrm>
          <a:off x="0" y="0"/>
          <a:ext cx="0" cy="0"/>
          <a:chOff x="0" y="0"/>
          <a:chExt cx="0" cy="0"/>
        </a:xfrm>
      </p:grpSpPr>
      <p:sp>
        <p:nvSpPr>
          <p:cNvPr id="180" name="Google Shape;180;p26"/>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1" name="Google Shape;181;p26"/>
          <p:cNvSpPr txBox="1"/>
          <p:nvPr>
            <p:ph idx="1" type="body"/>
          </p:nvPr>
        </p:nvSpPr>
        <p:spPr>
          <a:xfrm>
            <a:off x="4419600" y="11430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2" name="Google Shape;182;p26"/>
          <p:cNvSpPr txBox="1"/>
          <p:nvPr>
            <p:ph idx="2" type="body"/>
          </p:nvPr>
        </p:nvSpPr>
        <p:spPr>
          <a:xfrm>
            <a:off x="4419600" y="285750"/>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3" name="Google Shape;183;p26"/>
          <p:cNvSpPr txBox="1"/>
          <p:nvPr>
            <p:ph idx="3" type="body"/>
          </p:nvPr>
        </p:nvSpPr>
        <p:spPr>
          <a:xfrm>
            <a:off x="304800" y="114300"/>
            <a:ext cx="3965448"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4" name="Google Shape;184;p26"/>
          <p:cNvSpPr txBox="1"/>
          <p:nvPr>
            <p:ph idx="4" type="body"/>
          </p:nvPr>
        </p:nvSpPr>
        <p:spPr>
          <a:xfrm>
            <a:off x="304800" y="285750"/>
            <a:ext cx="3962400" cy="4229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5" name="Google Shape;185;p26"/>
          <p:cNvSpPr txBox="1"/>
          <p:nvPr>
            <p:ph idx="5" type="body"/>
          </p:nvPr>
        </p:nvSpPr>
        <p:spPr>
          <a:xfrm>
            <a:off x="4416552" y="165735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6" name="Google Shape;186;p26"/>
          <p:cNvSpPr txBox="1"/>
          <p:nvPr>
            <p:ph idx="6" type="body"/>
          </p:nvPr>
        </p:nvSpPr>
        <p:spPr>
          <a:xfrm>
            <a:off x="4416552" y="1828800"/>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7" name="Google Shape;187;p26"/>
          <p:cNvSpPr txBox="1"/>
          <p:nvPr>
            <p:ph idx="7" type="body"/>
          </p:nvPr>
        </p:nvSpPr>
        <p:spPr>
          <a:xfrm>
            <a:off x="4419600" y="3218688"/>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8" name="Google Shape;188;p26"/>
          <p:cNvSpPr txBox="1"/>
          <p:nvPr>
            <p:ph idx="8" type="body"/>
          </p:nvPr>
        </p:nvSpPr>
        <p:spPr>
          <a:xfrm>
            <a:off x="4419600" y="3390138"/>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89" name="Google Shape;189;p26"/>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0" name="Google Shape;190;p26"/>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26"/>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3 Left, 1 Right">
  <p:cSld name="4-Up: 3 Left, 1 Right">
    <p:spTree>
      <p:nvGrpSpPr>
        <p:cNvPr id="192" name="Shape 192"/>
        <p:cNvGrpSpPr/>
        <p:nvPr/>
      </p:nvGrpSpPr>
      <p:grpSpPr>
        <a:xfrm>
          <a:off x="0" y="0"/>
          <a:ext cx="0" cy="0"/>
          <a:chOff x="0" y="0"/>
          <a:chExt cx="0" cy="0"/>
        </a:xfrm>
      </p:grpSpPr>
      <p:sp>
        <p:nvSpPr>
          <p:cNvPr id="193" name="Google Shape;193;p27"/>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4" name="Google Shape;194;p27"/>
          <p:cNvSpPr txBox="1"/>
          <p:nvPr>
            <p:ph idx="1" type="body"/>
          </p:nvPr>
        </p:nvSpPr>
        <p:spPr>
          <a:xfrm>
            <a:off x="4416552" y="114300"/>
            <a:ext cx="3965448"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95" name="Google Shape;195;p27"/>
          <p:cNvSpPr txBox="1"/>
          <p:nvPr>
            <p:ph idx="2" type="body"/>
          </p:nvPr>
        </p:nvSpPr>
        <p:spPr>
          <a:xfrm>
            <a:off x="4416552" y="285750"/>
            <a:ext cx="3962400" cy="4229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96" name="Google Shape;196;p27"/>
          <p:cNvSpPr txBox="1"/>
          <p:nvPr>
            <p:ph idx="3" type="body"/>
          </p:nvPr>
        </p:nvSpPr>
        <p:spPr>
          <a:xfrm>
            <a:off x="294585" y="11430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97" name="Google Shape;197;p27"/>
          <p:cNvSpPr txBox="1"/>
          <p:nvPr>
            <p:ph idx="4" type="body"/>
          </p:nvPr>
        </p:nvSpPr>
        <p:spPr>
          <a:xfrm>
            <a:off x="294585" y="285750"/>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98" name="Google Shape;198;p27"/>
          <p:cNvSpPr txBox="1"/>
          <p:nvPr>
            <p:ph idx="5" type="body"/>
          </p:nvPr>
        </p:nvSpPr>
        <p:spPr>
          <a:xfrm>
            <a:off x="301752" y="165735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199" name="Google Shape;199;p27"/>
          <p:cNvSpPr txBox="1"/>
          <p:nvPr>
            <p:ph idx="6" type="body"/>
          </p:nvPr>
        </p:nvSpPr>
        <p:spPr>
          <a:xfrm>
            <a:off x="301752" y="1828800"/>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0" name="Google Shape;200;p27"/>
          <p:cNvSpPr txBox="1"/>
          <p:nvPr>
            <p:ph idx="7" type="body"/>
          </p:nvPr>
        </p:nvSpPr>
        <p:spPr>
          <a:xfrm>
            <a:off x="304800" y="3218688"/>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1" name="Google Shape;201;p27"/>
          <p:cNvSpPr txBox="1"/>
          <p:nvPr>
            <p:ph idx="8" type="body"/>
          </p:nvPr>
        </p:nvSpPr>
        <p:spPr>
          <a:xfrm>
            <a:off x="304800" y="3390138"/>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2" name="Google Shape;202;p27"/>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3" name="Google Shape;203;p27"/>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27"/>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2 Left, 3 Right">
  <p:cSld name="5-Up: 2 Left, 3 Right">
    <p:spTree>
      <p:nvGrpSpPr>
        <p:cNvPr id="205" name="Shape 205"/>
        <p:cNvGrpSpPr/>
        <p:nvPr/>
      </p:nvGrpSpPr>
      <p:grpSpPr>
        <a:xfrm>
          <a:off x="0" y="0"/>
          <a:ext cx="0" cy="0"/>
          <a:chOff x="0" y="0"/>
          <a:chExt cx="0" cy="0"/>
        </a:xfrm>
      </p:grpSpPr>
      <p:sp>
        <p:nvSpPr>
          <p:cNvPr id="206" name="Google Shape;206;p28"/>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7" name="Google Shape;207;p28"/>
          <p:cNvSpPr txBox="1"/>
          <p:nvPr>
            <p:ph idx="1" type="body"/>
          </p:nvPr>
        </p:nvSpPr>
        <p:spPr>
          <a:xfrm>
            <a:off x="304800" y="11430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8" name="Google Shape;208;p28"/>
          <p:cNvSpPr txBox="1"/>
          <p:nvPr>
            <p:ph idx="2" type="body"/>
          </p:nvPr>
        </p:nvSpPr>
        <p:spPr>
          <a:xfrm>
            <a:off x="304800" y="285750"/>
            <a:ext cx="3962400"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09" name="Google Shape;209;p28"/>
          <p:cNvSpPr txBox="1"/>
          <p:nvPr>
            <p:ph idx="3" type="body"/>
          </p:nvPr>
        </p:nvSpPr>
        <p:spPr>
          <a:xfrm>
            <a:off x="301752" y="2489454"/>
            <a:ext cx="3965448"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0" name="Google Shape;210;p28"/>
          <p:cNvSpPr txBox="1"/>
          <p:nvPr>
            <p:ph idx="4" type="body"/>
          </p:nvPr>
        </p:nvSpPr>
        <p:spPr>
          <a:xfrm>
            <a:off x="301752" y="2660904"/>
            <a:ext cx="3965448"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1" name="Google Shape;211;p28"/>
          <p:cNvSpPr txBox="1"/>
          <p:nvPr>
            <p:ph idx="5" type="body"/>
          </p:nvPr>
        </p:nvSpPr>
        <p:spPr>
          <a:xfrm>
            <a:off x="4419600" y="11430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2" name="Google Shape;212;p28"/>
          <p:cNvSpPr txBox="1"/>
          <p:nvPr>
            <p:ph idx="6" type="body"/>
          </p:nvPr>
        </p:nvSpPr>
        <p:spPr>
          <a:xfrm>
            <a:off x="4419600" y="285750"/>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3" name="Google Shape;213;p28"/>
          <p:cNvSpPr txBox="1"/>
          <p:nvPr>
            <p:ph idx="7" type="body"/>
          </p:nvPr>
        </p:nvSpPr>
        <p:spPr>
          <a:xfrm>
            <a:off x="4416552" y="165735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4" name="Google Shape;214;p28"/>
          <p:cNvSpPr txBox="1"/>
          <p:nvPr>
            <p:ph idx="8" type="body"/>
          </p:nvPr>
        </p:nvSpPr>
        <p:spPr>
          <a:xfrm>
            <a:off x="4416552" y="1828800"/>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5" name="Google Shape;215;p28"/>
          <p:cNvSpPr txBox="1"/>
          <p:nvPr>
            <p:ph idx="9" type="body"/>
          </p:nvPr>
        </p:nvSpPr>
        <p:spPr>
          <a:xfrm>
            <a:off x="4419600" y="3218688"/>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6" name="Google Shape;216;p28"/>
          <p:cNvSpPr txBox="1"/>
          <p:nvPr>
            <p:ph idx="13" type="body"/>
          </p:nvPr>
        </p:nvSpPr>
        <p:spPr>
          <a:xfrm>
            <a:off x="4419600" y="3390138"/>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17" name="Google Shape;217;p28"/>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8" name="Google Shape;218;p28"/>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28"/>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3 Left, 2 Right">
  <p:cSld name="5-Up: 3 Left, 2 Right">
    <p:spTree>
      <p:nvGrpSpPr>
        <p:cNvPr id="220" name="Shape 220"/>
        <p:cNvGrpSpPr/>
        <p:nvPr/>
      </p:nvGrpSpPr>
      <p:grpSpPr>
        <a:xfrm>
          <a:off x="0" y="0"/>
          <a:ext cx="0" cy="0"/>
          <a:chOff x="0" y="0"/>
          <a:chExt cx="0" cy="0"/>
        </a:xfrm>
      </p:grpSpPr>
      <p:sp>
        <p:nvSpPr>
          <p:cNvPr id="221" name="Google Shape;221;p29"/>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2" name="Google Shape;222;p29"/>
          <p:cNvSpPr txBox="1"/>
          <p:nvPr>
            <p:ph idx="1" type="body"/>
          </p:nvPr>
        </p:nvSpPr>
        <p:spPr>
          <a:xfrm>
            <a:off x="307848" y="11430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3" name="Google Shape;223;p29"/>
          <p:cNvSpPr txBox="1"/>
          <p:nvPr>
            <p:ph idx="2" type="body"/>
          </p:nvPr>
        </p:nvSpPr>
        <p:spPr>
          <a:xfrm>
            <a:off x="307848" y="285750"/>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4" name="Google Shape;224;p29"/>
          <p:cNvSpPr txBox="1"/>
          <p:nvPr>
            <p:ph idx="3" type="body"/>
          </p:nvPr>
        </p:nvSpPr>
        <p:spPr>
          <a:xfrm>
            <a:off x="304800" y="1641348"/>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5" name="Google Shape;225;p29"/>
          <p:cNvSpPr txBox="1"/>
          <p:nvPr>
            <p:ph idx="4" type="body"/>
          </p:nvPr>
        </p:nvSpPr>
        <p:spPr>
          <a:xfrm>
            <a:off x="304800" y="1812798"/>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6" name="Google Shape;226;p29"/>
          <p:cNvSpPr txBox="1"/>
          <p:nvPr>
            <p:ph idx="5" type="body"/>
          </p:nvPr>
        </p:nvSpPr>
        <p:spPr>
          <a:xfrm>
            <a:off x="307848" y="3218688"/>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7" name="Google Shape;227;p29"/>
          <p:cNvSpPr txBox="1"/>
          <p:nvPr>
            <p:ph idx="6" type="body"/>
          </p:nvPr>
        </p:nvSpPr>
        <p:spPr>
          <a:xfrm>
            <a:off x="307848" y="3390138"/>
            <a:ext cx="3962400" cy="12961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8" name="Google Shape;228;p29"/>
          <p:cNvSpPr txBox="1"/>
          <p:nvPr>
            <p:ph idx="7" type="body"/>
          </p:nvPr>
        </p:nvSpPr>
        <p:spPr>
          <a:xfrm>
            <a:off x="4419600" y="114300"/>
            <a:ext cx="3962400"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29" name="Google Shape;229;p29"/>
          <p:cNvSpPr txBox="1"/>
          <p:nvPr>
            <p:ph idx="8" type="body"/>
          </p:nvPr>
        </p:nvSpPr>
        <p:spPr>
          <a:xfrm>
            <a:off x="4419600" y="285750"/>
            <a:ext cx="3962400"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30" name="Google Shape;230;p29"/>
          <p:cNvSpPr txBox="1"/>
          <p:nvPr>
            <p:ph idx="9" type="body"/>
          </p:nvPr>
        </p:nvSpPr>
        <p:spPr>
          <a:xfrm>
            <a:off x="4416552" y="2489454"/>
            <a:ext cx="3965448" cy="171450"/>
          </a:xfrm>
          <a:prstGeom prst="rect">
            <a:avLst/>
          </a:prstGeom>
          <a:solidFill>
            <a:srgbClr val="2172AD"/>
          </a:solid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lt1"/>
              </a:buClr>
              <a:buSzPts val="1400"/>
              <a:buFont typeface="Calibri"/>
              <a:buNone/>
              <a:defRPr b="1" i="0" sz="1100" u="none" cap="none" strike="noStrike">
                <a:solidFill>
                  <a:schemeClr val="lt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31" name="Google Shape;231;p29"/>
          <p:cNvSpPr txBox="1"/>
          <p:nvPr>
            <p:ph idx="13" type="body"/>
          </p:nvPr>
        </p:nvSpPr>
        <p:spPr>
          <a:xfrm>
            <a:off x="4416552" y="2660904"/>
            <a:ext cx="3965448" cy="202996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32" name="Google Shape;232;p29"/>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3" name="Google Shape;233;p29"/>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29"/>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bstones">
  <p:cSld name="Tombstones">
    <p:spTree>
      <p:nvGrpSpPr>
        <p:cNvPr id="235" name="Shape 235"/>
        <p:cNvGrpSpPr/>
        <p:nvPr/>
      </p:nvGrpSpPr>
      <p:grpSpPr>
        <a:xfrm>
          <a:off x="0" y="0"/>
          <a:ext cx="0" cy="0"/>
          <a:chOff x="0" y="0"/>
          <a:chExt cx="0" cy="0"/>
        </a:xfrm>
      </p:grpSpPr>
      <p:sp>
        <p:nvSpPr>
          <p:cNvPr id="236" name="Google Shape;236;p30"/>
          <p:cNvSpPr txBox="1"/>
          <p:nvPr>
            <p:ph type="title"/>
          </p:nvPr>
        </p:nvSpPr>
        <p:spPr>
          <a:xfrm>
            <a:off x="8610600" y="285750"/>
            <a:ext cx="533400" cy="440055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Calibri"/>
              <a:buNone/>
              <a:defRPr b="0" i="0" sz="2400" u="none" cap="small"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7" name="Google Shape;237;p30"/>
          <p:cNvSpPr/>
          <p:nvPr/>
        </p:nvSpPr>
        <p:spPr>
          <a:xfrm>
            <a:off x="1371600" y="1085850"/>
            <a:ext cx="1676400" cy="154305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30"/>
          <p:cNvSpPr/>
          <p:nvPr/>
        </p:nvSpPr>
        <p:spPr>
          <a:xfrm>
            <a:off x="1371600" y="2914650"/>
            <a:ext cx="1676400" cy="154305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30"/>
          <p:cNvSpPr/>
          <p:nvPr/>
        </p:nvSpPr>
        <p:spPr>
          <a:xfrm>
            <a:off x="3505200" y="1085850"/>
            <a:ext cx="1676400" cy="154305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30"/>
          <p:cNvSpPr/>
          <p:nvPr/>
        </p:nvSpPr>
        <p:spPr>
          <a:xfrm>
            <a:off x="3505200" y="2914650"/>
            <a:ext cx="1676400" cy="154305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30"/>
          <p:cNvSpPr/>
          <p:nvPr/>
        </p:nvSpPr>
        <p:spPr>
          <a:xfrm>
            <a:off x="5638800" y="1085850"/>
            <a:ext cx="1676400" cy="154305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0"/>
          <p:cNvSpPr/>
          <p:nvPr/>
        </p:nvSpPr>
        <p:spPr>
          <a:xfrm>
            <a:off x="5638800" y="2914650"/>
            <a:ext cx="1676400" cy="1543050"/>
          </a:xfrm>
          <a:prstGeom prst="rect">
            <a:avLst/>
          </a:prstGeom>
          <a:solidFill>
            <a:schemeClr val="lt1"/>
          </a:solidFill>
          <a:ln cap="sq" cmpd="thickThin" w="762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0"/>
          <p:cNvSpPr/>
          <p:nvPr>
            <p:ph idx="2" type="pic"/>
          </p:nvPr>
        </p:nvSpPr>
        <p:spPr>
          <a:xfrm>
            <a:off x="1524000" y="1200150"/>
            <a:ext cx="1371600" cy="51435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44" name="Google Shape;244;p30"/>
          <p:cNvSpPr/>
          <p:nvPr>
            <p:ph idx="3" type="pic"/>
          </p:nvPr>
        </p:nvSpPr>
        <p:spPr>
          <a:xfrm>
            <a:off x="1524000" y="3028950"/>
            <a:ext cx="1371600" cy="51435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45" name="Google Shape;245;p30"/>
          <p:cNvSpPr/>
          <p:nvPr>
            <p:ph idx="4" type="pic"/>
          </p:nvPr>
        </p:nvSpPr>
        <p:spPr>
          <a:xfrm>
            <a:off x="3657600" y="1200150"/>
            <a:ext cx="1371600" cy="51435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46" name="Google Shape;246;p30"/>
          <p:cNvSpPr/>
          <p:nvPr>
            <p:ph idx="5" type="pic"/>
          </p:nvPr>
        </p:nvSpPr>
        <p:spPr>
          <a:xfrm>
            <a:off x="3657600" y="3028950"/>
            <a:ext cx="1371600" cy="51435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47" name="Google Shape;247;p30"/>
          <p:cNvSpPr/>
          <p:nvPr>
            <p:ph idx="6" type="pic"/>
          </p:nvPr>
        </p:nvSpPr>
        <p:spPr>
          <a:xfrm>
            <a:off x="5791200" y="1200150"/>
            <a:ext cx="1371600" cy="51435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48" name="Google Shape;248;p30"/>
          <p:cNvSpPr/>
          <p:nvPr>
            <p:ph idx="7" type="pic"/>
          </p:nvPr>
        </p:nvSpPr>
        <p:spPr>
          <a:xfrm>
            <a:off x="5791200" y="3028950"/>
            <a:ext cx="1371600" cy="514350"/>
          </a:xfrm>
          <a:prstGeom prst="rect">
            <a:avLst/>
          </a:prstGeom>
          <a:noFill/>
          <a:ln>
            <a:noFill/>
          </a:ln>
        </p:spPr>
        <p:txBody>
          <a:bodyPr anchorCtr="0" anchor="t" bIns="91425" lIns="91425" spcFirstLastPara="1" rIns="91425" wrap="square" tIns="91425">
            <a:noAutofit/>
          </a:bodyPr>
          <a:lstStyle>
            <a:lvl1pPr indent="0" lvl="0" marL="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85750" lvl="1" marL="74295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143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600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057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49" name="Google Shape;249;p30"/>
          <p:cNvSpPr txBox="1"/>
          <p:nvPr>
            <p:ph idx="1" type="body"/>
          </p:nvPr>
        </p:nvSpPr>
        <p:spPr>
          <a:xfrm>
            <a:off x="1524000" y="2171700"/>
            <a:ext cx="1371600" cy="228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0" name="Google Shape;250;p30"/>
          <p:cNvSpPr txBox="1"/>
          <p:nvPr>
            <p:ph idx="8" type="body"/>
          </p:nvPr>
        </p:nvSpPr>
        <p:spPr>
          <a:xfrm>
            <a:off x="1524000" y="4000500"/>
            <a:ext cx="1371600" cy="228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1" name="Google Shape;251;p30"/>
          <p:cNvSpPr txBox="1"/>
          <p:nvPr>
            <p:ph idx="9" type="body"/>
          </p:nvPr>
        </p:nvSpPr>
        <p:spPr>
          <a:xfrm>
            <a:off x="3657600" y="2171700"/>
            <a:ext cx="1371600" cy="228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2" name="Google Shape;252;p30"/>
          <p:cNvSpPr txBox="1"/>
          <p:nvPr>
            <p:ph idx="13" type="body"/>
          </p:nvPr>
        </p:nvSpPr>
        <p:spPr>
          <a:xfrm>
            <a:off x="3657600" y="4000500"/>
            <a:ext cx="1371600" cy="228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3" name="Google Shape;253;p30"/>
          <p:cNvSpPr txBox="1"/>
          <p:nvPr>
            <p:ph idx="14" type="body"/>
          </p:nvPr>
        </p:nvSpPr>
        <p:spPr>
          <a:xfrm>
            <a:off x="5791200" y="2171700"/>
            <a:ext cx="1371600" cy="228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4" name="Google Shape;254;p30"/>
          <p:cNvSpPr txBox="1"/>
          <p:nvPr>
            <p:ph idx="15" type="body"/>
          </p:nvPr>
        </p:nvSpPr>
        <p:spPr>
          <a:xfrm>
            <a:off x="5791200" y="4000500"/>
            <a:ext cx="1371600" cy="2286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220"/>
              </a:spcBef>
              <a:spcAft>
                <a:spcPts val="0"/>
              </a:spcAft>
              <a:buClr>
                <a:schemeClr val="dk1"/>
              </a:buClr>
              <a:buSzPts val="1400"/>
              <a:buFont typeface="Calibri"/>
              <a:buNone/>
              <a:defRPr b="1"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5" name="Google Shape;255;p30"/>
          <p:cNvSpPr txBox="1"/>
          <p:nvPr>
            <p:ph idx="16" type="body"/>
          </p:nvPr>
        </p:nvSpPr>
        <p:spPr>
          <a:xfrm>
            <a:off x="1524000" y="2400300"/>
            <a:ext cx="1371600" cy="1143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6" name="Google Shape;256;p30"/>
          <p:cNvSpPr txBox="1"/>
          <p:nvPr>
            <p:ph idx="17" type="body"/>
          </p:nvPr>
        </p:nvSpPr>
        <p:spPr>
          <a:xfrm>
            <a:off x="1524000" y="4229100"/>
            <a:ext cx="1371600" cy="1143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7" name="Google Shape;257;p30"/>
          <p:cNvSpPr txBox="1"/>
          <p:nvPr>
            <p:ph idx="18" type="body"/>
          </p:nvPr>
        </p:nvSpPr>
        <p:spPr>
          <a:xfrm>
            <a:off x="3657600" y="2400300"/>
            <a:ext cx="1371600" cy="1143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8" name="Google Shape;258;p30"/>
          <p:cNvSpPr txBox="1"/>
          <p:nvPr>
            <p:ph idx="19" type="body"/>
          </p:nvPr>
        </p:nvSpPr>
        <p:spPr>
          <a:xfrm>
            <a:off x="3657600" y="4229100"/>
            <a:ext cx="1371600" cy="1143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59" name="Google Shape;259;p30"/>
          <p:cNvSpPr txBox="1"/>
          <p:nvPr>
            <p:ph idx="20" type="body"/>
          </p:nvPr>
        </p:nvSpPr>
        <p:spPr>
          <a:xfrm>
            <a:off x="5791200" y="2400300"/>
            <a:ext cx="1371600" cy="1143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0" name="Google Shape;260;p30"/>
          <p:cNvSpPr txBox="1"/>
          <p:nvPr>
            <p:ph idx="21" type="body"/>
          </p:nvPr>
        </p:nvSpPr>
        <p:spPr>
          <a:xfrm>
            <a:off x="5791200" y="4229100"/>
            <a:ext cx="1371600" cy="1143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1"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1" name="Google Shape;261;p30"/>
          <p:cNvSpPr txBox="1"/>
          <p:nvPr>
            <p:ph idx="22" type="body"/>
          </p:nvPr>
        </p:nvSpPr>
        <p:spPr>
          <a:xfrm>
            <a:off x="1524000" y="1714500"/>
            <a:ext cx="1371600" cy="4572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2" name="Google Shape;262;p30"/>
          <p:cNvSpPr txBox="1"/>
          <p:nvPr>
            <p:ph idx="23" type="body"/>
          </p:nvPr>
        </p:nvSpPr>
        <p:spPr>
          <a:xfrm>
            <a:off x="1524000" y="3543300"/>
            <a:ext cx="1371600" cy="4572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3" name="Google Shape;263;p30"/>
          <p:cNvSpPr txBox="1"/>
          <p:nvPr>
            <p:ph idx="24" type="body"/>
          </p:nvPr>
        </p:nvSpPr>
        <p:spPr>
          <a:xfrm>
            <a:off x="3657600" y="1714500"/>
            <a:ext cx="1371600" cy="4572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4" name="Google Shape;264;p30"/>
          <p:cNvSpPr txBox="1"/>
          <p:nvPr>
            <p:ph idx="25" type="body"/>
          </p:nvPr>
        </p:nvSpPr>
        <p:spPr>
          <a:xfrm>
            <a:off x="3657600" y="3543300"/>
            <a:ext cx="1371600" cy="4572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5" name="Google Shape;265;p30"/>
          <p:cNvSpPr txBox="1"/>
          <p:nvPr>
            <p:ph idx="26" type="body"/>
          </p:nvPr>
        </p:nvSpPr>
        <p:spPr>
          <a:xfrm>
            <a:off x="5791200" y="1714500"/>
            <a:ext cx="1371600" cy="4572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6" name="Google Shape;266;p30"/>
          <p:cNvSpPr txBox="1"/>
          <p:nvPr>
            <p:ph idx="27" type="body"/>
          </p:nvPr>
        </p:nvSpPr>
        <p:spPr>
          <a:xfrm>
            <a:off x="5791200" y="3543300"/>
            <a:ext cx="1371600" cy="4572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160"/>
              </a:spcBef>
              <a:spcAft>
                <a:spcPts val="0"/>
              </a:spcAft>
              <a:buClr>
                <a:schemeClr val="dk1"/>
              </a:buClr>
              <a:buSzPts val="1400"/>
              <a:buFont typeface="Calibri"/>
              <a:buNone/>
              <a:defRPr b="0" i="0" sz="8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7" name="Google Shape;267;p30"/>
          <p:cNvSpPr txBox="1"/>
          <p:nvPr>
            <p:ph idx="28" type="body"/>
          </p:nvPr>
        </p:nvSpPr>
        <p:spPr>
          <a:xfrm>
            <a:off x="304800" y="285750"/>
            <a:ext cx="8077200" cy="6286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4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268" name="Google Shape;268;p30"/>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9" name="Google Shape;269;p30"/>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0"/>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610600" y="0"/>
            <a:ext cx="533400"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txBox="1"/>
          <p:nvPr>
            <p:ph idx="1" type="body"/>
          </p:nvPr>
        </p:nvSpPr>
        <p:spPr>
          <a:xfrm>
            <a:off x="304800" y="285750"/>
            <a:ext cx="8077200" cy="44005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1pPr>
            <a:lvl2pPr indent="-228600" lvl="1" marL="9144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2pPr>
            <a:lvl3pPr indent="-228600" lvl="2" marL="13716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3pPr>
            <a:lvl4pPr indent="-228600" lvl="3" marL="18288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4pPr>
            <a:lvl5pPr indent="-228600" lvl="4" marL="2286000" marR="0" rtl="0" algn="l">
              <a:spcBef>
                <a:spcPts val="220"/>
              </a:spcBef>
              <a:spcAft>
                <a:spcPts val="0"/>
              </a:spcAft>
              <a:buClr>
                <a:schemeClr val="dk1"/>
              </a:buClr>
              <a:buSzPts val="1400"/>
              <a:buFont typeface="Calibri"/>
              <a:buNone/>
              <a:defRPr b="0" i="0" sz="11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7010400" y="57150"/>
            <a:ext cx="1371600" cy="17145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sz="1000">
                <a:solidFill>
                  <a:srgbClr val="9E9E9E"/>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2" type="sldNum"/>
          </p:nvPr>
        </p:nvSpPr>
        <p:spPr>
          <a:xfrm>
            <a:off x="6504432" y="4855464"/>
            <a:ext cx="9906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p:nvPr/>
        </p:nvSpPr>
        <p:spPr>
          <a:xfrm>
            <a:off x="0" y="0"/>
            <a:ext cx="76200"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3"/>
          <p:cNvSpPr txBox="1"/>
          <p:nvPr>
            <p:ph idx="11" type="ftr"/>
          </p:nvPr>
        </p:nvSpPr>
        <p:spPr>
          <a:xfrm>
            <a:off x="2705100" y="4857750"/>
            <a:ext cx="3733800" cy="228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100">
                <a:solidFill>
                  <a:srgbClr val="000000"/>
                </a:solidFill>
                <a:latin typeface="Roboto"/>
                <a:ea typeface="Roboto"/>
                <a:cs typeface="Roboto"/>
                <a:sym typeface="Roboto"/>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idx="12" type="sldNum"/>
          </p:nvPr>
        </p:nvSpPr>
        <p:spPr>
          <a:xfrm>
            <a:off x="6477000" y="4857750"/>
            <a:ext cx="102108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76" name="Google Shape;276;p31"/>
          <p:cNvPicPr preferRelativeResize="0"/>
          <p:nvPr/>
        </p:nvPicPr>
        <p:blipFill rotWithShape="1">
          <a:blip r:embed="rId3">
            <a:alphaModFix/>
          </a:blip>
          <a:srcRect b="1786" l="0" r="0" t="0"/>
          <a:stretch/>
        </p:blipFill>
        <p:spPr>
          <a:xfrm>
            <a:off x="0" y="1390650"/>
            <a:ext cx="9144000" cy="3143100"/>
          </a:xfrm>
          <a:prstGeom prst="rect">
            <a:avLst/>
          </a:prstGeom>
          <a:noFill/>
          <a:ln>
            <a:noFill/>
          </a:ln>
        </p:spPr>
      </p:pic>
      <p:sp>
        <p:nvSpPr>
          <p:cNvPr id="277" name="Google Shape;277;p31"/>
          <p:cNvSpPr txBox="1"/>
          <p:nvPr/>
        </p:nvSpPr>
        <p:spPr>
          <a:xfrm>
            <a:off x="3048000" y="4810381"/>
            <a:ext cx="284386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Proprietary and Confidential</a:t>
            </a:r>
            <a:endParaRPr/>
          </a:p>
        </p:txBody>
      </p:sp>
      <p:pic>
        <p:nvPicPr>
          <p:cNvPr descr="koko logo.png" id="278" name="Google Shape;278;p31"/>
          <p:cNvPicPr preferRelativeResize="0"/>
          <p:nvPr/>
        </p:nvPicPr>
        <p:blipFill rotWithShape="1">
          <a:blip r:embed="rId4">
            <a:alphaModFix/>
          </a:blip>
          <a:srcRect b="0" l="0" r="0" t="0"/>
          <a:stretch/>
        </p:blipFill>
        <p:spPr>
          <a:xfrm>
            <a:off x="304800" y="200025"/>
            <a:ext cx="1233000" cy="426000"/>
          </a:xfrm>
          <a:prstGeom prst="rect">
            <a:avLst/>
          </a:prstGeom>
          <a:noFill/>
          <a:ln>
            <a:noFill/>
          </a:ln>
        </p:spPr>
      </p:pic>
      <p:sp>
        <p:nvSpPr>
          <p:cNvPr id="279" name="Google Shape;279;p31"/>
          <p:cNvSpPr txBox="1"/>
          <p:nvPr/>
        </p:nvSpPr>
        <p:spPr>
          <a:xfrm>
            <a:off x="7397052" y="1028700"/>
            <a:ext cx="1535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2683C6"/>
                </a:solidFill>
                <a:latin typeface="Roboto"/>
                <a:ea typeface="Roboto"/>
                <a:cs typeface="Roboto"/>
                <a:sym typeface="Roboto"/>
              </a:rPr>
              <a:t>March 2016</a:t>
            </a:r>
            <a:endParaRPr sz="1800">
              <a:solidFill>
                <a:srgbClr val="2683C6"/>
              </a:solidFill>
              <a:latin typeface="Roboto"/>
              <a:ea typeface="Roboto"/>
              <a:cs typeface="Roboto"/>
              <a:sym typeface="Roboto"/>
            </a:endParaRPr>
          </a:p>
        </p:txBody>
      </p:sp>
      <p:sp>
        <p:nvSpPr>
          <p:cNvPr id="280" name="Google Shape;280;p31"/>
          <p:cNvSpPr txBox="1"/>
          <p:nvPr/>
        </p:nvSpPr>
        <p:spPr>
          <a:xfrm>
            <a:off x="3415175" y="592450"/>
            <a:ext cx="41523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4A86E8"/>
              </a:buClr>
              <a:buFont typeface="Roboto"/>
              <a:buNone/>
            </a:pPr>
            <a:r>
              <a:rPr lang="en" sz="2400" cap="small">
                <a:solidFill>
                  <a:srgbClr val="4A86E8"/>
                </a:solidFill>
                <a:latin typeface="Roboto"/>
                <a:ea typeface="Roboto"/>
                <a:cs typeface="Roboto"/>
                <a:sym typeface="Roboto"/>
              </a:rPr>
              <a:t> Koko Agent Loan Framework</a:t>
            </a:r>
            <a:endParaRPr sz="2400" cap="small">
              <a:solidFill>
                <a:schemeClr val="lt1"/>
              </a:solidFill>
              <a:latin typeface="Calibri"/>
              <a:ea typeface="Calibri"/>
              <a:cs typeface="Calibri"/>
              <a:sym typeface="Calibri"/>
            </a:endParaRPr>
          </a:p>
          <a:p>
            <a:pPr indent="0" lvl="0" marL="0" rtl="0" algn="l">
              <a:spcBef>
                <a:spcPts val="0"/>
              </a:spcBef>
              <a:spcAft>
                <a:spcPts val="0"/>
              </a:spcAft>
              <a:buNone/>
            </a:pPr>
            <a:r>
              <a:t/>
            </a:r>
            <a:endParaRPr sz="2400">
              <a:solidFill>
                <a:srgbClr val="4A86E8"/>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311700" y="368825"/>
            <a:ext cx="8222700" cy="409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4A86E8"/>
              </a:buClr>
              <a:buFont typeface="Roboto"/>
              <a:buNone/>
            </a:pPr>
            <a:r>
              <a:rPr lang="en">
                <a:solidFill>
                  <a:srgbClr val="4A86E8"/>
                </a:solidFill>
                <a:latin typeface="Roboto"/>
                <a:ea typeface="Roboto"/>
                <a:cs typeface="Roboto"/>
                <a:sym typeface="Roboto"/>
              </a:rPr>
              <a:t>Agent Loan</a:t>
            </a:r>
            <a:r>
              <a:rPr b="0" i="0" lang="en" u="none" cap="small" strike="noStrike">
                <a:solidFill>
                  <a:srgbClr val="4A86E8"/>
                </a:solidFill>
                <a:latin typeface="Roboto"/>
                <a:ea typeface="Roboto"/>
                <a:cs typeface="Roboto"/>
                <a:sym typeface="Roboto"/>
              </a:rPr>
              <a:t> </a:t>
            </a:r>
            <a:r>
              <a:rPr lang="en">
                <a:solidFill>
                  <a:srgbClr val="4A86E8"/>
                </a:solidFill>
                <a:latin typeface="Roboto"/>
                <a:ea typeface="Roboto"/>
                <a:cs typeface="Roboto"/>
                <a:sym typeface="Roboto"/>
              </a:rPr>
              <a:t>Models</a:t>
            </a:r>
            <a:endParaRPr>
              <a:latin typeface="Roboto"/>
              <a:ea typeface="Roboto"/>
              <a:cs typeface="Roboto"/>
              <a:sym typeface="Roboto"/>
            </a:endParaRPr>
          </a:p>
        </p:txBody>
      </p:sp>
      <p:cxnSp>
        <p:nvCxnSpPr>
          <p:cNvPr id="286" name="Google Shape;286;p32"/>
          <p:cNvCxnSpPr/>
          <p:nvPr/>
        </p:nvCxnSpPr>
        <p:spPr>
          <a:xfrm flipH="1" rot="10800000">
            <a:off x="342175" y="800075"/>
            <a:ext cx="8192100" cy="4200"/>
          </a:xfrm>
          <a:prstGeom prst="straightConnector1">
            <a:avLst/>
          </a:prstGeom>
          <a:noFill/>
          <a:ln cap="flat" cmpd="sng" w="38100">
            <a:solidFill>
              <a:srgbClr val="B7B7B7"/>
            </a:solidFill>
            <a:prstDash val="solid"/>
            <a:round/>
            <a:headEnd len="sm" w="sm" type="none"/>
            <a:tailEnd len="sm" w="sm" type="none"/>
          </a:ln>
        </p:spPr>
      </p:cxnSp>
      <p:graphicFrame>
        <p:nvGraphicFramePr>
          <p:cNvPr id="287" name="Google Shape;287;p32"/>
          <p:cNvGraphicFramePr/>
          <p:nvPr/>
        </p:nvGraphicFramePr>
        <p:xfrm>
          <a:off x="170176" y="1028700"/>
          <a:ext cx="3000000" cy="3000000"/>
        </p:xfrm>
        <a:graphic>
          <a:graphicData uri="http://schemas.openxmlformats.org/drawingml/2006/table">
            <a:tbl>
              <a:tblPr>
                <a:noFill/>
                <a:tableStyleId>{3D5E833C-45C3-4C21-96EE-3273F5B97100}</a:tableStyleId>
              </a:tblPr>
              <a:tblGrid>
                <a:gridCol w="1091750"/>
                <a:gridCol w="1242850"/>
                <a:gridCol w="1858625"/>
                <a:gridCol w="2888250"/>
                <a:gridCol w="1244075"/>
              </a:tblGrid>
              <a:tr h="593200">
                <a:tc>
                  <a:txBody>
                    <a:bodyPr/>
                    <a:lstStyle/>
                    <a:p>
                      <a:pPr indent="0" lvl="0" marL="0" marR="0" rtl="0" algn="ctr">
                        <a:spcBef>
                          <a:spcPts val="0"/>
                        </a:spcBef>
                        <a:spcAft>
                          <a:spcPts val="0"/>
                        </a:spcAft>
                        <a:buClr>
                          <a:schemeClr val="dk1"/>
                        </a:buClr>
                        <a:buFont typeface="Calibri"/>
                        <a:buNone/>
                      </a:pPr>
                      <a:r>
                        <a:t/>
                      </a:r>
                      <a:endParaRPr b="1" sz="1100" u="none" cap="none" strike="noStrike">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Font typeface="Roboto"/>
                        <a:buNone/>
                      </a:pPr>
                      <a:r>
                        <a:rPr b="1" lang="en" sz="1100" u="none" cap="none" strike="noStrike">
                          <a:latin typeface="Roboto"/>
                          <a:ea typeface="Roboto"/>
                          <a:cs typeface="Roboto"/>
                          <a:sym typeface="Roboto"/>
                        </a:rPr>
                        <a:t>Who acquires the </a:t>
                      </a:r>
                      <a:r>
                        <a:rPr b="1" lang="en" sz="1100">
                          <a:latin typeface="Roboto"/>
                          <a:ea typeface="Roboto"/>
                          <a:cs typeface="Roboto"/>
                          <a:sym typeface="Roboto"/>
                        </a:rPr>
                        <a:t>agent</a:t>
                      </a:r>
                      <a:r>
                        <a:rPr b="1" lang="en" sz="1100" u="none" cap="none" strike="noStrike">
                          <a:latin typeface="Roboto"/>
                          <a:ea typeface="Roboto"/>
                          <a:cs typeface="Roboto"/>
                          <a:sym typeface="Roboto"/>
                        </a:rPr>
                        <a:t>?</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Font typeface="Roboto"/>
                        <a:buNone/>
                      </a:pPr>
                      <a:r>
                        <a:rPr b="1" lang="en" sz="1100" u="none" cap="none" strike="noStrike">
                          <a:latin typeface="Roboto"/>
                          <a:ea typeface="Roboto"/>
                          <a:cs typeface="Roboto"/>
                          <a:sym typeface="Roboto"/>
                        </a:rPr>
                        <a:t>Who collects the </a:t>
                      </a:r>
                      <a:r>
                        <a:rPr b="1" lang="en" sz="1100">
                          <a:latin typeface="Roboto"/>
                          <a:ea typeface="Roboto"/>
                          <a:cs typeface="Roboto"/>
                          <a:sym typeface="Roboto"/>
                        </a:rPr>
                        <a:t>FP</a:t>
                      </a:r>
                      <a:r>
                        <a:rPr b="1" lang="en" sz="1100" u="none" cap="none" strike="noStrike">
                          <a:latin typeface="Roboto"/>
                          <a:ea typeface="Roboto"/>
                          <a:cs typeface="Roboto"/>
                          <a:sym typeface="Roboto"/>
                        </a:rPr>
                        <a:t> deposit (</a:t>
                      </a:r>
                      <a:r>
                        <a:rPr b="1" lang="en" sz="1100">
                          <a:latin typeface="Roboto"/>
                          <a:ea typeface="Roboto"/>
                          <a:cs typeface="Roboto"/>
                          <a:sym typeface="Roboto"/>
                        </a:rPr>
                        <a:t>the FP price - loan amount)</a:t>
                      </a:r>
                      <a:r>
                        <a:rPr b="1" lang="en" sz="1100" u="none" cap="none" strike="noStrike">
                          <a:latin typeface="Roboto"/>
                          <a:ea typeface="Roboto"/>
                          <a:cs typeface="Roboto"/>
                          <a:sym typeface="Roboto"/>
                        </a:rPr>
                        <a:t>?</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Font typeface="Roboto"/>
                        <a:buNone/>
                      </a:pPr>
                      <a:r>
                        <a:rPr b="1" lang="en" sz="1100" u="none" cap="none" strike="noStrike">
                          <a:latin typeface="Roboto"/>
                          <a:ea typeface="Roboto"/>
                          <a:cs typeface="Roboto"/>
                          <a:sym typeface="Roboto"/>
                        </a:rPr>
                        <a:t>What does the repayment profile look like?</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Font typeface="Roboto"/>
                        <a:buNone/>
                      </a:pPr>
                      <a:r>
                        <a:rPr b="1" lang="en" sz="1100" u="none" cap="none" strike="noStrike">
                          <a:latin typeface="Roboto"/>
                          <a:ea typeface="Roboto"/>
                          <a:cs typeface="Roboto"/>
                          <a:sym typeface="Roboto"/>
                        </a:rPr>
                        <a:t>Who collects the loan?</a:t>
                      </a:r>
                      <a:endParaRPr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97725">
                <a:tc>
                  <a:txBody>
                    <a:bodyPr/>
                    <a:lstStyle/>
                    <a:p>
                      <a:pPr indent="0" lvl="0" marL="0" marR="0" rtl="0" algn="ctr">
                        <a:spcBef>
                          <a:spcPts val="0"/>
                        </a:spcBef>
                        <a:spcAft>
                          <a:spcPts val="0"/>
                        </a:spcAft>
                        <a:buClr>
                          <a:schemeClr val="dk1"/>
                        </a:buClr>
                        <a:buFont typeface="Roboto"/>
                        <a:buNone/>
                      </a:pPr>
                      <a:r>
                        <a:rPr lang="en" sz="1100" u="none" cap="none" strike="noStrike">
                          <a:latin typeface="Roboto"/>
                          <a:ea typeface="Roboto"/>
                          <a:cs typeface="Roboto"/>
                          <a:sym typeface="Roboto"/>
                        </a:rPr>
                        <a:t>Journey A </a:t>
                      </a:r>
                      <a:endParaRPr sz="1100" u="none" cap="none" strike="noStrike">
                        <a:latin typeface="Roboto"/>
                        <a:ea typeface="Roboto"/>
                        <a:cs typeface="Roboto"/>
                        <a:sym typeface="Roboto"/>
                      </a:endParaRPr>
                    </a:p>
                    <a:p>
                      <a:pPr indent="0" lvl="0" marL="0" marR="0" rtl="0" algn="ctr">
                        <a:spcBef>
                          <a:spcPts val="0"/>
                        </a:spcBef>
                        <a:spcAft>
                          <a:spcPts val="0"/>
                        </a:spcAft>
                        <a:buClr>
                          <a:schemeClr val="dk1"/>
                        </a:buClr>
                        <a:buFont typeface="Roboto"/>
                        <a:buNone/>
                      </a:pPr>
                      <a:r>
                        <a:rPr lang="en" sz="1100" u="none" cap="none" strike="noStrike">
                          <a:latin typeface="Roboto"/>
                          <a:ea typeface="Roboto"/>
                          <a:cs typeface="Roboto"/>
                          <a:sym typeface="Roboto"/>
                        </a:rPr>
                        <a:t>(</a:t>
                      </a:r>
                      <a:r>
                        <a:rPr lang="en" sz="1100">
                          <a:latin typeface="Roboto"/>
                          <a:ea typeface="Roboto"/>
                          <a:cs typeface="Roboto"/>
                          <a:sym typeface="Roboto"/>
                        </a:rPr>
                        <a:t>KOKO </a:t>
                      </a:r>
                      <a:r>
                        <a:rPr lang="en" sz="1100" u="none" cap="none" strike="noStrike">
                          <a:latin typeface="Roboto"/>
                          <a:ea typeface="Roboto"/>
                          <a:cs typeface="Roboto"/>
                          <a:sym typeface="Roboto"/>
                        </a:rPr>
                        <a:t>loan)</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marR="0" rtl="0" algn="ctr">
                        <a:spcBef>
                          <a:spcPts val="0"/>
                        </a:spcBef>
                        <a:spcAft>
                          <a:spcPts val="0"/>
                        </a:spcAft>
                        <a:buClr>
                          <a:schemeClr val="dk1"/>
                        </a:buClr>
                        <a:buFont typeface="Roboto"/>
                        <a:buNone/>
                      </a:pPr>
                      <a:r>
                        <a:rPr lang="en" sz="1100" u="none" cap="none" strike="noStrike">
                          <a:latin typeface="Roboto"/>
                          <a:ea typeface="Roboto"/>
                          <a:cs typeface="Roboto"/>
                          <a:sym typeface="Roboto"/>
                        </a:rPr>
                        <a:t>KOKO </a:t>
                      </a:r>
                      <a:r>
                        <a:rPr lang="en" sz="1100">
                          <a:latin typeface="Roboto"/>
                          <a:ea typeface="Roboto"/>
                          <a:cs typeface="Roboto"/>
                          <a:sym typeface="Roboto"/>
                        </a:rPr>
                        <a:t>Networks</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marR="0" rtl="0" algn="ctr">
                        <a:spcBef>
                          <a:spcPts val="0"/>
                        </a:spcBef>
                        <a:spcAft>
                          <a:spcPts val="0"/>
                        </a:spcAft>
                        <a:buClr>
                          <a:schemeClr val="dk1"/>
                        </a:buClr>
                        <a:buFont typeface="Roboto"/>
                        <a:buNone/>
                      </a:pPr>
                      <a:r>
                        <a:rPr lang="en" sz="1100">
                          <a:latin typeface="Roboto"/>
                          <a:ea typeface="Roboto"/>
                          <a:cs typeface="Roboto"/>
                          <a:sym typeface="Roboto"/>
                        </a:rPr>
                        <a:t>Agent</a:t>
                      </a:r>
                      <a:r>
                        <a:rPr lang="en" sz="1100" u="none" cap="none" strike="noStrike">
                          <a:latin typeface="Roboto"/>
                          <a:ea typeface="Roboto"/>
                          <a:cs typeface="Roboto"/>
                          <a:sym typeface="Roboto"/>
                        </a:rPr>
                        <a:t> pays </a:t>
                      </a:r>
                      <a:r>
                        <a:rPr lang="en" sz="1100">
                          <a:latin typeface="Roboto"/>
                          <a:ea typeface="Roboto"/>
                          <a:cs typeface="Roboto"/>
                          <a:sym typeface="Roboto"/>
                        </a:rPr>
                        <a:t>deposit </a:t>
                      </a:r>
                      <a:r>
                        <a:rPr lang="en" sz="1100" u="none" cap="none" strike="noStrike">
                          <a:latin typeface="Roboto"/>
                          <a:ea typeface="Roboto"/>
                          <a:cs typeface="Roboto"/>
                          <a:sym typeface="Roboto"/>
                        </a:rPr>
                        <a:t>deposit to KOKO</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marR="0" rtl="0" algn="ctr">
                        <a:spcBef>
                          <a:spcPts val="0"/>
                        </a:spcBef>
                        <a:spcAft>
                          <a:spcPts val="0"/>
                        </a:spcAft>
                        <a:buClr>
                          <a:schemeClr val="dk1"/>
                        </a:buClr>
                        <a:buFont typeface="Roboto"/>
                        <a:buNone/>
                      </a:pPr>
                      <a:r>
                        <a:rPr lang="en" sz="1100">
                          <a:latin typeface="Roboto"/>
                          <a:ea typeface="Roboto"/>
                          <a:cs typeface="Roboto"/>
                          <a:sym typeface="Roboto"/>
                        </a:rPr>
                        <a:t>Deduct a percentage of the commission paid at the end of the month</a:t>
                      </a:r>
                      <a:endParaRPr sz="1100">
                        <a:latin typeface="Roboto"/>
                        <a:ea typeface="Roboto"/>
                        <a:cs typeface="Roboto"/>
                        <a:sym typeface="Roboto"/>
                      </a:endParaRPr>
                    </a:p>
                    <a:p>
                      <a:pPr indent="0" lvl="0" marL="0" marR="0" rtl="0" algn="ctr">
                        <a:spcBef>
                          <a:spcPts val="0"/>
                        </a:spcBef>
                        <a:spcAft>
                          <a:spcPts val="0"/>
                        </a:spcAft>
                        <a:buClr>
                          <a:schemeClr val="dk1"/>
                        </a:buClr>
                        <a:buFont typeface="Calibri"/>
                        <a:buNone/>
                      </a:pPr>
                      <a:r>
                        <a:rPr lang="en" sz="1100">
                          <a:latin typeface="Roboto"/>
                          <a:ea typeface="Roboto"/>
                          <a:cs typeface="Roboto"/>
                          <a:sym typeface="Roboto"/>
                        </a:rPr>
                        <a:t>And or</a:t>
                      </a:r>
                      <a:endParaRPr sz="1100" u="none" cap="none" strike="noStrike">
                        <a:latin typeface="Roboto"/>
                        <a:ea typeface="Roboto"/>
                        <a:cs typeface="Roboto"/>
                        <a:sym typeface="Roboto"/>
                      </a:endParaRPr>
                    </a:p>
                    <a:p>
                      <a:pPr indent="0" lvl="0" marL="0" marR="0" rtl="0" algn="ctr">
                        <a:spcBef>
                          <a:spcPts val="0"/>
                        </a:spcBef>
                        <a:spcAft>
                          <a:spcPts val="0"/>
                        </a:spcAft>
                        <a:buClr>
                          <a:schemeClr val="dk1"/>
                        </a:buClr>
                        <a:buFont typeface="Roboto"/>
                        <a:buNone/>
                      </a:pPr>
                      <a:r>
                        <a:rPr lang="en" sz="1100" u="none" cap="none" strike="noStrike">
                          <a:latin typeface="Roboto"/>
                          <a:ea typeface="Roboto"/>
                          <a:cs typeface="Roboto"/>
                          <a:sym typeface="Roboto"/>
                        </a:rPr>
                        <a:t>Set a minimum monthly repayment amount</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marR="0" rtl="0" algn="ctr">
                        <a:spcBef>
                          <a:spcPts val="0"/>
                        </a:spcBef>
                        <a:spcAft>
                          <a:spcPts val="0"/>
                        </a:spcAft>
                        <a:buClr>
                          <a:schemeClr val="dk1"/>
                        </a:buClr>
                        <a:buFont typeface="Roboto"/>
                        <a:buNone/>
                      </a:pPr>
                      <a:r>
                        <a:rPr lang="en" sz="1100" u="none" cap="none" strike="noStrike">
                          <a:latin typeface="Roboto"/>
                          <a:ea typeface="Roboto"/>
                          <a:cs typeface="Roboto"/>
                          <a:sym typeface="Roboto"/>
                        </a:rPr>
                        <a:t>KOKO </a:t>
                      </a:r>
                      <a:r>
                        <a:rPr lang="en" sz="1100">
                          <a:latin typeface="Roboto"/>
                          <a:ea typeface="Roboto"/>
                          <a:cs typeface="Roboto"/>
                          <a:sym typeface="Roboto"/>
                        </a:rPr>
                        <a:t>Networks</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r>
              <a:tr h="885725">
                <a:tc>
                  <a:txBody>
                    <a:bodyPr/>
                    <a:lstStyle/>
                    <a:p>
                      <a:pPr indent="0" lvl="0" marL="0" marR="0" rtl="0" algn="ctr">
                        <a:spcBef>
                          <a:spcPts val="0"/>
                        </a:spcBef>
                        <a:spcAft>
                          <a:spcPts val="0"/>
                        </a:spcAft>
                        <a:buNone/>
                      </a:pPr>
                      <a:r>
                        <a:rPr lang="en" sz="1100">
                          <a:latin typeface="Roboto"/>
                          <a:ea typeface="Roboto"/>
                          <a:cs typeface="Roboto"/>
                          <a:sym typeface="Roboto"/>
                        </a:rPr>
                        <a:t>Journey B</a:t>
                      </a:r>
                      <a:endParaRPr sz="1100">
                        <a:latin typeface="Roboto"/>
                        <a:ea typeface="Roboto"/>
                        <a:cs typeface="Roboto"/>
                        <a:sym typeface="Roboto"/>
                      </a:endParaRPr>
                    </a:p>
                    <a:p>
                      <a:pPr indent="0" lvl="0" marL="0" marR="0" rtl="0" algn="ctr">
                        <a:spcBef>
                          <a:spcPts val="0"/>
                        </a:spcBef>
                        <a:spcAft>
                          <a:spcPts val="0"/>
                        </a:spcAft>
                        <a:buNone/>
                      </a:pPr>
                      <a:r>
                        <a:rPr lang="en" sz="1100">
                          <a:latin typeface="Roboto"/>
                          <a:ea typeface="Roboto"/>
                          <a:cs typeface="Roboto"/>
                          <a:sym typeface="Roboto"/>
                        </a:rPr>
                        <a:t>(Business cash advance)</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marR="0" rtl="0" algn="ctr">
                        <a:spcBef>
                          <a:spcPts val="0"/>
                        </a:spcBef>
                        <a:spcAft>
                          <a:spcPts val="0"/>
                        </a:spcAft>
                        <a:buNone/>
                      </a:pPr>
                      <a:r>
                        <a:rPr lang="en" sz="1100">
                          <a:latin typeface="Roboto"/>
                          <a:ea typeface="Roboto"/>
                          <a:cs typeface="Roboto"/>
                          <a:sym typeface="Roboto"/>
                        </a:rPr>
                        <a:t>KOKO Networks</a:t>
                      </a:r>
                      <a:endParaRPr sz="1100" u="none" cap="none" strike="noStrike">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Clr>
                          <a:schemeClr val="dk1"/>
                        </a:buClr>
                        <a:buFont typeface="Roboto"/>
                        <a:buNone/>
                      </a:pPr>
                      <a:r>
                        <a:rPr lang="en" sz="1100">
                          <a:solidFill>
                            <a:schemeClr val="dk1"/>
                          </a:solidFill>
                          <a:latin typeface="Roboto"/>
                          <a:ea typeface="Roboto"/>
                          <a:cs typeface="Roboto"/>
                          <a:sym typeface="Roboto"/>
                        </a:rPr>
                        <a:t>Agent</a:t>
                      </a:r>
                      <a:r>
                        <a:rPr lang="en" sz="1100">
                          <a:solidFill>
                            <a:schemeClr val="dk1"/>
                          </a:solidFill>
                          <a:latin typeface="Roboto"/>
                          <a:ea typeface="Roboto"/>
                          <a:cs typeface="Roboto"/>
                          <a:sym typeface="Roboto"/>
                        </a:rPr>
                        <a:t> pays deposit to KOKO</a:t>
                      </a:r>
                      <a:endParaRPr sz="1100">
                        <a:solidFill>
                          <a:schemeClr val="dk1"/>
                        </a:solidFill>
                        <a:latin typeface="Roboto"/>
                        <a:ea typeface="Roboto"/>
                        <a:cs typeface="Roboto"/>
                        <a:sym typeface="Roboto"/>
                      </a:endParaRPr>
                    </a:p>
                    <a:p>
                      <a:pPr indent="0" lvl="0" marL="0" marR="0" rtl="0" algn="ctr">
                        <a:spcBef>
                          <a:spcPts val="0"/>
                        </a:spcBef>
                        <a:spcAft>
                          <a:spcPts val="0"/>
                        </a:spcAft>
                        <a:buNone/>
                      </a:pPr>
                      <a:r>
                        <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marR="0" rtl="0" algn="ctr">
                        <a:spcBef>
                          <a:spcPts val="0"/>
                        </a:spcBef>
                        <a:spcAft>
                          <a:spcPts val="0"/>
                        </a:spcAft>
                        <a:buNone/>
                      </a:pPr>
                      <a:r>
                        <a:rPr lang="en" sz="1100">
                          <a:latin typeface="Roboto"/>
                          <a:ea typeface="Roboto"/>
                          <a:cs typeface="Roboto"/>
                          <a:sym typeface="Roboto"/>
                        </a:rPr>
                        <a:t>Deduct a percentage of the merchant future stock sales until the loan is cleared </a:t>
                      </a:r>
                      <a:endParaRPr sz="1100">
                        <a:latin typeface="Roboto"/>
                        <a:ea typeface="Roboto"/>
                        <a:cs typeface="Roboto"/>
                        <a:sym typeface="Roboto"/>
                      </a:endParaRPr>
                    </a:p>
                    <a:p>
                      <a:pPr indent="0" lvl="0" marL="0" marR="0" rtl="0" algn="ctr">
                        <a:spcBef>
                          <a:spcPts val="0"/>
                        </a:spcBef>
                        <a:spcAft>
                          <a:spcPts val="0"/>
                        </a:spcAft>
                        <a:buNone/>
                      </a:pPr>
                      <a:r>
                        <a:rPr lang="en" sz="1100">
                          <a:latin typeface="Roboto"/>
                          <a:ea typeface="Roboto"/>
                          <a:cs typeface="Roboto"/>
                          <a:sym typeface="Roboto"/>
                        </a:rPr>
                        <a:t>And or</a:t>
                      </a:r>
                      <a:endParaRPr sz="1100">
                        <a:latin typeface="Roboto"/>
                        <a:ea typeface="Roboto"/>
                        <a:cs typeface="Roboto"/>
                        <a:sym typeface="Roboto"/>
                      </a:endParaRPr>
                    </a:p>
                    <a:p>
                      <a:pPr indent="0" lvl="0" marL="0" rtl="0" algn="ctr">
                        <a:spcBef>
                          <a:spcPts val="0"/>
                        </a:spcBef>
                        <a:spcAft>
                          <a:spcPts val="0"/>
                        </a:spcAft>
                        <a:buClr>
                          <a:schemeClr val="dk1"/>
                        </a:buClr>
                        <a:buFont typeface="Roboto"/>
                        <a:buNone/>
                      </a:pPr>
                      <a:r>
                        <a:rPr lang="en" sz="1100">
                          <a:solidFill>
                            <a:schemeClr val="dk1"/>
                          </a:solidFill>
                          <a:latin typeface="Roboto"/>
                          <a:ea typeface="Roboto"/>
                          <a:cs typeface="Roboto"/>
                          <a:sym typeface="Roboto"/>
                        </a:rPr>
                        <a:t>Set a minimum monthly repayment amount</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marR="0" rtl="0" algn="ctr">
                        <a:spcBef>
                          <a:spcPts val="0"/>
                        </a:spcBef>
                        <a:spcAft>
                          <a:spcPts val="0"/>
                        </a:spcAft>
                        <a:buNone/>
                      </a:pPr>
                      <a:r>
                        <a:rPr lang="en" sz="1100">
                          <a:latin typeface="Roboto"/>
                          <a:ea typeface="Roboto"/>
                          <a:cs typeface="Roboto"/>
                          <a:sym typeface="Roboto"/>
                        </a:rPr>
                        <a:t>Partner </a:t>
                      </a:r>
                      <a:endParaRPr sz="1100" u="none" cap="none" strike="noStrike">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885725">
                <a:tc>
                  <a:txBody>
                    <a:bodyPr/>
                    <a:lstStyle/>
                    <a:p>
                      <a:pPr indent="0" lvl="0" marL="0" marR="0" rtl="0" algn="ctr">
                        <a:spcBef>
                          <a:spcPts val="0"/>
                        </a:spcBef>
                        <a:spcAft>
                          <a:spcPts val="0"/>
                        </a:spcAft>
                        <a:buNone/>
                      </a:pPr>
                      <a:r>
                        <a:rPr lang="en" sz="1100">
                          <a:latin typeface="Roboto"/>
                          <a:ea typeface="Roboto"/>
                          <a:cs typeface="Roboto"/>
                          <a:sym typeface="Roboto"/>
                        </a:rPr>
                        <a:t>Journey C</a:t>
                      </a:r>
                      <a:endParaRPr sz="11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(Business loan)</a:t>
                      </a:r>
                      <a:endParaRPr sz="1100">
                        <a:solidFill>
                          <a:schemeClr val="dk1"/>
                        </a:solidFill>
                        <a:latin typeface="Roboto"/>
                        <a:ea typeface="Roboto"/>
                        <a:cs typeface="Roboto"/>
                        <a:sym typeface="Roboto"/>
                      </a:endParaRPr>
                    </a:p>
                    <a:p>
                      <a:pPr indent="0" lvl="0" marL="0" marR="0" rtl="0" algn="l">
                        <a:spcBef>
                          <a:spcPts val="0"/>
                        </a:spcBef>
                        <a:spcAft>
                          <a:spcPts val="0"/>
                        </a:spcAft>
                        <a:buNone/>
                      </a:pPr>
                      <a:r>
                        <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lang="en" sz="1100">
                          <a:latin typeface="Roboto"/>
                          <a:ea typeface="Roboto"/>
                          <a:cs typeface="Roboto"/>
                          <a:sym typeface="Roboto"/>
                        </a:rPr>
                        <a:t>KOKO networks </a:t>
                      </a:r>
                      <a:r>
                        <a:rPr lang="en" sz="1100">
                          <a:latin typeface="Roboto"/>
                          <a:ea typeface="Roboto"/>
                          <a:cs typeface="Roboto"/>
                          <a:sym typeface="Roboto"/>
                        </a:rPr>
                        <a:t> </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sz="1100">
                          <a:solidFill>
                            <a:schemeClr val="dk1"/>
                          </a:solidFill>
                          <a:latin typeface="Roboto"/>
                          <a:ea typeface="Roboto"/>
                          <a:cs typeface="Roboto"/>
                          <a:sym typeface="Roboto"/>
                        </a:rPr>
                        <a:t>Agent</a:t>
                      </a:r>
                      <a:r>
                        <a:rPr lang="en" sz="1100">
                          <a:solidFill>
                            <a:schemeClr val="dk1"/>
                          </a:solidFill>
                          <a:latin typeface="Roboto"/>
                          <a:ea typeface="Roboto"/>
                          <a:cs typeface="Roboto"/>
                          <a:sym typeface="Roboto"/>
                        </a:rPr>
                        <a:t> pays deposit deposit to KOKO</a:t>
                      </a:r>
                      <a:endParaRPr sz="1100">
                        <a:solidFill>
                          <a:schemeClr val="dk1"/>
                        </a:solidFill>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Clr>
                          <a:schemeClr val="dk1"/>
                        </a:buClr>
                        <a:buFont typeface="Roboto"/>
                        <a:buNone/>
                      </a:pPr>
                      <a:r>
                        <a:rPr lang="en" sz="1100">
                          <a:solidFill>
                            <a:schemeClr val="dk1"/>
                          </a:solidFill>
                          <a:latin typeface="Roboto"/>
                          <a:ea typeface="Roboto"/>
                          <a:cs typeface="Roboto"/>
                          <a:sym typeface="Roboto"/>
                        </a:rPr>
                        <a:t>Agent and partner agree on a minimum </a:t>
                      </a:r>
                      <a:r>
                        <a:rPr lang="en" sz="1100">
                          <a:solidFill>
                            <a:schemeClr val="dk1"/>
                          </a:solidFill>
                          <a:latin typeface="Roboto"/>
                          <a:ea typeface="Roboto"/>
                          <a:cs typeface="Roboto"/>
                          <a:sym typeface="Roboto"/>
                        </a:rPr>
                        <a:t>monthly repayment amount until the loan is cleared</a:t>
                      </a:r>
                      <a:endParaRPr sz="1100">
                        <a:solidFill>
                          <a:schemeClr val="dk1"/>
                        </a:solidFill>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sz="1100">
                          <a:solidFill>
                            <a:schemeClr val="dk1"/>
                          </a:solidFill>
                          <a:latin typeface="Roboto"/>
                          <a:ea typeface="Roboto"/>
                          <a:cs typeface="Roboto"/>
                          <a:sym typeface="Roboto"/>
                        </a:rPr>
                        <a:t>Partner </a:t>
                      </a:r>
                      <a:endParaRPr sz="11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311700" y="114300"/>
            <a:ext cx="8520600" cy="4000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4A86E8"/>
              </a:buClr>
              <a:buFont typeface="Roboto"/>
              <a:buNone/>
            </a:pPr>
            <a:r>
              <a:rPr b="0" i="0" lang="en" sz="2400" u="none" cap="small" strike="noStrike">
                <a:solidFill>
                  <a:srgbClr val="4A86E8"/>
                </a:solidFill>
                <a:latin typeface="Roboto"/>
                <a:ea typeface="Roboto"/>
                <a:cs typeface="Roboto"/>
                <a:sym typeface="Roboto"/>
              </a:rPr>
              <a:t>Customer Information Exchange </a:t>
            </a:r>
            <a:endParaRPr/>
          </a:p>
        </p:txBody>
      </p:sp>
      <p:cxnSp>
        <p:nvCxnSpPr>
          <p:cNvPr id="293" name="Google Shape;293;p33"/>
          <p:cNvCxnSpPr/>
          <p:nvPr/>
        </p:nvCxnSpPr>
        <p:spPr>
          <a:xfrm>
            <a:off x="152400" y="571500"/>
            <a:ext cx="8458200" cy="57150"/>
          </a:xfrm>
          <a:prstGeom prst="straightConnector1">
            <a:avLst/>
          </a:prstGeom>
          <a:noFill/>
          <a:ln cap="flat" cmpd="sng" w="38100">
            <a:solidFill>
              <a:srgbClr val="B7B7B7"/>
            </a:solidFill>
            <a:prstDash val="solid"/>
            <a:round/>
            <a:headEnd len="sm" w="sm" type="none"/>
            <a:tailEnd len="sm" w="sm" type="none"/>
          </a:ln>
        </p:spPr>
      </p:cxnSp>
      <p:sp>
        <p:nvSpPr>
          <p:cNvPr id="294" name="Google Shape;294;p33"/>
          <p:cNvSpPr txBox="1"/>
          <p:nvPr/>
        </p:nvSpPr>
        <p:spPr>
          <a:xfrm>
            <a:off x="184350" y="1657350"/>
            <a:ext cx="1889100" cy="2860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666666"/>
              </a:buClr>
              <a:buFont typeface="Roboto"/>
              <a:buNone/>
            </a:pPr>
            <a:r>
              <a:rPr b="1" lang="en">
                <a:solidFill>
                  <a:srgbClr val="666666"/>
                </a:solidFill>
                <a:latin typeface="Roboto"/>
                <a:ea typeface="Roboto"/>
                <a:cs typeface="Roboto"/>
                <a:sym typeface="Roboto"/>
              </a:rPr>
              <a:t>KOKO will </a:t>
            </a:r>
            <a:r>
              <a:rPr b="1" lang="en">
                <a:solidFill>
                  <a:srgbClr val="666666"/>
                </a:solidFill>
                <a:latin typeface="Roboto"/>
                <a:ea typeface="Roboto"/>
                <a:cs typeface="Roboto"/>
                <a:sym typeface="Roboto"/>
              </a:rPr>
              <a:t>Share agent application and supporting data via secure medium </a:t>
            </a:r>
            <a:endParaRPr>
              <a:latin typeface="Roboto"/>
              <a:ea typeface="Roboto"/>
              <a:cs typeface="Roboto"/>
              <a:sym typeface="Roboto"/>
            </a:endParaRPr>
          </a:p>
          <a:p>
            <a:pPr indent="0" lvl="0" marL="0" marR="0" rtl="0" algn="l">
              <a:spcBef>
                <a:spcPts val="0"/>
              </a:spcBef>
              <a:spcAft>
                <a:spcPts val="0"/>
              </a:spcAft>
              <a:buClr>
                <a:schemeClr val="dk1"/>
              </a:buClr>
              <a:buFont typeface="Calibri"/>
              <a:buNone/>
            </a:pPr>
            <a:r>
              <a:t/>
            </a:r>
            <a:endParaRPr>
              <a:solidFill>
                <a:schemeClr val="dk1"/>
              </a:solidFill>
              <a:latin typeface="Roboto"/>
              <a:ea typeface="Roboto"/>
              <a:cs typeface="Roboto"/>
              <a:sym typeface="Roboto"/>
            </a:endParaRPr>
          </a:p>
          <a:p>
            <a:pPr indent="0" lvl="0" marL="0" rtl="0" algn="l">
              <a:spcBef>
                <a:spcPts val="0"/>
              </a:spcBef>
              <a:spcAft>
                <a:spcPts val="0"/>
              </a:spcAft>
              <a:buClr>
                <a:srgbClr val="666666"/>
              </a:buClr>
              <a:buFont typeface="Roboto"/>
              <a:buNone/>
            </a:pPr>
            <a:r>
              <a:rPr b="1" lang="en">
                <a:solidFill>
                  <a:srgbClr val="666666"/>
                </a:solidFill>
                <a:latin typeface="Roboto"/>
                <a:ea typeface="Roboto"/>
                <a:cs typeface="Roboto"/>
                <a:sym typeface="Roboto"/>
              </a:rPr>
              <a:t>* KOKO and partner will a</a:t>
            </a:r>
            <a:r>
              <a:rPr b="1" lang="en">
                <a:solidFill>
                  <a:srgbClr val="666666"/>
                </a:solidFill>
                <a:latin typeface="Roboto"/>
                <a:ea typeface="Roboto"/>
                <a:cs typeface="Roboto"/>
                <a:sym typeface="Roboto"/>
              </a:rPr>
              <a:t>gree on the minimum KYC requirements for agent sign up</a:t>
            </a:r>
            <a:endParaRPr>
              <a:solidFill>
                <a:schemeClr val="dk1"/>
              </a:solidFill>
              <a:latin typeface="Roboto"/>
              <a:ea typeface="Roboto"/>
              <a:cs typeface="Roboto"/>
              <a:sym typeface="Roboto"/>
            </a:endParaRPr>
          </a:p>
          <a:p>
            <a:pPr indent="0" lvl="0" marL="0" rtl="0" algn="l">
              <a:spcBef>
                <a:spcPts val="0"/>
              </a:spcBef>
              <a:spcAft>
                <a:spcPts val="0"/>
              </a:spcAft>
              <a:buClr>
                <a:srgbClr val="666666"/>
              </a:buClr>
              <a:buFont typeface="Roboto"/>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Font typeface="Calibri"/>
              <a:buNone/>
            </a:pPr>
            <a:r>
              <a:t/>
            </a:r>
            <a:endParaRPr b="1">
              <a:solidFill>
                <a:srgbClr val="666666"/>
              </a:solidFill>
              <a:latin typeface="Roboto"/>
              <a:ea typeface="Roboto"/>
              <a:cs typeface="Roboto"/>
              <a:sym typeface="Roboto"/>
            </a:endParaRPr>
          </a:p>
          <a:p>
            <a:pPr indent="0" lvl="0" marL="0" marR="0" rtl="0" algn="l">
              <a:spcBef>
                <a:spcPts val="0"/>
              </a:spcBef>
              <a:spcAft>
                <a:spcPts val="0"/>
              </a:spcAft>
              <a:buClr>
                <a:schemeClr val="dk1"/>
              </a:buClr>
              <a:buFont typeface="Calibri"/>
              <a:buNone/>
            </a:pPr>
            <a:r>
              <a:t/>
            </a:r>
            <a:endParaRPr>
              <a:solidFill>
                <a:schemeClr val="dk1"/>
              </a:solidFill>
              <a:latin typeface="Roboto"/>
              <a:ea typeface="Roboto"/>
              <a:cs typeface="Roboto"/>
              <a:sym typeface="Roboto"/>
            </a:endParaRPr>
          </a:p>
          <a:p>
            <a:pPr indent="0" lvl="0" marL="0" marR="0" rtl="0" algn="l">
              <a:spcBef>
                <a:spcPts val="0"/>
              </a:spcBef>
              <a:spcAft>
                <a:spcPts val="0"/>
              </a:spcAft>
              <a:buClr>
                <a:schemeClr val="dk1"/>
              </a:buClr>
              <a:buFont typeface="Calibri"/>
              <a:buNone/>
            </a:pPr>
            <a:r>
              <a:t/>
            </a:r>
            <a:endParaRPr>
              <a:solidFill>
                <a:schemeClr val="dk1"/>
              </a:solidFill>
              <a:latin typeface="Roboto"/>
              <a:ea typeface="Roboto"/>
              <a:cs typeface="Roboto"/>
              <a:sym typeface="Roboto"/>
            </a:endParaRPr>
          </a:p>
        </p:txBody>
      </p:sp>
      <p:sp>
        <p:nvSpPr>
          <p:cNvPr id="295" name="Google Shape;295;p33"/>
          <p:cNvSpPr/>
          <p:nvPr/>
        </p:nvSpPr>
        <p:spPr>
          <a:xfrm>
            <a:off x="2286000" y="800100"/>
            <a:ext cx="1752600" cy="8157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rgbClr val="FFFFFF"/>
              </a:buClr>
              <a:buFont typeface="Roboto"/>
              <a:buNone/>
            </a:pPr>
            <a:r>
              <a:rPr lang="en" sz="1800">
                <a:solidFill>
                  <a:srgbClr val="FFFFFF"/>
                </a:solidFill>
                <a:latin typeface="Roboto"/>
                <a:ea typeface="Roboto"/>
                <a:cs typeface="Roboto"/>
                <a:sym typeface="Roboto"/>
              </a:rPr>
              <a:t>Pre-disbursement conditions</a:t>
            </a:r>
            <a:endParaRPr/>
          </a:p>
        </p:txBody>
      </p:sp>
      <p:sp>
        <p:nvSpPr>
          <p:cNvPr id="296" name="Google Shape;296;p33"/>
          <p:cNvSpPr/>
          <p:nvPr/>
        </p:nvSpPr>
        <p:spPr>
          <a:xfrm>
            <a:off x="4648200" y="800100"/>
            <a:ext cx="1524000" cy="8157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FFFFFF"/>
              </a:buClr>
              <a:buFont typeface="Calibri"/>
              <a:buNone/>
            </a:pPr>
            <a:r>
              <a:rPr lang="en" sz="1800">
                <a:solidFill>
                  <a:srgbClr val="FFFFFF"/>
                </a:solidFill>
                <a:latin typeface="Calibri"/>
                <a:ea typeface="Calibri"/>
                <a:cs typeface="Calibri"/>
                <a:sym typeface="Calibri"/>
              </a:rPr>
              <a:t>Disbursement </a:t>
            </a:r>
            <a:endParaRPr/>
          </a:p>
        </p:txBody>
      </p:sp>
      <p:sp>
        <p:nvSpPr>
          <p:cNvPr id="297" name="Google Shape;297;p33"/>
          <p:cNvSpPr/>
          <p:nvPr/>
        </p:nvSpPr>
        <p:spPr>
          <a:xfrm>
            <a:off x="6781800" y="800100"/>
            <a:ext cx="1600200" cy="8157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FFFFFF"/>
              </a:buClr>
              <a:buFont typeface="Calibri"/>
              <a:buNone/>
            </a:pPr>
            <a:r>
              <a:rPr lang="en" sz="1800">
                <a:solidFill>
                  <a:srgbClr val="FFFFFF"/>
                </a:solidFill>
                <a:latin typeface="Calibri"/>
                <a:ea typeface="Calibri"/>
                <a:cs typeface="Calibri"/>
                <a:sym typeface="Calibri"/>
              </a:rPr>
              <a:t>Repayments</a:t>
            </a:r>
            <a:endParaRPr/>
          </a:p>
        </p:txBody>
      </p:sp>
      <p:sp>
        <p:nvSpPr>
          <p:cNvPr id="298" name="Google Shape;298;p33"/>
          <p:cNvSpPr txBox="1"/>
          <p:nvPr/>
        </p:nvSpPr>
        <p:spPr>
          <a:xfrm>
            <a:off x="6508925" y="1657350"/>
            <a:ext cx="2189100" cy="3350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666666"/>
              </a:buClr>
              <a:buFont typeface="Calibri"/>
              <a:buNone/>
            </a:pPr>
            <a:r>
              <a:rPr b="1" lang="en">
                <a:solidFill>
                  <a:srgbClr val="666666"/>
                </a:solidFill>
                <a:latin typeface="Roboto"/>
                <a:ea typeface="Roboto"/>
                <a:cs typeface="Roboto"/>
                <a:sym typeface="Roboto"/>
              </a:rPr>
              <a:t>KOKO and Partner to have a monthly catch to review the progress of the repayments</a:t>
            </a:r>
            <a:endParaRPr>
              <a:latin typeface="Roboto"/>
              <a:ea typeface="Roboto"/>
              <a:cs typeface="Roboto"/>
              <a:sym typeface="Roboto"/>
            </a:endParaRPr>
          </a:p>
          <a:p>
            <a:pPr indent="0" lvl="0" marL="0" marR="0" rtl="0" algn="l">
              <a:spcBef>
                <a:spcPts val="0"/>
              </a:spcBef>
              <a:spcAft>
                <a:spcPts val="0"/>
              </a:spcAft>
              <a:buClr>
                <a:schemeClr val="dk1"/>
              </a:buClr>
              <a:buFont typeface="Calibri"/>
              <a:buNone/>
            </a:pPr>
            <a:r>
              <a:t/>
            </a:r>
            <a:endParaRPr b="1">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Calibri"/>
              <a:buNone/>
            </a:pPr>
            <a:r>
              <a:rPr b="1" lang="en">
                <a:solidFill>
                  <a:srgbClr val="666666"/>
                </a:solidFill>
                <a:latin typeface="Roboto"/>
                <a:ea typeface="Roboto"/>
                <a:cs typeface="Roboto"/>
                <a:sym typeface="Roboto"/>
              </a:rPr>
              <a:t>*KOKO and Partner to agree on how to handle late repayments and defaults</a:t>
            </a:r>
            <a:endParaRPr>
              <a:latin typeface="Roboto"/>
              <a:ea typeface="Roboto"/>
              <a:cs typeface="Roboto"/>
              <a:sym typeface="Roboto"/>
            </a:endParaRPr>
          </a:p>
        </p:txBody>
      </p:sp>
      <p:sp>
        <p:nvSpPr>
          <p:cNvPr id="299" name="Google Shape;299;p33"/>
          <p:cNvSpPr txBox="1"/>
          <p:nvPr/>
        </p:nvSpPr>
        <p:spPr>
          <a:xfrm>
            <a:off x="2078525" y="1657350"/>
            <a:ext cx="2189100" cy="2412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666666"/>
              </a:buClr>
              <a:buFont typeface="Roboto"/>
              <a:buNone/>
            </a:pPr>
            <a:r>
              <a:rPr b="1" lang="en">
                <a:solidFill>
                  <a:srgbClr val="666666"/>
                </a:solidFill>
                <a:latin typeface="Roboto"/>
                <a:ea typeface="Roboto"/>
                <a:cs typeface="Roboto"/>
                <a:sym typeface="Roboto"/>
              </a:rPr>
              <a:t>Partner will c</a:t>
            </a:r>
            <a:r>
              <a:rPr b="1" lang="en">
                <a:solidFill>
                  <a:srgbClr val="666666"/>
                </a:solidFill>
                <a:latin typeface="Roboto"/>
                <a:ea typeface="Roboto"/>
                <a:cs typeface="Roboto"/>
                <a:sym typeface="Roboto"/>
              </a:rPr>
              <a:t>ollect any additional information needed </a:t>
            </a:r>
            <a:endParaRPr>
              <a:latin typeface="Roboto"/>
              <a:ea typeface="Roboto"/>
              <a:cs typeface="Roboto"/>
              <a:sym typeface="Roboto"/>
            </a:endParaRPr>
          </a:p>
          <a:p>
            <a:pPr indent="0" lvl="0" marL="0" marR="0" rtl="0" algn="l">
              <a:spcBef>
                <a:spcPts val="0"/>
              </a:spcBef>
              <a:spcAft>
                <a:spcPts val="0"/>
              </a:spcAft>
              <a:buClr>
                <a:schemeClr val="dk1"/>
              </a:buClr>
              <a:buFont typeface="Calibri"/>
              <a:buNone/>
            </a:pPr>
            <a:r>
              <a:t/>
            </a:r>
            <a:endParaRPr b="1">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rPr b="1" lang="en">
                <a:solidFill>
                  <a:srgbClr val="666666"/>
                </a:solidFill>
                <a:latin typeface="Roboto"/>
                <a:ea typeface="Roboto"/>
                <a:cs typeface="Roboto"/>
                <a:sym typeface="Roboto"/>
              </a:rPr>
              <a:t>Partner will ensure all the conditions set have been fulfilled </a:t>
            </a:r>
            <a:endParaRPr b="1">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t/>
            </a:r>
            <a:endParaRPr b="1">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rPr b="1" lang="en">
                <a:solidFill>
                  <a:srgbClr val="666666"/>
                </a:solidFill>
                <a:latin typeface="Roboto"/>
                <a:ea typeface="Roboto"/>
                <a:cs typeface="Roboto"/>
                <a:sym typeface="Roboto"/>
              </a:rPr>
              <a:t>Loan request is submitted for </a:t>
            </a:r>
            <a:r>
              <a:rPr b="1" lang="en">
                <a:solidFill>
                  <a:srgbClr val="666666"/>
                </a:solidFill>
                <a:latin typeface="Roboto"/>
                <a:ea typeface="Roboto"/>
                <a:cs typeface="Roboto"/>
                <a:sym typeface="Roboto"/>
              </a:rPr>
              <a:t>underwriting</a:t>
            </a:r>
            <a:r>
              <a:rPr b="1" lang="en">
                <a:solidFill>
                  <a:srgbClr val="666666"/>
                </a:solidFill>
                <a:latin typeface="Roboto"/>
                <a:ea typeface="Roboto"/>
                <a:cs typeface="Roboto"/>
                <a:sym typeface="Roboto"/>
              </a:rPr>
              <a:t> and scoring</a:t>
            </a:r>
            <a:endParaRPr b="1">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t/>
            </a:r>
            <a:endParaRPr>
              <a:latin typeface="Roboto"/>
              <a:ea typeface="Roboto"/>
              <a:cs typeface="Roboto"/>
              <a:sym typeface="Roboto"/>
            </a:endParaRPr>
          </a:p>
          <a:p>
            <a:pPr indent="0" lvl="0" marL="0" marR="0" rtl="0" algn="l">
              <a:spcBef>
                <a:spcPts val="0"/>
              </a:spcBef>
              <a:spcAft>
                <a:spcPts val="0"/>
              </a:spcAft>
              <a:buClr>
                <a:schemeClr val="dk1"/>
              </a:buClr>
              <a:buFont typeface="Calibri"/>
              <a:buNone/>
            </a:pPr>
            <a:r>
              <a:t/>
            </a:r>
            <a:endParaRPr b="1">
              <a:solidFill>
                <a:srgbClr val="666666"/>
              </a:solidFill>
              <a:latin typeface="Roboto"/>
              <a:ea typeface="Roboto"/>
              <a:cs typeface="Roboto"/>
              <a:sym typeface="Roboto"/>
            </a:endParaRPr>
          </a:p>
          <a:p>
            <a:pPr indent="0" lvl="0" marL="0" marR="0" rtl="0" algn="l">
              <a:spcBef>
                <a:spcPts val="0"/>
              </a:spcBef>
              <a:spcAft>
                <a:spcPts val="0"/>
              </a:spcAft>
              <a:buClr>
                <a:schemeClr val="dk1"/>
              </a:buClr>
              <a:buFont typeface="Calibri"/>
              <a:buNone/>
            </a:pPr>
            <a:r>
              <a:t/>
            </a:r>
            <a:endParaRPr b="1">
              <a:solidFill>
                <a:srgbClr val="666666"/>
              </a:solidFill>
              <a:latin typeface="Roboto"/>
              <a:ea typeface="Roboto"/>
              <a:cs typeface="Roboto"/>
              <a:sym typeface="Roboto"/>
            </a:endParaRPr>
          </a:p>
        </p:txBody>
      </p:sp>
      <p:sp>
        <p:nvSpPr>
          <p:cNvPr id="300" name="Google Shape;300;p33"/>
          <p:cNvSpPr txBox="1"/>
          <p:nvPr/>
        </p:nvSpPr>
        <p:spPr>
          <a:xfrm>
            <a:off x="4723175" y="3148550"/>
            <a:ext cx="1433100" cy="701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sz="1800">
              <a:solidFill>
                <a:schemeClr val="dk1"/>
              </a:solidFill>
              <a:latin typeface="Calibri"/>
              <a:ea typeface="Calibri"/>
              <a:cs typeface="Calibri"/>
              <a:sym typeface="Calibri"/>
            </a:endParaRPr>
          </a:p>
        </p:txBody>
      </p:sp>
      <p:sp>
        <p:nvSpPr>
          <p:cNvPr id="301" name="Google Shape;301;p33"/>
          <p:cNvSpPr txBox="1"/>
          <p:nvPr/>
        </p:nvSpPr>
        <p:spPr>
          <a:xfrm>
            <a:off x="4483975" y="1657350"/>
            <a:ext cx="1807200" cy="3486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666666"/>
              </a:buClr>
              <a:buFont typeface="Roboto"/>
              <a:buNone/>
            </a:pPr>
            <a:r>
              <a:rPr b="1" lang="en" sz="1200">
                <a:solidFill>
                  <a:srgbClr val="666666"/>
                </a:solidFill>
                <a:latin typeface="Roboto"/>
                <a:ea typeface="Roboto"/>
                <a:cs typeface="Roboto"/>
                <a:sym typeface="Roboto"/>
              </a:rPr>
              <a:t>Partner will disburse successful loan requests </a:t>
            </a:r>
            <a:endParaRPr b="1" sz="1200">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t/>
            </a:r>
            <a:endParaRPr b="1" sz="1200">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rPr b="1" lang="en" sz="1200">
                <a:solidFill>
                  <a:srgbClr val="666666"/>
                </a:solidFill>
                <a:latin typeface="Roboto"/>
                <a:ea typeface="Roboto"/>
                <a:cs typeface="Roboto"/>
                <a:sym typeface="Roboto"/>
              </a:rPr>
              <a:t>Partner notifies KOKO of the disbursed loans and transfers the funds to KOKO </a:t>
            </a:r>
            <a:endParaRPr b="1" sz="1200">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t/>
            </a:r>
            <a:endParaRPr b="1" sz="1200">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rPr b="1" lang="en" sz="1200">
                <a:solidFill>
                  <a:srgbClr val="666666"/>
                </a:solidFill>
                <a:latin typeface="Roboto"/>
                <a:ea typeface="Roboto"/>
                <a:cs typeface="Roboto"/>
                <a:sym typeface="Roboto"/>
              </a:rPr>
              <a:t>KOKO notifies the customer of the successful loan application</a:t>
            </a:r>
            <a:endParaRPr b="1" sz="1200">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t/>
            </a:r>
            <a:endParaRPr b="1" sz="1200">
              <a:solidFill>
                <a:srgbClr val="666666"/>
              </a:solidFill>
              <a:latin typeface="Roboto"/>
              <a:ea typeface="Roboto"/>
              <a:cs typeface="Roboto"/>
              <a:sym typeface="Roboto"/>
            </a:endParaRPr>
          </a:p>
          <a:p>
            <a:pPr indent="0" lvl="0" marL="0" marR="0" rtl="0" algn="l">
              <a:spcBef>
                <a:spcPts val="0"/>
              </a:spcBef>
              <a:spcAft>
                <a:spcPts val="0"/>
              </a:spcAft>
              <a:buClr>
                <a:srgbClr val="666666"/>
              </a:buClr>
              <a:buFont typeface="Roboto"/>
              <a:buNone/>
            </a:pPr>
            <a:r>
              <a:rPr b="1" lang="en" sz="1200">
                <a:solidFill>
                  <a:srgbClr val="666666"/>
                </a:solidFill>
                <a:latin typeface="Roboto"/>
                <a:ea typeface="Roboto"/>
                <a:cs typeface="Roboto"/>
                <a:sym typeface="Roboto"/>
              </a:rPr>
              <a:t>Agent  pays deposit and KOKO point is delivered</a:t>
            </a:r>
            <a:endParaRPr b="1" sz="1200">
              <a:solidFill>
                <a:srgbClr val="666666"/>
              </a:solidFill>
              <a:latin typeface="Roboto"/>
              <a:ea typeface="Roboto"/>
              <a:cs typeface="Roboto"/>
              <a:sym typeface="Roboto"/>
            </a:endParaRPr>
          </a:p>
        </p:txBody>
      </p:sp>
      <p:sp>
        <p:nvSpPr>
          <p:cNvPr id="302" name="Google Shape;302;p33"/>
          <p:cNvSpPr/>
          <p:nvPr/>
        </p:nvSpPr>
        <p:spPr>
          <a:xfrm>
            <a:off x="260824" y="800100"/>
            <a:ext cx="1491775" cy="8157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FFFFFF"/>
              </a:buClr>
              <a:buFont typeface="Roboto"/>
              <a:buNone/>
            </a:pPr>
            <a:r>
              <a:rPr lang="en" sz="1800">
                <a:solidFill>
                  <a:srgbClr val="FFFFFF"/>
                </a:solidFill>
                <a:latin typeface="Roboto"/>
                <a:ea typeface="Roboto"/>
                <a:cs typeface="Roboto"/>
                <a:sym typeface="Roboto"/>
              </a:rPr>
              <a:t>Data  from Acquisition channels</a:t>
            </a:r>
            <a:endParaRPr/>
          </a:p>
        </p:txBody>
      </p:sp>
      <p:sp>
        <p:nvSpPr>
          <p:cNvPr id="303" name="Google Shape;303;p33"/>
          <p:cNvSpPr/>
          <p:nvPr/>
        </p:nvSpPr>
        <p:spPr>
          <a:xfrm>
            <a:off x="1806000" y="971550"/>
            <a:ext cx="480000" cy="5007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sz="1800">
              <a:solidFill>
                <a:schemeClr val="dk1"/>
              </a:solidFill>
              <a:latin typeface="Calibri"/>
              <a:ea typeface="Calibri"/>
              <a:cs typeface="Calibri"/>
              <a:sym typeface="Calibri"/>
            </a:endParaRPr>
          </a:p>
        </p:txBody>
      </p:sp>
      <p:sp>
        <p:nvSpPr>
          <p:cNvPr id="304" name="Google Shape;304;p33"/>
          <p:cNvSpPr/>
          <p:nvPr/>
        </p:nvSpPr>
        <p:spPr>
          <a:xfrm>
            <a:off x="4092000" y="971550"/>
            <a:ext cx="480000" cy="5007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sz="1800">
              <a:solidFill>
                <a:schemeClr val="dk1"/>
              </a:solidFill>
              <a:latin typeface="Calibri"/>
              <a:ea typeface="Calibri"/>
              <a:cs typeface="Calibri"/>
              <a:sym typeface="Calibri"/>
            </a:endParaRPr>
          </a:p>
        </p:txBody>
      </p:sp>
      <p:sp>
        <p:nvSpPr>
          <p:cNvPr id="305" name="Google Shape;305;p33"/>
          <p:cNvSpPr/>
          <p:nvPr/>
        </p:nvSpPr>
        <p:spPr>
          <a:xfrm>
            <a:off x="6248400" y="971550"/>
            <a:ext cx="480000" cy="5007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311700" y="57150"/>
            <a:ext cx="8520600" cy="660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4A86E8"/>
              </a:buClr>
              <a:buFont typeface="Roboto"/>
              <a:buNone/>
            </a:pPr>
            <a:r>
              <a:rPr b="0" i="0" lang="en" sz="3000" u="none" cap="small" strike="noStrike">
                <a:solidFill>
                  <a:srgbClr val="4A86E8"/>
                </a:solidFill>
                <a:latin typeface="Roboto"/>
                <a:ea typeface="Roboto"/>
                <a:cs typeface="Roboto"/>
                <a:sym typeface="Roboto"/>
              </a:rPr>
              <a:t>M</a:t>
            </a:r>
            <a:r>
              <a:rPr lang="en" sz="3000">
                <a:solidFill>
                  <a:srgbClr val="4A86E8"/>
                </a:solidFill>
                <a:latin typeface="Roboto"/>
                <a:ea typeface="Roboto"/>
                <a:cs typeface="Roboto"/>
                <a:sym typeface="Roboto"/>
              </a:rPr>
              <a:t>ovement</a:t>
            </a:r>
            <a:r>
              <a:rPr b="0" i="0" lang="en" sz="3000" u="none" cap="small" strike="noStrike">
                <a:solidFill>
                  <a:srgbClr val="4A86E8"/>
                </a:solidFill>
                <a:latin typeface="Roboto"/>
                <a:ea typeface="Roboto"/>
                <a:cs typeface="Roboto"/>
                <a:sym typeface="Roboto"/>
              </a:rPr>
              <a:t> O</a:t>
            </a:r>
            <a:r>
              <a:rPr lang="en" sz="3000">
                <a:solidFill>
                  <a:srgbClr val="4A86E8"/>
                </a:solidFill>
                <a:latin typeface="Roboto"/>
                <a:ea typeface="Roboto"/>
                <a:cs typeface="Roboto"/>
                <a:sym typeface="Roboto"/>
              </a:rPr>
              <a:t>f</a:t>
            </a:r>
            <a:r>
              <a:rPr b="0" i="0" lang="en" sz="3000" u="none" cap="small" strike="noStrike">
                <a:solidFill>
                  <a:srgbClr val="4A86E8"/>
                </a:solidFill>
                <a:latin typeface="Roboto"/>
                <a:ea typeface="Roboto"/>
                <a:cs typeface="Roboto"/>
                <a:sym typeface="Roboto"/>
              </a:rPr>
              <a:t> M</a:t>
            </a:r>
            <a:r>
              <a:rPr lang="en" sz="3000">
                <a:solidFill>
                  <a:srgbClr val="4A86E8"/>
                </a:solidFill>
                <a:latin typeface="Roboto"/>
                <a:ea typeface="Roboto"/>
                <a:cs typeface="Roboto"/>
                <a:sym typeface="Roboto"/>
              </a:rPr>
              <a:t>oney</a:t>
            </a:r>
            <a:endParaRPr/>
          </a:p>
          <a:p>
            <a:pPr indent="0" lvl="0" marL="0" marR="0" rtl="0" algn="l">
              <a:spcBef>
                <a:spcPts val="0"/>
              </a:spcBef>
              <a:spcAft>
                <a:spcPts val="0"/>
              </a:spcAft>
              <a:buClr>
                <a:schemeClr val="lt1"/>
              </a:buClr>
              <a:buFont typeface="Calibri"/>
              <a:buNone/>
            </a:pPr>
            <a:r>
              <a:t/>
            </a:r>
            <a:endParaRPr b="0" i="0" sz="2400" u="none" cap="small" strike="noStrike">
              <a:solidFill>
                <a:schemeClr val="lt1"/>
              </a:solidFill>
              <a:latin typeface="Calibri"/>
              <a:ea typeface="Calibri"/>
              <a:cs typeface="Calibri"/>
              <a:sym typeface="Calibri"/>
            </a:endParaRPr>
          </a:p>
        </p:txBody>
      </p:sp>
      <p:graphicFrame>
        <p:nvGraphicFramePr>
          <p:cNvPr id="311" name="Google Shape;311;p34"/>
          <p:cNvGraphicFramePr/>
          <p:nvPr/>
        </p:nvGraphicFramePr>
        <p:xfrm>
          <a:off x="275275" y="800101"/>
          <a:ext cx="3000000" cy="3000000"/>
        </p:xfrm>
        <a:graphic>
          <a:graphicData uri="http://schemas.openxmlformats.org/drawingml/2006/table">
            <a:tbl>
              <a:tblPr>
                <a:noFill/>
                <a:tableStyleId>{3D5E833C-45C3-4C21-96EE-3273F5B97100}</a:tableStyleId>
              </a:tblPr>
              <a:tblGrid>
                <a:gridCol w="938925"/>
                <a:gridCol w="4792950"/>
                <a:gridCol w="2506800"/>
              </a:tblGrid>
              <a:tr h="738700">
                <a:tc>
                  <a:txBody>
                    <a:bodyPr/>
                    <a:lstStyle/>
                    <a:p>
                      <a:pPr indent="0" lvl="0" marL="0" marR="0" rtl="0" algn="ctr">
                        <a:spcBef>
                          <a:spcPts val="0"/>
                        </a:spcBef>
                        <a:spcAft>
                          <a:spcPts val="0"/>
                        </a:spcAft>
                        <a:buClr>
                          <a:schemeClr val="dk1"/>
                        </a:buClr>
                        <a:buFont typeface="Calibri"/>
                        <a:buNone/>
                      </a:pPr>
                      <a:r>
                        <a:t/>
                      </a:r>
                      <a:endParaRPr sz="1200" u="none" cap="none" strike="noStrike">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Font typeface="Roboto"/>
                        <a:buNone/>
                      </a:pPr>
                      <a:r>
                        <a:rPr b="1" lang="en" sz="1200">
                          <a:latin typeface="Roboto"/>
                          <a:ea typeface="Roboto"/>
                          <a:cs typeface="Roboto"/>
                          <a:sym typeface="Roboto"/>
                        </a:rPr>
                        <a:t>Movement of funds before FP is delivered</a:t>
                      </a:r>
                      <a:endParaRPr sz="12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Font typeface="Roboto"/>
                        <a:buNone/>
                      </a:pPr>
                      <a:r>
                        <a:rPr b="1" lang="en" sz="1200">
                          <a:latin typeface="Roboto"/>
                          <a:ea typeface="Roboto"/>
                          <a:cs typeface="Roboto"/>
                          <a:sym typeface="Roboto"/>
                        </a:rPr>
                        <a:t>Movement of funds after the FP is delivered (KOKO &amp; PARTNER account reconciliation)</a:t>
                      </a:r>
                      <a:endParaRPr sz="12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98100">
                <a:tc>
                  <a:txBody>
                    <a:bodyPr/>
                    <a:lstStyle/>
                    <a:p>
                      <a:pPr indent="0" lvl="0" marL="0" marR="0" rtl="0" algn="ctr">
                        <a:spcBef>
                          <a:spcPts val="0"/>
                        </a:spcBef>
                        <a:spcAft>
                          <a:spcPts val="0"/>
                        </a:spcAft>
                        <a:buClr>
                          <a:schemeClr val="dk1"/>
                        </a:buClr>
                        <a:buFont typeface="Roboto"/>
                        <a:buNone/>
                      </a:pPr>
                      <a:r>
                        <a:rPr lang="en" sz="1200" u="none" cap="none" strike="noStrike">
                          <a:latin typeface="Roboto"/>
                          <a:ea typeface="Roboto"/>
                          <a:cs typeface="Roboto"/>
                          <a:sym typeface="Roboto"/>
                        </a:rPr>
                        <a:t>JOURNEY A</a:t>
                      </a:r>
                      <a:endParaRPr sz="12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marR="0" rtl="0" algn="l">
                        <a:lnSpc>
                          <a:spcPct val="150000"/>
                        </a:lnSpc>
                        <a:spcBef>
                          <a:spcPts val="0"/>
                        </a:spcBef>
                        <a:spcAft>
                          <a:spcPts val="0"/>
                        </a:spcAft>
                        <a:buClr>
                          <a:schemeClr val="dk1"/>
                        </a:buClr>
                        <a:buFont typeface="Roboto"/>
                        <a:buNone/>
                      </a:pPr>
                      <a:r>
                        <a:rPr lang="en" sz="1200">
                          <a:latin typeface="Roboto"/>
                          <a:ea typeface="Roboto"/>
                          <a:cs typeface="Roboto"/>
                          <a:sym typeface="Roboto"/>
                        </a:rPr>
                        <a:t>KOKO Signs up an agent </a:t>
                      </a:r>
                      <a:endParaRPr sz="1200">
                        <a:latin typeface="Roboto"/>
                        <a:ea typeface="Roboto"/>
                        <a:cs typeface="Roboto"/>
                        <a:sym typeface="Roboto"/>
                      </a:endParaRPr>
                    </a:p>
                    <a:p>
                      <a:pPr indent="0" lvl="0" marL="0" marR="0" rtl="0" algn="l">
                        <a:lnSpc>
                          <a:spcPct val="150000"/>
                        </a:lnSpc>
                        <a:spcBef>
                          <a:spcPts val="0"/>
                        </a:spcBef>
                        <a:spcAft>
                          <a:spcPts val="0"/>
                        </a:spcAft>
                        <a:buClr>
                          <a:schemeClr val="dk1"/>
                        </a:buClr>
                        <a:buFont typeface="Roboto"/>
                        <a:buNone/>
                      </a:pPr>
                      <a:r>
                        <a:rPr lang="en" sz="1200">
                          <a:latin typeface="Roboto"/>
                          <a:ea typeface="Roboto"/>
                          <a:cs typeface="Roboto"/>
                          <a:sym typeface="Roboto"/>
                        </a:rPr>
                        <a:t>KOKO receives agent deposit and loan application</a:t>
                      </a:r>
                      <a:endParaRPr sz="1200">
                        <a:latin typeface="Roboto"/>
                        <a:ea typeface="Roboto"/>
                        <a:cs typeface="Roboto"/>
                        <a:sym typeface="Roboto"/>
                      </a:endParaRPr>
                    </a:p>
                    <a:p>
                      <a:pPr indent="0" lvl="0" marL="0" marR="0" rtl="0" algn="l">
                        <a:lnSpc>
                          <a:spcPct val="150000"/>
                        </a:lnSpc>
                        <a:spcBef>
                          <a:spcPts val="0"/>
                        </a:spcBef>
                        <a:spcAft>
                          <a:spcPts val="0"/>
                        </a:spcAft>
                        <a:buClr>
                          <a:schemeClr val="dk1"/>
                        </a:buClr>
                        <a:buFont typeface="Roboto"/>
                        <a:buNone/>
                      </a:pPr>
                      <a:r>
                        <a:rPr lang="en" sz="1200">
                          <a:latin typeface="Roboto"/>
                          <a:ea typeface="Roboto"/>
                          <a:cs typeface="Roboto"/>
                          <a:sym typeface="Roboto"/>
                        </a:rPr>
                        <a:t>KOKO assesses and disburses the loan </a:t>
                      </a:r>
                      <a:endParaRPr sz="12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marR="0" rtl="0" algn="l">
                        <a:lnSpc>
                          <a:spcPct val="150000"/>
                        </a:lnSpc>
                        <a:spcBef>
                          <a:spcPts val="0"/>
                        </a:spcBef>
                        <a:spcAft>
                          <a:spcPts val="0"/>
                        </a:spcAft>
                        <a:buClr>
                          <a:schemeClr val="dk1"/>
                        </a:buClr>
                        <a:buFont typeface="Roboto"/>
                        <a:buNone/>
                      </a:pPr>
                      <a:r>
                        <a:rPr lang="en" sz="1200">
                          <a:latin typeface="Roboto"/>
                          <a:ea typeface="Roboto"/>
                          <a:cs typeface="Roboto"/>
                          <a:sym typeface="Roboto"/>
                        </a:rPr>
                        <a:t>KOKO collects the repayments until the loan is fully paid</a:t>
                      </a:r>
                      <a:endParaRPr sz="12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r>
              <a:tr h="1618400">
                <a:tc>
                  <a:txBody>
                    <a:bodyPr/>
                    <a:lstStyle/>
                    <a:p>
                      <a:pPr indent="0" lvl="0" marL="0" rtl="0" algn="ctr">
                        <a:spcBef>
                          <a:spcPts val="0"/>
                        </a:spcBef>
                        <a:spcAft>
                          <a:spcPts val="0"/>
                        </a:spcAft>
                        <a:buClr>
                          <a:schemeClr val="dk1"/>
                        </a:buClr>
                        <a:buFont typeface="Roboto"/>
                        <a:buNone/>
                      </a:pPr>
                      <a:r>
                        <a:rPr lang="en" sz="1200">
                          <a:solidFill>
                            <a:schemeClr val="dk1"/>
                          </a:solidFill>
                          <a:latin typeface="Roboto"/>
                          <a:ea typeface="Roboto"/>
                          <a:cs typeface="Roboto"/>
                          <a:sym typeface="Roboto"/>
                        </a:rPr>
                        <a:t>JOURNEY B</a:t>
                      </a:r>
                      <a:endParaRPr sz="1200" u="none" cap="none" strike="noStrike">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KOKO will Signs up an agent </a:t>
                      </a:r>
                      <a:endParaRPr sz="1200">
                        <a:solidFill>
                          <a:schemeClr val="dk1"/>
                        </a:solidFill>
                        <a:latin typeface="Roboto"/>
                        <a:ea typeface="Roboto"/>
                        <a:cs typeface="Roboto"/>
                        <a:sym typeface="Roboto"/>
                      </a:endParaRPr>
                    </a:p>
                    <a:p>
                      <a:pPr indent="0" lvl="0" marL="0" marR="0" rtl="0" algn="l">
                        <a:lnSpc>
                          <a:spcPct val="115000"/>
                        </a:lnSpc>
                        <a:spcBef>
                          <a:spcPts val="0"/>
                        </a:spcBef>
                        <a:spcAft>
                          <a:spcPts val="0"/>
                        </a:spcAft>
                        <a:buNone/>
                      </a:pPr>
                      <a:r>
                        <a:rPr lang="en" sz="1200">
                          <a:latin typeface="Roboto"/>
                          <a:ea typeface="Roboto"/>
                          <a:cs typeface="Roboto"/>
                          <a:sym typeface="Roboto"/>
                        </a:rPr>
                        <a:t>KOKO shares the loan request details with the Partner </a:t>
                      </a:r>
                      <a:endParaRPr sz="1200">
                        <a:latin typeface="Roboto"/>
                        <a:ea typeface="Roboto"/>
                        <a:cs typeface="Roboto"/>
                        <a:sym typeface="Roboto"/>
                      </a:endParaRPr>
                    </a:p>
                    <a:p>
                      <a:pPr indent="0" lvl="0" marL="0" marR="0" rtl="0" algn="l">
                        <a:lnSpc>
                          <a:spcPct val="115000"/>
                        </a:lnSpc>
                        <a:spcBef>
                          <a:spcPts val="0"/>
                        </a:spcBef>
                        <a:spcAft>
                          <a:spcPts val="0"/>
                        </a:spcAft>
                        <a:buNone/>
                      </a:pPr>
                      <a:r>
                        <a:rPr lang="en" sz="1200">
                          <a:latin typeface="Roboto"/>
                          <a:ea typeface="Roboto"/>
                          <a:cs typeface="Roboto"/>
                          <a:sym typeface="Roboto"/>
                        </a:rPr>
                        <a:t>Partner assesses loan and agrees terms with the agent</a:t>
                      </a:r>
                      <a:endParaRPr sz="1200">
                        <a:latin typeface="Roboto"/>
                        <a:ea typeface="Roboto"/>
                        <a:cs typeface="Roboto"/>
                        <a:sym typeface="Roboto"/>
                      </a:endParaRPr>
                    </a:p>
                    <a:p>
                      <a:pPr indent="0" lvl="0" marL="0" marR="0" rtl="0" algn="l">
                        <a:lnSpc>
                          <a:spcPct val="115000"/>
                        </a:lnSpc>
                        <a:spcBef>
                          <a:spcPts val="0"/>
                        </a:spcBef>
                        <a:spcAft>
                          <a:spcPts val="0"/>
                        </a:spcAft>
                        <a:buNone/>
                      </a:pPr>
                      <a:r>
                        <a:rPr lang="en" sz="1200">
                          <a:latin typeface="Roboto"/>
                          <a:ea typeface="Roboto"/>
                          <a:cs typeface="Roboto"/>
                          <a:sym typeface="Roboto"/>
                        </a:rPr>
                        <a:t>Partner issues loans and sends the funds to KOKO</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Agent pays deposit to KOKO</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KOKO delivers the Fuel point to the agent</a:t>
                      </a:r>
                      <a:endParaRPr sz="1200" u="none" cap="none" strike="noStrike">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1200">
                          <a:latin typeface="Roboto"/>
                          <a:ea typeface="Roboto"/>
                          <a:cs typeface="Roboto"/>
                          <a:sym typeface="Roboto"/>
                        </a:rPr>
                        <a:t>Repayments collected by Partner according to the agreed terms.</a:t>
                      </a:r>
                      <a:endParaRPr sz="1200">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908125">
                <a:tc>
                  <a:txBody>
                    <a:bodyPr/>
                    <a:lstStyle/>
                    <a:p>
                      <a:pPr indent="0" lvl="0" marL="0" marR="0" rtl="0" algn="ctr">
                        <a:spcBef>
                          <a:spcPts val="0"/>
                        </a:spcBef>
                        <a:spcAft>
                          <a:spcPts val="0"/>
                        </a:spcAft>
                        <a:buClr>
                          <a:schemeClr val="dk1"/>
                        </a:buClr>
                        <a:buFont typeface="Roboto"/>
                        <a:buNone/>
                      </a:pPr>
                      <a:r>
                        <a:rPr lang="en" sz="1200">
                          <a:latin typeface="Roboto"/>
                          <a:ea typeface="Roboto"/>
                          <a:cs typeface="Roboto"/>
                          <a:sym typeface="Roboto"/>
                        </a:rPr>
                        <a:t>JOURNEY C</a:t>
                      </a:r>
                      <a:endParaRPr sz="1200">
                        <a:latin typeface="Roboto"/>
                        <a:ea typeface="Roboto"/>
                        <a:cs typeface="Roboto"/>
                        <a:sym typeface="Roboto"/>
                      </a:endParaRPr>
                    </a:p>
                    <a:p>
                      <a:pPr indent="0" lvl="0" marL="0" marR="0" rtl="0" algn="ctr">
                        <a:spcBef>
                          <a:spcPts val="0"/>
                        </a:spcBef>
                        <a:spcAft>
                          <a:spcPts val="0"/>
                        </a:spcAft>
                        <a:buClr>
                          <a:schemeClr val="dk1"/>
                        </a:buClr>
                        <a:buFont typeface="Calibri"/>
                        <a:buNone/>
                      </a:pPr>
                      <a:r>
                        <a:t/>
                      </a:r>
                      <a:endParaRPr sz="1200" u="none" cap="none" strike="noStrike">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312" name="Google Shape;312;p34"/>
          <p:cNvCxnSpPr/>
          <p:nvPr/>
        </p:nvCxnSpPr>
        <p:spPr>
          <a:xfrm>
            <a:off x="152400" y="590550"/>
            <a:ext cx="8370600" cy="0"/>
          </a:xfrm>
          <a:prstGeom prst="straightConnector1">
            <a:avLst/>
          </a:prstGeom>
          <a:noFill/>
          <a:ln cap="flat" cmpd="sng" w="28575">
            <a:solidFill>
              <a:srgbClr val="D8D8D8"/>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311700" y="114300"/>
            <a:ext cx="8520600" cy="533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4A86E8"/>
              </a:buClr>
              <a:buFont typeface="Roboto"/>
              <a:buNone/>
            </a:pPr>
            <a:r>
              <a:rPr b="0" i="0" lang="en" sz="3000" u="none" cap="small" strike="noStrike">
                <a:solidFill>
                  <a:srgbClr val="4A86E8"/>
                </a:solidFill>
                <a:highlight>
                  <a:srgbClr val="FFFFFF"/>
                </a:highlight>
                <a:latin typeface="Roboto"/>
                <a:ea typeface="Roboto"/>
                <a:cs typeface="Roboto"/>
                <a:sym typeface="Roboto"/>
              </a:rPr>
              <a:t>R</a:t>
            </a:r>
            <a:r>
              <a:rPr lang="en" sz="3000">
                <a:solidFill>
                  <a:srgbClr val="4A86E8"/>
                </a:solidFill>
                <a:highlight>
                  <a:srgbClr val="FFFFFF"/>
                </a:highlight>
                <a:latin typeface="Roboto"/>
                <a:ea typeface="Roboto"/>
                <a:cs typeface="Roboto"/>
                <a:sym typeface="Roboto"/>
              </a:rPr>
              <a:t>eal</a:t>
            </a:r>
            <a:r>
              <a:rPr b="0" i="0" lang="en" sz="3000" u="none" cap="small" strike="noStrike">
                <a:solidFill>
                  <a:srgbClr val="4A86E8"/>
                </a:solidFill>
                <a:highlight>
                  <a:srgbClr val="FFFFFF"/>
                </a:highlight>
                <a:latin typeface="Roboto"/>
                <a:ea typeface="Roboto"/>
                <a:cs typeface="Roboto"/>
                <a:sym typeface="Roboto"/>
              </a:rPr>
              <a:t>-W</a:t>
            </a:r>
            <a:r>
              <a:rPr lang="en" sz="3000">
                <a:solidFill>
                  <a:srgbClr val="4A86E8"/>
                </a:solidFill>
                <a:highlight>
                  <a:srgbClr val="FFFFFF"/>
                </a:highlight>
                <a:latin typeface="Roboto"/>
                <a:ea typeface="Roboto"/>
                <a:cs typeface="Roboto"/>
                <a:sym typeface="Roboto"/>
              </a:rPr>
              <a:t>orld</a:t>
            </a:r>
            <a:r>
              <a:rPr b="0" i="0" lang="en" sz="3000" u="none" cap="small" strike="noStrike">
                <a:solidFill>
                  <a:srgbClr val="4A86E8"/>
                </a:solidFill>
                <a:highlight>
                  <a:srgbClr val="FFFFFF"/>
                </a:highlight>
                <a:latin typeface="Roboto"/>
                <a:ea typeface="Roboto"/>
                <a:cs typeface="Roboto"/>
                <a:sym typeface="Roboto"/>
              </a:rPr>
              <a:t> P</a:t>
            </a:r>
            <a:r>
              <a:rPr lang="en" sz="3000">
                <a:solidFill>
                  <a:srgbClr val="4A86E8"/>
                </a:solidFill>
                <a:highlight>
                  <a:srgbClr val="FFFFFF"/>
                </a:highlight>
                <a:latin typeface="Roboto"/>
                <a:ea typeface="Roboto"/>
                <a:cs typeface="Roboto"/>
                <a:sym typeface="Roboto"/>
              </a:rPr>
              <a:t>rocess</a:t>
            </a:r>
            <a:r>
              <a:rPr b="0" i="0" lang="en" sz="3000" u="none" cap="small" strike="noStrike">
                <a:solidFill>
                  <a:srgbClr val="4A86E8"/>
                </a:solidFill>
                <a:highlight>
                  <a:srgbClr val="FFFFFF"/>
                </a:highlight>
                <a:latin typeface="Roboto"/>
                <a:ea typeface="Roboto"/>
                <a:cs typeface="Roboto"/>
                <a:sym typeface="Roboto"/>
              </a:rPr>
              <a:t> - N</a:t>
            </a:r>
            <a:r>
              <a:rPr lang="en" sz="3000">
                <a:solidFill>
                  <a:srgbClr val="4A86E8"/>
                </a:solidFill>
                <a:highlight>
                  <a:srgbClr val="FFFFFF"/>
                </a:highlight>
                <a:latin typeface="Roboto"/>
                <a:ea typeface="Roboto"/>
                <a:cs typeface="Roboto"/>
                <a:sym typeface="Roboto"/>
              </a:rPr>
              <a:t>ew Agent</a:t>
            </a:r>
            <a:endParaRPr/>
          </a:p>
          <a:p>
            <a:pPr indent="0" lvl="0" marL="0" marR="0" rtl="0" algn="l">
              <a:spcBef>
                <a:spcPts val="0"/>
              </a:spcBef>
              <a:spcAft>
                <a:spcPts val="0"/>
              </a:spcAft>
              <a:buClr>
                <a:schemeClr val="lt1"/>
              </a:buClr>
              <a:buFont typeface="Calibri"/>
              <a:buNone/>
            </a:pPr>
            <a:r>
              <a:t/>
            </a:r>
            <a:endParaRPr b="0" i="0" sz="2400" u="none" cap="small" strike="noStrike">
              <a:solidFill>
                <a:schemeClr val="lt1"/>
              </a:solidFill>
              <a:latin typeface="Calibri"/>
              <a:ea typeface="Calibri"/>
              <a:cs typeface="Calibri"/>
              <a:sym typeface="Calibri"/>
            </a:endParaRPr>
          </a:p>
        </p:txBody>
      </p:sp>
      <p:sp>
        <p:nvSpPr>
          <p:cNvPr id="318" name="Google Shape;318;p35"/>
          <p:cNvSpPr txBox="1"/>
          <p:nvPr/>
        </p:nvSpPr>
        <p:spPr>
          <a:xfrm>
            <a:off x="202175" y="742950"/>
            <a:ext cx="8349900" cy="4264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222222"/>
              </a:buClr>
              <a:buFont typeface="Roboto"/>
              <a:buNone/>
            </a:pPr>
            <a:r>
              <a:rPr b="1" lang="en" u="sng">
                <a:solidFill>
                  <a:srgbClr val="222222"/>
                </a:solidFill>
                <a:latin typeface="Roboto"/>
                <a:ea typeface="Roboto"/>
                <a:cs typeface="Roboto"/>
                <a:sym typeface="Roboto"/>
              </a:rPr>
              <a:t>Journey B - Jane.</a:t>
            </a:r>
            <a:r>
              <a:rPr b="1" lang="en">
                <a:solidFill>
                  <a:srgbClr val="222222"/>
                </a:solidFill>
                <a:latin typeface="Roboto"/>
                <a:ea typeface="Roboto"/>
                <a:cs typeface="Roboto"/>
                <a:sym typeface="Roboto"/>
              </a:rPr>
              <a:t>  -  </a:t>
            </a:r>
            <a:r>
              <a:rPr i="1" lang="en" sz="1200">
                <a:solidFill>
                  <a:srgbClr val="222222"/>
                </a:solidFill>
                <a:latin typeface="Roboto"/>
                <a:ea typeface="Roboto"/>
                <a:cs typeface="Roboto"/>
                <a:sym typeface="Roboto"/>
              </a:rPr>
              <a:t>Let's assume that KOKO Fuel Point costs Ksh 200,000</a:t>
            </a:r>
            <a:r>
              <a:rPr i="1" lang="en">
                <a:solidFill>
                  <a:srgbClr val="222222"/>
                </a:solidFill>
                <a:latin typeface="Roboto"/>
                <a:ea typeface="Roboto"/>
                <a:cs typeface="Roboto"/>
                <a:sym typeface="Roboto"/>
              </a:rPr>
              <a:t>.</a:t>
            </a:r>
            <a:endParaRPr i="1">
              <a:solidFill>
                <a:srgbClr val="222222"/>
              </a:solidFill>
              <a:latin typeface="Roboto"/>
              <a:ea typeface="Roboto"/>
              <a:cs typeface="Roboto"/>
              <a:sym typeface="Roboto"/>
            </a:endParaRPr>
          </a:p>
          <a:p>
            <a:pPr indent="0" lvl="0" marL="0" marR="0" rtl="0" algn="l">
              <a:lnSpc>
                <a:spcPct val="150000"/>
              </a:lnSpc>
              <a:spcBef>
                <a:spcPts val="0"/>
              </a:spcBef>
              <a:spcAft>
                <a:spcPts val="0"/>
              </a:spcAft>
              <a:buClr>
                <a:srgbClr val="222222"/>
              </a:buClr>
              <a:buFont typeface="Roboto"/>
              <a:buNone/>
            </a:pPr>
            <a:r>
              <a:t/>
            </a:r>
            <a:endParaRPr i="1">
              <a:solidFill>
                <a:srgbClr val="222222"/>
              </a:solidFill>
              <a:latin typeface="Roboto"/>
              <a:ea typeface="Roboto"/>
              <a:cs typeface="Roboto"/>
              <a:sym typeface="Roboto"/>
            </a:endParaRPr>
          </a:p>
          <a:p>
            <a:pPr indent="0" lvl="0" marL="0" marR="0" rtl="0" algn="l">
              <a:lnSpc>
                <a:spcPct val="150000"/>
              </a:lnSpc>
              <a:spcBef>
                <a:spcPts val="0"/>
              </a:spcBef>
              <a:spcAft>
                <a:spcPts val="0"/>
              </a:spcAft>
              <a:buClr>
                <a:srgbClr val="222222"/>
              </a:buClr>
              <a:buFont typeface="Roboto"/>
              <a:buNone/>
            </a:pPr>
            <a:r>
              <a:rPr lang="en">
                <a:solidFill>
                  <a:srgbClr val="222222"/>
                </a:solidFill>
                <a:highlight>
                  <a:srgbClr val="FFFFFF"/>
                </a:highlight>
                <a:latin typeface="Roboto"/>
                <a:ea typeface="Roboto"/>
                <a:cs typeface="Roboto"/>
                <a:sym typeface="Roboto"/>
              </a:rPr>
              <a:t>Jane sees the KOKO Fuel Point at a friends salon, and signs up on the KOKO webpage to become a retailer herself.  During the sign-up process, she expresses interest in an Fuel Point loan to pay for the equipment.  KOKO receives the loan application and contacts Jane to complete the KYC information and loan qualification requirements.  KOKO sends the loan request and supporting information to the financing partner. After scoring, the financing partner approves Jane for a </a:t>
            </a:r>
            <a:r>
              <a:rPr lang="en">
                <a:solidFill>
                  <a:srgbClr val="222222"/>
                </a:solidFill>
                <a:highlight>
                  <a:schemeClr val="lt1"/>
                </a:highlight>
                <a:latin typeface="Roboto"/>
                <a:ea typeface="Roboto"/>
                <a:cs typeface="Roboto"/>
                <a:sym typeface="Roboto"/>
              </a:rPr>
              <a:t>KSh </a:t>
            </a:r>
            <a:r>
              <a:rPr lang="en">
                <a:solidFill>
                  <a:srgbClr val="222222"/>
                </a:solidFill>
                <a:highlight>
                  <a:srgbClr val="FFFFFF"/>
                </a:highlight>
                <a:latin typeface="Roboto"/>
                <a:ea typeface="Roboto"/>
                <a:cs typeface="Roboto"/>
                <a:sym typeface="Roboto"/>
              </a:rPr>
              <a:t>120,000 loan and notifies her.  Jane saves for the remaining </a:t>
            </a:r>
            <a:r>
              <a:rPr lang="en">
                <a:solidFill>
                  <a:srgbClr val="222222"/>
                </a:solidFill>
                <a:highlight>
                  <a:schemeClr val="lt1"/>
                </a:highlight>
                <a:latin typeface="Roboto"/>
                <a:ea typeface="Roboto"/>
                <a:cs typeface="Roboto"/>
                <a:sym typeface="Roboto"/>
              </a:rPr>
              <a:t>KSh </a:t>
            </a:r>
            <a:r>
              <a:rPr lang="en">
                <a:solidFill>
                  <a:srgbClr val="222222"/>
                </a:solidFill>
                <a:highlight>
                  <a:srgbClr val="FFFFFF"/>
                </a:highlight>
                <a:latin typeface="Roboto"/>
                <a:ea typeface="Roboto"/>
                <a:cs typeface="Roboto"/>
                <a:sym typeface="Roboto"/>
              </a:rPr>
              <a:t>80,000 deposit required over the next few weeks, adding small payments to her new KOKO account. When Jane's KOKO account balance reaches </a:t>
            </a:r>
            <a:r>
              <a:rPr lang="en">
                <a:solidFill>
                  <a:srgbClr val="222222"/>
                </a:solidFill>
                <a:highlight>
                  <a:schemeClr val="lt1"/>
                </a:highlight>
                <a:latin typeface="Roboto"/>
                <a:ea typeface="Roboto"/>
                <a:cs typeface="Roboto"/>
                <a:sym typeface="Roboto"/>
              </a:rPr>
              <a:t>KSh </a:t>
            </a:r>
            <a:r>
              <a:rPr lang="en">
                <a:solidFill>
                  <a:srgbClr val="222222"/>
                </a:solidFill>
                <a:highlight>
                  <a:srgbClr val="FFFFFF"/>
                </a:highlight>
                <a:latin typeface="Roboto"/>
                <a:ea typeface="Roboto"/>
                <a:cs typeface="Roboto"/>
                <a:sym typeface="Roboto"/>
              </a:rPr>
              <a:t>80,000, KOKO informs partner. Partner sends the </a:t>
            </a:r>
            <a:r>
              <a:rPr lang="en">
                <a:solidFill>
                  <a:srgbClr val="222222"/>
                </a:solidFill>
                <a:highlight>
                  <a:schemeClr val="lt1"/>
                </a:highlight>
                <a:latin typeface="Roboto"/>
                <a:ea typeface="Roboto"/>
                <a:cs typeface="Roboto"/>
                <a:sym typeface="Roboto"/>
              </a:rPr>
              <a:t>Ksh </a:t>
            </a:r>
            <a:r>
              <a:rPr lang="en">
                <a:solidFill>
                  <a:srgbClr val="222222"/>
                </a:solidFill>
                <a:highlight>
                  <a:srgbClr val="FFFFFF"/>
                </a:highlight>
                <a:latin typeface="Roboto"/>
                <a:ea typeface="Roboto"/>
                <a:cs typeface="Roboto"/>
                <a:sym typeface="Roboto"/>
              </a:rPr>
              <a:t>120,000 loan amount to KOKO to complete the purchase. On receipt of the loan, KOKO credits Jane's account and arranges for the Fuel Point to be delivered.</a:t>
            </a:r>
            <a:endParaRPr>
              <a:latin typeface="Roboto"/>
              <a:ea typeface="Roboto"/>
              <a:cs typeface="Roboto"/>
              <a:sym typeface="Roboto"/>
            </a:endParaRPr>
          </a:p>
        </p:txBody>
      </p:sp>
      <p:cxnSp>
        <p:nvCxnSpPr>
          <p:cNvPr id="319" name="Google Shape;319;p35"/>
          <p:cNvCxnSpPr/>
          <p:nvPr/>
        </p:nvCxnSpPr>
        <p:spPr>
          <a:xfrm>
            <a:off x="260825" y="647700"/>
            <a:ext cx="8349900" cy="0"/>
          </a:xfrm>
          <a:prstGeom prst="straightConnector1">
            <a:avLst/>
          </a:prstGeom>
          <a:noFill/>
          <a:ln cap="flat" cmpd="sng" w="38100">
            <a:solidFill>
              <a:srgbClr val="999999"/>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311700" y="114300"/>
            <a:ext cx="8520600" cy="483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4A86E8"/>
              </a:buClr>
              <a:buFont typeface="Roboto"/>
              <a:buNone/>
            </a:pPr>
            <a:r>
              <a:rPr lang="en" sz="1800">
                <a:solidFill>
                  <a:srgbClr val="4A86E8"/>
                </a:solidFill>
                <a:highlight>
                  <a:srgbClr val="FFFFFF"/>
                </a:highlight>
                <a:latin typeface="Roboto"/>
                <a:ea typeface="Roboto"/>
                <a:cs typeface="Roboto"/>
                <a:sym typeface="Roboto"/>
              </a:rPr>
              <a:t>Real-World</a:t>
            </a:r>
            <a:r>
              <a:rPr b="0" i="0" lang="en" sz="1800" u="none" cap="small" strike="noStrike">
                <a:solidFill>
                  <a:srgbClr val="4A86E8"/>
                </a:solidFill>
                <a:highlight>
                  <a:srgbClr val="FFFFFF"/>
                </a:highlight>
                <a:latin typeface="Roboto"/>
                <a:ea typeface="Roboto"/>
                <a:cs typeface="Roboto"/>
                <a:sym typeface="Roboto"/>
              </a:rPr>
              <a:t> </a:t>
            </a:r>
            <a:r>
              <a:rPr lang="en" sz="1800">
                <a:solidFill>
                  <a:srgbClr val="4A86E8"/>
                </a:solidFill>
                <a:highlight>
                  <a:srgbClr val="FFFFFF"/>
                </a:highlight>
                <a:latin typeface="Roboto"/>
                <a:ea typeface="Roboto"/>
                <a:cs typeface="Roboto"/>
                <a:sym typeface="Roboto"/>
              </a:rPr>
              <a:t>Example </a:t>
            </a:r>
            <a:r>
              <a:rPr b="0" i="0" lang="en" sz="1800" u="none" cap="small" strike="noStrike">
                <a:solidFill>
                  <a:srgbClr val="4A86E8"/>
                </a:solidFill>
                <a:highlight>
                  <a:srgbClr val="FFFFFF"/>
                </a:highlight>
                <a:latin typeface="Roboto"/>
                <a:ea typeface="Roboto"/>
                <a:cs typeface="Roboto"/>
                <a:sym typeface="Roboto"/>
              </a:rPr>
              <a:t>- </a:t>
            </a:r>
            <a:r>
              <a:rPr lang="en" sz="1800">
                <a:solidFill>
                  <a:srgbClr val="4A86E8"/>
                </a:solidFill>
                <a:highlight>
                  <a:srgbClr val="FFFFFF"/>
                </a:highlight>
                <a:latin typeface="Roboto"/>
                <a:ea typeface="Roboto"/>
                <a:cs typeface="Roboto"/>
                <a:sym typeface="Roboto"/>
              </a:rPr>
              <a:t>New Customer With</a:t>
            </a:r>
            <a:r>
              <a:rPr b="0" i="0" lang="en" sz="1800" u="none" cap="small" strike="noStrike">
                <a:solidFill>
                  <a:srgbClr val="4A86E8"/>
                </a:solidFill>
                <a:highlight>
                  <a:srgbClr val="FFFFFF"/>
                </a:highlight>
                <a:latin typeface="Roboto"/>
                <a:ea typeface="Roboto"/>
                <a:cs typeface="Roboto"/>
                <a:sym typeface="Roboto"/>
              </a:rPr>
              <a:t> </a:t>
            </a:r>
            <a:r>
              <a:rPr lang="en" sz="1800">
                <a:solidFill>
                  <a:srgbClr val="4A86E8"/>
                </a:solidFill>
                <a:highlight>
                  <a:srgbClr val="FFFFFF"/>
                </a:highlight>
                <a:latin typeface="Roboto"/>
                <a:ea typeface="Roboto"/>
                <a:cs typeface="Roboto"/>
                <a:sym typeface="Roboto"/>
              </a:rPr>
              <a:t>Partner Account</a:t>
            </a:r>
            <a:r>
              <a:rPr b="0" i="0" lang="en" sz="1800" u="none" cap="small" strike="noStrike">
                <a:solidFill>
                  <a:srgbClr val="4A86E8"/>
                </a:solidFill>
                <a:highlight>
                  <a:srgbClr val="FFFFFF"/>
                </a:highlight>
                <a:latin typeface="Roboto"/>
                <a:ea typeface="Roboto"/>
                <a:cs typeface="Roboto"/>
                <a:sym typeface="Roboto"/>
              </a:rPr>
              <a:t> </a:t>
            </a:r>
            <a:r>
              <a:rPr lang="en" sz="1800">
                <a:solidFill>
                  <a:srgbClr val="4A86E8"/>
                </a:solidFill>
                <a:highlight>
                  <a:srgbClr val="FFFFFF"/>
                </a:highlight>
                <a:latin typeface="Roboto"/>
                <a:ea typeface="Roboto"/>
                <a:cs typeface="Roboto"/>
                <a:sym typeface="Roboto"/>
              </a:rPr>
              <a:t>Holder</a:t>
            </a:r>
            <a:endParaRPr/>
          </a:p>
        </p:txBody>
      </p:sp>
      <p:sp>
        <p:nvSpPr>
          <p:cNvPr id="325" name="Google Shape;325;p36"/>
          <p:cNvSpPr txBox="1"/>
          <p:nvPr/>
        </p:nvSpPr>
        <p:spPr>
          <a:xfrm>
            <a:off x="393275" y="769800"/>
            <a:ext cx="8141100" cy="42018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222222"/>
              </a:buClr>
              <a:buFont typeface="Roboto"/>
              <a:buNone/>
            </a:pPr>
            <a:r>
              <a:rPr b="1" lang="en" sz="1500" u="sng">
                <a:solidFill>
                  <a:srgbClr val="222222"/>
                </a:solidFill>
                <a:latin typeface="Roboto"/>
                <a:ea typeface="Roboto"/>
                <a:cs typeface="Roboto"/>
                <a:sym typeface="Roboto"/>
              </a:rPr>
              <a:t>Journey C - Peter. </a:t>
            </a:r>
            <a:r>
              <a:rPr b="1" lang="en" sz="1500">
                <a:solidFill>
                  <a:srgbClr val="222222"/>
                </a:solidFill>
                <a:latin typeface="Roboto"/>
                <a:ea typeface="Roboto"/>
                <a:cs typeface="Roboto"/>
                <a:sym typeface="Roboto"/>
              </a:rPr>
              <a:t>- </a:t>
            </a:r>
            <a:r>
              <a:rPr i="1" lang="en" sz="1200">
                <a:solidFill>
                  <a:srgbClr val="222222"/>
                </a:solidFill>
                <a:latin typeface="Roboto"/>
                <a:ea typeface="Roboto"/>
                <a:cs typeface="Roboto"/>
                <a:sym typeface="Roboto"/>
              </a:rPr>
              <a:t>Let's assume that KOKO Fuel point costs Ksh 200,000.</a:t>
            </a:r>
            <a:endParaRPr i="1" sz="1200">
              <a:solidFill>
                <a:srgbClr val="222222"/>
              </a:solidFill>
              <a:latin typeface="Roboto"/>
              <a:ea typeface="Roboto"/>
              <a:cs typeface="Roboto"/>
              <a:sym typeface="Roboto"/>
            </a:endParaRPr>
          </a:p>
          <a:p>
            <a:pPr indent="0" lvl="0" marL="0" marR="0" rtl="0" algn="l">
              <a:lnSpc>
                <a:spcPct val="200000"/>
              </a:lnSpc>
              <a:spcBef>
                <a:spcPts val="0"/>
              </a:spcBef>
              <a:spcAft>
                <a:spcPts val="0"/>
              </a:spcAft>
              <a:buClr>
                <a:srgbClr val="222222"/>
              </a:buClr>
              <a:buFont typeface="Roboto"/>
              <a:buNone/>
            </a:pPr>
            <a:r>
              <a:rPr lang="en">
                <a:solidFill>
                  <a:srgbClr val="222222"/>
                </a:solidFill>
                <a:highlight>
                  <a:srgbClr val="FFFFFF"/>
                </a:highlight>
                <a:latin typeface="Roboto"/>
                <a:ea typeface="Roboto"/>
                <a:cs typeface="Roboto"/>
                <a:sym typeface="Roboto"/>
              </a:rPr>
              <a:t>Peter </a:t>
            </a:r>
            <a:r>
              <a:rPr lang="en" sz="1400">
                <a:solidFill>
                  <a:srgbClr val="222222"/>
                </a:solidFill>
                <a:highlight>
                  <a:srgbClr val="FFFFFF"/>
                </a:highlight>
                <a:latin typeface="Roboto"/>
                <a:ea typeface="Roboto"/>
                <a:cs typeface="Roboto"/>
                <a:sym typeface="Roboto"/>
              </a:rPr>
              <a:t>has an account with </a:t>
            </a:r>
            <a:r>
              <a:rPr lang="en">
                <a:solidFill>
                  <a:srgbClr val="222222"/>
                </a:solidFill>
                <a:highlight>
                  <a:srgbClr val="FFFFFF"/>
                </a:highlight>
                <a:latin typeface="Roboto"/>
                <a:ea typeface="Roboto"/>
                <a:cs typeface="Roboto"/>
                <a:sym typeface="Roboto"/>
              </a:rPr>
              <a:t>partner A </a:t>
            </a:r>
            <a:r>
              <a:rPr lang="en" sz="1400">
                <a:solidFill>
                  <a:srgbClr val="222222"/>
                </a:solidFill>
                <a:highlight>
                  <a:srgbClr val="FFFFFF"/>
                </a:highlight>
                <a:latin typeface="Roboto"/>
                <a:ea typeface="Roboto"/>
                <a:cs typeface="Roboto"/>
                <a:sym typeface="Roboto"/>
              </a:rPr>
              <a:t>and having seen the </a:t>
            </a:r>
            <a:r>
              <a:rPr lang="en">
                <a:solidFill>
                  <a:srgbClr val="222222"/>
                </a:solidFill>
                <a:highlight>
                  <a:srgbClr val="FFFFFF"/>
                </a:highlight>
                <a:latin typeface="Roboto"/>
                <a:ea typeface="Roboto"/>
                <a:cs typeface="Roboto"/>
                <a:sym typeface="Roboto"/>
              </a:rPr>
              <a:t>Fuel Point</a:t>
            </a:r>
            <a:r>
              <a:rPr lang="en" sz="1400">
                <a:solidFill>
                  <a:srgbClr val="222222"/>
                </a:solidFill>
                <a:highlight>
                  <a:srgbClr val="FFFFFF"/>
                </a:highlight>
                <a:latin typeface="Roboto"/>
                <a:ea typeface="Roboto"/>
                <a:cs typeface="Roboto"/>
                <a:sym typeface="Roboto"/>
              </a:rPr>
              <a:t> </a:t>
            </a:r>
            <a:r>
              <a:rPr lang="en">
                <a:solidFill>
                  <a:srgbClr val="222222"/>
                </a:solidFill>
                <a:highlight>
                  <a:srgbClr val="FFFFFF"/>
                </a:highlight>
                <a:latin typeface="Roboto"/>
                <a:ea typeface="Roboto"/>
                <a:cs typeface="Roboto"/>
                <a:sym typeface="Roboto"/>
              </a:rPr>
              <a:t>marketing on partner A's website, </a:t>
            </a:r>
            <a:r>
              <a:rPr lang="en" sz="1400">
                <a:solidFill>
                  <a:srgbClr val="222222"/>
                </a:solidFill>
                <a:highlight>
                  <a:srgbClr val="FFFFFF"/>
                </a:highlight>
                <a:latin typeface="Roboto"/>
                <a:ea typeface="Roboto"/>
                <a:cs typeface="Roboto"/>
                <a:sym typeface="Roboto"/>
              </a:rPr>
              <a:t>he's interested in getting </a:t>
            </a:r>
            <a:r>
              <a:rPr lang="en">
                <a:solidFill>
                  <a:srgbClr val="222222"/>
                </a:solidFill>
                <a:highlight>
                  <a:srgbClr val="FFFFFF"/>
                </a:highlight>
                <a:latin typeface="Roboto"/>
                <a:ea typeface="Roboto"/>
                <a:cs typeface="Roboto"/>
                <a:sym typeface="Roboto"/>
              </a:rPr>
              <a:t>one with a partner A loan</a:t>
            </a:r>
            <a:r>
              <a:rPr lang="en" sz="1400">
                <a:solidFill>
                  <a:srgbClr val="222222"/>
                </a:solidFill>
                <a:highlight>
                  <a:srgbClr val="FFFFFF"/>
                </a:highlight>
                <a:latin typeface="Roboto"/>
                <a:ea typeface="Roboto"/>
                <a:cs typeface="Roboto"/>
                <a:sym typeface="Roboto"/>
              </a:rPr>
              <a:t>.  He </a:t>
            </a:r>
            <a:r>
              <a:rPr lang="en">
                <a:solidFill>
                  <a:srgbClr val="222222"/>
                </a:solidFill>
                <a:highlight>
                  <a:srgbClr val="FFFFFF"/>
                </a:highlight>
                <a:latin typeface="Roboto"/>
                <a:ea typeface="Roboto"/>
                <a:cs typeface="Roboto"/>
                <a:sym typeface="Roboto"/>
              </a:rPr>
              <a:t>logins into his business online account with partner A and checks how much his business qualifies for. Luckily the partner loan offer for Peter's business stands at Ksh 150,000. Peter contacts partner A and informs them of his intention to buy a Fuel Point and the next steps. Partner A sends informs KOKO of the new customer for KOKO to arrange for a follow up and possible site visit.  KOKO approves Peter's business for a Fuel Point franchise and requires him to deposit Ksh 50,000 into his account and proceed to apply for partner A's business loan. </a:t>
            </a:r>
            <a:r>
              <a:rPr lang="en" sz="1400">
                <a:solidFill>
                  <a:srgbClr val="222222"/>
                </a:solidFill>
                <a:highlight>
                  <a:srgbClr val="FFFFFF"/>
                </a:highlight>
                <a:latin typeface="Roboto"/>
                <a:ea typeface="Roboto"/>
                <a:cs typeface="Roboto"/>
                <a:sym typeface="Roboto"/>
              </a:rPr>
              <a:t> When the deposit is received</a:t>
            </a:r>
            <a:r>
              <a:rPr lang="en">
                <a:solidFill>
                  <a:srgbClr val="222222"/>
                </a:solidFill>
                <a:highlight>
                  <a:srgbClr val="FFFFFF"/>
                </a:highlight>
                <a:latin typeface="Roboto"/>
                <a:ea typeface="Roboto"/>
                <a:cs typeface="Roboto"/>
                <a:sym typeface="Roboto"/>
              </a:rPr>
              <a:t> and the loan is received,  by KOKO starts the process of delivering the Fuel Point equipments  to Peter's. </a:t>
            </a:r>
            <a:endParaRPr sz="1200">
              <a:solidFill>
                <a:srgbClr val="222222"/>
              </a:solidFill>
              <a:highlight>
                <a:srgbClr val="FFFFFF"/>
              </a:highlight>
              <a:latin typeface="Roboto"/>
              <a:ea typeface="Roboto"/>
              <a:cs typeface="Roboto"/>
              <a:sym typeface="Roboto"/>
            </a:endParaRPr>
          </a:p>
        </p:txBody>
      </p:sp>
      <p:cxnSp>
        <p:nvCxnSpPr>
          <p:cNvPr id="326" name="Google Shape;326;p36"/>
          <p:cNvCxnSpPr/>
          <p:nvPr/>
        </p:nvCxnSpPr>
        <p:spPr>
          <a:xfrm flipH="1" rot="10800000">
            <a:off x="157425" y="580100"/>
            <a:ext cx="8443800" cy="6000"/>
          </a:xfrm>
          <a:prstGeom prst="straightConnector1">
            <a:avLst/>
          </a:prstGeom>
          <a:noFill/>
          <a:ln cap="flat" cmpd="sng" w="28575">
            <a:solidFill>
              <a:srgbClr val="99999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itchbook">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