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9" r:id="rId4"/>
    <p:sldId id="280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3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Onboarding Summary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86913" y="1573792"/>
            <a:ext cx="11758911" cy="675773"/>
            <a:chOff x="186913" y="1046903"/>
            <a:chExt cx="11758911" cy="675773"/>
          </a:xfrm>
        </p:grpSpPr>
        <p:sp>
          <p:nvSpPr>
            <p:cNvPr id="4" name="Arrow: Pentagon 3"/>
            <p:cNvSpPr/>
            <p:nvPr/>
          </p:nvSpPr>
          <p:spPr>
            <a:xfrm>
              <a:off x="186913" y="1046903"/>
              <a:ext cx="1718747" cy="67577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Referral</a:t>
              </a:r>
            </a:p>
          </p:txBody>
        </p:sp>
        <p:sp>
          <p:nvSpPr>
            <p:cNvPr id="15" name="Arrow: Chevron 14"/>
            <p:cNvSpPr/>
            <p:nvPr/>
          </p:nvSpPr>
          <p:spPr>
            <a:xfrm>
              <a:off x="1667396" y="1046903"/>
              <a:ext cx="1757606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Account Creation</a:t>
              </a:r>
            </a:p>
          </p:txBody>
        </p:sp>
        <p:sp>
          <p:nvSpPr>
            <p:cNvPr id="43" name="Arrow: Chevron 42"/>
            <p:cNvSpPr/>
            <p:nvPr/>
          </p:nvSpPr>
          <p:spPr>
            <a:xfrm>
              <a:off x="3192213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Approval</a:t>
              </a:r>
            </a:p>
          </p:txBody>
        </p:sp>
        <p:sp>
          <p:nvSpPr>
            <p:cNvPr id="44" name="Arrow: Chevron 43"/>
            <p:cNvSpPr/>
            <p:nvPr/>
          </p:nvSpPr>
          <p:spPr>
            <a:xfrm>
              <a:off x="6602335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Payment</a:t>
              </a:r>
            </a:p>
          </p:txBody>
        </p:sp>
        <p:sp>
          <p:nvSpPr>
            <p:cNvPr id="45" name="Arrow: Chevron 44"/>
            <p:cNvSpPr/>
            <p:nvPr/>
          </p:nvSpPr>
          <p:spPr>
            <a:xfrm>
              <a:off x="8307396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Stove Order</a:t>
              </a:r>
            </a:p>
          </p:txBody>
        </p:sp>
        <p:sp>
          <p:nvSpPr>
            <p:cNvPr id="46" name="Arrow: Chevron 45"/>
            <p:cNvSpPr/>
            <p:nvPr/>
          </p:nvSpPr>
          <p:spPr>
            <a:xfrm>
              <a:off x="10012457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Collect Stove</a:t>
              </a:r>
            </a:p>
          </p:txBody>
        </p:sp>
        <p:sp>
          <p:nvSpPr>
            <p:cNvPr id="48" name="Arrow: Chevron 47"/>
            <p:cNvSpPr/>
            <p:nvPr/>
          </p:nvSpPr>
          <p:spPr>
            <a:xfrm>
              <a:off x="4897274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Book Stove</a:t>
              </a:r>
            </a:p>
          </p:txBody>
        </p:sp>
      </p:grpSp>
      <p:sp>
        <p:nvSpPr>
          <p:cNvPr id="22" name="Left Brace 21"/>
          <p:cNvSpPr/>
          <p:nvPr/>
        </p:nvSpPr>
        <p:spPr>
          <a:xfrm rot="16200000">
            <a:off x="6445030" y="-1010071"/>
            <a:ext cx="236854" cy="6829537"/>
          </a:xfrm>
          <a:prstGeom prst="leftBrace">
            <a:avLst>
              <a:gd name="adj1" fmla="val 352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44167" y="2611317"/>
            <a:ext cx="283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Covered in this doc</a:t>
            </a:r>
          </a:p>
        </p:txBody>
      </p:sp>
      <p:cxnSp>
        <p:nvCxnSpPr>
          <p:cNvPr id="26" name="Connector: Elbow 25"/>
          <p:cNvCxnSpPr>
            <a:stCxn id="48" idx="0"/>
            <a:endCxn id="44" idx="0"/>
          </p:cNvCxnSpPr>
          <p:nvPr/>
        </p:nvCxnSpPr>
        <p:spPr>
          <a:xfrm rot="5400000" flipH="1" flipV="1">
            <a:off x="6547544" y="721262"/>
            <a:ext cx="12700" cy="170506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4167" y="1072463"/>
            <a:ext cx="283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be done in any order</a:t>
            </a:r>
          </a:p>
        </p:txBody>
      </p:sp>
    </p:spTree>
    <p:extLst>
      <p:ext uri="{BB962C8B-B14F-4D97-AF65-F5344CB8AC3E}">
        <p14:creationId xmlns:p14="http://schemas.microsoft.com/office/powerpoint/2010/main" val="21946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Approval Flow (KP or myKOKO)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3824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neighborhood do you live 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List of about 20 neighborhoods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Outside Nairobi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5908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often do you go to these neighborhoods?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9420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many people eat in your household?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2932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Which fuels do you use to cook?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Kerosene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Charcoal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65232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3"/>
            <a:endCxn id="7" idx="1"/>
          </p:cNvCxnSpPr>
          <p:nvPr/>
        </p:nvCxnSpPr>
        <p:spPr>
          <a:xfrm>
            <a:off x="4897316" y="2598124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630828" y="2598124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4102326" y="172800"/>
            <a:ext cx="12700" cy="346559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6100" y="1424354"/>
            <a:ext cx="21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outside Nairobi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1155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Acceptance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Book stove now?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61155" y="3587859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Rejection 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8" idx="3"/>
            <a:endCxn id="28" idx="1"/>
          </p:cNvCxnSpPr>
          <p:nvPr/>
        </p:nvCxnSpPr>
        <p:spPr>
          <a:xfrm>
            <a:off x="8364340" y="2598124"/>
            <a:ext cx="8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8" idx="3"/>
            <a:endCxn id="29" idx="1"/>
          </p:cNvCxnSpPr>
          <p:nvPr/>
        </p:nvCxnSpPr>
        <p:spPr>
          <a:xfrm>
            <a:off x="8364340" y="2598124"/>
            <a:ext cx="896815" cy="168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214467" y="1905598"/>
            <a:ext cx="1591408" cy="573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Book stove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cxnSpLocks/>
            <a:stCxn id="28" idx="3"/>
            <a:endCxn id="35" idx="1"/>
          </p:cNvCxnSpPr>
          <p:nvPr/>
        </p:nvCxnSpPr>
        <p:spPr>
          <a:xfrm flipV="1">
            <a:off x="10852563" y="2192515"/>
            <a:ext cx="361904" cy="40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994667" y="3587859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10852563" y="4280385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54806" y="2253760"/>
            <a:ext cx="1091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Accepted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8941" y="4322885"/>
            <a:ext cx="1091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Rejected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-159688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Buy/Book Stove Button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Buy Stove on KP app home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Book stove on myKOKO app </a:t>
            </a:r>
            <a:r>
              <a:rPr lang="en-US" sz="1200" dirty="0" err="1">
                <a:solidFill>
                  <a:schemeClr val="tx1"/>
                </a:solidFill>
              </a:rPr>
              <a:t>homescreen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cxnSpLocks/>
            <a:stCxn id="44" idx="3"/>
            <a:endCxn id="4" idx="1"/>
          </p:cNvCxnSpPr>
          <p:nvPr/>
        </p:nvCxnSpPr>
        <p:spPr>
          <a:xfrm>
            <a:off x="1431720" y="2598124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214467" y="2716817"/>
            <a:ext cx="1591408" cy="573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8" idx="3"/>
            <a:endCxn id="50" idx="1"/>
          </p:cNvCxnSpPr>
          <p:nvPr/>
        </p:nvCxnSpPr>
        <p:spPr>
          <a:xfrm>
            <a:off x="10852563" y="2598124"/>
            <a:ext cx="361904" cy="40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14564" y="1905598"/>
            <a:ext cx="43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814564" y="3019159"/>
            <a:ext cx="43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59688" y="788028"/>
            <a:ext cx="1485986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We will not have a name for some referral users need to add this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1021022" y="5148331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Rejected customer marketing stream</a:t>
            </a:r>
          </a:p>
        </p:txBody>
      </p:sp>
      <p:cxnSp>
        <p:nvCxnSpPr>
          <p:cNvPr id="60" name="Straight Arrow Connector 59"/>
          <p:cNvCxnSpPr>
            <a:stCxn id="38" idx="2"/>
            <a:endCxn id="58" idx="0"/>
          </p:cNvCxnSpPr>
          <p:nvPr/>
        </p:nvCxnSpPr>
        <p:spPr>
          <a:xfrm>
            <a:off x="11790371" y="4972911"/>
            <a:ext cx="0" cy="17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07962" y="680833"/>
            <a:ext cx="1485986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Add questions for people who visit an area regularly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642013" y="3976826"/>
            <a:ext cx="6633643" cy="137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questionnaire into one box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Figure out better way to find location. How can we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Add “how often do you go to XXX neighborhoods”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35665" y="3295315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 or reject based on location questions </a:t>
            </a:r>
          </a:p>
        </p:txBody>
      </p:sp>
    </p:spTree>
    <p:extLst>
      <p:ext uri="{BB962C8B-B14F-4D97-AF65-F5344CB8AC3E}">
        <p14:creationId xmlns:p14="http://schemas.microsoft.com/office/powerpoint/2010/main" val="85670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Book Stove Flow – myKOKO App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49149" y="589083"/>
            <a:ext cx="13623635" cy="4014099"/>
            <a:chOff x="-49149" y="589083"/>
            <a:chExt cx="13623635" cy="40140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6641" y="589083"/>
              <a:ext cx="116187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Terminator 5"/>
            <p:cNvSpPr/>
            <p:nvPr/>
          </p:nvSpPr>
          <p:spPr>
            <a:xfrm>
              <a:off x="-49149" y="2456496"/>
              <a:ext cx="1698590" cy="65534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myKOKO Welcome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-49149" y="3202166"/>
              <a:ext cx="1698590" cy="65534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myKOKO learn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-49149" y="3947837"/>
              <a:ext cx="1698590" cy="65534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myKOKO Home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1887048" y="2712137"/>
              <a:ext cx="4109002" cy="145760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Book Stove Questionnaire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Home neighborhood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How often do you visit [KOKO neighborhoods]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Preferred service neighborhood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How many people usually eat in your house?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Current fuel usage</a:t>
              </a:r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5773724" y="2917458"/>
              <a:ext cx="1532859" cy="104696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Approval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794939" y="992198"/>
              <a:ext cx="3698471" cy="145760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“Warning”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We are almost out of stock in your area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Stoves expected to be available __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 saving for your stove or stay in touch with myKOKO app</a:t>
              </a:r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7383988" y="2712137"/>
              <a:ext cx="1584198" cy="145760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Select Stove Color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8898326" y="2712137"/>
              <a:ext cx="1584198" cy="145760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Select Stove Pickup Location (agent)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Terminator 14"/>
            <p:cNvSpPr/>
            <p:nvPr/>
          </p:nvSpPr>
          <p:spPr>
            <a:xfrm>
              <a:off x="11875896" y="1393327"/>
              <a:ext cx="1698590" cy="65534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myKOKO Home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10493410" y="3113267"/>
              <a:ext cx="1698590" cy="65534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Top Up flow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0" idx="2"/>
            </p:cNvCxnSpPr>
            <p:nvPr/>
          </p:nvCxnSpPr>
          <p:spPr>
            <a:xfrm>
              <a:off x="1649441" y="2784169"/>
              <a:ext cx="648507" cy="656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0" idx="2"/>
            </p:cNvCxnSpPr>
            <p:nvPr/>
          </p:nvCxnSpPr>
          <p:spPr>
            <a:xfrm flipV="1">
              <a:off x="1649441" y="3440940"/>
              <a:ext cx="648507" cy="8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0" idx="2"/>
            </p:cNvCxnSpPr>
            <p:nvPr/>
          </p:nvCxnSpPr>
          <p:spPr>
            <a:xfrm flipV="1">
              <a:off x="1649441" y="3440940"/>
              <a:ext cx="648507" cy="83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5585150" y="3440940"/>
              <a:ext cx="188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>
              <a:stCxn id="11" idx="0"/>
              <a:endCxn id="12" idx="2"/>
            </p:cNvCxnSpPr>
            <p:nvPr/>
          </p:nvCxnSpPr>
          <p:spPr>
            <a:xfrm rot="5400000" flipH="1" flipV="1">
              <a:off x="6254242" y="2006914"/>
              <a:ext cx="1196457" cy="6246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38" idx="3"/>
              <a:endCxn id="15" idx="1"/>
            </p:cNvCxnSpPr>
            <p:nvPr/>
          </p:nvCxnSpPr>
          <p:spPr>
            <a:xfrm>
              <a:off x="11623923" y="1720999"/>
              <a:ext cx="2519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3"/>
              <a:endCxn id="13" idx="2"/>
            </p:cNvCxnSpPr>
            <p:nvPr/>
          </p:nvCxnSpPr>
          <p:spPr>
            <a:xfrm>
              <a:off x="7306583" y="3440940"/>
              <a:ext cx="23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5"/>
              <a:endCxn id="14" idx="2"/>
            </p:cNvCxnSpPr>
            <p:nvPr/>
          </p:nvCxnSpPr>
          <p:spPr>
            <a:xfrm>
              <a:off x="8809766" y="3440940"/>
              <a:ext cx="24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5"/>
              <a:endCxn id="17" idx="1"/>
            </p:cNvCxnSpPr>
            <p:nvPr/>
          </p:nvCxnSpPr>
          <p:spPr>
            <a:xfrm>
              <a:off x="10324104" y="3440940"/>
              <a:ext cx="169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611417" y="1028473"/>
              <a:ext cx="1012506" cy="1385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Add to lead database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12" idx="5"/>
              <a:endCxn id="38" idx="1"/>
            </p:cNvCxnSpPr>
            <p:nvPr/>
          </p:nvCxnSpPr>
          <p:spPr>
            <a:xfrm flipV="1">
              <a:off x="10123563" y="1720999"/>
              <a:ext cx="48785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1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Up – myKOKO App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35863" y="805414"/>
            <a:ext cx="16383669" cy="7712758"/>
            <a:chOff x="235863" y="805414"/>
            <a:chExt cx="16383669" cy="7712758"/>
          </a:xfrm>
        </p:grpSpPr>
        <p:grpSp>
          <p:nvGrpSpPr>
            <p:cNvPr id="179" name="Group 178"/>
            <p:cNvGrpSpPr/>
            <p:nvPr/>
          </p:nvGrpSpPr>
          <p:grpSpPr>
            <a:xfrm>
              <a:off x="286641" y="5388052"/>
              <a:ext cx="7811363" cy="3130120"/>
              <a:chOff x="286641" y="5540454"/>
              <a:chExt cx="7811363" cy="313012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86641" y="5540454"/>
                <a:ext cx="1225133" cy="12591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makes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payment</a:t>
                </a:r>
              </a:p>
            </p:txBody>
          </p:sp>
          <p:sp>
            <p:nvSpPr>
              <p:cNvPr id="98" name="Flowchart: Data 97"/>
              <p:cNvSpPr/>
              <p:nvPr/>
            </p:nvSpPr>
            <p:spPr>
              <a:xfrm>
                <a:off x="3041529" y="6912303"/>
                <a:ext cx="2319425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Confirm payment received, encourage user to book stove before paying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Flowchart: Decision 98"/>
              <p:cNvSpPr/>
              <p:nvPr/>
            </p:nvSpPr>
            <p:spPr>
              <a:xfrm>
                <a:off x="3598082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Booked stove?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>
                <a:cxnSpLocks/>
                <a:stCxn id="99" idx="2"/>
                <a:endCxn id="98" idx="1"/>
              </p:cNvCxnSpPr>
              <p:nvPr/>
            </p:nvCxnSpPr>
            <p:spPr>
              <a:xfrm flipH="1">
                <a:off x="4201242" y="6732641"/>
                <a:ext cx="163270" cy="179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9" idx="3"/>
              </p:cNvCxnSpPr>
              <p:nvPr/>
            </p:nvCxnSpPr>
            <p:spPr>
              <a:xfrm>
                <a:off x="5130941" y="6209160"/>
                <a:ext cx="3702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462657" y="663798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968197" y="7847794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sp>
            <p:nvSpPr>
              <p:cNvPr id="106" name="Flowchart: Decision 105"/>
              <p:cNvSpPr/>
              <p:nvPr/>
            </p:nvSpPr>
            <p:spPr>
              <a:xfrm>
                <a:off x="5470917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Balance &lt;4500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078955" y="590851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09" name="Straight Arrow Connector 108"/>
              <p:cNvCxnSpPr>
                <a:cxnSpLocks/>
                <a:stCxn id="98" idx="4"/>
                <a:endCxn id="104" idx="0"/>
              </p:cNvCxnSpPr>
              <p:nvPr/>
            </p:nvCxnSpPr>
            <p:spPr>
              <a:xfrm>
                <a:off x="4201242" y="7735083"/>
                <a:ext cx="178110" cy="112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6314556" y="663798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114" name="Flowchart: Data 113"/>
              <p:cNvSpPr/>
              <p:nvPr/>
            </p:nvSpPr>
            <p:spPr>
              <a:xfrm>
                <a:off x="5433430" y="6929033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Confirm stove order, payment in app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Straight Arrow Connector 115"/>
              <p:cNvCxnSpPr>
                <a:cxnSpLocks/>
                <a:stCxn id="106" idx="2"/>
                <a:endCxn id="114" idx="1"/>
              </p:cNvCxnSpPr>
              <p:nvPr/>
            </p:nvCxnSpPr>
            <p:spPr>
              <a:xfrm flipH="1">
                <a:off x="6225529" y="6732641"/>
                <a:ext cx="11818" cy="196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5903401" y="7847794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cxnSp>
            <p:nvCxnSpPr>
              <p:cNvPr id="118" name="Straight Arrow Connector 117"/>
              <p:cNvCxnSpPr>
                <a:cxnSpLocks/>
                <a:endCxn id="117" idx="0"/>
              </p:cNvCxnSpPr>
              <p:nvPr/>
            </p:nvCxnSpPr>
            <p:spPr>
              <a:xfrm>
                <a:off x="6136446" y="7735083"/>
                <a:ext cx="178110" cy="112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7275694" y="5797769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cxnSp>
            <p:nvCxnSpPr>
              <p:cNvPr id="121" name="Straight Arrow Connector 120"/>
              <p:cNvCxnSpPr>
                <a:cxnSpLocks/>
                <a:stCxn id="106" idx="3"/>
                <a:endCxn id="119" idx="1"/>
              </p:cNvCxnSpPr>
              <p:nvPr/>
            </p:nvCxnSpPr>
            <p:spPr>
              <a:xfrm flipV="1">
                <a:off x="7003776" y="6209159"/>
                <a:ext cx="27191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6882228" y="590851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24" name="Straight Arrow Connector 123"/>
              <p:cNvCxnSpPr>
                <a:cxnSpLocks/>
                <a:stCxn id="127" idx="3"/>
                <a:endCxn id="99" idx="1"/>
              </p:cNvCxnSpPr>
              <p:nvPr/>
            </p:nvCxnSpPr>
            <p:spPr>
              <a:xfrm>
                <a:off x="3303568" y="6209160"/>
                <a:ext cx="2945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lowchart: Decision 126"/>
              <p:cNvSpPr/>
              <p:nvPr/>
            </p:nvSpPr>
            <p:spPr>
              <a:xfrm>
                <a:off x="1770709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Stove user?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  <a:stCxn id="97" idx="3"/>
                <a:endCxn id="127" idx="1"/>
              </p:cNvCxnSpPr>
              <p:nvPr/>
            </p:nvCxnSpPr>
            <p:spPr>
              <a:xfrm>
                <a:off x="1511774" y="6170023"/>
                <a:ext cx="258935" cy="39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2111593" y="6968658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629670" y="6605203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34" name="Straight Arrow Connector 133"/>
              <p:cNvCxnSpPr>
                <a:cxnSpLocks/>
                <a:stCxn id="127" idx="2"/>
              </p:cNvCxnSpPr>
              <p:nvPr/>
            </p:nvCxnSpPr>
            <p:spPr>
              <a:xfrm flipH="1">
                <a:off x="2536827" y="6732641"/>
                <a:ext cx="312" cy="274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128006" y="583423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235863" y="805414"/>
              <a:ext cx="16383669" cy="4878110"/>
              <a:chOff x="246749" y="1251732"/>
              <a:chExt cx="16383669" cy="4878110"/>
            </a:xfrm>
          </p:grpSpPr>
          <p:sp>
            <p:nvSpPr>
              <p:cNvPr id="7" name="Flowchart: Terminator 6"/>
              <p:cNvSpPr/>
              <p:nvPr/>
            </p:nvSpPr>
            <p:spPr>
              <a:xfrm>
                <a:off x="5159808" y="1324599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Book Stove flow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owchart: Terminator 7"/>
              <p:cNvSpPr/>
              <p:nvPr/>
            </p:nvSpPr>
            <p:spPr>
              <a:xfrm>
                <a:off x="246749" y="2006460"/>
                <a:ext cx="1698590" cy="1699798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myKOKO Home – Top up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Shows remaining stock if stove booked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>
                <a:off x="4802117" y="3896195"/>
                <a:ext cx="2806504" cy="1457605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Top up instructions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Can make payments with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free at any time to save for stove payment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Explain savings program</a:t>
                </a:r>
              </a:p>
            </p:txBody>
          </p:sp>
          <p:sp>
            <p:nvSpPr>
              <p:cNvPr id="13" name="Flowchart: Data 12"/>
              <p:cNvSpPr/>
              <p:nvPr/>
            </p:nvSpPr>
            <p:spPr>
              <a:xfrm>
                <a:off x="3485351" y="1251732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Please book stove before topping up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3511001" y="2332877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Booked stove?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owchart: Decision 30"/>
              <p:cNvSpPr/>
              <p:nvPr/>
            </p:nvSpPr>
            <p:spPr>
              <a:xfrm>
                <a:off x="5414138" y="2332877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First time in Top Up flow?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cxnSpLocks/>
                <a:endCxn id="27" idx="1"/>
              </p:cNvCxnSpPr>
              <p:nvPr/>
            </p:nvCxnSpPr>
            <p:spPr>
              <a:xfrm flipV="1">
                <a:off x="3244316" y="2856359"/>
                <a:ext cx="266685" cy="21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27" idx="0"/>
                <a:endCxn id="13" idx="4"/>
              </p:cNvCxnSpPr>
              <p:nvPr/>
            </p:nvCxnSpPr>
            <p:spPr>
              <a:xfrm flipV="1">
                <a:off x="4277431" y="2074512"/>
                <a:ext cx="19" cy="258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cxnSpLocks/>
                <a:stCxn id="13" idx="5"/>
                <a:endCxn id="7" idx="1"/>
              </p:cNvCxnSpPr>
              <p:nvPr/>
            </p:nvCxnSpPr>
            <p:spPr>
              <a:xfrm flipV="1">
                <a:off x="4911129" y="1652272"/>
                <a:ext cx="248679" cy="10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27" idx="3"/>
                <a:endCxn id="31" idx="1"/>
              </p:cNvCxnSpPr>
              <p:nvPr/>
            </p:nvCxnSpPr>
            <p:spPr>
              <a:xfrm>
                <a:off x="5043860" y="2856359"/>
                <a:ext cx="3702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1" idx="2"/>
                <a:endCxn id="10" idx="1"/>
              </p:cNvCxnSpPr>
              <p:nvPr/>
            </p:nvCxnSpPr>
            <p:spPr>
              <a:xfrm>
                <a:off x="6180568" y="3379840"/>
                <a:ext cx="24801" cy="516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Data 46"/>
              <p:cNvSpPr/>
              <p:nvPr/>
            </p:nvSpPr>
            <p:spPr>
              <a:xfrm>
                <a:off x="7327971" y="3896195"/>
                <a:ext cx="2806504" cy="1457605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Top Up info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Savings program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comms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cxnSpLocks/>
                <a:stCxn id="31" idx="3"/>
                <a:endCxn id="47" idx="1"/>
              </p:cNvCxnSpPr>
              <p:nvPr/>
            </p:nvCxnSpPr>
            <p:spPr>
              <a:xfrm>
                <a:off x="6946997" y="2856359"/>
                <a:ext cx="1784226" cy="103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145423" y="3328728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50429" y="429632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59217" y="2555842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77167" y="209780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cxnSp>
            <p:nvCxnSpPr>
              <p:cNvPr id="55" name="Straight Arrow Connector 54"/>
              <p:cNvCxnSpPr>
                <a:cxnSpLocks/>
                <a:stCxn id="10" idx="5"/>
                <a:endCxn id="47" idx="2"/>
              </p:cNvCxnSpPr>
              <p:nvPr/>
            </p:nvCxnSpPr>
            <p:spPr>
              <a:xfrm>
                <a:off x="7327971" y="4624998"/>
                <a:ext cx="28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lowchart: Decision 58"/>
              <p:cNvSpPr/>
              <p:nvPr/>
            </p:nvSpPr>
            <p:spPr>
              <a:xfrm>
                <a:off x="13049583" y="410076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Not stove user and Balance &gt;4500?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/>
              <p:cNvCxnSpPr>
                <a:cxnSpLocks/>
                <a:stCxn id="59" idx="3"/>
                <a:endCxn id="88" idx="1"/>
              </p:cNvCxnSpPr>
              <p:nvPr/>
            </p:nvCxnSpPr>
            <p:spPr>
              <a:xfrm>
                <a:off x="14582442" y="4624250"/>
                <a:ext cx="349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074708" y="3239310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79" name="Flowchart: Decision 78"/>
              <p:cNvSpPr/>
              <p:nvPr/>
            </p:nvSpPr>
            <p:spPr>
              <a:xfrm>
                <a:off x="10130906" y="4095820"/>
                <a:ext cx="1151659" cy="1046963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1521370" y="3994680"/>
                <a:ext cx="1225133" cy="12591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interface</a:t>
                </a:r>
              </a:p>
            </p:txBody>
          </p:sp>
          <p:sp>
            <p:nvSpPr>
              <p:cNvPr id="84" name="Flowchart: Terminator 83"/>
              <p:cNvSpPr/>
              <p:nvPr/>
            </p:nvSpPr>
            <p:spPr>
              <a:xfrm>
                <a:off x="9857440" y="5422862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myKOKO home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lowchart: Terminator 87"/>
              <p:cNvSpPr/>
              <p:nvPr/>
            </p:nvSpPr>
            <p:spPr>
              <a:xfrm>
                <a:off x="14931828" y="4296577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Android home screen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cxnSpLocks/>
                <a:stCxn id="47" idx="5"/>
                <a:endCxn id="79" idx="1"/>
              </p:cNvCxnSpPr>
              <p:nvPr/>
            </p:nvCxnSpPr>
            <p:spPr>
              <a:xfrm flipV="1">
                <a:off x="9853825" y="4619302"/>
                <a:ext cx="277081" cy="5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2"/>
                <a:endCxn id="84" idx="0"/>
              </p:cNvCxnSpPr>
              <p:nvPr/>
            </p:nvCxnSpPr>
            <p:spPr>
              <a:xfrm flipH="1">
                <a:off x="10706735" y="5142783"/>
                <a:ext cx="1" cy="280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cxnSpLocks/>
                <a:stCxn id="79" idx="3"/>
                <a:endCxn id="83" idx="1"/>
              </p:cNvCxnSpPr>
              <p:nvPr/>
            </p:nvCxnSpPr>
            <p:spPr>
              <a:xfrm>
                <a:off x="11282565" y="4619302"/>
                <a:ext cx="238805" cy="4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cxnSpLocks/>
                <a:stCxn id="83" idx="3"/>
                <a:endCxn id="59" idx="1"/>
              </p:cNvCxnSpPr>
              <p:nvPr/>
            </p:nvCxnSpPr>
            <p:spPr>
              <a:xfrm>
                <a:off x="12746503" y="4624249"/>
                <a:ext cx="3030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or: Elbow 139"/>
              <p:cNvCxnSpPr>
                <a:cxnSpLocks/>
                <a:stCxn id="149" idx="2"/>
                <a:endCxn id="83" idx="0"/>
              </p:cNvCxnSpPr>
              <p:nvPr/>
            </p:nvCxnSpPr>
            <p:spPr>
              <a:xfrm rot="16200000" flipH="1">
                <a:off x="7082101" y="-1057156"/>
                <a:ext cx="614840" cy="948883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Decision 148"/>
              <p:cNvSpPr/>
              <p:nvPr/>
            </p:nvSpPr>
            <p:spPr>
              <a:xfrm>
                <a:off x="2045894" y="2332877"/>
                <a:ext cx="1198422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Stove User?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53238" y="3328728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079739" y="2519680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cxnSp>
            <p:nvCxnSpPr>
              <p:cNvPr id="155" name="Straight Arrow Connector 154"/>
              <p:cNvCxnSpPr>
                <a:cxnSpLocks/>
                <a:stCxn id="8" idx="3"/>
                <a:endCxn id="149" idx="1"/>
              </p:cNvCxnSpPr>
              <p:nvPr/>
            </p:nvCxnSpPr>
            <p:spPr>
              <a:xfrm>
                <a:off x="1945339" y="2856359"/>
                <a:ext cx="1005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3969030" y="5010723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171" name="Flowchart: Data 170"/>
              <p:cNvSpPr/>
              <p:nvPr/>
            </p:nvSpPr>
            <p:spPr>
              <a:xfrm>
                <a:off x="13033359" y="5307062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Notify user to confirm 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" name="Straight Arrow Connector 174"/>
              <p:cNvCxnSpPr>
                <a:cxnSpLocks/>
                <a:stCxn id="59" idx="2"/>
                <a:endCxn id="171" idx="1"/>
              </p:cNvCxnSpPr>
              <p:nvPr/>
            </p:nvCxnSpPr>
            <p:spPr>
              <a:xfrm>
                <a:off x="13816013" y="5147731"/>
                <a:ext cx="9445" cy="159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cxnSpLocks/>
                <a:stCxn id="171" idx="5"/>
                <a:endCxn id="88" idx="2"/>
              </p:cNvCxnSpPr>
              <p:nvPr/>
            </p:nvCxnSpPr>
            <p:spPr>
              <a:xfrm flipV="1">
                <a:off x="14459137" y="4951922"/>
                <a:ext cx="1321986" cy="766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Buy/Book Stove Flow - KP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8070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Book stove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explanation screen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Explain that you are booking a stove, can now start saving, when you get to X you can order,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0154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Select stove color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3666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 Booking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969478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3"/>
            <a:endCxn id="7" idx="1"/>
          </p:cNvCxnSpPr>
          <p:nvPr/>
        </p:nvCxnSpPr>
        <p:spPr>
          <a:xfrm>
            <a:off x="3701562" y="2598124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7" idx="3"/>
            <a:endCxn id="36" idx="1"/>
          </p:cNvCxnSpPr>
          <p:nvPr/>
        </p:nvCxnSpPr>
        <p:spPr>
          <a:xfrm>
            <a:off x="5435074" y="2598124"/>
            <a:ext cx="65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endCxn id="6" idx="0"/>
          </p:cNvCxnSpPr>
          <p:nvPr/>
        </p:nvCxnSpPr>
        <p:spPr>
          <a:xfrm>
            <a:off x="378070" y="1424354"/>
            <a:ext cx="2527788" cy="48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8094" y="1157444"/>
            <a:ext cx="21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&gt;=4,500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655479" y="2336514"/>
            <a:ext cx="12010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Balance &lt;4,500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85703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Confirmation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Explain payment, ordering process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7787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6" idx="3"/>
            <a:endCxn id="43" idx="1"/>
          </p:cNvCxnSpPr>
          <p:nvPr/>
        </p:nvCxnSpPr>
        <p:spPr>
          <a:xfrm>
            <a:off x="7677111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9549871" y="1905598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Payment communications stream</a:t>
            </a:r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>
            <a:off x="9409195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85703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Confirmation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Explain stove will arrive at agent in 24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Will receive SMS when stove is ready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17787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8" idx="3"/>
            <a:endCxn id="51" idx="1"/>
          </p:cNvCxnSpPr>
          <p:nvPr/>
        </p:nvCxnSpPr>
        <p:spPr>
          <a:xfrm>
            <a:off x="7677111" y="4224701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549871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Collect Stove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7" idx="3"/>
            <a:endCxn id="48" idx="1"/>
          </p:cNvCxnSpPr>
          <p:nvPr/>
        </p:nvCxnSpPr>
        <p:spPr>
          <a:xfrm>
            <a:off x="5435074" y="2598124"/>
            <a:ext cx="650629" cy="16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8423" y="4070813"/>
            <a:ext cx="21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&gt;=4,500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8919" y="1351774"/>
            <a:ext cx="12010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Balance &lt;4,500</a:t>
            </a:r>
          </a:p>
        </p:txBody>
      </p:sp>
      <p:cxnSp>
        <p:nvCxnSpPr>
          <p:cNvPr id="64" name="Straight Arrow Connector 63"/>
          <p:cNvCxnSpPr>
            <a:cxnSpLocks/>
            <a:stCxn id="51" idx="3"/>
          </p:cNvCxnSpPr>
          <p:nvPr/>
        </p:nvCxnSpPr>
        <p:spPr>
          <a:xfrm>
            <a:off x="9409195" y="4224701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Buy/Book Stove Flow – myKOKO App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8070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Book stove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explanation screen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Explain that you are booking a stove, can now start saving, when you get to X you can order,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0154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Select stove color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3666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 Booking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969478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3"/>
            <a:endCxn id="7" idx="1"/>
          </p:cNvCxnSpPr>
          <p:nvPr/>
        </p:nvCxnSpPr>
        <p:spPr>
          <a:xfrm>
            <a:off x="3701562" y="2598124"/>
            <a:ext cx="14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7" idx="3"/>
            <a:endCxn id="36" idx="1"/>
          </p:cNvCxnSpPr>
          <p:nvPr/>
        </p:nvCxnSpPr>
        <p:spPr>
          <a:xfrm>
            <a:off x="5435074" y="2598124"/>
            <a:ext cx="65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endCxn id="6" idx="0"/>
          </p:cNvCxnSpPr>
          <p:nvPr/>
        </p:nvCxnSpPr>
        <p:spPr>
          <a:xfrm>
            <a:off x="378070" y="1424354"/>
            <a:ext cx="2527788" cy="48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8094" y="1157444"/>
            <a:ext cx="21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&gt;=4,500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655479" y="2336514"/>
            <a:ext cx="12010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Balance &lt;4,500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85703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Confirmation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Explain payment, ordering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7787" y="1905598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6" idx="3"/>
            <a:endCxn id="43" idx="1"/>
          </p:cNvCxnSpPr>
          <p:nvPr/>
        </p:nvCxnSpPr>
        <p:spPr>
          <a:xfrm>
            <a:off x="7677111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9549871" y="1905598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Payment communications stream</a:t>
            </a:r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>
            <a:off x="9409195" y="2598124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85703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Confirmation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Explain stove will arrive at agent in 24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Will receive SMS when stove is ready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17787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Screen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8" idx="3"/>
            <a:endCxn id="51" idx="1"/>
          </p:cNvCxnSpPr>
          <p:nvPr/>
        </p:nvCxnSpPr>
        <p:spPr>
          <a:xfrm>
            <a:off x="7677111" y="4224701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9549871" y="3532175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Ready for pickup SMS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229244" y="3532175"/>
            <a:ext cx="1591408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Collect Stove flow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7" idx="3"/>
            <a:endCxn id="48" idx="1"/>
          </p:cNvCxnSpPr>
          <p:nvPr/>
        </p:nvCxnSpPr>
        <p:spPr>
          <a:xfrm>
            <a:off x="5435074" y="2598124"/>
            <a:ext cx="650629" cy="16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8423" y="4070813"/>
            <a:ext cx="212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&gt;=4,500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68919" y="1351774"/>
            <a:ext cx="12010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Balance &lt;4,500</a:t>
            </a:r>
          </a:p>
        </p:txBody>
      </p:sp>
      <p:cxnSp>
        <p:nvCxnSpPr>
          <p:cNvPr id="64" name="Straight Arrow Connector 63"/>
          <p:cNvCxnSpPr>
            <a:stCxn id="51" idx="3"/>
            <a:endCxn id="55" idx="1"/>
          </p:cNvCxnSpPr>
          <p:nvPr/>
        </p:nvCxnSpPr>
        <p:spPr>
          <a:xfrm>
            <a:off x="9409195" y="4224701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8" idx="1"/>
          </p:cNvCxnSpPr>
          <p:nvPr/>
        </p:nvCxnSpPr>
        <p:spPr>
          <a:xfrm>
            <a:off x="11088568" y="4224701"/>
            <a:ext cx="1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94295" y="2233077"/>
            <a:ext cx="2817934" cy="185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for App bookings</a:t>
            </a:r>
          </a:p>
        </p:txBody>
      </p:sp>
    </p:spTree>
    <p:extLst>
      <p:ext uri="{BB962C8B-B14F-4D97-AF65-F5344CB8AC3E}">
        <p14:creationId xmlns:p14="http://schemas.microsoft.com/office/powerpoint/2010/main" val="11788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Stove Order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1492869" y="1905598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balance reaches 4,500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3891" y="1905598"/>
            <a:ext cx="1860712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Confirm Order 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stove color ordered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pickup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Charged 4,500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Reply Yes to confirm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Go to KP to change order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1492869" y="3646475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balance reaches 4,500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93891" y="3646475"/>
            <a:ext cx="1860712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Order stove 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Go to KP or download app [link] to order stove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3588" y="2336514"/>
            <a:ext cx="12010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Customer has booked stove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28" y="3969669"/>
            <a:ext cx="145327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Customer has not booked stove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216928" y="3646475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goes to KP or downloads app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15315" y="3646475"/>
            <a:ext cx="1860712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Book/Buy Stove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4" idx="3"/>
            <a:endCxn id="35" idx="1"/>
          </p:cNvCxnSpPr>
          <p:nvPr/>
        </p:nvCxnSpPr>
        <p:spPr>
          <a:xfrm>
            <a:off x="3031566" y="4339001"/>
            <a:ext cx="16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3"/>
            <a:endCxn id="40" idx="1"/>
          </p:cNvCxnSpPr>
          <p:nvPr/>
        </p:nvCxnSpPr>
        <p:spPr>
          <a:xfrm>
            <a:off x="5054603" y="4339001"/>
            <a:ext cx="16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3"/>
            <a:endCxn id="41" idx="1"/>
          </p:cNvCxnSpPr>
          <p:nvPr/>
        </p:nvCxnSpPr>
        <p:spPr>
          <a:xfrm>
            <a:off x="6755625" y="4339001"/>
            <a:ext cx="15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3"/>
            <a:endCxn id="33" idx="1"/>
          </p:cNvCxnSpPr>
          <p:nvPr/>
        </p:nvCxnSpPr>
        <p:spPr>
          <a:xfrm>
            <a:off x="3031566" y="2598124"/>
            <a:ext cx="16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5216928" y="1905598"/>
            <a:ext cx="1538697" cy="1385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replies</a:t>
            </a:r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>
            <a:off x="5054603" y="2598124"/>
            <a:ext cx="16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</p:cNvCxnSpPr>
          <p:nvPr/>
        </p:nvCxnSpPr>
        <p:spPr>
          <a:xfrm>
            <a:off x="6755625" y="2598124"/>
            <a:ext cx="16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15315" y="1905598"/>
            <a:ext cx="1860712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Order Confirmation 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Stove has been ordered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You will receive an SMS in 24 hours to collect stove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35717" y="1905598"/>
            <a:ext cx="1860712" cy="1385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Collect Stove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52" idx="3"/>
            <a:endCxn id="54" idx="1"/>
          </p:cNvCxnSpPr>
          <p:nvPr/>
        </p:nvCxnSpPr>
        <p:spPr>
          <a:xfrm>
            <a:off x="8776027" y="2598124"/>
            <a:ext cx="15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679</Words>
  <Application>Microsoft Office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Woolsey</dc:creator>
  <cp:lastModifiedBy>John Woolsey</cp:lastModifiedBy>
  <cp:revision>196</cp:revision>
  <dcterms:created xsi:type="dcterms:W3CDTF">2017-03-06T08:03:10Z</dcterms:created>
  <dcterms:modified xsi:type="dcterms:W3CDTF">2017-03-16T22:28:12Z</dcterms:modified>
</cp:coreProperties>
</file>