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9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03" autoAdjust="0"/>
  </p:normalViewPr>
  <p:slideViewPr>
    <p:cSldViewPr snapToGrid="0">
      <p:cViewPr varScale="1">
        <p:scale>
          <a:sx n="84" d="100"/>
          <a:sy n="84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3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0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FC1B-65D7-44FF-A39B-8EBB9A24CD9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High-Level Summary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6641" y="589083"/>
            <a:ext cx="11618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86913" y="1556858"/>
            <a:ext cx="11758911" cy="675773"/>
            <a:chOff x="186913" y="1046903"/>
            <a:chExt cx="11758911" cy="675773"/>
          </a:xfrm>
        </p:grpSpPr>
        <p:sp>
          <p:nvSpPr>
            <p:cNvPr id="4" name="Arrow: Pentagon 3"/>
            <p:cNvSpPr/>
            <p:nvPr/>
          </p:nvSpPr>
          <p:spPr>
            <a:xfrm>
              <a:off x="186913" y="1046903"/>
              <a:ext cx="1718747" cy="675773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Referral</a:t>
              </a:r>
            </a:p>
          </p:txBody>
        </p:sp>
        <p:sp>
          <p:nvSpPr>
            <p:cNvPr id="15" name="Arrow: Chevron 14"/>
            <p:cNvSpPr/>
            <p:nvPr/>
          </p:nvSpPr>
          <p:spPr>
            <a:xfrm>
              <a:off x="1667396" y="1046903"/>
              <a:ext cx="1757606" cy="6757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Account Creation</a:t>
              </a:r>
            </a:p>
          </p:txBody>
        </p:sp>
        <p:sp>
          <p:nvSpPr>
            <p:cNvPr id="43" name="Arrow: Chevron 42"/>
            <p:cNvSpPr/>
            <p:nvPr/>
          </p:nvSpPr>
          <p:spPr>
            <a:xfrm>
              <a:off x="3192213" y="1046903"/>
              <a:ext cx="1933367" cy="6757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Approval</a:t>
              </a:r>
            </a:p>
          </p:txBody>
        </p:sp>
        <p:sp>
          <p:nvSpPr>
            <p:cNvPr id="44" name="Arrow: Chevron 43"/>
            <p:cNvSpPr/>
            <p:nvPr/>
          </p:nvSpPr>
          <p:spPr>
            <a:xfrm>
              <a:off x="6602335" y="1046903"/>
              <a:ext cx="1933367" cy="6757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Payment</a:t>
              </a:r>
            </a:p>
          </p:txBody>
        </p:sp>
        <p:sp>
          <p:nvSpPr>
            <p:cNvPr id="45" name="Arrow: Chevron 44"/>
            <p:cNvSpPr/>
            <p:nvPr/>
          </p:nvSpPr>
          <p:spPr>
            <a:xfrm>
              <a:off x="8307396" y="1046903"/>
              <a:ext cx="1933367" cy="6757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Stove Order</a:t>
              </a:r>
            </a:p>
          </p:txBody>
        </p:sp>
        <p:sp>
          <p:nvSpPr>
            <p:cNvPr id="46" name="Arrow: Chevron 45"/>
            <p:cNvSpPr/>
            <p:nvPr/>
          </p:nvSpPr>
          <p:spPr>
            <a:xfrm>
              <a:off x="10012457" y="1046903"/>
              <a:ext cx="1933367" cy="6757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Collect Stove</a:t>
              </a:r>
            </a:p>
          </p:txBody>
        </p:sp>
        <p:sp>
          <p:nvSpPr>
            <p:cNvPr id="48" name="Arrow: Chevron 47"/>
            <p:cNvSpPr/>
            <p:nvPr/>
          </p:nvSpPr>
          <p:spPr>
            <a:xfrm>
              <a:off x="4897274" y="1046903"/>
              <a:ext cx="1933367" cy="67577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Book Stove</a:t>
              </a:r>
            </a:p>
          </p:txBody>
        </p:sp>
      </p:grpSp>
      <p:cxnSp>
        <p:nvCxnSpPr>
          <p:cNvPr id="26" name="Connector: Elbow 25"/>
          <p:cNvCxnSpPr>
            <a:stCxn id="48" idx="0"/>
            <a:endCxn id="44" idx="0"/>
          </p:cNvCxnSpPr>
          <p:nvPr/>
        </p:nvCxnSpPr>
        <p:spPr>
          <a:xfrm rot="5400000" flipH="1" flipV="1">
            <a:off x="6547544" y="704328"/>
            <a:ext cx="12700" cy="1705061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44167" y="1072463"/>
            <a:ext cx="283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be done in any order</a:t>
            </a:r>
          </a:p>
        </p:txBody>
      </p:sp>
    </p:spTree>
    <p:extLst>
      <p:ext uri="{BB962C8B-B14F-4D97-AF65-F5344CB8AC3E}">
        <p14:creationId xmlns:p14="http://schemas.microsoft.com/office/powerpoint/2010/main" val="212927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myKOKO App Customers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6641" y="589083"/>
            <a:ext cx="11618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81060" y="609249"/>
            <a:ext cx="13862477" cy="6058319"/>
            <a:chOff x="81060" y="609249"/>
            <a:chExt cx="13862477" cy="6058319"/>
          </a:xfrm>
        </p:grpSpPr>
        <p:sp>
          <p:nvSpPr>
            <p:cNvPr id="16" name="Rectangle 15"/>
            <p:cNvSpPr/>
            <p:nvPr/>
          </p:nvSpPr>
          <p:spPr>
            <a:xfrm>
              <a:off x="261478" y="985918"/>
              <a:ext cx="1347646" cy="71080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Referral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phone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6363" y="1782096"/>
              <a:ext cx="1347646" cy="64613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App Download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31248" y="1412638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Create Account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myKOKO App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Enter key account information, referral code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66133" y="1412638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Activate Account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myKOKO App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Reset PIN, login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01018" y="1412638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myKOKO App Welcome Screen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myKOKO App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Learn, Home, Book Stove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35903" y="1412638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Approval Form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myKOKO App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Questionnaire on demographics, cooking habits</a:t>
              </a:r>
            </a:p>
          </p:txBody>
        </p:sp>
        <p:sp>
          <p:nvSpPr>
            <p:cNvPr id="25" name="Flowchart: Decision 24"/>
            <p:cNvSpPr/>
            <p:nvPr/>
          </p:nvSpPr>
          <p:spPr>
            <a:xfrm>
              <a:off x="9443465" y="1529335"/>
              <a:ext cx="1393508" cy="11516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Accept?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470788" y="3040116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Buy Stove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myKOKO App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Pick color, pickup location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057849" y="1412638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Warning Screen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myKOKO App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User can save, but can’t book stove for X months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595891" y="1412638"/>
              <a:ext cx="1347646" cy="1385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Add to lead database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0788" y="4781631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Top Up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myKOKO App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Explain payment process, open </a:t>
              </a:r>
              <a:r>
                <a:rPr lang="en-US" sz="1200" dirty="0" err="1">
                  <a:solidFill>
                    <a:schemeClr val="tx1"/>
                  </a:solidFill>
                </a:rPr>
                <a:t>Mpesa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35903" y="4781631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Leaderboard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myKOKO App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 stoves available, you are </a:t>
              </a:r>
              <a:r>
                <a:rPr lang="en-US" sz="1200" dirty="0" err="1">
                  <a:solidFill>
                    <a:schemeClr val="tx1"/>
                  </a:solidFill>
                </a:rPr>
                <a:t>Yth</a:t>
              </a:r>
              <a:r>
                <a:rPr lang="en-US" sz="1200" dirty="0">
                  <a:solidFill>
                    <a:schemeClr val="tx1"/>
                  </a:solidFill>
                </a:rPr>
                <a:t> in line, delivery date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66133" y="4781631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Confirm Order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KOKOPoint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Pick actual stove color, confirm pickup location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1018" y="5118782"/>
              <a:ext cx="1347646" cy="7107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User goes to KP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96363" y="4781631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Collect Stove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KOKOPoint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31248" y="5118782"/>
              <a:ext cx="1347646" cy="7107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User goes to KP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1609124" y="1341319"/>
              <a:ext cx="187239" cy="763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7" idx="3"/>
              <a:endCxn id="18" idx="1"/>
            </p:cNvCxnSpPr>
            <p:nvPr/>
          </p:nvCxnSpPr>
          <p:spPr>
            <a:xfrm>
              <a:off x="3144009" y="2105164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8" idx="3"/>
              <a:endCxn id="20" idx="1"/>
            </p:cNvCxnSpPr>
            <p:nvPr/>
          </p:nvCxnSpPr>
          <p:spPr>
            <a:xfrm>
              <a:off x="4678894" y="2105164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0" idx="3"/>
              <a:endCxn id="21" idx="1"/>
            </p:cNvCxnSpPr>
            <p:nvPr/>
          </p:nvCxnSpPr>
          <p:spPr>
            <a:xfrm>
              <a:off x="6213779" y="2105164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1" idx="3"/>
              <a:endCxn id="24" idx="1"/>
            </p:cNvCxnSpPr>
            <p:nvPr/>
          </p:nvCxnSpPr>
          <p:spPr>
            <a:xfrm>
              <a:off x="7748664" y="2105164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4" idx="3"/>
              <a:endCxn id="25" idx="1"/>
            </p:cNvCxnSpPr>
            <p:nvPr/>
          </p:nvCxnSpPr>
          <p:spPr>
            <a:xfrm>
              <a:off x="9283549" y="2105164"/>
              <a:ext cx="1599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5" idx="2"/>
              <a:endCxn id="27" idx="0"/>
            </p:cNvCxnSpPr>
            <p:nvPr/>
          </p:nvCxnSpPr>
          <p:spPr>
            <a:xfrm>
              <a:off x="10140219" y="2680994"/>
              <a:ext cx="4392" cy="35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28" idx="1"/>
            </p:cNvCxnSpPr>
            <p:nvPr/>
          </p:nvCxnSpPr>
          <p:spPr>
            <a:xfrm flipV="1">
              <a:off x="10836973" y="2105164"/>
              <a:ext cx="2208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8" idx="3"/>
              <a:endCxn id="29" idx="1"/>
            </p:cNvCxnSpPr>
            <p:nvPr/>
          </p:nvCxnSpPr>
          <p:spPr>
            <a:xfrm>
              <a:off x="12405495" y="2105164"/>
              <a:ext cx="1903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7" idx="2"/>
              <a:endCxn id="30" idx="0"/>
            </p:cNvCxnSpPr>
            <p:nvPr/>
          </p:nvCxnSpPr>
          <p:spPr>
            <a:xfrm>
              <a:off x="10144611" y="4425168"/>
              <a:ext cx="0" cy="356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1"/>
              <a:endCxn id="31" idx="3"/>
            </p:cNvCxnSpPr>
            <p:nvPr/>
          </p:nvCxnSpPr>
          <p:spPr>
            <a:xfrm flipH="1">
              <a:off x="9283549" y="5474157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1" idx="1"/>
              <a:endCxn id="33" idx="3"/>
            </p:cNvCxnSpPr>
            <p:nvPr/>
          </p:nvCxnSpPr>
          <p:spPr>
            <a:xfrm flipH="1">
              <a:off x="7748664" y="5474157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3" idx="1"/>
              <a:endCxn id="32" idx="3"/>
            </p:cNvCxnSpPr>
            <p:nvPr/>
          </p:nvCxnSpPr>
          <p:spPr>
            <a:xfrm flipH="1">
              <a:off x="6213779" y="5474157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2" idx="1"/>
              <a:endCxn id="35" idx="3"/>
            </p:cNvCxnSpPr>
            <p:nvPr/>
          </p:nvCxnSpPr>
          <p:spPr>
            <a:xfrm flipH="1">
              <a:off x="4678894" y="5474157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5" idx="1"/>
              <a:endCxn id="34" idx="3"/>
            </p:cNvCxnSpPr>
            <p:nvPr/>
          </p:nvCxnSpPr>
          <p:spPr>
            <a:xfrm flipH="1">
              <a:off x="3144009" y="5474157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3030232" y="3425066"/>
              <a:ext cx="3495448" cy="860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KOKO Analytics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Dropoff</a:t>
              </a:r>
              <a:r>
                <a:rPr lang="en-US" sz="1200" dirty="0">
                  <a:solidFill>
                    <a:schemeClr val="tx1"/>
                  </a:solidFill>
                </a:rPr>
                <a:t> rates, time taken at each stage, number of KP visits &amp; app sessions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10560" y="1263061"/>
              <a:ext cx="4632960" cy="169027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43520" y="1263061"/>
              <a:ext cx="4632960" cy="330893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843520" y="4572000"/>
              <a:ext cx="3069770" cy="171704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55720" y="863600"/>
              <a:ext cx="334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Sign Up – See Scoping Doc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468899" y="863600"/>
              <a:ext cx="334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Book Stove – See Scoping Doc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97149" y="6298236"/>
              <a:ext cx="2762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Top Up – See Scoping Doc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96539" y="6298236"/>
              <a:ext cx="18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See Scoping Doc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26769" y="6298236"/>
              <a:ext cx="18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See Scoping Doc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314846" y="3670404"/>
              <a:ext cx="1715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See Scoping Doc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060" y="609249"/>
              <a:ext cx="1715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See Scoping Doc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1478" y="2467902"/>
              <a:ext cx="1347646" cy="71080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KOKO Promoter</a:t>
              </a:r>
            </a:p>
          </p:txBody>
        </p:sp>
        <p:cxnSp>
          <p:nvCxnSpPr>
            <p:cNvPr id="83" name="Straight Arrow Connector 82"/>
            <p:cNvCxnSpPr>
              <a:stCxn id="81" idx="3"/>
              <a:endCxn id="17" idx="1"/>
            </p:cNvCxnSpPr>
            <p:nvPr/>
          </p:nvCxnSpPr>
          <p:spPr>
            <a:xfrm flipV="1">
              <a:off x="1609124" y="2105164"/>
              <a:ext cx="187239" cy="71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16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Basic Phone Customers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6641" y="589083"/>
            <a:ext cx="11618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61478" y="985918"/>
            <a:ext cx="13682059" cy="5180765"/>
            <a:chOff x="261478" y="985918"/>
            <a:chExt cx="13682059" cy="5180765"/>
          </a:xfrm>
        </p:grpSpPr>
        <p:sp>
          <p:nvSpPr>
            <p:cNvPr id="16" name="Rectangle 15"/>
            <p:cNvSpPr/>
            <p:nvPr/>
          </p:nvSpPr>
          <p:spPr>
            <a:xfrm>
              <a:off x="261478" y="985918"/>
              <a:ext cx="1347646" cy="71080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Referral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phone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6363" y="1782096"/>
              <a:ext cx="1347646" cy="64613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User goes to KP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31248" y="1412638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Create Account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KOKOPoint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Enter key account information, referral code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66133" y="1412638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Activate Account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KOKOPoint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Reset PIN, login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01018" y="1412638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myKOKO App Welcome Screen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KOKOPoint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Learn, Home, Book Stove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35903" y="1412638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Approval Form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KOKOPoint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Questionnaire on demographics, cooking habits</a:t>
              </a:r>
            </a:p>
          </p:txBody>
        </p:sp>
        <p:sp>
          <p:nvSpPr>
            <p:cNvPr id="25" name="Flowchart: Decision 24"/>
            <p:cNvSpPr/>
            <p:nvPr/>
          </p:nvSpPr>
          <p:spPr>
            <a:xfrm>
              <a:off x="9443465" y="1529335"/>
              <a:ext cx="1393508" cy="11516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Accept?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470788" y="3040116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Buy Stove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KOKOPoint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Pick color, pickup location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057849" y="1412638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Warning Screen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KOKOPoint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User can save, but can’t book stove for X months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595891" y="1412638"/>
              <a:ext cx="1347646" cy="1385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Add to lead database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0788" y="4781631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Top Up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KOKOPoint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Explain payment process, get till #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35903" y="4781631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Leaderboard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KOKOPoint</a:t>
              </a:r>
              <a:r>
                <a:rPr lang="en-US" sz="1200" b="1" dirty="0">
                  <a:solidFill>
                    <a:schemeClr val="tx1"/>
                  </a:solidFill>
                </a:rPr>
                <a:t>, SMS updates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 stoves available, you are </a:t>
              </a:r>
              <a:r>
                <a:rPr lang="en-US" sz="1200" dirty="0" err="1">
                  <a:solidFill>
                    <a:schemeClr val="tx1"/>
                  </a:solidFill>
                </a:rPr>
                <a:t>Yth</a:t>
              </a:r>
              <a:r>
                <a:rPr lang="en-US" sz="1200" dirty="0">
                  <a:solidFill>
                    <a:schemeClr val="tx1"/>
                  </a:solidFill>
                </a:rPr>
                <a:t> in line, delivery date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66133" y="4781631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Confirm Order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KOKOPoint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Pick actual stove color, confirm pickup location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1018" y="5118782"/>
              <a:ext cx="1347646" cy="7107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User goes to KP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96363" y="4781631"/>
              <a:ext cx="1347646" cy="13850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Collect Stove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KOKOPoint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31248" y="5118782"/>
              <a:ext cx="1347646" cy="7107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User goes to KP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1609124" y="1341319"/>
              <a:ext cx="187239" cy="763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144009" y="2105164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8" idx="3"/>
              <a:endCxn id="20" idx="1"/>
            </p:cNvCxnSpPr>
            <p:nvPr/>
          </p:nvCxnSpPr>
          <p:spPr>
            <a:xfrm>
              <a:off x="4678894" y="2105164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0" idx="3"/>
              <a:endCxn id="21" idx="1"/>
            </p:cNvCxnSpPr>
            <p:nvPr/>
          </p:nvCxnSpPr>
          <p:spPr>
            <a:xfrm>
              <a:off x="6213779" y="2105164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1" idx="3"/>
              <a:endCxn id="24" idx="1"/>
            </p:cNvCxnSpPr>
            <p:nvPr/>
          </p:nvCxnSpPr>
          <p:spPr>
            <a:xfrm>
              <a:off x="7748664" y="2105164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4" idx="3"/>
              <a:endCxn id="25" idx="1"/>
            </p:cNvCxnSpPr>
            <p:nvPr/>
          </p:nvCxnSpPr>
          <p:spPr>
            <a:xfrm>
              <a:off x="9283549" y="2105164"/>
              <a:ext cx="1599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5" idx="2"/>
              <a:endCxn id="27" idx="0"/>
            </p:cNvCxnSpPr>
            <p:nvPr/>
          </p:nvCxnSpPr>
          <p:spPr>
            <a:xfrm>
              <a:off x="10140219" y="2680994"/>
              <a:ext cx="4392" cy="35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28" idx="1"/>
            </p:cNvCxnSpPr>
            <p:nvPr/>
          </p:nvCxnSpPr>
          <p:spPr>
            <a:xfrm flipV="1">
              <a:off x="10836973" y="2105164"/>
              <a:ext cx="2208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8" idx="3"/>
              <a:endCxn id="29" idx="1"/>
            </p:cNvCxnSpPr>
            <p:nvPr/>
          </p:nvCxnSpPr>
          <p:spPr>
            <a:xfrm>
              <a:off x="12405495" y="2105164"/>
              <a:ext cx="1903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7" idx="2"/>
              <a:endCxn id="30" idx="0"/>
            </p:cNvCxnSpPr>
            <p:nvPr/>
          </p:nvCxnSpPr>
          <p:spPr>
            <a:xfrm>
              <a:off x="10144611" y="4425168"/>
              <a:ext cx="0" cy="356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1"/>
              <a:endCxn id="31" idx="3"/>
            </p:cNvCxnSpPr>
            <p:nvPr/>
          </p:nvCxnSpPr>
          <p:spPr>
            <a:xfrm flipH="1">
              <a:off x="9283549" y="5474157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1" idx="1"/>
              <a:endCxn id="33" idx="3"/>
            </p:cNvCxnSpPr>
            <p:nvPr/>
          </p:nvCxnSpPr>
          <p:spPr>
            <a:xfrm flipH="1">
              <a:off x="7748664" y="5474157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3" idx="1"/>
              <a:endCxn id="32" idx="3"/>
            </p:cNvCxnSpPr>
            <p:nvPr/>
          </p:nvCxnSpPr>
          <p:spPr>
            <a:xfrm flipH="1">
              <a:off x="6213779" y="5474157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2" idx="1"/>
              <a:endCxn id="35" idx="3"/>
            </p:cNvCxnSpPr>
            <p:nvPr/>
          </p:nvCxnSpPr>
          <p:spPr>
            <a:xfrm flipH="1">
              <a:off x="4678894" y="5474157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5" idx="1"/>
              <a:endCxn id="34" idx="3"/>
            </p:cNvCxnSpPr>
            <p:nvPr/>
          </p:nvCxnSpPr>
          <p:spPr>
            <a:xfrm flipH="1">
              <a:off x="3144009" y="5474157"/>
              <a:ext cx="187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261478" y="2467902"/>
              <a:ext cx="1347646" cy="71080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KOKO Promoter</a:t>
              </a:r>
            </a:p>
          </p:txBody>
        </p:sp>
        <p:cxnSp>
          <p:nvCxnSpPr>
            <p:cNvPr id="83" name="Straight Arrow Connector 82"/>
            <p:cNvCxnSpPr>
              <a:cxnSpLocks/>
              <a:stCxn id="81" idx="3"/>
              <a:endCxn id="17" idx="1"/>
            </p:cNvCxnSpPr>
            <p:nvPr/>
          </p:nvCxnSpPr>
          <p:spPr>
            <a:xfrm flipV="1">
              <a:off x="1609124" y="2105164"/>
              <a:ext cx="187239" cy="71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3030232" y="3425066"/>
            <a:ext cx="3495448" cy="860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KOKO Analytics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Dropoff</a:t>
            </a:r>
            <a:r>
              <a:rPr lang="en-US" sz="1200" dirty="0">
                <a:solidFill>
                  <a:schemeClr val="tx1"/>
                </a:solidFill>
              </a:rPr>
              <a:t> rates, time taken at each stage, number of KP visits</a:t>
            </a:r>
          </a:p>
        </p:txBody>
      </p:sp>
    </p:spTree>
    <p:extLst>
      <p:ext uri="{BB962C8B-B14F-4D97-AF65-F5344CB8AC3E}">
        <p14:creationId xmlns:p14="http://schemas.microsoft.com/office/powerpoint/2010/main" val="34135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9126</TotalTime>
  <Words>336</Words>
  <Application>Microsoft Office PowerPoint</Application>
  <PresentationFormat>Widescreen</PresentationFormat>
  <Paragraphs>137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Woolsey</dc:creator>
  <cp:lastModifiedBy>John Woolsey</cp:lastModifiedBy>
  <cp:revision>159</cp:revision>
  <dcterms:created xsi:type="dcterms:W3CDTF">2017-03-06T08:03:10Z</dcterms:created>
  <dcterms:modified xsi:type="dcterms:W3CDTF">2017-03-16T14:23:53Z</dcterms:modified>
</cp:coreProperties>
</file>