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Summary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>
            <a:off x="286641" y="589083"/>
            <a:ext cx="1161871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6" name="Google Shape;86;p13"/>
          <p:cNvGrpSpPr/>
          <p:nvPr/>
        </p:nvGrpSpPr>
        <p:grpSpPr>
          <a:xfrm>
            <a:off x="186913" y="1556858"/>
            <a:ext cx="11758911" cy="675773"/>
            <a:chOff x="186913" y="1046903"/>
            <a:chExt cx="11758911" cy="675773"/>
          </a:xfrm>
        </p:grpSpPr>
        <p:sp>
          <p:nvSpPr>
            <p:cNvPr id="87" name="Google Shape;87;p13"/>
            <p:cNvSpPr/>
            <p:nvPr/>
          </p:nvSpPr>
          <p:spPr>
            <a:xfrm>
              <a:off x="186913" y="1046903"/>
              <a:ext cx="1718747" cy="675773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Referral</a:t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667396" y="1046903"/>
              <a:ext cx="1757606" cy="675773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Account Creation</a:t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192213" y="1046903"/>
              <a:ext cx="1933367" cy="675773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Approval</a:t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602335" y="1046903"/>
              <a:ext cx="1933367" cy="675773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</a:t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307396" y="1046903"/>
              <a:ext cx="1933367" cy="675773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Stove Order</a:t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0012457" y="1046903"/>
              <a:ext cx="1933367" cy="675773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Collect Stove</a:t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897274" y="1046903"/>
              <a:ext cx="1933367" cy="675773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Book Stove</a:t>
              </a:r>
              <a:endParaRPr/>
            </a:p>
          </p:txBody>
        </p:sp>
      </p:grpSp>
      <p:cxnSp>
        <p:nvCxnSpPr>
          <p:cNvPr id="94" name="Google Shape;94;p13"/>
          <p:cNvCxnSpPr>
            <a:stCxn id="93" idx="0"/>
            <a:endCxn id="90" idx="0"/>
          </p:cNvCxnSpPr>
          <p:nvPr/>
        </p:nvCxnSpPr>
        <p:spPr>
          <a:xfrm flipH="1" rot="-5400000">
            <a:off x="6547314" y="704558"/>
            <a:ext cx="600" cy="1705200"/>
          </a:xfrm>
          <a:prstGeom prst="bentConnector3">
            <a:avLst>
              <a:gd fmla="val -3704158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5" name="Google Shape;95;p13"/>
          <p:cNvSpPr txBox="1"/>
          <p:nvPr/>
        </p:nvSpPr>
        <p:spPr>
          <a:xfrm>
            <a:off x="5144167" y="1072463"/>
            <a:ext cx="28385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done in any order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myKOKO App Customers</a:t>
            </a: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286641" y="589083"/>
            <a:ext cx="1161871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2" name="Google Shape;102;p14"/>
          <p:cNvGrpSpPr/>
          <p:nvPr/>
        </p:nvGrpSpPr>
        <p:grpSpPr>
          <a:xfrm>
            <a:off x="81060" y="609249"/>
            <a:ext cx="13862477" cy="6058319"/>
            <a:chOff x="81060" y="609249"/>
            <a:chExt cx="13862477" cy="6058319"/>
          </a:xfrm>
        </p:grpSpPr>
        <p:sp>
          <p:nvSpPr>
            <p:cNvPr id="103" name="Google Shape;103;p14"/>
            <p:cNvSpPr/>
            <p:nvPr/>
          </p:nvSpPr>
          <p:spPr>
            <a:xfrm>
              <a:off x="261428" y="1717418"/>
              <a:ext cx="1347600" cy="710700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Referral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phone</a:t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796363" y="1782096"/>
              <a:ext cx="1347646" cy="646136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Download</a:t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31248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Account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key account information, referral code</a:t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866133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Activate Account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Reset PIN, login</a:t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401018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 Welcome Screen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Learn, Home, Book Stove</a:t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935903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Approval Form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Questionnaire on demographics, cooking habits</a:t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443465" y="1529335"/>
              <a:ext cx="1393508" cy="1151659"/>
            </a:xfrm>
            <a:prstGeom prst="flowChartDecision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Accept?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9470788" y="3040116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 Stove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color, pickup location</a:t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057849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Warning Screen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can save, but can’t book stove for X months</a:t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595891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to lead database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470788" y="4781631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 Up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Explain payment process, open Mpesa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935903" y="4781631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Leaderboard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stoves available, you are Yth in line, delivery date</a:t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866133" y="4781631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 Order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actual stove color, confirm pickup location</a:t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401018" y="5118782"/>
              <a:ext cx="1347646" cy="710750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goes to KP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796363" y="4781631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 Stove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331248" y="5118782"/>
              <a:ext cx="1347646" cy="710750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goes to KP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14"/>
            <p:cNvCxnSpPr>
              <a:stCxn id="103" idx="3"/>
              <a:endCxn id="104" idx="1"/>
            </p:cNvCxnSpPr>
            <p:nvPr/>
          </p:nvCxnSpPr>
          <p:spPr>
            <a:xfrm>
              <a:off x="1609028" y="2072768"/>
              <a:ext cx="187200" cy="3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0" name="Google Shape;120;p14"/>
            <p:cNvCxnSpPr>
              <a:stCxn id="104" idx="3"/>
              <a:endCxn id="105" idx="1"/>
            </p:cNvCxnSpPr>
            <p:nvPr/>
          </p:nvCxnSpPr>
          <p:spPr>
            <a:xfrm>
              <a:off x="3144009" y="2105164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" name="Google Shape;121;p14"/>
            <p:cNvCxnSpPr>
              <a:stCxn id="105" idx="3"/>
              <a:endCxn id="106" idx="1"/>
            </p:cNvCxnSpPr>
            <p:nvPr/>
          </p:nvCxnSpPr>
          <p:spPr>
            <a:xfrm>
              <a:off x="4678894" y="2105164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2" name="Google Shape;122;p14"/>
            <p:cNvCxnSpPr>
              <a:stCxn id="106" idx="3"/>
              <a:endCxn id="107" idx="1"/>
            </p:cNvCxnSpPr>
            <p:nvPr/>
          </p:nvCxnSpPr>
          <p:spPr>
            <a:xfrm>
              <a:off x="6213779" y="2105164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3" name="Google Shape;123;p14"/>
            <p:cNvCxnSpPr>
              <a:stCxn id="107" idx="3"/>
              <a:endCxn id="108" idx="1"/>
            </p:cNvCxnSpPr>
            <p:nvPr/>
          </p:nvCxnSpPr>
          <p:spPr>
            <a:xfrm>
              <a:off x="7748664" y="2105164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4" name="Google Shape;124;p14"/>
            <p:cNvCxnSpPr>
              <a:stCxn id="108" idx="3"/>
              <a:endCxn id="109" idx="1"/>
            </p:cNvCxnSpPr>
            <p:nvPr/>
          </p:nvCxnSpPr>
          <p:spPr>
            <a:xfrm>
              <a:off x="9283549" y="2105164"/>
              <a:ext cx="15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5" name="Google Shape;125;p14"/>
            <p:cNvCxnSpPr>
              <a:stCxn id="109" idx="2"/>
              <a:endCxn id="110" idx="0"/>
            </p:cNvCxnSpPr>
            <p:nvPr/>
          </p:nvCxnSpPr>
          <p:spPr>
            <a:xfrm>
              <a:off x="10140219" y="2680994"/>
              <a:ext cx="4500" cy="359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6" name="Google Shape;126;p14"/>
            <p:cNvCxnSpPr>
              <a:stCxn id="109" idx="3"/>
              <a:endCxn id="111" idx="1"/>
            </p:cNvCxnSpPr>
            <p:nvPr/>
          </p:nvCxnSpPr>
          <p:spPr>
            <a:xfrm>
              <a:off x="10836973" y="2105164"/>
              <a:ext cx="22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7" name="Google Shape;127;p14"/>
            <p:cNvCxnSpPr>
              <a:stCxn id="111" idx="3"/>
              <a:endCxn id="112" idx="1"/>
            </p:cNvCxnSpPr>
            <p:nvPr/>
          </p:nvCxnSpPr>
          <p:spPr>
            <a:xfrm>
              <a:off x="12405495" y="2105164"/>
              <a:ext cx="190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8" name="Google Shape;128;p14"/>
            <p:cNvCxnSpPr>
              <a:stCxn id="110" idx="2"/>
              <a:endCxn id="113" idx="0"/>
            </p:cNvCxnSpPr>
            <p:nvPr/>
          </p:nvCxnSpPr>
          <p:spPr>
            <a:xfrm>
              <a:off x="10144611" y="4425168"/>
              <a:ext cx="0" cy="356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9" name="Google Shape;129;p14"/>
            <p:cNvCxnSpPr>
              <a:stCxn id="113" idx="1"/>
              <a:endCxn id="114" idx="3"/>
            </p:cNvCxnSpPr>
            <p:nvPr/>
          </p:nvCxnSpPr>
          <p:spPr>
            <a:xfrm rot="10800000">
              <a:off x="9283588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0" name="Google Shape;130;p14"/>
            <p:cNvCxnSpPr>
              <a:stCxn id="114" idx="1"/>
              <a:endCxn id="116" idx="3"/>
            </p:cNvCxnSpPr>
            <p:nvPr/>
          </p:nvCxnSpPr>
          <p:spPr>
            <a:xfrm rot="10800000">
              <a:off x="7748703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1" name="Google Shape;131;p14"/>
            <p:cNvCxnSpPr>
              <a:stCxn id="116" idx="1"/>
              <a:endCxn id="115" idx="3"/>
            </p:cNvCxnSpPr>
            <p:nvPr/>
          </p:nvCxnSpPr>
          <p:spPr>
            <a:xfrm rot="10800000">
              <a:off x="6213818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2" name="Google Shape;132;p14"/>
            <p:cNvCxnSpPr>
              <a:stCxn id="115" idx="1"/>
              <a:endCxn id="118" idx="3"/>
            </p:cNvCxnSpPr>
            <p:nvPr/>
          </p:nvCxnSpPr>
          <p:spPr>
            <a:xfrm rot="10800000">
              <a:off x="4678933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3" name="Google Shape;133;p14"/>
            <p:cNvCxnSpPr>
              <a:stCxn id="118" idx="1"/>
              <a:endCxn id="117" idx="3"/>
            </p:cNvCxnSpPr>
            <p:nvPr/>
          </p:nvCxnSpPr>
          <p:spPr>
            <a:xfrm rot="10800000">
              <a:off x="3144048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4" name="Google Shape;134;p14"/>
            <p:cNvSpPr/>
            <p:nvPr/>
          </p:nvSpPr>
          <p:spPr>
            <a:xfrm>
              <a:off x="3030232" y="3425066"/>
              <a:ext cx="3495448" cy="86000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 Analytics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Dropoff rates, time taken at each stage, number of KP visits &amp; app sessions</a:t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3210560" y="1263061"/>
              <a:ext cx="4632960" cy="1690279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843520" y="1263061"/>
              <a:ext cx="4632960" cy="3308939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843520" y="4572000"/>
              <a:ext cx="3069770" cy="1717040"/>
            </a:xfrm>
            <a:prstGeom prst="rect">
              <a:avLst/>
            </a:prstGeom>
            <a:noFill/>
            <a:ln cap="flat" cmpd="sng" w="12700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3855720" y="863600"/>
              <a:ext cx="3342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Up – See Scoping Doc</a:t>
              </a:r>
              <a:endParaRPr/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8468899" y="863600"/>
              <a:ext cx="3342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Book Stove – See Scoping Doc</a:t>
              </a: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7997149" y="6298236"/>
              <a:ext cx="2762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 Up – See Scoping Doc</a:t>
              </a:r>
              <a:endParaRPr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4596539" y="6298236"/>
              <a:ext cx="1886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See Scoping Doc</a:t>
              </a: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1526769" y="6298236"/>
              <a:ext cx="1886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See Scoping Doc</a:t>
              </a: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1314846" y="3670404"/>
              <a:ext cx="1715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See Scoping Doc</a:t>
              </a: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81060" y="609249"/>
              <a:ext cx="17153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Phone Customers</a:t>
            </a:r>
            <a:endParaRPr/>
          </a:p>
        </p:txBody>
      </p:sp>
      <p:cxnSp>
        <p:nvCxnSpPr>
          <p:cNvPr id="150" name="Google Shape;150;p15"/>
          <p:cNvCxnSpPr/>
          <p:nvPr/>
        </p:nvCxnSpPr>
        <p:spPr>
          <a:xfrm>
            <a:off x="286641" y="589083"/>
            <a:ext cx="1161871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1" name="Google Shape;151;p15"/>
          <p:cNvGrpSpPr/>
          <p:nvPr/>
        </p:nvGrpSpPr>
        <p:grpSpPr>
          <a:xfrm>
            <a:off x="261478" y="985918"/>
            <a:ext cx="13682059" cy="5180765"/>
            <a:chOff x="261478" y="985918"/>
            <a:chExt cx="13682059" cy="5180765"/>
          </a:xfrm>
        </p:grpSpPr>
        <p:sp>
          <p:nvSpPr>
            <p:cNvPr id="152" name="Google Shape;152;p15"/>
            <p:cNvSpPr/>
            <p:nvPr/>
          </p:nvSpPr>
          <p:spPr>
            <a:xfrm>
              <a:off x="261478" y="985918"/>
              <a:ext cx="1347646" cy="71080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Referral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phone</a:t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96363" y="1782096"/>
              <a:ext cx="1347646" cy="646136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goes to KP</a:t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331248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Account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Enter key account information, referral code</a:t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866133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Activate Account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Reset PIN, login</a:t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401018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myKOKO App Welcome Screen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Learn, Home, Book Stove</a:t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935903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Approval Form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Questionnaire on demographics, cooking habits</a:t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43465" y="1529335"/>
              <a:ext cx="1393508" cy="1151659"/>
            </a:xfrm>
            <a:prstGeom prst="flowChartDecision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Accept?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9470788" y="3040116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 Stove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color, pickup location</a:t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1057849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Warning Screen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can save, but can’t book stove for X months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2595891" y="1412638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to lead database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9470788" y="4781631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 Up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Explain payment process, get till #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935903" y="4781631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Leaderboard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KOKOPoint, SMS updates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stoves available, you are Yth in line, delivery date</a:t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866133" y="4781631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 Order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 actual stove color, confirm pickup location</a:t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401018" y="5118782"/>
              <a:ext cx="1347646" cy="710750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goes to KP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96363" y="4781631"/>
              <a:ext cx="1347646" cy="138505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 Stove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KOKOPoint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31248" y="5118782"/>
              <a:ext cx="1347646" cy="710750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goes to KP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8" name="Google Shape;168;p15"/>
            <p:cNvCxnSpPr>
              <a:stCxn id="152" idx="3"/>
              <a:endCxn id="153" idx="1"/>
            </p:cNvCxnSpPr>
            <p:nvPr/>
          </p:nvCxnSpPr>
          <p:spPr>
            <a:xfrm>
              <a:off x="1609124" y="1341319"/>
              <a:ext cx="187200" cy="763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9" name="Google Shape;169;p15"/>
            <p:cNvCxnSpPr>
              <a:stCxn id="153" idx="3"/>
              <a:endCxn id="154" idx="1"/>
            </p:cNvCxnSpPr>
            <p:nvPr/>
          </p:nvCxnSpPr>
          <p:spPr>
            <a:xfrm>
              <a:off x="3144009" y="2105164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0" name="Google Shape;170;p15"/>
            <p:cNvCxnSpPr>
              <a:stCxn id="154" idx="3"/>
              <a:endCxn id="155" idx="1"/>
            </p:cNvCxnSpPr>
            <p:nvPr/>
          </p:nvCxnSpPr>
          <p:spPr>
            <a:xfrm>
              <a:off x="4678894" y="2105164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1" name="Google Shape;171;p15"/>
            <p:cNvCxnSpPr>
              <a:stCxn id="155" idx="3"/>
              <a:endCxn id="156" idx="1"/>
            </p:cNvCxnSpPr>
            <p:nvPr/>
          </p:nvCxnSpPr>
          <p:spPr>
            <a:xfrm>
              <a:off x="6213779" y="2105164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2" name="Google Shape;172;p15"/>
            <p:cNvCxnSpPr>
              <a:stCxn id="156" idx="3"/>
              <a:endCxn id="157" idx="1"/>
            </p:cNvCxnSpPr>
            <p:nvPr/>
          </p:nvCxnSpPr>
          <p:spPr>
            <a:xfrm>
              <a:off x="7748664" y="2105164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3" name="Google Shape;173;p15"/>
            <p:cNvCxnSpPr>
              <a:stCxn id="157" idx="3"/>
              <a:endCxn id="158" idx="1"/>
            </p:cNvCxnSpPr>
            <p:nvPr/>
          </p:nvCxnSpPr>
          <p:spPr>
            <a:xfrm>
              <a:off x="9283549" y="2105164"/>
              <a:ext cx="15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4" name="Google Shape;174;p15"/>
            <p:cNvCxnSpPr>
              <a:stCxn id="158" idx="2"/>
              <a:endCxn id="159" idx="0"/>
            </p:cNvCxnSpPr>
            <p:nvPr/>
          </p:nvCxnSpPr>
          <p:spPr>
            <a:xfrm>
              <a:off x="10140219" y="2680994"/>
              <a:ext cx="4500" cy="359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5" name="Google Shape;175;p15"/>
            <p:cNvCxnSpPr>
              <a:stCxn id="158" idx="3"/>
              <a:endCxn id="160" idx="1"/>
            </p:cNvCxnSpPr>
            <p:nvPr/>
          </p:nvCxnSpPr>
          <p:spPr>
            <a:xfrm>
              <a:off x="10836973" y="2105164"/>
              <a:ext cx="22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6" name="Google Shape;176;p15"/>
            <p:cNvCxnSpPr>
              <a:stCxn id="160" idx="3"/>
              <a:endCxn id="161" idx="1"/>
            </p:cNvCxnSpPr>
            <p:nvPr/>
          </p:nvCxnSpPr>
          <p:spPr>
            <a:xfrm>
              <a:off x="12405495" y="2105164"/>
              <a:ext cx="190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7" name="Google Shape;177;p15"/>
            <p:cNvCxnSpPr>
              <a:stCxn id="159" idx="2"/>
              <a:endCxn id="162" idx="0"/>
            </p:cNvCxnSpPr>
            <p:nvPr/>
          </p:nvCxnSpPr>
          <p:spPr>
            <a:xfrm>
              <a:off x="10144611" y="4425168"/>
              <a:ext cx="0" cy="356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15"/>
            <p:cNvCxnSpPr>
              <a:stCxn id="162" idx="1"/>
              <a:endCxn id="163" idx="3"/>
            </p:cNvCxnSpPr>
            <p:nvPr/>
          </p:nvCxnSpPr>
          <p:spPr>
            <a:xfrm rot="10800000">
              <a:off x="9283588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15"/>
            <p:cNvCxnSpPr>
              <a:stCxn id="163" idx="1"/>
              <a:endCxn id="165" idx="3"/>
            </p:cNvCxnSpPr>
            <p:nvPr/>
          </p:nvCxnSpPr>
          <p:spPr>
            <a:xfrm rot="10800000">
              <a:off x="7748703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0" name="Google Shape;180;p15"/>
            <p:cNvCxnSpPr>
              <a:stCxn id="165" idx="1"/>
              <a:endCxn id="164" idx="3"/>
            </p:cNvCxnSpPr>
            <p:nvPr/>
          </p:nvCxnSpPr>
          <p:spPr>
            <a:xfrm rot="10800000">
              <a:off x="6213818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1" name="Google Shape;181;p15"/>
            <p:cNvCxnSpPr>
              <a:stCxn id="164" idx="1"/>
              <a:endCxn id="167" idx="3"/>
            </p:cNvCxnSpPr>
            <p:nvPr/>
          </p:nvCxnSpPr>
          <p:spPr>
            <a:xfrm rot="10800000">
              <a:off x="4678933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2" name="Google Shape;182;p15"/>
            <p:cNvCxnSpPr>
              <a:stCxn id="167" idx="1"/>
              <a:endCxn id="166" idx="3"/>
            </p:cNvCxnSpPr>
            <p:nvPr/>
          </p:nvCxnSpPr>
          <p:spPr>
            <a:xfrm rot="10800000">
              <a:off x="3144048" y="5474157"/>
              <a:ext cx="18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3" name="Google Shape;183;p15"/>
            <p:cNvSpPr/>
            <p:nvPr/>
          </p:nvSpPr>
          <p:spPr>
            <a:xfrm>
              <a:off x="261478" y="2467902"/>
              <a:ext cx="1347646" cy="710802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KOKO Promoter</a:t>
              </a:r>
              <a:endParaRPr/>
            </a:p>
          </p:txBody>
        </p:sp>
        <p:cxnSp>
          <p:nvCxnSpPr>
            <p:cNvPr id="184" name="Google Shape;184;p15"/>
            <p:cNvCxnSpPr>
              <a:stCxn id="183" idx="3"/>
              <a:endCxn id="153" idx="1"/>
            </p:cNvCxnSpPr>
            <p:nvPr/>
          </p:nvCxnSpPr>
          <p:spPr>
            <a:xfrm flipH="1" rot="10800000">
              <a:off x="1609124" y="2105103"/>
              <a:ext cx="187200" cy="71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5" name="Google Shape;185;p15"/>
          <p:cNvSpPr/>
          <p:nvPr/>
        </p:nvSpPr>
        <p:spPr>
          <a:xfrm>
            <a:off x="3030232" y="3425066"/>
            <a:ext cx="3495448" cy="8600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KOKO Analytics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Dropoff rates, time taken at each stage, number of KP visits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