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BBDBBD1-F3A8-4174-A170-D60E05FB3001}">
  <a:tblStyle styleId="{7BBDBBD1-F3A8-4174-A170-D60E05FB300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5bae8b79ce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bae8b79ce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5c76e3def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c76e3de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5c76e3de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c76e3de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5c8400820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c8400820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5bae8b79c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bae8b79c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5bae8b79c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bae8b79c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5bae8b79c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bae8b79c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5c76e3def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c76e3def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5bae8b79c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bae8b79c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rive.google.com/drive/u/0/folders/1BZwQ18ALEQrIl5UIGLPKtnIbMJm6GwU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16450" y="190525"/>
            <a:ext cx="8520600" cy="54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FINAL ASSEMBLY QA AREA</a:t>
            </a:r>
            <a:endParaRPr sz="3000"/>
          </a:p>
        </p:txBody>
      </p:sp>
      <p:sp>
        <p:nvSpPr>
          <p:cNvPr id="55" name="Google Shape;55;p13"/>
          <p:cNvSpPr txBox="1"/>
          <p:nvPr>
            <p:ph idx="1" type="subTitle"/>
          </p:nvPr>
        </p:nvSpPr>
        <p:spPr>
          <a:xfrm>
            <a:off x="311700" y="14053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rPr>
              <a:t>ETHANOL </a:t>
            </a:r>
            <a:r>
              <a:rPr b="1" lang="en">
                <a:solidFill>
                  <a:srgbClr val="000000"/>
                </a:solidFill>
              </a:rPr>
              <a:t>FUMES </a:t>
            </a:r>
            <a:r>
              <a:rPr b="1" lang="en">
                <a:solidFill>
                  <a:srgbClr val="000000"/>
                </a:solidFill>
              </a:rPr>
              <a:t>EXTRACTION PROJECT</a:t>
            </a:r>
            <a:endParaRPr b="1">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113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NOTES</a:t>
            </a:r>
            <a:endParaRPr/>
          </a:p>
        </p:txBody>
      </p:sp>
      <p:sp>
        <p:nvSpPr>
          <p:cNvPr id="111" name="Google Shape;111;p22"/>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a:solidFill>
                <a:srgbClr val="222222"/>
              </a:solidFill>
              <a:highlight>
                <a:srgbClr val="FFFFFF"/>
              </a:highlight>
            </a:endParaRPr>
          </a:p>
          <a:p>
            <a:pPr indent="0" lvl="0" marL="0" rtl="0" algn="l">
              <a:spcBef>
                <a:spcPts val="1600"/>
              </a:spcBef>
              <a:spcAft>
                <a:spcPts val="0"/>
              </a:spcAft>
              <a:buNone/>
            </a:pPr>
            <a:r>
              <a:rPr b="1" lang="en" sz="1200">
                <a:solidFill>
                  <a:srgbClr val="0000FF"/>
                </a:solidFill>
                <a:highlight>
                  <a:srgbClr val="FFFFFF"/>
                </a:highlight>
              </a:rPr>
              <a:t>The fan will be installed on the roof top thus no noise and can withstand all weather conditions</a:t>
            </a:r>
            <a:endParaRPr b="1" sz="1200">
              <a:solidFill>
                <a:srgbClr val="0000FF"/>
              </a:solidFill>
              <a:highlight>
                <a:srgbClr val="FFFFFF"/>
              </a:highlight>
            </a:endParaRPr>
          </a:p>
          <a:p>
            <a:pPr indent="0" lvl="0" marL="0" rtl="0" algn="l">
              <a:spcBef>
                <a:spcPts val="1600"/>
              </a:spcBef>
              <a:spcAft>
                <a:spcPts val="0"/>
              </a:spcAft>
              <a:buNone/>
            </a:pPr>
            <a:r>
              <a:rPr b="1" lang="en" sz="1200">
                <a:solidFill>
                  <a:srgbClr val="0000FF"/>
                </a:solidFill>
                <a:highlight>
                  <a:srgbClr val="FFFFFF"/>
                </a:highlight>
              </a:rPr>
              <a:t>IP55. Water projected by a nozzle against the enclosure from any direction shall have no harmful to the motor drive</a:t>
            </a:r>
            <a:endParaRPr b="1" sz="1200">
              <a:solidFill>
                <a:srgbClr val="0000FF"/>
              </a:solidFill>
              <a:highlight>
                <a:srgbClr val="FFFFFF"/>
              </a:highlight>
            </a:endParaRPr>
          </a:p>
          <a:p>
            <a:pPr indent="0" lvl="0" marL="0" rtl="0" algn="l">
              <a:spcBef>
                <a:spcPts val="1600"/>
              </a:spcBef>
              <a:spcAft>
                <a:spcPts val="1600"/>
              </a:spcAft>
              <a:buNone/>
            </a:pPr>
            <a:r>
              <a:rPr b="1" lang="en" sz="1200">
                <a:solidFill>
                  <a:srgbClr val="0000FF"/>
                </a:solidFill>
                <a:highlight>
                  <a:srgbClr val="FFFFFF"/>
                </a:highlight>
              </a:rPr>
              <a:t>The IP Code reflects the degree of protection as "IP" followed by two numbers; the first digit shows the extent to </a:t>
            </a:r>
            <a:r>
              <a:rPr b="1" lang="en" sz="1200">
                <a:solidFill>
                  <a:srgbClr val="0000FF"/>
                </a:solidFill>
                <a:highlight>
                  <a:srgbClr val="FFFFFF"/>
                </a:highlight>
              </a:rPr>
              <a:t>which enclosures</a:t>
            </a:r>
            <a:r>
              <a:rPr b="1" lang="en" sz="1200">
                <a:solidFill>
                  <a:srgbClr val="0000FF"/>
                </a:solidFill>
                <a:highlight>
                  <a:srgbClr val="FFFFFF"/>
                </a:highlight>
              </a:rPr>
              <a:t> are protected against particles, and protection to others from enclosed hazards. The second digit indicates the extent of protection against water. We carry IP55 enclosures that demonstrate almost complete protection from </a:t>
            </a:r>
            <a:r>
              <a:rPr b="1" lang="en" sz="1200">
                <a:solidFill>
                  <a:srgbClr val="0000FF"/>
                </a:solidFill>
                <a:highlight>
                  <a:srgbClr val="FFFFFF"/>
                </a:highlight>
              </a:rPr>
              <a:t>particles and</a:t>
            </a:r>
            <a:r>
              <a:rPr b="1" lang="en" sz="1200">
                <a:solidFill>
                  <a:srgbClr val="0000FF"/>
                </a:solidFill>
                <a:highlight>
                  <a:srgbClr val="FFFFFF"/>
                </a:highlight>
              </a:rPr>
              <a:t> a good level of protection against water</a:t>
            </a:r>
            <a:endParaRPr b="1" sz="1200">
              <a:solidFill>
                <a:srgbClr val="0000FF"/>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764150" y="314050"/>
            <a:ext cx="6236700" cy="38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FINAL ASSEMBLY LAYOUT DIMENSIONS</a:t>
            </a:r>
            <a:endParaRPr sz="2400"/>
          </a:p>
        </p:txBody>
      </p:sp>
      <p:pic>
        <p:nvPicPr>
          <p:cNvPr id="61" name="Google Shape;61;p14"/>
          <p:cNvPicPr preferRelativeResize="0"/>
          <p:nvPr/>
        </p:nvPicPr>
        <p:blipFill>
          <a:blip r:embed="rId3">
            <a:alphaModFix/>
          </a:blip>
          <a:stretch>
            <a:fillRect/>
          </a:stretch>
        </p:blipFill>
        <p:spPr>
          <a:xfrm>
            <a:off x="845350" y="1155825"/>
            <a:ext cx="6834177" cy="2954500"/>
          </a:xfrm>
          <a:prstGeom prst="rect">
            <a:avLst/>
          </a:prstGeom>
          <a:noFill/>
          <a:ln>
            <a:noFill/>
          </a:ln>
        </p:spPr>
      </p:pic>
      <p:sp>
        <p:nvSpPr>
          <p:cNvPr id="62" name="Google Shape;62;p14"/>
          <p:cNvSpPr txBox="1"/>
          <p:nvPr/>
        </p:nvSpPr>
        <p:spPr>
          <a:xfrm>
            <a:off x="631025" y="4172250"/>
            <a:ext cx="4048200" cy="6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FULL AREA A= LXW = 8.29 X 6.983 = 57.88 m2</a:t>
            </a:r>
            <a:endParaRPr/>
          </a:p>
          <a:p>
            <a:pPr indent="0" lvl="0" marL="0" rtl="0" algn="l">
              <a:spcBef>
                <a:spcPts val="0"/>
              </a:spcBef>
              <a:spcAft>
                <a:spcPts val="0"/>
              </a:spcAft>
              <a:buNone/>
            </a:pPr>
            <a:r>
              <a:rPr lang="en"/>
              <a:t>                 </a:t>
            </a:r>
            <a:endParaRPr/>
          </a:p>
        </p:txBody>
      </p:sp>
      <p:sp>
        <p:nvSpPr>
          <p:cNvPr id="63" name="Google Shape;63;p14"/>
          <p:cNvSpPr txBox="1"/>
          <p:nvPr/>
        </p:nvSpPr>
        <p:spPr>
          <a:xfrm>
            <a:off x="611750" y="4524300"/>
            <a:ext cx="4048200" cy="6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Q.A</a:t>
            </a:r>
            <a:r>
              <a:rPr lang="en"/>
              <a:t> AREA A= LXW = 6.30 X 5.5 = 34.65 m2</a:t>
            </a:r>
            <a:endParaRPr/>
          </a:p>
          <a:p>
            <a:pPr indent="0" lvl="0" marL="0" rtl="0" algn="l">
              <a:spcBef>
                <a:spcPts val="0"/>
              </a:spcBef>
              <a:spcAft>
                <a:spcPts val="0"/>
              </a:spcAft>
              <a:buNone/>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464100" y="183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BENEFITS VS DANGERS OF </a:t>
            </a:r>
            <a:r>
              <a:rPr lang="en" sz="2400"/>
              <a:t>INSTALLING</a:t>
            </a:r>
            <a:r>
              <a:rPr lang="en" sz="2400"/>
              <a:t> FUMES</a:t>
            </a:r>
            <a:endParaRPr sz="2400"/>
          </a:p>
        </p:txBody>
      </p:sp>
      <p:pic>
        <p:nvPicPr>
          <p:cNvPr id="69" name="Google Shape;69;p15"/>
          <p:cNvPicPr preferRelativeResize="0"/>
          <p:nvPr/>
        </p:nvPicPr>
        <p:blipFill>
          <a:blip r:embed="rId3">
            <a:alphaModFix/>
          </a:blip>
          <a:stretch>
            <a:fillRect/>
          </a:stretch>
        </p:blipFill>
        <p:spPr>
          <a:xfrm>
            <a:off x="570125" y="832000"/>
            <a:ext cx="8262177" cy="4082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236675" y="59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GILFIAN:DRAWING PROPOSAL</a:t>
            </a:r>
            <a:endParaRPr/>
          </a:p>
        </p:txBody>
      </p:sp>
      <p:pic>
        <p:nvPicPr>
          <p:cNvPr id="75" name="Google Shape;75;p16"/>
          <p:cNvPicPr preferRelativeResize="0"/>
          <p:nvPr/>
        </p:nvPicPr>
        <p:blipFill>
          <a:blip r:embed="rId3">
            <a:alphaModFix/>
          </a:blip>
          <a:stretch>
            <a:fillRect/>
          </a:stretch>
        </p:blipFill>
        <p:spPr>
          <a:xfrm>
            <a:off x="1514100" y="848125"/>
            <a:ext cx="5965750" cy="36451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7"/>
          <p:cNvPicPr preferRelativeResize="0"/>
          <p:nvPr/>
        </p:nvPicPr>
        <p:blipFill>
          <a:blip r:embed="rId3">
            <a:alphaModFix/>
          </a:blip>
          <a:stretch>
            <a:fillRect/>
          </a:stretch>
        </p:blipFill>
        <p:spPr>
          <a:xfrm>
            <a:off x="152400" y="152400"/>
            <a:ext cx="8434674"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86" name="Google Shape;86;p18"/>
          <p:cNvPicPr preferRelativeResize="0"/>
          <p:nvPr/>
        </p:nvPicPr>
        <p:blipFill>
          <a:blip r:embed="rId3">
            <a:alphaModFix/>
          </a:blip>
          <a:stretch>
            <a:fillRect/>
          </a:stretch>
        </p:blipFill>
        <p:spPr>
          <a:xfrm>
            <a:off x="152400" y="199775"/>
            <a:ext cx="8823675" cy="4791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nvSpPr>
        <p:spPr>
          <a:xfrm>
            <a:off x="2406225" y="0"/>
            <a:ext cx="38613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GILFIAN IST QUOTE PRICE</a:t>
            </a:r>
            <a:endParaRPr/>
          </a:p>
        </p:txBody>
      </p:sp>
      <p:sp>
        <p:nvSpPr>
          <p:cNvPr id="92" name="Google Shape;92;p19"/>
          <p:cNvSpPr txBox="1"/>
          <p:nvPr/>
        </p:nvSpPr>
        <p:spPr>
          <a:xfrm>
            <a:off x="835425" y="901875"/>
            <a:ext cx="747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93" name="Google Shape;93;p19"/>
          <p:cNvPicPr preferRelativeResize="0"/>
          <p:nvPr/>
        </p:nvPicPr>
        <p:blipFill>
          <a:blip r:embed="rId3">
            <a:alphaModFix/>
          </a:blip>
          <a:stretch>
            <a:fillRect/>
          </a:stretch>
        </p:blipFill>
        <p:spPr>
          <a:xfrm>
            <a:off x="835425" y="488400"/>
            <a:ext cx="7052426" cy="4166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20"/>
          <p:cNvPicPr preferRelativeResize="0"/>
          <p:nvPr/>
        </p:nvPicPr>
        <p:blipFill>
          <a:blip r:embed="rId3">
            <a:alphaModFix/>
          </a:blip>
          <a:stretch>
            <a:fillRect/>
          </a:stretch>
        </p:blipFill>
        <p:spPr>
          <a:xfrm>
            <a:off x="1671650" y="428625"/>
            <a:ext cx="5114075" cy="4714875"/>
          </a:xfrm>
          <a:prstGeom prst="rect">
            <a:avLst/>
          </a:prstGeom>
          <a:noFill/>
          <a:ln>
            <a:noFill/>
          </a:ln>
        </p:spPr>
      </p:pic>
      <p:sp>
        <p:nvSpPr>
          <p:cNvPr id="99" name="Google Shape;99;p20"/>
          <p:cNvSpPr txBox="1"/>
          <p:nvPr/>
        </p:nvSpPr>
        <p:spPr>
          <a:xfrm>
            <a:off x="1671650" y="53575"/>
            <a:ext cx="4451700" cy="5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SYSTEMS GROUP 1ST QUOTE PRICE</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1879800" y="0"/>
            <a:ext cx="5096700" cy="32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COMPARISON QUOTES MATRIX</a:t>
            </a:r>
            <a:endParaRPr sz="2400"/>
          </a:p>
        </p:txBody>
      </p:sp>
      <p:graphicFrame>
        <p:nvGraphicFramePr>
          <p:cNvPr id="105" name="Google Shape;105;p21"/>
          <p:cNvGraphicFramePr/>
          <p:nvPr/>
        </p:nvGraphicFramePr>
        <p:xfrm>
          <a:off x="311700" y="475150"/>
          <a:ext cx="3000000" cy="3000000"/>
        </p:xfrm>
        <a:graphic>
          <a:graphicData uri="http://schemas.openxmlformats.org/drawingml/2006/table">
            <a:tbl>
              <a:tblPr>
                <a:noFill/>
                <a:tableStyleId>{7BBDBBD1-F3A8-4174-A170-D60E05FB3001}</a:tableStyleId>
              </a:tblPr>
              <a:tblGrid>
                <a:gridCol w="2146525"/>
                <a:gridCol w="2146525"/>
                <a:gridCol w="2146525"/>
                <a:gridCol w="2146525"/>
              </a:tblGrid>
              <a:tr h="1053800">
                <a:tc>
                  <a:txBody>
                    <a:bodyPr/>
                    <a:lstStyle/>
                    <a:p>
                      <a:pPr indent="0" lvl="0" marL="0" rtl="0" algn="l">
                        <a:spcBef>
                          <a:spcPts val="0"/>
                        </a:spcBef>
                        <a:spcAft>
                          <a:spcPts val="0"/>
                        </a:spcAft>
                        <a:buNone/>
                      </a:pPr>
                      <a:r>
                        <a:rPr b="1" lang="en"/>
                        <a:t>Criteria</a:t>
                      </a:r>
                      <a:endParaRPr b="1"/>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a:t>GILFIAN</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t>SYSTEM GROUP</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t>OTHER SUPPLIERS</a:t>
                      </a:r>
                      <a:endParaRPr b="1"/>
                    </a:p>
                    <a:p>
                      <a:pPr indent="0" lvl="0" marL="0" rtl="0" algn="ctr">
                        <a:spcBef>
                          <a:spcPts val="0"/>
                        </a:spcBef>
                        <a:spcAft>
                          <a:spcPts val="0"/>
                        </a:spcAft>
                        <a:buNone/>
                      </a:pPr>
                      <a:r>
                        <a:rPr b="1" lang="en"/>
                        <a:t>(PROCUREMENT TO PROVIDE)</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66975">
                <a:tc>
                  <a:txBody>
                    <a:bodyPr/>
                    <a:lstStyle/>
                    <a:p>
                      <a:pPr indent="0" lvl="0" marL="0" rtl="0" algn="l">
                        <a:spcBef>
                          <a:spcPts val="0"/>
                        </a:spcBef>
                        <a:spcAft>
                          <a:spcPts val="0"/>
                        </a:spcAft>
                        <a:buNone/>
                      </a:pPr>
                      <a:r>
                        <a:rPr b="1" lang="en"/>
                        <a:t>1st Quote Price</a:t>
                      </a:r>
                      <a:endParaRPr b="1"/>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rgbClr val="0000FF"/>
                          </a:solidFill>
                        </a:rPr>
                        <a:t>Ksh 484,779</a:t>
                      </a:r>
                      <a:endParaRPr>
                        <a:solidFill>
                          <a:srgbClr val="0000FF"/>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t>Ksh 893,495</a:t>
                      </a:r>
                      <a:endParaRPr b="1"/>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r>
              <a:tr h="666975">
                <a:tc>
                  <a:txBody>
                    <a:bodyPr/>
                    <a:lstStyle/>
                    <a:p>
                      <a:pPr indent="0" lvl="0" marL="0" rtl="0" algn="l">
                        <a:spcBef>
                          <a:spcPts val="0"/>
                        </a:spcBef>
                        <a:spcAft>
                          <a:spcPts val="0"/>
                        </a:spcAft>
                        <a:buNone/>
                      </a:pPr>
                      <a:r>
                        <a:rPr b="1" lang="en"/>
                        <a:t>2nd Quote Price after Revision</a:t>
                      </a:r>
                      <a:endParaRPr b="1"/>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rgbClr val="0000FF"/>
                          </a:solidFill>
                        </a:rPr>
                        <a:t>Procurement can engage</a:t>
                      </a:r>
                      <a:endParaRPr>
                        <a:solidFill>
                          <a:srgbClr val="0000FF"/>
                        </a:solidFill>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en"/>
                        <a:t>KSh 753,338</a:t>
                      </a:r>
                      <a:endParaRPr b="1"/>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1077900">
                <a:tc>
                  <a:txBody>
                    <a:bodyPr/>
                    <a:lstStyle/>
                    <a:p>
                      <a:pPr indent="0" lvl="0" marL="0" rtl="0" algn="l">
                        <a:spcBef>
                          <a:spcPts val="0"/>
                        </a:spcBef>
                        <a:spcAft>
                          <a:spcPts val="0"/>
                        </a:spcAft>
                        <a:buNone/>
                      </a:pPr>
                      <a:r>
                        <a:rPr b="1" lang="en"/>
                        <a:t>Fan Speed / Capacity/Specs Provided</a:t>
                      </a:r>
                      <a:endParaRPr b="1"/>
                    </a:p>
                  </a:txBody>
                  <a:tcPr marT="91425" marB="91425" marR="91425" marL="91425"/>
                </a:tc>
                <a:tc>
                  <a:txBody>
                    <a:bodyPr/>
                    <a:lstStyle/>
                    <a:p>
                      <a:pPr indent="0" lvl="0" marL="0" rtl="0" algn="ctr">
                        <a:spcBef>
                          <a:spcPts val="0"/>
                        </a:spcBef>
                        <a:spcAft>
                          <a:spcPts val="0"/>
                        </a:spcAft>
                        <a:buNone/>
                      </a:pPr>
                      <a:r>
                        <a:rPr lang="en"/>
                        <a:t> 4200 - 5000 m3/hr</a:t>
                      </a:r>
                      <a:endParaRPr/>
                    </a:p>
                    <a:p>
                      <a:pPr indent="0" lvl="0" marL="0" rtl="0" algn="ctr">
                        <a:spcBef>
                          <a:spcPts val="0"/>
                        </a:spcBef>
                        <a:spcAft>
                          <a:spcPts val="0"/>
                        </a:spcAft>
                        <a:buNone/>
                      </a:pPr>
                      <a:r>
                        <a:rPr lang="en"/>
                        <a:t> 1150 -1450 Rpm Motor</a:t>
                      </a:r>
                      <a:endParaRPr/>
                    </a:p>
                    <a:p>
                      <a:pPr indent="0" lvl="0" marL="0" rtl="0" algn="ctr">
                        <a:spcBef>
                          <a:spcPts val="0"/>
                        </a:spcBef>
                        <a:spcAft>
                          <a:spcPts val="0"/>
                        </a:spcAft>
                        <a:buNone/>
                      </a:pPr>
                      <a:r>
                        <a:rPr lang="en"/>
                        <a:t> 1.5 Kw Motor Power,SS Type,IP55 </a:t>
                      </a:r>
                      <a:r>
                        <a:rPr lang="en" u="sng">
                          <a:solidFill>
                            <a:schemeClr val="hlink"/>
                          </a:solidFill>
                          <a:hlinkClick r:id="rId3"/>
                        </a:rPr>
                        <a:t>(See Details)</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1077900">
                <a:tc>
                  <a:txBody>
                    <a:bodyPr/>
                    <a:lstStyle/>
                    <a:p>
                      <a:pPr indent="0" lvl="0" marL="0" rtl="0" algn="l">
                        <a:spcBef>
                          <a:spcPts val="0"/>
                        </a:spcBef>
                        <a:spcAft>
                          <a:spcPts val="0"/>
                        </a:spcAft>
                        <a:buNone/>
                      </a:pPr>
                      <a:r>
                        <a:rPr b="1" lang="en"/>
                        <a:t>Choice / Recommendations</a:t>
                      </a:r>
                      <a:endParaRPr b="1"/>
                    </a:p>
                  </a:txBody>
                  <a:tcPr marT="91425" marB="91425" marR="91425" marL="91425"/>
                </a:tc>
                <a:tc>
                  <a:txBody>
                    <a:bodyPr/>
                    <a:lstStyle/>
                    <a:p>
                      <a:pPr indent="0" lvl="0" marL="0" rtl="0" algn="ctr">
                        <a:spcBef>
                          <a:spcPts val="0"/>
                        </a:spcBef>
                        <a:spcAft>
                          <a:spcPts val="0"/>
                        </a:spcAft>
                        <a:buNone/>
                      </a:pPr>
                      <a:r>
                        <a:rPr lang="en"/>
                        <a:t>Better price,Details Provided,Affordable long lasting choice of material</a:t>
                      </a:r>
                      <a:endParaRPr/>
                    </a:p>
                  </a:txBody>
                  <a:tcPr marT="91425" marB="91425" marR="91425" marL="91425"/>
                </a:tc>
                <a:tc>
                  <a:txBody>
                    <a:bodyPr/>
                    <a:lstStyle/>
                    <a:p>
                      <a:pPr indent="0" lvl="0" marL="0" rtl="0" algn="ctr">
                        <a:spcBef>
                          <a:spcPts val="0"/>
                        </a:spcBef>
                        <a:spcAft>
                          <a:spcPts val="0"/>
                        </a:spcAft>
                        <a:buNone/>
                      </a:pPr>
                      <a:r>
                        <a:rPr lang="en"/>
                        <a:t>High cost price,Details and video provided with procurement</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