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31cc18b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31cc18b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include</a:t>
            </a:r>
            <a:endParaRPr/>
          </a:p>
          <a:p>
            <a:pPr indent="-292100" lvl="0" marL="4572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Change user states to since when the user last purchased fuel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lphaL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New users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lphaL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0-1 week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lphaL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1- 2 weeks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lphaL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2-3 weeks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lphaL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3-4 weeks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lphaL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4-13 weeks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lphaL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Over 13 weeks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User states visualisations should be against zero(add filters)</a:t>
            </a: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31cc18b3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31cc18b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r>
              <a:rPr lang="en"/>
              <a:t> include: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7 day doesn't make much sense since we we consider active users those who have bought in the last 28 days. So the 7 day ALPU would be zero for alot of these users.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31cc18b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31cc18b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31cc18b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31cc18b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31cc18b3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931cc18b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31cc18b3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931cc18b3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31cc18b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31cc18b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31cc18b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31cc18b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2628900"/>
            <a:ext cx="9144000" cy="8574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228600" y="3086100"/>
            <a:ext cx="7239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28600" y="3529584"/>
            <a:ext cx="6934200" cy="1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220"/>
              </a:spcBef>
              <a:spcAft>
                <a:spcPts val="0"/>
              </a:spcAft>
              <a:buClr>
                <a:srgbClr val="596667"/>
              </a:buClr>
              <a:buSzPts val="1400"/>
              <a:buFont typeface="Calibri"/>
              <a:buNone/>
              <a:defRPr b="1" i="0" sz="1100" u="none" cap="none" strike="noStrike">
                <a:solidFill>
                  <a:srgbClr val="59666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77000" y="4857750"/>
            <a:ext cx="1021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2705100" y="4857750"/>
            <a:ext cx="373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0" y="0"/>
            <a:ext cx="9144000" cy="30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228600" y="4857750"/>
            <a:ext cx="160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0A0A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0" y="3484410"/>
            <a:ext cx="9144000" cy="2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22800" y="4491906"/>
            <a:ext cx="1021200" cy="6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: 1 Top, 2 Bottom">
  <p:cSld name="3-Up: 1 Top, 2 Bottom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type="title"/>
          </p:nvPr>
        </p:nvSpPr>
        <p:spPr>
          <a:xfrm rot="5400000">
            <a:off x="6676950" y="2219400"/>
            <a:ext cx="440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304800" y="114300"/>
            <a:ext cx="8077200" cy="2262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1"/>
          <p:cNvSpPr txBox="1"/>
          <p:nvPr>
            <p:ph idx="2" type="body"/>
          </p:nvPr>
        </p:nvSpPr>
        <p:spPr>
          <a:xfrm>
            <a:off x="301752" y="338328"/>
            <a:ext cx="80742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3" type="body"/>
          </p:nvPr>
        </p:nvSpPr>
        <p:spPr>
          <a:xfrm>
            <a:off x="301752" y="2489454"/>
            <a:ext cx="3965400" cy="2262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1"/>
          <p:cNvSpPr txBox="1"/>
          <p:nvPr>
            <p:ph idx="4" type="body"/>
          </p:nvPr>
        </p:nvSpPr>
        <p:spPr>
          <a:xfrm>
            <a:off x="301752" y="2713482"/>
            <a:ext cx="39654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5" type="body"/>
          </p:nvPr>
        </p:nvSpPr>
        <p:spPr>
          <a:xfrm>
            <a:off x="4416552" y="2489454"/>
            <a:ext cx="3965400" cy="2262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1"/>
          <p:cNvSpPr txBox="1"/>
          <p:nvPr>
            <p:ph idx="6" type="body"/>
          </p:nvPr>
        </p:nvSpPr>
        <p:spPr>
          <a:xfrm>
            <a:off x="4416552" y="2713482"/>
            <a:ext cx="39654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1"/>
          <p:cNvSpPr txBox="1"/>
          <p:nvPr>
            <p:ph idx="10" type="dt"/>
          </p:nvPr>
        </p:nvSpPr>
        <p:spPr>
          <a:xfrm>
            <a:off x="7010400" y="57150"/>
            <a:ext cx="13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6504432" y="4855464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1"/>
          <p:cNvSpPr txBox="1"/>
          <p:nvPr>
            <p:ph idx="11" type="ftr"/>
          </p:nvPr>
        </p:nvSpPr>
        <p:spPr>
          <a:xfrm>
            <a:off x="2705100" y="4857750"/>
            <a:ext cx="373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">
  <p:cSld name="4-Up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type="title"/>
          </p:nvPr>
        </p:nvSpPr>
        <p:spPr>
          <a:xfrm rot="5400000">
            <a:off x="6676950" y="2219400"/>
            <a:ext cx="440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5" name="Google Shape;125;p12"/>
          <p:cNvSpPr txBox="1"/>
          <p:nvPr>
            <p:ph idx="1" type="body"/>
          </p:nvPr>
        </p:nvSpPr>
        <p:spPr>
          <a:xfrm>
            <a:off x="304800" y="114300"/>
            <a:ext cx="3962400" cy="2262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2"/>
          <p:cNvSpPr txBox="1"/>
          <p:nvPr>
            <p:ph idx="2" type="body"/>
          </p:nvPr>
        </p:nvSpPr>
        <p:spPr>
          <a:xfrm>
            <a:off x="304800" y="338328"/>
            <a:ext cx="39624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2"/>
          <p:cNvSpPr txBox="1"/>
          <p:nvPr>
            <p:ph idx="3" type="body"/>
          </p:nvPr>
        </p:nvSpPr>
        <p:spPr>
          <a:xfrm>
            <a:off x="301752" y="2489454"/>
            <a:ext cx="3965400" cy="2262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2"/>
          <p:cNvSpPr txBox="1"/>
          <p:nvPr>
            <p:ph idx="4" type="body"/>
          </p:nvPr>
        </p:nvSpPr>
        <p:spPr>
          <a:xfrm>
            <a:off x="301752" y="2713482"/>
            <a:ext cx="39654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2"/>
          <p:cNvSpPr txBox="1"/>
          <p:nvPr>
            <p:ph idx="5" type="body"/>
          </p:nvPr>
        </p:nvSpPr>
        <p:spPr>
          <a:xfrm>
            <a:off x="4419600" y="114300"/>
            <a:ext cx="3962400" cy="2262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2"/>
          <p:cNvSpPr txBox="1"/>
          <p:nvPr>
            <p:ph idx="6" type="body"/>
          </p:nvPr>
        </p:nvSpPr>
        <p:spPr>
          <a:xfrm>
            <a:off x="4419600" y="338328"/>
            <a:ext cx="39624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2"/>
          <p:cNvSpPr txBox="1"/>
          <p:nvPr>
            <p:ph idx="7" type="body"/>
          </p:nvPr>
        </p:nvSpPr>
        <p:spPr>
          <a:xfrm>
            <a:off x="4416552" y="2489454"/>
            <a:ext cx="3965400" cy="2262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2"/>
          <p:cNvSpPr txBox="1"/>
          <p:nvPr>
            <p:ph idx="8" type="body"/>
          </p:nvPr>
        </p:nvSpPr>
        <p:spPr>
          <a:xfrm>
            <a:off x="4416552" y="2713482"/>
            <a:ext cx="39654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12"/>
          <p:cNvSpPr txBox="1"/>
          <p:nvPr>
            <p:ph idx="10" type="dt"/>
          </p:nvPr>
        </p:nvSpPr>
        <p:spPr>
          <a:xfrm>
            <a:off x="7010400" y="57150"/>
            <a:ext cx="13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2"/>
          <p:cNvSpPr txBox="1"/>
          <p:nvPr>
            <p:ph idx="12" type="sldNum"/>
          </p:nvPr>
        </p:nvSpPr>
        <p:spPr>
          <a:xfrm>
            <a:off x="6504432" y="4855464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2"/>
          <p:cNvSpPr txBox="1"/>
          <p:nvPr>
            <p:ph idx="11" type="ftr"/>
          </p:nvPr>
        </p:nvSpPr>
        <p:spPr>
          <a:xfrm>
            <a:off x="2705100" y="4857750"/>
            <a:ext cx="373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: 1 Left, 3 Right">
  <p:cSld name="4-Up: 1 Left, 3 Righ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 rot="5400000">
            <a:off x="6676950" y="2219400"/>
            <a:ext cx="440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13"/>
          <p:cNvSpPr txBox="1"/>
          <p:nvPr>
            <p:ph idx="1" type="body"/>
          </p:nvPr>
        </p:nvSpPr>
        <p:spPr>
          <a:xfrm>
            <a:off x="4419600" y="114300"/>
            <a:ext cx="39624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2" type="body"/>
          </p:nvPr>
        </p:nvSpPr>
        <p:spPr>
          <a:xfrm>
            <a:off x="4419600" y="285750"/>
            <a:ext cx="39624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3" type="body"/>
          </p:nvPr>
        </p:nvSpPr>
        <p:spPr>
          <a:xfrm>
            <a:off x="304800" y="114300"/>
            <a:ext cx="39654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4" type="body"/>
          </p:nvPr>
        </p:nvSpPr>
        <p:spPr>
          <a:xfrm>
            <a:off x="304800" y="285750"/>
            <a:ext cx="39624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5" type="body"/>
          </p:nvPr>
        </p:nvSpPr>
        <p:spPr>
          <a:xfrm>
            <a:off x="4416552" y="1657350"/>
            <a:ext cx="39624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6" type="body"/>
          </p:nvPr>
        </p:nvSpPr>
        <p:spPr>
          <a:xfrm>
            <a:off x="4416552" y="1828800"/>
            <a:ext cx="39624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7" type="body"/>
          </p:nvPr>
        </p:nvSpPr>
        <p:spPr>
          <a:xfrm>
            <a:off x="4419600" y="3218688"/>
            <a:ext cx="39624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8" type="body"/>
          </p:nvPr>
        </p:nvSpPr>
        <p:spPr>
          <a:xfrm>
            <a:off x="4419600" y="3390138"/>
            <a:ext cx="39624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10" type="dt"/>
          </p:nvPr>
        </p:nvSpPr>
        <p:spPr>
          <a:xfrm>
            <a:off x="7010400" y="57150"/>
            <a:ext cx="13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3"/>
          <p:cNvSpPr txBox="1"/>
          <p:nvPr>
            <p:ph idx="12" type="sldNum"/>
          </p:nvPr>
        </p:nvSpPr>
        <p:spPr>
          <a:xfrm>
            <a:off x="6504432" y="4855464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3"/>
          <p:cNvSpPr txBox="1"/>
          <p:nvPr>
            <p:ph idx="11" type="ftr"/>
          </p:nvPr>
        </p:nvSpPr>
        <p:spPr>
          <a:xfrm>
            <a:off x="2705100" y="4857750"/>
            <a:ext cx="373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: 3 Left, 1 Right">
  <p:cSld name="4-Up: 3 Left, 1 Righ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 rot="5400000">
            <a:off x="6676950" y="2219400"/>
            <a:ext cx="440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4416552" y="114300"/>
            <a:ext cx="39654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14"/>
          <p:cNvSpPr txBox="1"/>
          <p:nvPr>
            <p:ph idx="2" type="body"/>
          </p:nvPr>
        </p:nvSpPr>
        <p:spPr>
          <a:xfrm>
            <a:off x="4416552" y="285750"/>
            <a:ext cx="39624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3" type="body"/>
          </p:nvPr>
        </p:nvSpPr>
        <p:spPr>
          <a:xfrm>
            <a:off x="294585" y="114300"/>
            <a:ext cx="39624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14"/>
          <p:cNvSpPr txBox="1"/>
          <p:nvPr>
            <p:ph idx="4" type="body"/>
          </p:nvPr>
        </p:nvSpPr>
        <p:spPr>
          <a:xfrm>
            <a:off x="294585" y="285750"/>
            <a:ext cx="39624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14"/>
          <p:cNvSpPr txBox="1"/>
          <p:nvPr>
            <p:ph idx="5" type="body"/>
          </p:nvPr>
        </p:nvSpPr>
        <p:spPr>
          <a:xfrm>
            <a:off x="301752" y="1657350"/>
            <a:ext cx="39624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6" type="body"/>
          </p:nvPr>
        </p:nvSpPr>
        <p:spPr>
          <a:xfrm>
            <a:off x="301752" y="1828800"/>
            <a:ext cx="39624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7" type="body"/>
          </p:nvPr>
        </p:nvSpPr>
        <p:spPr>
          <a:xfrm>
            <a:off x="304800" y="3218688"/>
            <a:ext cx="39624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8" type="body"/>
          </p:nvPr>
        </p:nvSpPr>
        <p:spPr>
          <a:xfrm>
            <a:off x="304800" y="3390138"/>
            <a:ext cx="39624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14"/>
          <p:cNvSpPr txBox="1"/>
          <p:nvPr>
            <p:ph idx="10" type="dt"/>
          </p:nvPr>
        </p:nvSpPr>
        <p:spPr>
          <a:xfrm>
            <a:off x="7010400" y="57150"/>
            <a:ext cx="13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14"/>
          <p:cNvSpPr txBox="1"/>
          <p:nvPr>
            <p:ph idx="12" type="sldNum"/>
          </p:nvPr>
        </p:nvSpPr>
        <p:spPr>
          <a:xfrm>
            <a:off x="6504432" y="4855464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4"/>
          <p:cNvSpPr txBox="1"/>
          <p:nvPr>
            <p:ph idx="11" type="ftr"/>
          </p:nvPr>
        </p:nvSpPr>
        <p:spPr>
          <a:xfrm>
            <a:off x="2705100" y="4857750"/>
            <a:ext cx="373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2 Left, 3 Right">
  <p:cSld name="5-Up: 2 Left, 3 Righ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 rot="5400000">
            <a:off x="6676950" y="2219400"/>
            <a:ext cx="440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304800" y="114300"/>
            <a:ext cx="39624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15"/>
          <p:cNvSpPr txBox="1"/>
          <p:nvPr>
            <p:ph idx="2" type="body"/>
          </p:nvPr>
        </p:nvSpPr>
        <p:spPr>
          <a:xfrm>
            <a:off x="304800" y="285750"/>
            <a:ext cx="39624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15"/>
          <p:cNvSpPr txBox="1"/>
          <p:nvPr>
            <p:ph idx="3" type="body"/>
          </p:nvPr>
        </p:nvSpPr>
        <p:spPr>
          <a:xfrm>
            <a:off x="301752" y="2489454"/>
            <a:ext cx="39654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4" type="body"/>
          </p:nvPr>
        </p:nvSpPr>
        <p:spPr>
          <a:xfrm>
            <a:off x="301752" y="2660904"/>
            <a:ext cx="39654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15"/>
          <p:cNvSpPr txBox="1"/>
          <p:nvPr>
            <p:ph idx="5" type="body"/>
          </p:nvPr>
        </p:nvSpPr>
        <p:spPr>
          <a:xfrm>
            <a:off x="4419600" y="114300"/>
            <a:ext cx="39624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15"/>
          <p:cNvSpPr txBox="1"/>
          <p:nvPr>
            <p:ph idx="6" type="body"/>
          </p:nvPr>
        </p:nvSpPr>
        <p:spPr>
          <a:xfrm>
            <a:off x="4419600" y="285750"/>
            <a:ext cx="39624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15"/>
          <p:cNvSpPr txBox="1"/>
          <p:nvPr>
            <p:ph idx="7" type="body"/>
          </p:nvPr>
        </p:nvSpPr>
        <p:spPr>
          <a:xfrm>
            <a:off x="4416552" y="1657350"/>
            <a:ext cx="39624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15"/>
          <p:cNvSpPr txBox="1"/>
          <p:nvPr>
            <p:ph idx="8" type="body"/>
          </p:nvPr>
        </p:nvSpPr>
        <p:spPr>
          <a:xfrm>
            <a:off x="4416552" y="1828800"/>
            <a:ext cx="39624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15"/>
          <p:cNvSpPr txBox="1"/>
          <p:nvPr>
            <p:ph idx="9" type="body"/>
          </p:nvPr>
        </p:nvSpPr>
        <p:spPr>
          <a:xfrm>
            <a:off x="4419600" y="3218688"/>
            <a:ext cx="39624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15"/>
          <p:cNvSpPr txBox="1"/>
          <p:nvPr>
            <p:ph idx="13" type="body"/>
          </p:nvPr>
        </p:nvSpPr>
        <p:spPr>
          <a:xfrm>
            <a:off x="4419600" y="3390138"/>
            <a:ext cx="39624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15"/>
          <p:cNvSpPr txBox="1"/>
          <p:nvPr>
            <p:ph idx="10" type="dt"/>
          </p:nvPr>
        </p:nvSpPr>
        <p:spPr>
          <a:xfrm>
            <a:off x="7010400" y="57150"/>
            <a:ext cx="13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15"/>
          <p:cNvSpPr txBox="1"/>
          <p:nvPr>
            <p:ph idx="12" type="sldNum"/>
          </p:nvPr>
        </p:nvSpPr>
        <p:spPr>
          <a:xfrm>
            <a:off x="6504432" y="4855464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15"/>
          <p:cNvSpPr txBox="1"/>
          <p:nvPr>
            <p:ph idx="11" type="ftr"/>
          </p:nvPr>
        </p:nvSpPr>
        <p:spPr>
          <a:xfrm>
            <a:off x="2705100" y="4857750"/>
            <a:ext cx="373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3 Left, 2 Right">
  <p:cSld name="5-Up: 3 Left, 2 Righ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 rot="5400000">
            <a:off x="6676950" y="2219400"/>
            <a:ext cx="440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307848" y="114300"/>
            <a:ext cx="39624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2" type="body"/>
          </p:nvPr>
        </p:nvSpPr>
        <p:spPr>
          <a:xfrm>
            <a:off x="307848" y="285750"/>
            <a:ext cx="39624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3" type="body"/>
          </p:nvPr>
        </p:nvSpPr>
        <p:spPr>
          <a:xfrm>
            <a:off x="304800" y="1641348"/>
            <a:ext cx="39624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4" type="body"/>
          </p:nvPr>
        </p:nvSpPr>
        <p:spPr>
          <a:xfrm>
            <a:off x="304800" y="1812798"/>
            <a:ext cx="39624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16"/>
          <p:cNvSpPr txBox="1"/>
          <p:nvPr>
            <p:ph idx="5" type="body"/>
          </p:nvPr>
        </p:nvSpPr>
        <p:spPr>
          <a:xfrm>
            <a:off x="307848" y="3218688"/>
            <a:ext cx="39624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16"/>
          <p:cNvSpPr txBox="1"/>
          <p:nvPr>
            <p:ph idx="6" type="body"/>
          </p:nvPr>
        </p:nvSpPr>
        <p:spPr>
          <a:xfrm>
            <a:off x="307848" y="3390138"/>
            <a:ext cx="39624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16"/>
          <p:cNvSpPr txBox="1"/>
          <p:nvPr>
            <p:ph idx="7" type="body"/>
          </p:nvPr>
        </p:nvSpPr>
        <p:spPr>
          <a:xfrm>
            <a:off x="4419600" y="114300"/>
            <a:ext cx="39624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16"/>
          <p:cNvSpPr txBox="1"/>
          <p:nvPr>
            <p:ph idx="8" type="body"/>
          </p:nvPr>
        </p:nvSpPr>
        <p:spPr>
          <a:xfrm>
            <a:off x="4419600" y="285750"/>
            <a:ext cx="39624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16"/>
          <p:cNvSpPr txBox="1"/>
          <p:nvPr>
            <p:ph idx="9" type="body"/>
          </p:nvPr>
        </p:nvSpPr>
        <p:spPr>
          <a:xfrm>
            <a:off x="4416552" y="2489454"/>
            <a:ext cx="39654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16"/>
          <p:cNvSpPr txBox="1"/>
          <p:nvPr>
            <p:ph idx="13" type="body"/>
          </p:nvPr>
        </p:nvSpPr>
        <p:spPr>
          <a:xfrm>
            <a:off x="4416552" y="2660904"/>
            <a:ext cx="39654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16"/>
          <p:cNvSpPr txBox="1"/>
          <p:nvPr>
            <p:ph idx="10" type="dt"/>
          </p:nvPr>
        </p:nvSpPr>
        <p:spPr>
          <a:xfrm>
            <a:off x="7010400" y="57150"/>
            <a:ext cx="13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16"/>
          <p:cNvSpPr txBox="1"/>
          <p:nvPr>
            <p:ph idx="12" type="sldNum"/>
          </p:nvPr>
        </p:nvSpPr>
        <p:spPr>
          <a:xfrm>
            <a:off x="6504432" y="4855464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16"/>
          <p:cNvSpPr txBox="1"/>
          <p:nvPr>
            <p:ph idx="11" type="ftr"/>
          </p:nvPr>
        </p:nvSpPr>
        <p:spPr>
          <a:xfrm>
            <a:off x="2705100" y="4857750"/>
            <a:ext cx="373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bstones">
  <p:cSld name="Tombstone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 rot="5400000">
            <a:off x="6676950" y="2219400"/>
            <a:ext cx="440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17"/>
          <p:cNvSpPr/>
          <p:nvPr/>
        </p:nvSpPr>
        <p:spPr>
          <a:xfrm>
            <a:off x="1371600" y="1085850"/>
            <a:ext cx="1676400" cy="1543200"/>
          </a:xfrm>
          <a:prstGeom prst="rect">
            <a:avLst/>
          </a:prstGeom>
          <a:solidFill>
            <a:schemeClr val="lt1"/>
          </a:solidFill>
          <a:ln cap="sq" cmpd="thickThin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1371600" y="2914650"/>
            <a:ext cx="1676400" cy="1543200"/>
          </a:xfrm>
          <a:prstGeom prst="rect">
            <a:avLst/>
          </a:prstGeom>
          <a:solidFill>
            <a:schemeClr val="lt1"/>
          </a:solidFill>
          <a:ln cap="sq" cmpd="thickThin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3505200" y="1085850"/>
            <a:ext cx="1676400" cy="1543200"/>
          </a:xfrm>
          <a:prstGeom prst="rect">
            <a:avLst/>
          </a:prstGeom>
          <a:solidFill>
            <a:schemeClr val="lt1"/>
          </a:solidFill>
          <a:ln cap="sq" cmpd="thickThin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3505200" y="2914650"/>
            <a:ext cx="1676400" cy="1543200"/>
          </a:xfrm>
          <a:prstGeom prst="rect">
            <a:avLst/>
          </a:prstGeom>
          <a:solidFill>
            <a:schemeClr val="lt1"/>
          </a:solidFill>
          <a:ln cap="sq" cmpd="thickThin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5638800" y="1085850"/>
            <a:ext cx="1676400" cy="1543200"/>
          </a:xfrm>
          <a:prstGeom prst="rect">
            <a:avLst/>
          </a:prstGeom>
          <a:solidFill>
            <a:schemeClr val="lt1"/>
          </a:solidFill>
          <a:ln cap="sq" cmpd="thickThin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5638800" y="2914650"/>
            <a:ext cx="1676400" cy="1543200"/>
          </a:xfrm>
          <a:prstGeom prst="rect">
            <a:avLst/>
          </a:prstGeom>
          <a:solidFill>
            <a:schemeClr val="lt1"/>
          </a:solidFill>
          <a:ln cap="sq" cmpd="thickThin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7"/>
          <p:cNvSpPr/>
          <p:nvPr>
            <p:ph idx="2" type="pic"/>
          </p:nvPr>
        </p:nvSpPr>
        <p:spPr>
          <a:xfrm>
            <a:off x="1524000" y="1200150"/>
            <a:ext cx="1371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17"/>
          <p:cNvSpPr/>
          <p:nvPr>
            <p:ph idx="3" type="pic"/>
          </p:nvPr>
        </p:nvSpPr>
        <p:spPr>
          <a:xfrm>
            <a:off x="1524000" y="3028950"/>
            <a:ext cx="1371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17"/>
          <p:cNvSpPr/>
          <p:nvPr>
            <p:ph idx="4" type="pic"/>
          </p:nvPr>
        </p:nvSpPr>
        <p:spPr>
          <a:xfrm>
            <a:off x="3657600" y="1200150"/>
            <a:ext cx="1371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17"/>
          <p:cNvSpPr/>
          <p:nvPr>
            <p:ph idx="5" type="pic"/>
          </p:nvPr>
        </p:nvSpPr>
        <p:spPr>
          <a:xfrm>
            <a:off x="3657600" y="3028950"/>
            <a:ext cx="1371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17"/>
          <p:cNvSpPr/>
          <p:nvPr>
            <p:ph idx="6" type="pic"/>
          </p:nvPr>
        </p:nvSpPr>
        <p:spPr>
          <a:xfrm>
            <a:off x="5791200" y="1200150"/>
            <a:ext cx="1371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17"/>
          <p:cNvSpPr/>
          <p:nvPr>
            <p:ph idx="7" type="pic"/>
          </p:nvPr>
        </p:nvSpPr>
        <p:spPr>
          <a:xfrm>
            <a:off x="5791200" y="3028950"/>
            <a:ext cx="1371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17"/>
          <p:cNvSpPr txBox="1"/>
          <p:nvPr>
            <p:ph idx="1" type="body"/>
          </p:nvPr>
        </p:nvSpPr>
        <p:spPr>
          <a:xfrm>
            <a:off x="1524000" y="21717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17"/>
          <p:cNvSpPr txBox="1"/>
          <p:nvPr>
            <p:ph idx="8" type="body"/>
          </p:nvPr>
        </p:nvSpPr>
        <p:spPr>
          <a:xfrm>
            <a:off x="1524000" y="40005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17"/>
          <p:cNvSpPr txBox="1"/>
          <p:nvPr>
            <p:ph idx="9" type="body"/>
          </p:nvPr>
        </p:nvSpPr>
        <p:spPr>
          <a:xfrm>
            <a:off x="3657600" y="21717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17"/>
          <p:cNvSpPr txBox="1"/>
          <p:nvPr>
            <p:ph idx="13" type="body"/>
          </p:nvPr>
        </p:nvSpPr>
        <p:spPr>
          <a:xfrm>
            <a:off x="3657600" y="40005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17"/>
          <p:cNvSpPr txBox="1"/>
          <p:nvPr>
            <p:ph idx="14" type="body"/>
          </p:nvPr>
        </p:nvSpPr>
        <p:spPr>
          <a:xfrm>
            <a:off x="5791200" y="21717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17"/>
          <p:cNvSpPr txBox="1"/>
          <p:nvPr>
            <p:ph idx="15" type="body"/>
          </p:nvPr>
        </p:nvSpPr>
        <p:spPr>
          <a:xfrm>
            <a:off x="5791200" y="40005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17"/>
          <p:cNvSpPr txBox="1"/>
          <p:nvPr>
            <p:ph idx="16" type="body"/>
          </p:nvPr>
        </p:nvSpPr>
        <p:spPr>
          <a:xfrm>
            <a:off x="1524000" y="2400300"/>
            <a:ext cx="1371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1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17"/>
          <p:cNvSpPr txBox="1"/>
          <p:nvPr>
            <p:ph idx="17" type="body"/>
          </p:nvPr>
        </p:nvSpPr>
        <p:spPr>
          <a:xfrm>
            <a:off x="1524000" y="4229100"/>
            <a:ext cx="1371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1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17"/>
          <p:cNvSpPr txBox="1"/>
          <p:nvPr>
            <p:ph idx="18" type="body"/>
          </p:nvPr>
        </p:nvSpPr>
        <p:spPr>
          <a:xfrm>
            <a:off x="3657600" y="2400300"/>
            <a:ext cx="1371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1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17"/>
          <p:cNvSpPr txBox="1"/>
          <p:nvPr>
            <p:ph idx="19" type="body"/>
          </p:nvPr>
        </p:nvSpPr>
        <p:spPr>
          <a:xfrm>
            <a:off x="3657600" y="4229100"/>
            <a:ext cx="1371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1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17"/>
          <p:cNvSpPr txBox="1"/>
          <p:nvPr>
            <p:ph idx="20" type="body"/>
          </p:nvPr>
        </p:nvSpPr>
        <p:spPr>
          <a:xfrm>
            <a:off x="5791200" y="2400300"/>
            <a:ext cx="1371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1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17"/>
          <p:cNvSpPr txBox="1"/>
          <p:nvPr>
            <p:ph idx="21" type="body"/>
          </p:nvPr>
        </p:nvSpPr>
        <p:spPr>
          <a:xfrm>
            <a:off x="5791200" y="4229100"/>
            <a:ext cx="1371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1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17"/>
          <p:cNvSpPr txBox="1"/>
          <p:nvPr>
            <p:ph idx="22" type="body"/>
          </p:nvPr>
        </p:nvSpPr>
        <p:spPr>
          <a:xfrm>
            <a:off x="1524000" y="17145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17"/>
          <p:cNvSpPr txBox="1"/>
          <p:nvPr>
            <p:ph idx="23" type="body"/>
          </p:nvPr>
        </p:nvSpPr>
        <p:spPr>
          <a:xfrm>
            <a:off x="1524000" y="35433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17"/>
          <p:cNvSpPr txBox="1"/>
          <p:nvPr>
            <p:ph idx="24" type="body"/>
          </p:nvPr>
        </p:nvSpPr>
        <p:spPr>
          <a:xfrm>
            <a:off x="3657600" y="17145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17"/>
          <p:cNvSpPr txBox="1"/>
          <p:nvPr>
            <p:ph idx="25" type="body"/>
          </p:nvPr>
        </p:nvSpPr>
        <p:spPr>
          <a:xfrm>
            <a:off x="3657600" y="35433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17"/>
          <p:cNvSpPr txBox="1"/>
          <p:nvPr>
            <p:ph idx="26" type="body"/>
          </p:nvPr>
        </p:nvSpPr>
        <p:spPr>
          <a:xfrm>
            <a:off x="5791200" y="17145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17"/>
          <p:cNvSpPr txBox="1"/>
          <p:nvPr>
            <p:ph idx="27" type="body"/>
          </p:nvPr>
        </p:nvSpPr>
        <p:spPr>
          <a:xfrm>
            <a:off x="5791200" y="35433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17"/>
          <p:cNvSpPr txBox="1"/>
          <p:nvPr>
            <p:ph idx="28" type="body"/>
          </p:nvPr>
        </p:nvSpPr>
        <p:spPr>
          <a:xfrm>
            <a:off x="304800" y="285750"/>
            <a:ext cx="8077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17"/>
          <p:cNvSpPr txBox="1"/>
          <p:nvPr>
            <p:ph idx="10" type="dt"/>
          </p:nvPr>
        </p:nvSpPr>
        <p:spPr>
          <a:xfrm>
            <a:off x="7010400" y="57150"/>
            <a:ext cx="13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17"/>
          <p:cNvSpPr txBox="1"/>
          <p:nvPr>
            <p:ph idx="12" type="sldNum"/>
          </p:nvPr>
        </p:nvSpPr>
        <p:spPr>
          <a:xfrm>
            <a:off x="6504432" y="4855464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17"/>
          <p:cNvSpPr txBox="1"/>
          <p:nvPr>
            <p:ph idx="11" type="ftr"/>
          </p:nvPr>
        </p:nvSpPr>
        <p:spPr>
          <a:xfrm>
            <a:off x="2705100" y="4857750"/>
            <a:ext cx="373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ing Only">
  <p:cSld name="Heading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 rot="5400000">
            <a:off x="6676950" y="2219400"/>
            <a:ext cx="440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304800" y="114300"/>
            <a:ext cx="80772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7010400" y="57150"/>
            <a:ext cx="13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04432" y="4855464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705100" y="4857750"/>
            <a:ext cx="373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 rot="5400000">
            <a:off x="6676950" y="2219400"/>
            <a:ext cx="440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10896" y="285750"/>
            <a:ext cx="7385400" cy="171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304800" y="628650"/>
            <a:ext cx="7391400" cy="171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3" type="body"/>
          </p:nvPr>
        </p:nvSpPr>
        <p:spPr>
          <a:xfrm>
            <a:off x="310896" y="971550"/>
            <a:ext cx="7385400" cy="171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4" type="body"/>
          </p:nvPr>
        </p:nvSpPr>
        <p:spPr>
          <a:xfrm>
            <a:off x="310896" y="1314450"/>
            <a:ext cx="7385400" cy="171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5" type="body"/>
          </p:nvPr>
        </p:nvSpPr>
        <p:spPr>
          <a:xfrm>
            <a:off x="310896" y="1657350"/>
            <a:ext cx="7385400" cy="171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6" type="body"/>
          </p:nvPr>
        </p:nvSpPr>
        <p:spPr>
          <a:xfrm>
            <a:off x="310896" y="2000250"/>
            <a:ext cx="7385400" cy="171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7" type="body"/>
          </p:nvPr>
        </p:nvSpPr>
        <p:spPr>
          <a:xfrm>
            <a:off x="310896" y="2343150"/>
            <a:ext cx="7385400" cy="171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8" type="body"/>
          </p:nvPr>
        </p:nvSpPr>
        <p:spPr>
          <a:xfrm>
            <a:off x="310896" y="2686050"/>
            <a:ext cx="7385400" cy="171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9" type="body"/>
          </p:nvPr>
        </p:nvSpPr>
        <p:spPr>
          <a:xfrm>
            <a:off x="310896" y="3028950"/>
            <a:ext cx="7385400" cy="171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3" type="body"/>
          </p:nvPr>
        </p:nvSpPr>
        <p:spPr>
          <a:xfrm>
            <a:off x="310896" y="3371850"/>
            <a:ext cx="7385400" cy="171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4" type="body"/>
          </p:nvPr>
        </p:nvSpPr>
        <p:spPr>
          <a:xfrm>
            <a:off x="310896" y="3714750"/>
            <a:ext cx="7385400" cy="171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5" type="body"/>
          </p:nvPr>
        </p:nvSpPr>
        <p:spPr>
          <a:xfrm>
            <a:off x="310896" y="4057650"/>
            <a:ext cx="7385400" cy="171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6" type="body"/>
          </p:nvPr>
        </p:nvSpPr>
        <p:spPr>
          <a:xfrm>
            <a:off x="7696200" y="285750"/>
            <a:ext cx="6858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7" type="body"/>
          </p:nvPr>
        </p:nvSpPr>
        <p:spPr>
          <a:xfrm>
            <a:off x="7696200" y="628650"/>
            <a:ext cx="6858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8" type="body"/>
          </p:nvPr>
        </p:nvSpPr>
        <p:spPr>
          <a:xfrm>
            <a:off x="7696200" y="971550"/>
            <a:ext cx="6858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9" type="body"/>
          </p:nvPr>
        </p:nvSpPr>
        <p:spPr>
          <a:xfrm>
            <a:off x="7696200" y="1314450"/>
            <a:ext cx="6858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20" type="body"/>
          </p:nvPr>
        </p:nvSpPr>
        <p:spPr>
          <a:xfrm>
            <a:off x="7696200" y="1657350"/>
            <a:ext cx="6858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21" type="body"/>
          </p:nvPr>
        </p:nvSpPr>
        <p:spPr>
          <a:xfrm>
            <a:off x="7696200" y="2000250"/>
            <a:ext cx="6858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22" type="body"/>
          </p:nvPr>
        </p:nvSpPr>
        <p:spPr>
          <a:xfrm>
            <a:off x="7696200" y="2343150"/>
            <a:ext cx="6858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23" type="body"/>
          </p:nvPr>
        </p:nvSpPr>
        <p:spPr>
          <a:xfrm>
            <a:off x="7696200" y="2686050"/>
            <a:ext cx="6858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24" type="body"/>
          </p:nvPr>
        </p:nvSpPr>
        <p:spPr>
          <a:xfrm>
            <a:off x="7696200" y="3028950"/>
            <a:ext cx="6858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25" type="body"/>
          </p:nvPr>
        </p:nvSpPr>
        <p:spPr>
          <a:xfrm>
            <a:off x="7696200" y="3371850"/>
            <a:ext cx="6858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idx="26" type="body"/>
          </p:nvPr>
        </p:nvSpPr>
        <p:spPr>
          <a:xfrm>
            <a:off x="7696200" y="3714750"/>
            <a:ext cx="6858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27" type="body"/>
          </p:nvPr>
        </p:nvSpPr>
        <p:spPr>
          <a:xfrm>
            <a:off x="7696200" y="4057650"/>
            <a:ext cx="6858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4"/>
          <p:cNvSpPr txBox="1"/>
          <p:nvPr>
            <p:ph idx="28" type="body"/>
          </p:nvPr>
        </p:nvSpPr>
        <p:spPr>
          <a:xfrm>
            <a:off x="310896" y="4400550"/>
            <a:ext cx="7385400" cy="171600"/>
          </a:xfrm>
          <a:prstGeom prst="rect">
            <a:avLst/>
          </a:prstGeom>
          <a:solidFill>
            <a:srgbClr val="CCCC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4"/>
          <p:cNvSpPr txBox="1"/>
          <p:nvPr>
            <p:ph idx="29" type="body"/>
          </p:nvPr>
        </p:nvSpPr>
        <p:spPr>
          <a:xfrm>
            <a:off x="7696200" y="4400550"/>
            <a:ext cx="685800" cy="171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10" type="dt"/>
          </p:nvPr>
        </p:nvSpPr>
        <p:spPr>
          <a:xfrm>
            <a:off x="7010400" y="57150"/>
            <a:ext cx="13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6504432" y="4855464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 txBox="1"/>
          <p:nvPr>
            <p:ph idx="11" type="ftr"/>
          </p:nvPr>
        </p:nvSpPr>
        <p:spPr>
          <a:xfrm>
            <a:off x="2705100" y="4857750"/>
            <a:ext cx="373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/>
          <p:nvPr/>
        </p:nvSpPr>
        <p:spPr>
          <a:xfrm>
            <a:off x="0" y="3028950"/>
            <a:ext cx="9144000" cy="4572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 txBox="1"/>
          <p:nvPr>
            <p:ph type="ctrTitle"/>
          </p:nvPr>
        </p:nvSpPr>
        <p:spPr>
          <a:xfrm>
            <a:off x="228600" y="3086100"/>
            <a:ext cx="7239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228600" y="4857750"/>
            <a:ext cx="160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0A0A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2705100" y="4857750"/>
            <a:ext cx="373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6477000" y="4857750"/>
            <a:ext cx="1021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0" y="3484410"/>
            <a:ext cx="9144000" cy="2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E_Logo.jpg" id="68" name="Google Shape;68;p5"/>
          <p:cNvPicPr preferRelativeResize="0"/>
          <p:nvPr/>
        </p:nvPicPr>
        <p:blipFill rotWithShape="1">
          <a:blip r:embed="rId2">
            <a:alphaModFix/>
          </a:blip>
          <a:srcRect b="0" l="0" r="33358" t="26866"/>
          <a:stretch/>
        </p:blipFill>
        <p:spPr>
          <a:xfrm>
            <a:off x="7924800" y="4743450"/>
            <a:ext cx="314400" cy="3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 rot="5400000">
            <a:off x="6676950" y="2219400"/>
            <a:ext cx="440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6"/>
          <p:cNvSpPr txBox="1"/>
          <p:nvPr>
            <p:ph idx="10" type="dt"/>
          </p:nvPr>
        </p:nvSpPr>
        <p:spPr>
          <a:xfrm>
            <a:off x="7010400" y="57150"/>
            <a:ext cx="13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6504432" y="4855464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6"/>
          <p:cNvSpPr txBox="1"/>
          <p:nvPr>
            <p:ph idx="11" type="ftr"/>
          </p:nvPr>
        </p:nvSpPr>
        <p:spPr>
          <a:xfrm>
            <a:off x="2705100" y="4857750"/>
            <a:ext cx="373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Up">
  <p:cSld name="1-Up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>
            <p:ph type="title"/>
          </p:nvPr>
        </p:nvSpPr>
        <p:spPr>
          <a:xfrm rot="5400000">
            <a:off x="6676950" y="2219400"/>
            <a:ext cx="440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304800" y="114300"/>
            <a:ext cx="80772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idx="2" type="body"/>
          </p:nvPr>
        </p:nvSpPr>
        <p:spPr>
          <a:xfrm>
            <a:off x="304800" y="342900"/>
            <a:ext cx="80772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10" type="dt"/>
          </p:nvPr>
        </p:nvSpPr>
        <p:spPr>
          <a:xfrm>
            <a:off x="7010400" y="57150"/>
            <a:ext cx="13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6504432" y="4855464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705100" y="4857750"/>
            <a:ext cx="373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">
  <p:cSld name="2-Up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 rot="5400000">
            <a:off x="6676950" y="2219400"/>
            <a:ext cx="440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8"/>
          <p:cNvSpPr txBox="1"/>
          <p:nvPr>
            <p:ph idx="1" type="body"/>
          </p:nvPr>
        </p:nvSpPr>
        <p:spPr>
          <a:xfrm>
            <a:off x="304800" y="114300"/>
            <a:ext cx="39654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8"/>
          <p:cNvSpPr txBox="1"/>
          <p:nvPr>
            <p:ph idx="2" type="body"/>
          </p:nvPr>
        </p:nvSpPr>
        <p:spPr>
          <a:xfrm>
            <a:off x="304800" y="342900"/>
            <a:ext cx="39624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3" type="body"/>
          </p:nvPr>
        </p:nvSpPr>
        <p:spPr>
          <a:xfrm>
            <a:off x="4416552" y="114300"/>
            <a:ext cx="3965400" cy="2286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8"/>
          <p:cNvSpPr txBox="1"/>
          <p:nvPr>
            <p:ph idx="4" type="body"/>
          </p:nvPr>
        </p:nvSpPr>
        <p:spPr>
          <a:xfrm>
            <a:off x="4416552" y="342900"/>
            <a:ext cx="39624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8"/>
          <p:cNvSpPr txBox="1"/>
          <p:nvPr>
            <p:ph idx="10" type="dt"/>
          </p:nvPr>
        </p:nvSpPr>
        <p:spPr>
          <a:xfrm>
            <a:off x="7010400" y="57150"/>
            <a:ext cx="13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6504432" y="4855464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8"/>
          <p:cNvSpPr txBox="1"/>
          <p:nvPr>
            <p:ph idx="11" type="ftr"/>
          </p:nvPr>
        </p:nvSpPr>
        <p:spPr>
          <a:xfrm>
            <a:off x="2705100" y="4857750"/>
            <a:ext cx="373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: 2 left, 1 right">
  <p:cSld name="3-Up: 2 left, 1 righ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type="title"/>
          </p:nvPr>
        </p:nvSpPr>
        <p:spPr>
          <a:xfrm rot="5400000">
            <a:off x="6676950" y="2219400"/>
            <a:ext cx="440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9"/>
          <p:cNvSpPr txBox="1"/>
          <p:nvPr>
            <p:ph idx="1" type="body"/>
          </p:nvPr>
        </p:nvSpPr>
        <p:spPr>
          <a:xfrm>
            <a:off x="304800" y="114300"/>
            <a:ext cx="3962400" cy="2262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2" type="body"/>
          </p:nvPr>
        </p:nvSpPr>
        <p:spPr>
          <a:xfrm>
            <a:off x="304800" y="342900"/>
            <a:ext cx="39624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3" type="body"/>
          </p:nvPr>
        </p:nvSpPr>
        <p:spPr>
          <a:xfrm>
            <a:off x="301752" y="2489454"/>
            <a:ext cx="3965400" cy="2262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idx="4" type="body"/>
          </p:nvPr>
        </p:nvSpPr>
        <p:spPr>
          <a:xfrm>
            <a:off x="301752" y="2713482"/>
            <a:ext cx="39654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5" type="body"/>
          </p:nvPr>
        </p:nvSpPr>
        <p:spPr>
          <a:xfrm>
            <a:off x="4416552" y="114300"/>
            <a:ext cx="3965400" cy="2262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6" type="body"/>
          </p:nvPr>
        </p:nvSpPr>
        <p:spPr>
          <a:xfrm>
            <a:off x="4416552" y="338328"/>
            <a:ext cx="39624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0" type="dt"/>
          </p:nvPr>
        </p:nvSpPr>
        <p:spPr>
          <a:xfrm>
            <a:off x="7010400" y="57150"/>
            <a:ext cx="13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6504432" y="4855464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9"/>
          <p:cNvSpPr txBox="1"/>
          <p:nvPr>
            <p:ph idx="11" type="ftr"/>
          </p:nvPr>
        </p:nvSpPr>
        <p:spPr>
          <a:xfrm>
            <a:off x="2705100" y="4857750"/>
            <a:ext cx="373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: 1 Left, 2 Right">
  <p:cSld name="3-Up: 1 Left, 2 Righ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type="title"/>
          </p:nvPr>
        </p:nvSpPr>
        <p:spPr>
          <a:xfrm rot="5400000">
            <a:off x="6676950" y="2219400"/>
            <a:ext cx="440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304800" y="114300"/>
            <a:ext cx="3965400" cy="2262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2" type="body"/>
          </p:nvPr>
        </p:nvSpPr>
        <p:spPr>
          <a:xfrm>
            <a:off x="304800" y="285750"/>
            <a:ext cx="39624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3" type="body"/>
          </p:nvPr>
        </p:nvSpPr>
        <p:spPr>
          <a:xfrm>
            <a:off x="4419600" y="114300"/>
            <a:ext cx="3962400" cy="2262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4" type="body"/>
          </p:nvPr>
        </p:nvSpPr>
        <p:spPr>
          <a:xfrm>
            <a:off x="4419600" y="285750"/>
            <a:ext cx="39624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5" type="body"/>
          </p:nvPr>
        </p:nvSpPr>
        <p:spPr>
          <a:xfrm>
            <a:off x="4416552" y="2489454"/>
            <a:ext cx="3965400" cy="226200"/>
          </a:xfrm>
          <a:prstGeom prst="rect">
            <a:avLst/>
          </a:prstGeom>
          <a:solidFill>
            <a:srgbClr val="2172A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0"/>
          <p:cNvSpPr txBox="1"/>
          <p:nvPr>
            <p:ph idx="6" type="body"/>
          </p:nvPr>
        </p:nvSpPr>
        <p:spPr>
          <a:xfrm>
            <a:off x="4416552" y="2660904"/>
            <a:ext cx="39654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0"/>
          <p:cNvSpPr txBox="1"/>
          <p:nvPr>
            <p:ph idx="10" type="dt"/>
          </p:nvPr>
        </p:nvSpPr>
        <p:spPr>
          <a:xfrm>
            <a:off x="7010400" y="57150"/>
            <a:ext cx="13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6504432" y="4855464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0"/>
          <p:cNvSpPr txBox="1"/>
          <p:nvPr>
            <p:ph idx="11" type="ftr"/>
          </p:nvPr>
        </p:nvSpPr>
        <p:spPr>
          <a:xfrm>
            <a:off x="2705100" y="4857750"/>
            <a:ext cx="373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610600" y="0"/>
            <a:ext cx="533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 rot="5400000">
            <a:off x="6676950" y="2219400"/>
            <a:ext cx="440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small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04800" y="285750"/>
            <a:ext cx="8077200" cy="4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010400" y="57150"/>
            <a:ext cx="1371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04432" y="4855464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76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2705100" y="4857750"/>
            <a:ext cx="373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94400" y="4686450"/>
            <a:ext cx="616200" cy="428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ctrTitle"/>
          </p:nvPr>
        </p:nvSpPr>
        <p:spPr>
          <a:xfrm>
            <a:off x="228600" y="2998450"/>
            <a:ext cx="7239000" cy="5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for User Metrics and Sales Dashboards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from meeting on 24th Oct 2017 </a:t>
            </a:r>
            <a:endParaRPr sz="1100"/>
          </a:p>
        </p:txBody>
      </p:sp>
      <p:sp>
        <p:nvSpPr>
          <p:cNvPr id="233" name="Google Shape;233;p18"/>
          <p:cNvSpPr txBox="1"/>
          <p:nvPr>
            <p:ph idx="1" type="subTitle"/>
          </p:nvPr>
        </p:nvSpPr>
        <p:spPr>
          <a:xfrm>
            <a:off x="228600" y="4520156"/>
            <a:ext cx="69342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20"/>
              </a:spcBef>
              <a:spcAft>
                <a:spcPts val="0"/>
              </a:spcAft>
              <a:buNone/>
            </a:pPr>
            <a:r>
              <a:rPr lang="en"/>
              <a:t>By Te</a:t>
            </a:r>
            <a:r>
              <a:rPr lang="en"/>
              <a:t>rry K</a:t>
            </a:r>
            <a:r>
              <a:rPr lang="en"/>
              <a:t>arungi </a:t>
            </a:r>
            <a:endParaRPr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None/>
            </a:pPr>
            <a:r>
              <a:rPr lang="en"/>
              <a:t>Drafted on: </a:t>
            </a:r>
            <a:r>
              <a:rPr lang="en"/>
              <a:t>30 Oct 2017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idx="2" type="body"/>
          </p:nvPr>
        </p:nvSpPr>
        <p:spPr>
          <a:xfrm>
            <a:off x="6433950" y="-37950"/>
            <a:ext cx="2304300" cy="50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u="sng"/>
              <a:t>User Base - </a:t>
            </a:r>
            <a:r>
              <a:rPr b="1" lang="en" u="sng"/>
              <a:t>User Matrix Dashboard</a:t>
            </a:r>
            <a:r>
              <a:rPr b="1" lang="en" u="sng"/>
              <a:t> </a:t>
            </a:r>
            <a:endParaRPr/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last updated date somewhere on the page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Change title to “</a:t>
            </a:r>
            <a:r>
              <a:rPr i="1" lang="en"/>
              <a:t>User base categorized by last fuel purchase for customers with at least one stove</a:t>
            </a:r>
            <a:r>
              <a:rPr lang="en"/>
              <a:t> 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Change “Ex-KP Collection” to “Null”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descr="Screen Shot 2017-10-30 at 10.03.46.png" id="239" name="Google Shape;2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8250"/>
            <a:ext cx="5718875" cy="322139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creen Shot 2017-11-06 at 17.44.39.png" id="240" name="Google Shape;2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38250"/>
            <a:ext cx="6314977" cy="355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0-30 at 10.20.12.png" id="245" name="Google Shape;2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0" y="38250"/>
            <a:ext cx="5671609" cy="32213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" name="Google Shape;246;p20"/>
          <p:cNvSpPr txBox="1"/>
          <p:nvPr>
            <p:ph idx="2" type="body"/>
          </p:nvPr>
        </p:nvSpPr>
        <p:spPr>
          <a:xfrm>
            <a:off x="6535625" y="38250"/>
            <a:ext cx="2099700" cy="46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u="sng"/>
              <a:t>ALPU - User Metrics Dashboard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/>
              <a:t>Change title to “</a:t>
            </a:r>
            <a:r>
              <a:rPr i="1" lang="en"/>
              <a:t>ALPU - users with at least 8 week tenure</a:t>
            </a:r>
            <a:r>
              <a:rPr lang="en"/>
              <a:t> ”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/>
              <a:t>Tenure should be 56 day - 8 weeks instead of 60 days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Show ALPU (in literage) instead of ARPU as the price is bound to fluctuate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last updated date somewhere on the page</a:t>
            </a:r>
            <a:endParaRPr/>
          </a:p>
        </p:txBody>
      </p:sp>
      <p:pic>
        <p:nvPicPr>
          <p:cNvPr descr="Screen Shot 2017-11-06 at 17.46.46.png" id="247" name="Google Shape;2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38250"/>
            <a:ext cx="6418375" cy="360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0-30 at 10.34.59.png" id="252" name="Google Shape;2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25" y="76200"/>
            <a:ext cx="5401775" cy="30500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p21"/>
          <p:cNvSpPr txBox="1"/>
          <p:nvPr>
            <p:ph idx="2" type="body"/>
          </p:nvPr>
        </p:nvSpPr>
        <p:spPr>
          <a:xfrm>
            <a:off x="5512525" y="38250"/>
            <a:ext cx="3063300" cy="46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u="sng"/>
              <a:t>ARPU-Range - User Metrics Dashboard </a:t>
            </a:r>
            <a:endParaRPr/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</a:t>
            </a:r>
            <a:r>
              <a:rPr lang="en"/>
              <a:t>hange title to “</a:t>
            </a:r>
            <a:r>
              <a:rPr i="1" lang="en"/>
              <a:t>Range of liters in ALPU user base </a:t>
            </a:r>
            <a:r>
              <a:rPr lang="en"/>
              <a:t>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7 day ALPU as well as 28 day ARPU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Show ALPU (in literage) instead of ARPU as the price is bound to fluctuate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last updated date somewhere on the page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0-30 at 10.34.45.png" id="258" name="Google Shape;2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04" y="76200"/>
            <a:ext cx="5647600" cy="317874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9" name="Google Shape;259;p22"/>
          <p:cNvSpPr txBox="1"/>
          <p:nvPr>
            <p:ph idx="2" type="body"/>
          </p:nvPr>
        </p:nvSpPr>
        <p:spPr>
          <a:xfrm>
            <a:off x="5791600" y="114450"/>
            <a:ext cx="2937300" cy="5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u="sng"/>
              <a:t>Sales - Sales</a:t>
            </a:r>
            <a:r>
              <a:rPr b="1" lang="en" u="sng"/>
              <a:t> Dashboard </a:t>
            </a:r>
            <a:endParaRPr/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Too much data </a:t>
            </a:r>
            <a:r>
              <a:rPr lang="en"/>
              <a:t>being</a:t>
            </a:r>
            <a:r>
              <a:rPr lang="en"/>
              <a:t> shown, best to aggregate the data and show </a:t>
            </a:r>
            <a:r>
              <a:rPr lang="en"/>
              <a:t>average kit sales per KP per week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time frame filter to the chart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Kangemi Resource Center seems to have 3 separate KP’s. Could we combine this into one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x - axis not very clear - add weeks in months (as the ARPU dashboard)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last updated date somewhere on the page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a separate charts (bars or table) to show stove sales and fuels for the last 4 weeks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Cash sales vs Savings Sales by week (A cash sale is when a stove is </a:t>
            </a:r>
            <a:r>
              <a:rPr lang="en"/>
              <a:t>paid for in full through one deposit of 4500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idx="2" type="body"/>
          </p:nvPr>
        </p:nvSpPr>
        <p:spPr>
          <a:xfrm>
            <a:off x="5867800" y="38250"/>
            <a:ext cx="2767500" cy="46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u="sng"/>
              <a:t>Unit Metrics - Sales Dashboard </a:t>
            </a:r>
            <a:endParaRPr/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litres by customer chart (top chart) - not needed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the liters by KP chart - aggregate data to show Average weekly litres sold per KP and include max and min range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Change title to “Average Literage sold by KP”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time frame filter to the chart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last updated date somewhere on the page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Kangemi Resource Center seems to have 3 separate KP’s. Could we combine this into one </a:t>
            </a:r>
            <a:endParaRPr/>
          </a:p>
        </p:txBody>
      </p:sp>
      <p:pic>
        <p:nvPicPr>
          <p:cNvPr descr="Screen Shot 2017-10-30 at 10.50.21.png" id="265" name="Google Shape;2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75" y="81375"/>
            <a:ext cx="5582427" cy="31659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idx="2" type="body"/>
          </p:nvPr>
        </p:nvSpPr>
        <p:spPr>
          <a:xfrm>
            <a:off x="5685925" y="38250"/>
            <a:ext cx="2996100" cy="46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u="sng"/>
              <a:t>Purchase Volumes</a:t>
            </a:r>
            <a:r>
              <a:rPr b="1" lang="en" u="sng"/>
              <a:t> - Sales Dashboard </a:t>
            </a:r>
            <a:endParaRPr/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Aggregate data</a:t>
            </a:r>
            <a:r>
              <a:rPr lang="en"/>
              <a:t> to show </a:t>
            </a:r>
            <a:r>
              <a:rPr lang="en"/>
              <a:t>Daily purchase size distribution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Change title to “</a:t>
            </a:r>
            <a:r>
              <a:rPr i="1" lang="en"/>
              <a:t>Daily purchase size distribution</a:t>
            </a:r>
            <a:r>
              <a:rPr lang="en"/>
              <a:t>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a time frame filter to this chart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Kangemi Resource Center seems to have 3 separate KP’s. Could we combine this into one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last updated date somewhere on the page</a:t>
            </a:r>
            <a:endParaRPr/>
          </a:p>
        </p:txBody>
      </p:sp>
      <p:pic>
        <p:nvPicPr>
          <p:cNvPr descr="Screen Shot 2017-10-30 at 14.28.41.png" id="271" name="Google Shape;2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98" y="76200"/>
            <a:ext cx="5582423" cy="316259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idx="2" type="body"/>
          </p:nvPr>
        </p:nvSpPr>
        <p:spPr>
          <a:xfrm>
            <a:off x="5293350" y="38250"/>
            <a:ext cx="2767500" cy="23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u="sng"/>
              <a:t>Pipeline - Sales</a:t>
            </a:r>
            <a:r>
              <a:rPr b="1" lang="en" u="sng"/>
              <a:t> Dashboard </a:t>
            </a:r>
            <a:endParaRPr/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Delete these charts - will be addressed in the Savings dashboard with different visualizations. Data will be aggregated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Screen Shot 2017-10-30 at 10.44.24.png" id="277" name="Google Shape;2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50" y="38250"/>
            <a:ext cx="4395650" cy="24641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creen Shot 2017-10-30 at 10.44.34.png" id="278" name="Google Shape;2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567825"/>
            <a:ext cx="4395652" cy="24779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25"/>
          <p:cNvSpPr txBox="1"/>
          <p:nvPr>
            <p:ph idx="2" type="body"/>
          </p:nvPr>
        </p:nvSpPr>
        <p:spPr>
          <a:xfrm>
            <a:off x="5445750" y="2624050"/>
            <a:ext cx="2767500" cy="23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u="sng"/>
              <a:t>Deposit </a:t>
            </a:r>
            <a:r>
              <a:rPr b="1" lang="en" u="sng"/>
              <a:t>Distribution</a:t>
            </a:r>
            <a:r>
              <a:rPr b="1" lang="en" u="sng"/>
              <a:t> - Sales Dashboard </a:t>
            </a:r>
            <a:endParaRPr/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Delete these charts - will be addressed in the Savings dashboard with different visualizations. Data will be aggregated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idx="2" type="body"/>
          </p:nvPr>
        </p:nvSpPr>
        <p:spPr>
          <a:xfrm>
            <a:off x="554500" y="38250"/>
            <a:ext cx="8080800" cy="49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en" u="sng"/>
              <a:t>General Improvements </a:t>
            </a:r>
            <a:endParaRPr b="1" u="sng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"/>
              <a:t>Add a glossary with the following terms 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rgbClr val="212121"/>
                </a:solidFill>
              </a:rPr>
              <a:t>User -  </a:t>
            </a:r>
            <a:r>
              <a:rPr lang="en"/>
              <a:t>A customer that has at least one stove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New user</a:t>
            </a:r>
            <a:r>
              <a:rPr lang="en"/>
              <a:t> - A </a:t>
            </a:r>
            <a:r>
              <a:rPr lang="en">
                <a:highlight>
                  <a:srgbClr val="FFFFFF"/>
                </a:highlight>
              </a:rPr>
              <a:t>user that have had a stove for less than 4 weeks</a:t>
            </a:r>
            <a:endParaRPr b="1">
              <a:solidFill>
                <a:srgbClr val="21212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28 day ALPU</a:t>
            </a:r>
            <a:r>
              <a:rPr lang="en">
                <a:solidFill>
                  <a:srgbClr val="000000"/>
                </a:solidFill>
              </a:rPr>
              <a:t> - Average Liters Per User. This is calculated over the last 4 weeks for users with at least an 8 week tenure.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Collection KOKOpoint - </a:t>
            </a:r>
            <a:r>
              <a:rPr lang="en">
                <a:solidFill>
                  <a:srgbClr val="000000"/>
                </a:solidFill>
              </a:rPr>
              <a:t>Where a user collected their stove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KP</a:t>
            </a:r>
            <a:r>
              <a:rPr lang="en">
                <a:solidFill>
                  <a:srgbClr val="000000"/>
                </a:solidFill>
              </a:rPr>
              <a:t> - KOKOpoint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/>
              <a:t>Cash Sale </a:t>
            </a:r>
            <a:r>
              <a:rPr lang="en"/>
              <a:t>- A stove sale paid for in full through one deposit of 4500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Savings Sale</a:t>
            </a:r>
            <a:r>
              <a:rPr lang="en"/>
              <a:t>: A stove sale paid for in full through more than one deposit.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tchbook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