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commentAuthors.xml" ContentType="application/vnd.openxmlformats-officedocument.presentationml.commentAuthor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2.xml" ContentType="application/vnd.openxmlformats-officedocument.presentationml.comments+xml"/>
  <Override PartName="/ppt/media/image14.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Lst>
  <p:sldSz cx="12192000" cy="6858000"/>
  <p:notesSz cx="6858000" cy="9144000"/>
</p:presentation>
</file>

<file path=ppt/commentAuthors.xml><?xml version="1.0" encoding="utf-8"?>
<p:cmAuthorLst xmlns:p="http://schemas.openxmlformats.org/presentationml/2006/main">
  <p:cmAuthor id="2" name="Nyawira Njoroge" initials="NN" lastIdx="2" clrIdx="2"/>
  <p:cmAuthor id="0" name="Sameer Soni" initials="SS" lastIdx="1" clrIdx="0"/>
  <p:cmAuthor id="1" name="Anand Tripathi" initials="AT" lastIdx="5" clrIdx="1"/>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commentAuthors" Target="commentAuthors.xml"/>
</Relationships>
</file>

<file path=ppt/comments/comment2.xml><?xml version="1.0" encoding="utf-8"?>
<p:cmLst xmlns:p="http://schemas.openxmlformats.org/presentationml/2006/main">
  <p:cm authorId="0" dt="2020-05-13T14:21:44.138000000" idx="1">
    <p:pos x="0" y="720"/>
    <p:text>Future vision is a worry at the moment as we don’t have a timeline for it and hence we will have hybrid app for a while</p:text>
  </p:cm>
  <p:cm authorId="1" dt="2020-05-15T06:27:14.262000000" idx="1">
    <p:pos x="0" y="720"/>
    <p:text>Going forward have to decouple the application backend to multiple micro services they will communicate with each other. Also have to think of a cleaner solution how we can decouple UI also in implementation keeping its look and feel as a single UI project</p:text>
  </p:cm>
</p:cmLst>
</file>

<file path=ppt/comments/comment3.xml><?xml version="1.0" encoding="utf-8"?>
<p:cmLst xmlns:p="http://schemas.openxmlformats.org/presentationml/2006/main">
  <p:cm authorId="1" dt="2020-05-15T09:18:43.423000000" idx="2">
    <p:pos x="720" y="0"/>
    <p:text>Just had a discussion with +d.rehal@kokonetworks.com , +m.dacosta@kokonetworks.com +s.soni@kokonetworks.com hope this is good approach?
_Reassigned to Micael da Costa_</p:text>
  </p:cm>
  <p:cm authorId="1" dt="2020-05-15T08:07:30.508000000" idx="3">
    <p:pos x="720" y="0"/>
    <p:text>+n.njoroge@kokonetworks.com</p:text>
  </p:cm>
  <p:cm authorId="2" dt="2020-05-15T08:11:57.930000000" idx="1">
    <p:pos x="720" y="0"/>
    <p:text>+a.tripathi@kokonetworks.com so essentially this will have the same UI as KOKO Core but a separate microservice for SMSes and a separate DB?
_Reassigned to Anand Tripathi_</p:text>
  </p:cm>
  <p:cm authorId="1" dt="2020-05-15T08:16:53.698000000" idx="4">
    <p:pos x="720" y="0"/>
    <p:text>Yeah and mojorily the UI currently is coupled with backend as it is a big application causing dependency issue. WIth this UI will also be decoupled from backend. So it will be a small UI project only</p:text>
  </p:cm>
  <p:cm authorId="2" dt="2020-05-15T08:46:26.530000000" idx="2">
    <p:pos x="720" y="0"/>
    <p:text>Okay will this affect how we currently store these SMSes?</p:text>
  </p:cm>
  <p:cm authorId="1" dt="2020-05-15T09:18:43.423000000" idx="5">
    <p:pos x="720" y="0"/>
    <p:text>Yeah by any of the approaches the backend will be separate entity itself  os yes the sms will be stored in different micro service but by this will also separate the frontend from the backend</p:text>
  </p:cm>
</p:cmLst>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7280" cy="4008960"/>
          </a:xfrm>
          <a:prstGeom prst="rect">
            <a:avLst/>
          </a:prstGeom>
        </p:spPr>
        <p:txBody>
          <a:bodyPr lIns="0" rIns="0" tIns="0" bIns="0" anchor="ct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37"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38"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39"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40"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41" name="PlaceHolder 6"/>
          <p:cNvSpPr>
            <a:spLocks noGrp="1"/>
          </p:cNvSpPr>
          <p:nvPr>
            <p:ph type="sldNum"/>
          </p:nvPr>
        </p:nvSpPr>
        <p:spPr>
          <a:xfrm>
            <a:off x="4278960" y="10157400"/>
            <a:ext cx="3280680" cy="534240"/>
          </a:xfrm>
          <a:prstGeom prst="rect">
            <a:avLst/>
          </a:prstGeom>
        </p:spPr>
        <p:txBody>
          <a:bodyPr lIns="0" rIns="0" tIns="0" bIns="0" anchor="b"/>
          <a:p>
            <a:pPr algn="r"/>
            <a:fld id="{1C77EBC0-527B-4C31-9F27-424FA13BD5F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685800" y="1143000"/>
            <a:ext cx="5486040" cy="3085920"/>
          </a:xfrm>
          <a:prstGeom prst="rect">
            <a:avLst/>
          </a:prstGeom>
        </p:spPr>
      </p:sp>
      <p:sp>
        <p:nvSpPr>
          <p:cNvPr id="163"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64" name="TextShape 3"/>
          <p:cNvSpPr txBox="1"/>
          <p:nvPr/>
        </p:nvSpPr>
        <p:spPr>
          <a:xfrm>
            <a:off x="3884760" y="8685360"/>
            <a:ext cx="2971440" cy="458280"/>
          </a:xfrm>
          <a:prstGeom prst="rect">
            <a:avLst/>
          </a:prstGeom>
          <a:noFill/>
          <a:ln>
            <a:noFill/>
          </a:ln>
        </p:spPr>
        <p:txBody>
          <a:bodyPr anchor="b"/>
          <a:p>
            <a:pPr algn="r">
              <a:lnSpc>
                <a:spcPct val="100000"/>
              </a:lnSpc>
            </a:pPr>
            <a:fld id="{EEF94A85-69A8-4396-AEE4-FD0166FAA96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685800" y="1143000"/>
            <a:ext cx="5486040" cy="3085920"/>
          </a:xfrm>
          <a:prstGeom prst="rect">
            <a:avLst/>
          </a:prstGeom>
        </p:spPr>
      </p:sp>
      <p:sp>
        <p:nvSpPr>
          <p:cNvPr id="166"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67" name="TextShape 3"/>
          <p:cNvSpPr txBox="1"/>
          <p:nvPr/>
        </p:nvSpPr>
        <p:spPr>
          <a:xfrm>
            <a:off x="3884760" y="8685360"/>
            <a:ext cx="2971440" cy="458280"/>
          </a:xfrm>
          <a:prstGeom prst="rect">
            <a:avLst/>
          </a:prstGeom>
          <a:noFill/>
          <a:ln>
            <a:noFill/>
          </a:ln>
        </p:spPr>
        <p:txBody>
          <a:bodyPr anchor="b"/>
          <a:p>
            <a:pPr algn="r">
              <a:lnSpc>
                <a:spcPct val="100000"/>
              </a:lnSpc>
            </a:pPr>
            <a:fld id="{31D508B2-6908-4CAA-BF83-58DFD2D3D68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6040" cy="3085920"/>
          </a:xfrm>
          <a:prstGeom prst="rect">
            <a:avLst/>
          </a:prstGeom>
        </p:spPr>
      </p:sp>
      <p:sp>
        <p:nvSpPr>
          <p:cNvPr id="169"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70" name="TextShape 3"/>
          <p:cNvSpPr txBox="1"/>
          <p:nvPr/>
        </p:nvSpPr>
        <p:spPr>
          <a:xfrm>
            <a:off x="3884760" y="8685360"/>
            <a:ext cx="2971440" cy="458280"/>
          </a:xfrm>
          <a:prstGeom prst="rect">
            <a:avLst/>
          </a:prstGeom>
          <a:noFill/>
          <a:ln>
            <a:noFill/>
          </a:ln>
        </p:spPr>
        <p:txBody>
          <a:bodyPr anchor="b"/>
          <a:p>
            <a:pPr algn="r">
              <a:lnSpc>
                <a:spcPct val="100000"/>
              </a:lnSpc>
            </a:pPr>
            <a:fld id="{3DC4BE1B-99C7-482C-AD1E-A005029BFA00}"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1143000"/>
            <a:ext cx="5486040" cy="3085920"/>
          </a:xfrm>
          <a:prstGeom prst="rect">
            <a:avLst/>
          </a:prstGeom>
        </p:spPr>
      </p:sp>
      <p:sp>
        <p:nvSpPr>
          <p:cNvPr id="172"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73" name="TextShape 3"/>
          <p:cNvSpPr txBox="1"/>
          <p:nvPr/>
        </p:nvSpPr>
        <p:spPr>
          <a:xfrm>
            <a:off x="3884760" y="8685360"/>
            <a:ext cx="2971440" cy="458280"/>
          </a:xfrm>
          <a:prstGeom prst="rect">
            <a:avLst/>
          </a:prstGeom>
          <a:noFill/>
          <a:ln>
            <a:noFill/>
          </a:ln>
        </p:spPr>
        <p:txBody>
          <a:bodyPr anchor="b"/>
          <a:p>
            <a:pPr algn="r">
              <a:lnSpc>
                <a:spcPct val="100000"/>
              </a:lnSpc>
            </a:pPr>
            <a:fld id="{2F212047-6C3B-4203-BB53-498D94F9D48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1143000"/>
            <a:ext cx="5486040" cy="3085920"/>
          </a:xfrm>
          <a:prstGeom prst="rect">
            <a:avLst/>
          </a:prstGeom>
        </p:spPr>
      </p:sp>
      <p:sp>
        <p:nvSpPr>
          <p:cNvPr id="175" name="PlaceHolder 2"/>
          <p:cNvSpPr>
            <a:spLocks noGrp="1"/>
          </p:cNvSpPr>
          <p:nvPr>
            <p:ph type="body"/>
          </p:nvPr>
        </p:nvSpPr>
        <p:spPr>
          <a:xfrm>
            <a:off x="685800" y="4400640"/>
            <a:ext cx="5486040" cy="3600360"/>
          </a:xfrm>
          <a:prstGeom prst="rect">
            <a:avLst/>
          </a:prstGeom>
        </p:spPr>
        <p:txBody>
          <a:bodyPr/>
          <a:p>
            <a:endParaRPr b="0" lang="en-US" sz="2000" spc="-1" strike="noStrike">
              <a:latin typeface="Arial"/>
            </a:endParaRPr>
          </a:p>
        </p:txBody>
      </p:sp>
      <p:sp>
        <p:nvSpPr>
          <p:cNvPr id="176" name="TextShape 3"/>
          <p:cNvSpPr txBox="1"/>
          <p:nvPr/>
        </p:nvSpPr>
        <p:spPr>
          <a:xfrm>
            <a:off x="3884760" y="8685360"/>
            <a:ext cx="2971440" cy="458280"/>
          </a:xfrm>
          <a:prstGeom prst="rect">
            <a:avLst/>
          </a:prstGeom>
          <a:noFill/>
          <a:ln>
            <a:noFill/>
          </a:ln>
        </p:spPr>
        <p:txBody>
          <a:bodyPr anchor="b"/>
          <a:p>
            <a:pPr algn="r">
              <a:lnSpc>
                <a:spcPct val="100000"/>
              </a:lnSpc>
            </a:pPr>
            <a:fld id="{75358347-E195-4F3F-938D-201048FCCDE9}"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740640" y="3004920"/>
            <a:ext cx="5095440" cy="3458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740640" y="3004920"/>
            <a:ext cx="5095440" cy="3458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740640" y="3004920"/>
            <a:ext cx="5095440" cy="34588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740640" y="3004920"/>
            <a:ext cx="5095440" cy="745920"/>
          </a:xfrm>
          <a:prstGeom prst="rect">
            <a:avLst/>
          </a:prstGeom>
        </p:spPr>
        <p:txBody>
          <a:bodyPr lIns="0" rIns="0" tIns="0" bIns="0" anchor="ctr"/>
          <a:p>
            <a:endParaRPr b="0" lang="en-US" sz="1400" spc="-1" strike="noStrike">
              <a:solidFill>
                <a:srgbClr val="000000"/>
              </a:solid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1440" y="1440"/>
            <a:ext cx="1080" cy="1080"/>
          </a:xfrm>
          <a:prstGeom prst="rect">
            <a:avLst/>
          </a:prstGeom>
          <a:ln>
            <a:noFill/>
          </a:ln>
        </p:spPr>
      </p:pic>
      <p:pic>
        <p:nvPicPr>
          <p:cNvPr id="1" name="Google Shape;15;p2" descr=""/>
          <p:cNvPicPr/>
          <p:nvPr/>
        </p:nvPicPr>
        <p:blipFill>
          <a:blip r:embed="rId3"/>
          <a:stretch/>
        </p:blipFill>
        <p:spPr>
          <a:xfrm>
            <a:off x="1440" y="1440"/>
            <a:ext cx="1080" cy="1080"/>
          </a:xfrm>
          <a:prstGeom prst="rect">
            <a:avLst/>
          </a:prstGeom>
          <a:ln>
            <a:noFill/>
          </a:ln>
        </p:spPr>
      </p:pic>
      <p:sp>
        <p:nvSpPr>
          <p:cNvPr id="2" name="PlaceHolder 1"/>
          <p:cNvSpPr>
            <a:spLocks noGrp="1"/>
          </p:cNvSpPr>
          <p:nvPr>
            <p:ph type="title"/>
          </p:nvPr>
        </p:nvSpPr>
        <p:spPr>
          <a:xfrm>
            <a:off x="6257880" y="2738160"/>
            <a:ext cx="5369040" cy="74592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pic>
        <p:nvPicPr>
          <p:cNvPr id="3" name="Google Shape;17;p2" descr=""/>
          <p:cNvPicPr/>
          <p:nvPr/>
        </p:nvPicPr>
        <p:blipFill>
          <a:blip r:embed="rId4"/>
          <a:stretch/>
        </p:blipFill>
        <p:spPr>
          <a:xfrm>
            <a:off x="10428480" y="104760"/>
            <a:ext cx="1514160" cy="1514160"/>
          </a:xfrm>
          <a:prstGeom prst="rect">
            <a:avLst/>
          </a:prstGeom>
          <a:ln>
            <a:noFill/>
          </a:ln>
        </p:spPr>
      </p:pic>
      <p:grpSp>
        <p:nvGrpSpPr>
          <p:cNvPr id="4" name="Group 2"/>
          <p:cNvGrpSpPr/>
          <p:nvPr/>
        </p:nvGrpSpPr>
        <p:grpSpPr>
          <a:xfrm>
            <a:off x="0" y="-360"/>
            <a:ext cx="8093880" cy="6866640"/>
            <a:chOff x="0" y="-360"/>
            <a:chExt cx="8093880" cy="6866640"/>
          </a:xfrm>
        </p:grpSpPr>
        <p:pic>
          <p:nvPicPr>
            <p:cNvPr id="5" name="Google Shape;20;p2" descr=""/>
            <p:cNvPicPr/>
            <p:nvPr/>
          </p:nvPicPr>
          <p:blipFill>
            <a:blip r:embed="rId5"/>
            <a:srcRect l="0" t="0" r="0" b="371"/>
            <a:stretch/>
          </p:blipFill>
          <p:spPr>
            <a:xfrm>
              <a:off x="0" y="3600"/>
              <a:ext cx="8093880" cy="6857640"/>
            </a:xfrm>
            <a:prstGeom prst="rect">
              <a:avLst/>
            </a:prstGeom>
            <a:ln>
              <a:noFill/>
            </a:ln>
          </p:spPr>
        </p:pic>
        <p:pic>
          <p:nvPicPr>
            <p:cNvPr id="6" name="Google Shape;21;p2" descr=""/>
            <p:cNvPicPr/>
            <p:nvPr/>
          </p:nvPicPr>
          <p:blipFill>
            <a:blip r:embed="rId6"/>
            <a:stretch/>
          </p:blipFill>
          <p:spPr>
            <a:xfrm>
              <a:off x="0" y="-360"/>
              <a:ext cx="7119360" cy="6866640"/>
            </a:xfrm>
            <a:prstGeom prst="rect">
              <a:avLst/>
            </a:prstGeom>
            <a:ln>
              <a:noFill/>
            </a:ln>
          </p:spPr>
        </p:pic>
      </p:grpSp>
      <p:sp>
        <p:nvSpPr>
          <p:cNvPr id="7" name="CustomShape 3"/>
          <p:cNvSpPr/>
          <p:nvPr/>
        </p:nvSpPr>
        <p:spPr>
          <a:xfrm>
            <a:off x="6257880" y="3493080"/>
            <a:ext cx="5369040" cy="360"/>
          </a:xfrm>
          <a:custGeom>
            <a:avLst/>
            <a:gdLst/>
            <a:ahLst/>
            <a:rect l="l" t="t" r="r" b="b"/>
            <a:pathLst>
              <a:path w="21600" h="21600">
                <a:moveTo>
                  <a:pt x="0" y="0"/>
                </a:moveTo>
                <a:lnTo>
                  <a:pt x="21600" y="21600"/>
                </a:lnTo>
              </a:path>
            </a:pathLst>
          </a:custGeom>
          <a:noFill/>
          <a:ln w="9360">
            <a:solidFill>
              <a:srgbClr val="000000"/>
            </a:solidFill>
            <a:miter/>
          </a:ln>
        </p:spPr>
        <p:style>
          <a:lnRef idx="0"/>
          <a:fillRef idx="0"/>
          <a:effectRef idx="0"/>
          <a:fontRef idx="minor"/>
        </p:style>
      </p:sp>
      <p:sp>
        <p:nvSpPr>
          <p:cNvPr id="8" name="CustomShape 4"/>
          <p:cNvSpPr/>
          <p:nvPr/>
        </p:nvSpPr>
        <p:spPr>
          <a:xfrm>
            <a:off x="8167320" y="6591960"/>
            <a:ext cx="4024440" cy="256680"/>
          </a:xfrm>
          <a:prstGeom prst="rect">
            <a:avLst/>
          </a:prstGeom>
          <a:noFill/>
          <a:ln>
            <a:noFill/>
          </a:ln>
        </p:spPr>
        <p:style>
          <a:lnRef idx="0"/>
          <a:fillRef idx="0"/>
          <a:effectRef idx="0"/>
          <a:fontRef idx="minor"/>
        </p:style>
        <p:txBody>
          <a:bodyPr/>
          <a:p>
            <a:pPr algn="ctr">
              <a:lnSpc>
                <a:spcPct val="100000"/>
              </a:lnSpc>
            </a:pPr>
            <a:r>
              <a:rPr b="1" lang="en-US" sz="1000" spc="-1" strike="noStrike">
                <a:solidFill>
                  <a:srgbClr val="000000"/>
                </a:solidFill>
                <a:latin typeface="Nunito"/>
                <a:ea typeface="Nunito"/>
              </a:rPr>
              <a:t>© 2019 </a:t>
            </a:r>
            <a:r>
              <a:rPr b="1" lang="en-US" sz="1000" spc="-1" strike="noStrike">
                <a:solidFill>
                  <a:srgbClr val="000000"/>
                </a:solidFill>
                <a:latin typeface="Nunito"/>
                <a:ea typeface="Nunito"/>
              </a:rPr>
              <a:t>KOKO </a:t>
            </a:r>
            <a:r>
              <a:rPr b="1" lang="en-US" sz="1000" spc="-1" strike="noStrike">
                <a:solidFill>
                  <a:srgbClr val="000000"/>
                </a:solidFill>
                <a:latin typeface="Nunito"/>
                <a:ea typeface="Nunito"/>
              </a:rPr>
              <a:t>Networks </a:t>
            </a:r>
            <a:r>
              <a:rPr b="1" lang="en-US" sz="1000" spc="-1" strike="noStrike">
                <a:solidFill>
                  <a:srgbClr val="000000"/>
                </a:solidFill>
                <a:latin typeface="Nunito"/>
                <a:ea typeface="Nunito"/>
              </a:rPr>
              <a:t>Limited – </a:t>
            </a:r>
            <a:r>
              <a:rPr b="1" lang="en-US" sz="1000" spc="-1" strike="noStrike">
                <a:solidFill>
                  <a:srgbClr val="000000"/>
                </a:solidFill>
                <a:latin typeface="Nunito"/>
                <a:ea typeface="Nunito"/>
              </a:rPr>
              <a:t>Proprietar</a:t>
            </a:r>
            <a:r>
              <a:rPr b="1" lang="en-US" sz="1000" spc="-1" strike="noStrike">
                <a:solidFill>
                  <a:srgbClr val="000000"/>
                </a:solidFill>
                <a:latin typeface="Nunito"/>
                <a:ea typeface="Nunito"/>
              </a:rPr>
              <a:t>y &amp; </a:t>
            </a:r>
            <a:r>
              <a:rPr b="1" lang="en-US" sz="1000" spc="-1" strike="noStrike">
                <a:solidFill>
                  <a:srgbClr val="000000"/>
                </a:solidFill>
                <a:latin typeface="Nunito"/>
                <a:ea typeface="Nunito"/>
              </a:rPr>
              <a:t>Confidenti</a:t>
            </a:r>
            <a:r>
              <a:rPr b="1" lang="en-US" sz="1000" spc="-1" strike="noStrike">
                <a:solidFill>
                  <a:srgbClr val="000000"/>
                </a:solidFill>
                <a:latin typeface="Nunito"/>
                <a:ea typeface="Nunito"/>
              </a:rPr>
              <a:t>al </a:t>
            </a:r>
            <a:endParaRPr b="0" lang="en-US" sz="1000" spc="-1" strike="noStrike">
              <a:latin typeface="Arial"/>
            </a:endParaRPr>
          </a:p>
        </p:txBody>
      </p:sp>
      <p:sp>
        <p:nvSpPr>
          <p:cNvPr id="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 name="Google Shape;10;p1" descr=""/>
          <p:cNvPicPr/>
          <p:nvPr/>
        </p:nvPicPr>
        <p:blipFill>
          <a:blip r:embed="rId2"/>
          <a:stretch/>
        </p:blipFill>
        <p:spPr>
          <a:xfrm>
            <a:off x="1440" y="1440"/>
            <a:ext cx="1080" cy="1080"/>
          </a:xfrm>
          <a:prstGeom prst="rect">
            <a:avLst/>
          </a:prstGeom>
          <a:ln>
            <a:noFill/>
          </a:ln>
        </p:spPr>
      </p:pic>
      <p:pic>
        <p:nvPicPr>
          <p:cNvPr id="47" name="Google Shape;33;p4" descr=""/>
          <p:cNvPicPr/>
          <p:nvPr/>
        </p:nvPicPr>
        <p:blipFill>
          <a:blip r:embed="rId3"/>
          <a:stretch/>
        </p:blipFill>
        <p:spPr>
          <a:xfrm rot="10800000">
            <a:off x="12200400" y="6858000"/>
            <a:ext cx="673200" cy="456840"/>
          </a:xfrm>
          <a:prstGeom prst="rect">
            <a:avLst/>
          </a:prstGeom>
          <a:ln>
            <a:noFill/>
          </a:ln>
        </p:spPr>
      </p:pic>
      <p:pic>
        <p:nvPicPr>
          <p:cNvPr id="48" name="Google Shape;34;p4" descr=""/>
          <p:cNvPicPr/>
          <p:nvPr/>
        </p:nvPicPr>
        <p:blipFill>
          <a:blip r:embed="rId4"/>
          <a:stretch/>
        </p:blipFill>
        <p:spPr>
          <a:xfrm>
            <a:off x="0" y="0"/>
            <a:ext cx="1199880" cy="942480"/>
          </a:xfrm>
          <a:prstGeom prst="rect">
            <a:avLst/>
          </a:prstGeom>
          <a:ln>
            <a:noFill/>
          </a:ln>
        </p:spPr>
      </p:pic>
      <p:pic>
        <p:nvPicPr>
          <p:cNvPr id="49" name="Google Shape;35;p4" descr=""/>
          <p:cNvPicPr/>
          <p:nvPr/>
        </p:nvPicPr>
        <p:blipFill>
          <a:blip r:embed="rId5"/>
          <a:stretch/>
        </p:blipFill>
        <p:spPr>
          <a:xfrm>
            <a:off x="155160" y="151920"/>
            <a:ext cx="426600" cy="552960"/>
          </a:xfrm>
          <a:prstGeom prst="rect">
            <a:avLst/>
          </a:prstGeom>
          <a:ln>
            <a:noFill/>
          </a:ln>
        </p:spPr>
      </p:pic>
      <p:sp>
        <p:nvSpPr>
          <p:cNvPr id="50" name="CustomShape 1"/>
          <p:cNvSpPr/>
          <p:nvPr/>
        </p:nvSpPr>
        <p:spPr>
          <a:xfrm>
            <a:off x="0" y="937800"/>
            <a:ext cx="12200040" cy="360"/>
          </a:xfrm>
          <a:custGeom>
            <a:avLst/>
            <a:gdLst/>
            <a:ahLst/>
            <a:rect l="l" t="t" r="r" b="b"/>
            <a:pathLst>
              <a:path w="21600" h="21600">
                <a:moveTo>
                  <a:pt x="0" y="0"/>
                </a:moveTo>
                <a:lnTo>
                  <a:pt x="21600" y="21600"/>
                </a:lnTo>
              </a:path>
            </a:pathLst>
          </a:custGeom>
          <a:noFill/>
          <a:ln w="19080">
            <a:solidFill>
              <a:srgbClr val="65d9f8"/>
            </a:solidFill>
            <a:miter/>
          </a:ln>
        </p:spPr>
        <p:style>
          <a:lnRef idx="0"/>
          <a:fillRef idx="0"/>
          <a:effectRef idx="0"/>
          <a:fontRef idx="minor"/>
        </p:style>
      </p:sp>
      <p:sp>
        <p:nvSpPr>
          <p:cNvPr id="51" name="PlaceHolder 2"/>
          <p:cNvSpPr>
            <a:spLocks noGrp="1"/>
          </p:cNvSpPr>
          <p:nvPr>
            <p:ph type="title"/>
          </p:nvPr>
        </p:nvSpPr>
        <p:spPr>
          <a:xfrm>
            <a:off x="1200240" y="91440"/>
            <a:ext cx="10532880" cy="78336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52" name="CustomShape 3"/>
          <p:cNvSpPr/>
          <p:nvPr/>
        </p:nvSpPr>
        <p:spPr>
          <a:xfrm>
            <a:off x="0" y="6603480"/>
            <a:ext cx="4147560" cy="256680"/>
          </a:xfrm>
          <a:prstGeom prst="rect">
            <a:avLst/>
          </a:prstGeom>
          <a:noFill/>
          <a:ln>
            <a:noFill/>
          </a:ln>
        </p:spPr>
        <p:style>
          <a:lnRef idx="0"/>
          <a:fillRef idx="0"/>
          <a:effectRef idx="0"/>
          <a:fontRef idx="minor"/>
        </p:style>
        <p:txBody>
          <a:bodyPr/>
          <a:p>
            <a:pPr algn="ctr">
              <a:lnSpc>
                <a:spcPct val="100000"/>
              </a:lnSpc>
            </a:pPr>
            <a:r>
              <a:rPr b="1" lang="en-US" sz="1000" spc="-1" strike="noStrike">
                <a:solidFill>
                  <a:srgbClr val="000000"/>
                </a:solidFill>
                <a:latin typeface="Nunito"/>
                <a:ea typeface="Nunito"/>
              </a:rPr>
              <a:t>© 2019 KOKO Networks Limited – Proprietary &amp; Confidential </a:t>
            </a:r>
            <a:endParaRPr b="0" lang="en-US" sz="1000" spc="-1" strike="noStrike">
              <a:latin typeface="Arial"/>
            </a:endParaRPr>
          </a:p>
        </p:txBody>
      </p:sp>
      <p:sp>
        <p:nvSpPr>
          <p:cNvPr id="53" name="CustomShape 4"/>
          <p:cNvSpPr/>
          <p:nvPr/>
        </p:nvSpPr>
        <p:spPr>
          <a:xfrm>
            <a:off x="0" y="6387120"/>
            <a:ext cx="12197880" cy="13320"/>
          </a:xfrm>
          <a:custGeom>
            <a:avLst/>
            <a:gdLst/>
            <a:ahLst/>
            <a:rect l="l" t="t" r="r" b="b"/>
            <a:pathLst>
              <a:path w="21600" h="21600">
                <a:moveTo>
                  <a:pt x="0" y="0"/>
                </a:moveTo>
                <a:lnTo>
                  <a:pt x="21600" y="21600"/>
                </a:lnTo>
              </a:path>
            </a:pathLst>
          </a:custGeom>
          <a:noFill/>
          <a:ln w="12600">
            <a:solidFill>
              <a:srgbClr val="000000"/>
            </a:solidFill>
            <a:miter/>
          </a:ln>
        </p:spPr>
        <p:style>
          <a:lnRef idx="0"/>
          <a:fillRef idx="0"/>
          <a:effectRef idx="0"/>
          <a:fontRef idx="minor"/>
        </p:style>
      </p:sp>
      <p:sp>
        <p:nvSpPr>
          <p:cNvPr id="54" name="PlaceHolder 5"/>
          <p:cNvSpPr>
            <a:spLocks noGrp="1"/>
          </p:cNvSpPr>
          <p:nvPr>
            <p:ph type="sldNum"/>
          </p:nvPr>
        </p:nvSpPr>
        <p:spPr>
          <a:xfrm>
            <a:off x="11771280" y="6400800"/>
            <a:ext cx="426600" cy="456840"/>
          </a:xfrm>
          <a:prstGeom prst="rect">
            <a:avLst/>
          </a:prstGeom>
        </p:spPr>
        <p:txBody>
          <a:bodyPr tIns="91440" bIns="91440"/>
          <a:p>
            <a:pPr algn="ctr">
              <a:lnSpc>
                <a:spcPct val="100000"/>
              </a:lnSpc>
            </a:pPr>
            <a:fld id="{5B133561-E1A0-4259-9DB7-B14F5B2AD79F}" type="slidenum">
              <a:rPr b="1" lang="en-US" sz="1400" spc="-1" strike="noStrike">
                <a:solidFill>
                  <a:srgbClr val="ffffff"/>
                </a:solidFill>
                <a:latin typeface="Nunito"/>
                <a:ea typeface="Nunito"/>
              </a:rPr>
              <a:t>&lt;number&gt;</a:t>
            </a:fld>
            <a:endParaRPr b="0" lang="en-US" sz="1400" spc="-1" strike="noStrike">
              <a:latin typeface="Times New Roman"/>
            </a:endParaRPr>
          </a:p>
        </p:txBody>
      </p:sp>
      <p:sp>
        <p:nvSpPr>
          <p:cNvPr id="55"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2" name="Google Shape;10;p1" descr=""/>
          <p:cNvPicPr/>
          <p:nvPr/>
        </p:nvPicPr>
        <p:blipFill>
          <a:blip r:embed="rId2"/>
          <a:stretch/>
        </p:blipFill>
        <p:spPr>
          <a:xfrm>
            <a:off x="1440" y="1440"/>
            <a:ext cx="1080" cy="1080"/>
          </a:xfrm>
          <a:prstGeom prst="rect">
            <a:avLst/>
          </a:prstGeom>
          <a:ln>
            <a:noFill/>
          </a:ln>
        </p:spPr>
      </p:pic>
      <p:pic>
        <p:nvPicPr>
          <p:cNvPr id="93" name="Google Shape;43;p5" descr=""/>
          <p:cNvPicPr/>
          <p:nvPr/>
        </p:nvPicPr>
        <p:blipFill>
          <a:blip r:embed="rId3"/>
          <a:stretch/>
        </p:blipFill>
        <p:spPr>
          <a:xfrm>
            <a:off x="0" y="3240"/>
            <a:ext cx="12191760" cy="6854400"/>
          </a:xfrm>
          <a:prstGeom prst="rect">
            <a:avLst/>
          </a:prstGeom>
          <a:ln>
            <a:noFill/>
          </a:ln>
        </p:spPr>
      </p:pic>
      <p:pic>
        <p:nvPicPr>
          <p:cNvPr id="94" name="Google Shape;44;p5" descr=""/>
          <p:cNvPicPr/>
          <p:nvPr/>
        </p:nvPicPr>
        <p:blipFill>
          <a:blip r:embed="rId4"/>
          <a:stretch/>
        </p:blipFill>
        <p:spPr>
          <a:xfrm>
            <a:off x="340560" y="267480"/>
            <a:ext cx="713520" cy="925560"/>
          </a:xfrm>
          <a:prstGeom prst="rect">
            <a:avLst/>
          </a:prstGeom>
          <a:ln>
            <a:noFill/>
          </a:ln>
        </p:spPr>
      </p:pic>
      <p:sp>
        <p:nvSpPr>
          <p:cNvPr id="95" name="CustomShape 1"/>
          <p:cNvSpPr/>
          <p:nvPr/>
        </p:nvSpPr>
        <p:spPr>
          <a:xfrm>
            <a:off x="6374520" y="3641040"/>
            <a:ext cx="5461560" cy="360"/>
          </a:xfrm>
          <a:custGeom>
            <a:avLst/>
            <a:gdLst/>
            <a:ahLst/>
            <a:rect l="l" t="t" r="r" b="b"/>
            <a:pathLst>
              <a:path w="21600" h="21600">
                <a:moveTo>
                  <a:pt x="0" y="0"/>
                </a:moveTo>
                <a:lnTo>
                  <a:pt x="21600" y="21600"/>
                </a:lnTo>
              </a:path>
            </a:pathLst>
          </a:custGeom>
          <a:noFill/>
          <a:ln w="12600">
            <a:solidFill>
              <a:srgbClr val="000000"/>
            </a:solidFill>
            <a:miter/>
          </a:ln>
        </p:spPr>
        <p:style>
          <a:lnRef idx="0"/>
          <a:fillRef idx="0"/>
          <a:effectRef idx="0"/>
          <a:fontRef idx="minor"/>
        </p:style>
      </p:sp>
      <p:sp>
        <p:nvSpPr>
          <p:cNvPr id="96" name="CustomShape 2"/>
          <p:cNvSpPr/>
          <p:nvPr/>
        </p:nvSpPr>
        <p:spPr>
          <a:xfrm>
            <a:off x="5081040" y="3641040"/>
            <a:ext cx="1293120" cy="360"/>
          </a:xfrm>
          <a:custGeom>
            <a:avLst/>
            <a:gdLst/>
            <a:ahLst/>
            <a:rect l="l" t="t" r="r" b="b"/>
            <a:pathLst>
              <a:path w="21600" h="21600">
                <a:moveTo>
                  <a:pt x="0" y="0"/>
                </a:moveTo>
                <a:lnTo>
                  <a:pt x="21600" y="21600"/>
                </a:lnTo>
              </a:path>
            </a:pathLst>
          </a:custGeom>
          <a:noFill/>
          <a:ln w="12600">
            <a:solidFill>
              <a:srgbClr val="ffffff"/>
            </a:solidFill>
            <a:miter/>
          </a:ln>
        </p:spPr>
        <p:style>
          <a:lnRef idx="0"/>
          <a:fillRef idx="0"/>
          <a:effectRef idx="0"/>
          <a:fontRef idx="minor"/>
        </p:style>
      </p:sp>
      <p:sp>
        <p:nvSpPr>
          <p:cNvPr id="97" name="PlaceHolder 3"/>
          <p:cNvSpPr>
            <a:spLocks noGrp="1"/>
          </p:cNvSpPr>
          <p:nvPr>
            <p:ph type="title"/>
          </p:nvPr>
        </p:nvSpPr>
        <p:spPr>
          <a:xfrm>
            <a:off x="6740640" y="3004920"/>
            <a:ext cx="5095440" cy="74592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98" name="CustomShape 4"/>
          <p:cNvSpPr/>
          <p:nvPr/>
        </p:nvSpPr>
        <p:spPr>
          <a:xfrm>
            <a:off x="0" y="6590520"/>
            <a:ext cx="4019400" cy="256680"/>
          </a:xfrm>
          <a:prstGeom prst="rect">
            <a:avLst/>
          </a:prstGeom>
          <a:noFill/>
          <a:ln>
            <a:noFill/>
          </a:ln>
        </p:spPr>
        <p:style>
          <a:lnRef idx="0"/>
          <a:fillRef idx="0"/>
          <a:effectRef idx="0"/>
          <a:fontRef idx="minor"/>
        </p:style>
        <p:txBody>
          <a:bodyPr/>
          <a:p>
            <a:pPr algn="ctr">
              <a:lnSpc>
                <a:spcPct val="100000"/>
              </a:lnSpc>
            </a:pPr>
            <a:r>
              <a:rPr b="1" lang="en-US" sz="1000" spc="-1" strike="noStrike">
                <a:solidFill>
                  <a:srgbClr val="ffffff"/>
                </a:solidFill>
                <a:latin typeface="Nunito"/>
                <a:ea typeface="Nunito"/>
              </a:rPr>
              <a:t>© 2019 KOKO Networks Limited – Proprietary &amp; Confidential </a:t>
            </a:r>
            <a:endParaRPr b="0" lang="en-US" sz="1000" spc="-1" strike="noStrike">
              <a:latin typeface="Arial"/>
            </a:endParaRPr>
          </a:p>
        </p:txBody>
      </p:sp>
      <p:sp>
        <p:nvSpPr>
          <p:cNvPr id="9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image" Target="../media/image15.png"/><Relationship Id="rId4" Type="http://schemas.openxmlformats.org/officeDocument/2006/relationships/slideLayout" Target="../slideLayouts/slideLayout13.xml"/><Relationship Id="rId5" Type="http://schemas.openxmlformats.org/officeDocument/2006/relationships/comments" Target="../comments/comment2.xml"/><Relationship Id="rId6"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comments" Target="../comments/comment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6261480" y="2738160"/>
            <a:ext cx="5811480" cy="745920"/>
          </a:xfrm>
          <a:prstGeom prst="rect">
            <a:avLst/>
          </a:prstGeom>
          <a:noFill/>
          <a:ln>
            <a:noFill/>
          </a:ln>
        </p:spPr>
        <p:txBody>
          <a:bodyPr anchor="ctr"/>
          <a:p>
            <a:pPr>
              <a:lnSpc>
                <a:spcPct val="90000"/>
              </a:lnSpc>
            </a:pPr>
            <a:r>
              <a:rPr b="0" lang="en-US" sz="3000" spc="-1" strike="noStrike">
                <a:solidFill>
                  <a:srgbClr val="000000"/>
                </a:solidFill>
                <a:latin typeface="Nunito SemiBold"/>
                <a:ea typeface="Nunito SemiBold"/>
              </a:rPr>
              <a:t>Jmeter+ InfluxDB + Grafana</a:t>
            </a:r>
            <a:endParaRPr b="0" lang="en-US" sz="3000" spc="-1" strike="noStrike">
              <a:solidFill>
                <a:srgbClr val="000000"/>
              </a:solid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200240" y="91440"/>
            <a:ext cx="10532520" cy="783720"/>
          </a:xfrm>
          <a:prstGeom prst="rect">
            <a:avLst/>
          </a:prstGeom>
          <a:noFill/>
          <a:ln>
            <a:noFill/>
          </a:ln>
        </p:spPr>
        <p:txBody>
          <a:bodyPr anchor="ctr"/>
          <a:p>
            <a:pPr>
              <a:lnSpc>
                <a:spcPct val="90000"/>
              </a:lnSpc>
            </a:pPr>
            <a:r>
              <a:rPr b="0" lang="en-US" sz="3200" spc="-1" strike="noStrike">
                <a:solidFill>
                  <a:srgbClr val="000000"/>
                </a:solidFill>
                <a:latin typeface="Nunito SemiBold"/>
                <a:ea typeface="Nunito SemiBold"/>
              </a:rPr>
              <a:t>Tools</a:t>
            </a:r>
            <a:endParaRPr b="0" lang="en-US" sz="3200" spc="-1" strike="noStrike">
              <a:solidFill>
                <a:srgbClr val="000000"/>
              </a:solidFill>
              <a:latin typeface="Arial"/>
            </a:endParaRPr>
          </a:p>
        </p:txBody>
      </p:sp>
      <p:sp>
        <p:nvSpPr>
          <p:cNvPr id="144" name="TextShape 2"/>
          <p:cNvSpPr txBox="1"/>
          <p:nvPr/>
        </p:nvSpPr>
        <p:spPr>
          <a:xfrm>
            <a:off x="11771280" y="6400800"/>
            <a:ext cx="426600" cy="456840"/>
          </a:xfrm>
          <a:prstGeom prst="rect">
            <a:avLst/>
          </a:prstGeom>
          <a:noFill/>
          <a:ln>
            <a:noFill/>
          </a:ln>
        </p:spPr>
        <p:txBody>
          <a:bodyPr tIns="91440" bIns="91440"/>
          <a:p>
            <a:pPr algn="ctr">
              <a:lnSpc>
                <a:spcPct val="100000"/>
              </a:lnSpc>
            </a:pPr>
            <a:fld id="{7421C0C1-FE19-40A3-9A69-5EC4B49DF736}" type="slidenum">
              <a:rPr b="1" lang="en-US" sz="1400" spc="-1" strike="noStrike">
                <a:solidFill>
                  <a:srgbClr val="ffffff"/>
                </a:solidFill>
                <a:latin typeface="Nunito"/>
                <a:ea typeface="Nunito"/>
              </a:rPr>
              <a:t>&lt;number&gt;</a:t>
            </a:fld>
            <a:endParaRPr b="0" lang="en-US" sz="1400" spc="-1" strike="noStrike">
              <a:latin typeface="Times New Roman"/>
            </a:endParaRPr>
          </a:p>
        </p:txBody>
      </p:sp>
      <p:sp>
        <p:nvSpPr>
          <p:cNvPr id="145" name="CustomShape 3"/>
          <p:cNvSpPr/>
          <p:nvPr/>
        </p:nvSpPr>
        <p:spPr>
          <a:xfrm>
            <a:off x="165960" y="1054080"/>
            <a:ext cx="6360120" cy="2359440"/>
          </a:xfrm>
          <a:prstGeom prst="rect">
            <a:avLst/>
          </a:prstGeom>
          <a:noFill/>
          <a:ln>
            <a:noFill/>
          </a:ln>
        </p:spPr>
        <p:style>
          <a:lnRef idx="0"/>
          <a:fillRef idx="0"/>
          <a:effectRef idx="0"/>
          <a:fontRef idx="minor"/>
        </p:style>
        <p:txBody>
          <a:bodyPr tIns="91440" bIns="91440"/>
          <a:p>
            <a:pPr marL="457200" indent="-336240">
              <a:lnSpc>
                <a:spcPct val="100000"/>
              </a:lnSpc>
              <a:buClr>
                <a:srgbClr val="000000"/>
              </a:buClr>
              <a:buFont typeface="Nunito SemiBold"/>
              <a:buChar char="●"/>
            </a:pPr>
            <a:r>
              <a:rPr b="1" lang="en-US" sz="1700" spc="-1" strike="noStrike">
                <a:solidFill>
                  <a:srgbClr val="000000"/>
                </a:solidFill>
                <a:latin typeface="Nunito SemiBold"/>
                <a:ea typeface="Nunito SemiBold"/>
              </a:rPr>
              <a:t>Jmeter</a:t>
            </a: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Apache JMeter is a load testing tool for analyzing and measuring the performance of a variety of services.</a:t>
            </a:r>
            <a:endParaRPr b="0" lang="en-US" sz="1700" spc="-1" strike="noStrike">
              <a:latin typeface="Arial"/>
            </a:endParaRPr>
          </a:p>
          <a:p>
            <a:pPr marL="457200" indent="-336240">
              <a:lnSpc>
                <a:spcPct val="100000"/>
              </a:lnSpc>
              <a:buClr>
                <a:srgbClr val="000000"/>
              </a:buClr>
              <a:buFont typeface="Nunito SemiBold"/>
              <a:buChar char="●"/>
            </a:pPr>
            <a:r>
              <a:rPr b="1" lang="en-US" sz="1700" spc="-1" strike="noStrike">
                <a:solidFill>
                  <a:srgbClr val="000000"/>
                </a:solidFill>
                <a:latin typeface="Nunito SemiBold"/>
                <a:ea typeface="Nunito SemiBold"/>
              </a:rPr>
              <a:t>Grafana</a:t>
            </a: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is a visualization and analytics software. It allows you to query, visualize, and explore your metrics no matter where they are stored. In plain English, it provides you with tools to turn your time-series database (TSDB) data into beautiful graphs and visualizations</a:t>
            </a:r>
            <a:endParaRPr b="0" lang="en-US" sz="1700" spc="-1" strike="noStrike">
              <a:latin typeface="Arial"/>
            </a:endParaRPr>
          </a:p>
          <a:p>
            <a:pPr marL="457200" indent="-336240">
              <a:lnSpc>
                <a:spcPct val="100000"/>
              </a:lnSpc>
              <a:buClr>
                <a:srgbClr val="000000"/>
              </a:buClr>
              <a:buFont typeface="Nunito SemiBold"/>
              <a:buChar char="●"/>
            </a:pPr>
            <a:r>
              <a:rPr b="1" lang="en-US" sz="1700" spc="-1" strike="noStrike">
                <a:solidFill>
                  <a:srgbClr val="000000"/>
                </a:solidFill>
                <a:latin typeface="Nunito"/>
                <a:ea typeface="Nunito"/>
              </a:rPr>
              <a:t>InfluxDB</a:t>
            </a: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 </a:t>
            </a:r>
            <a:r>
              <a:rPr b="0" lang="en-US" sz="1700" spc="-1" strike="noStrike">
                <a:solidFill>
                  <a:srgbClr val="000000"/>
                </a:solidFill>
                <a:latin typeface="Nunito SemiBold"/>
                <a:ea typeface="Nunito SemiBold"/>
              </a:rPr>
              <a:t>is a time series database (TSDB) developed by InfluxData. It is written in Go and optimized for fast, high-availability storage and retrieval of time series data in fields such as operations monitoring, application metrics, Internet of Things sensor data, and real-time analytics.</a:t>
            </a:r>
            <a:endParaRPr b="0" lang="en-US" sz="1700" spc="-1" strike="noStrike">
              <a:latin typeface="Arial"/>
            </a:endParaRPr>
          </a:p>
          <a:p>
            <a:pPr lvl="1" marL="914400" indent="-336240">
              <a:lnSpc>
                <a:spcPct val="100000"/>
              </a:lnSpc>
              <a:buClr>
                <a:srgbClr val="000000"/>
              </a:buClr>
              <a:buFont typeface="Nunito SemiBold"/>
              <a:buChar char="○"/>
            </a:pPr>
            <a:endParaRPr b="0" lang="en-US" sz="1700" spc="-1" strike="noStrike">
              <a:latin typeface="Arial"/>
            </a:endParaRPr>
          </a:p>
        </p:txBody>
      </p:sp>
      <p:sp>
        <p:nvSpPr>
          <p:cNvPr id="146" name="CustomShape 4"/>
          <p:cNvSpPr/>
          <p:nvPr/>
        </p:nvSpPr>
        <p:spPr>
          <a:xfrm flipH="1" rot="16200000">
            <a:off x="2411280" y="5184000"/>
            <a:ext cx="135000" cy="360"/>
          </a:xfrm>
          <a:prstGeom prst="bentConnector3">
            <a:avLst>
              <a:gd name="adj1" fmla="val 49986"/>
            </a:avLst>
          </a:prstGeom>
          <a:noFill/>
          <a:ln w="9360">
            <a:solidFill>
              <a:srgbClr val="44546a"/>
            </a:solidFill>
            <a:round/>
            <a:tailEnd len="med" type="triangle" w="med"/>
          </a:ln>
        </p:spPr>
        <p:style>
          <a:lnRef idx="0"/>
          <a:fillRef idx="0"/>
          <a:effectRef idx="0"/>
          <a:fontRef idx="minor"/>
        </p:style>
      </p:sp>
      <p:pic>
        <p:nvPicPr>
          <p:cNvPr id="147" name="" descr=""/>
          <p:cNvPicPr/>
          <p:nvPr/>
        </p:nvPicPr>
        <p:blipFill>
          <a:blip r:embed="rId1"/>
          <a:stretch/>
        </p:blipFill>
        <p:spPr>
          <a:xfrm>
            <a:off x="8503920" y="1137600"/>
            <a:ext cx="3028680" cy="1148400"/>
          </a:xfrm>
          <a:prstGeom prst="rect">
            <a:avLst/>
          </a:prstGeom>
          <a:ln>
            <a:noFill/>
          </a:ln>
        </p:spPr>
      </p:pic>
      <p:pic>
        <p:nvPicPr>
          <p:cNvPr id="148" name="" descr=""/>
          <p:cNvPicPr/>
          <p:nvPr/>
        </p:nvPicPr>
        <p:blipFill>
          <a:blip r:embed="rId2"/>
          <a:stretch/>
        </p:blipFill>
        <p:spPr>
          <a:xfrm>
            <a:off x="7049160" y="2537640"/>
            <a:ext cx="1546200" cy="1577160"/>
          </a:xfrm>
          <a:prstGeom prst="rect">
            <a:avLst/>
          </a:prstGeom>
          <a:ln>
            <a:noFill/>
          </a:ln>
        </p:spPr>
      </p:pic>
      <p:pic>
        <p:nvPicPr>
          <p:cNvPr id="149" name="" descr=""/>
          <p:cNvPicPr/>
          <p:nvPr/>
        </p:nvPicPr>
        <p:blipFill>
          <a:blip r:embed="rId3"/>
          <a:stretch/>
        </p:blipFill>
        <p:spPr>
          <a:xfrm>
            <a:off x="8098560" y="4480560"/>
            <a:ext cx="3514320" cy="130464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446120" y="222120"/>
            <a:ext cx="10532520" cy="783720"/>
          </a:xfrm>
          <a:prstGeom prst="rect">
            <a:avLst/>
          </a:prstGeom>
          <a:noFill/>
          <a:ln>
            <a:noFill/>
          </a:ln>
        </p:spPr>
        <p:txBody>
          <a:bodyPr anchor="ctr"/>
          <a:p>
            <a:pPr>
              <a:lnSpc>
                <a:spcPct val="90000"/>
              </a:lnSpc>
            </a:pPr>
            <a:r>
              <a:rPr b="0" lang="en-US" sz="3200" spc="-1" strike="noStrike">
                <a:solidFill>
                  <a:srgbClr val="000000"/>
                </a:solidFill>
                <a:latin typeface="Nunito SemiBold"/>
                <a:ea typeface="Nunito SemiBold"/>
              </a:rPr>
              <a:t>Intergration</a:t>
            </a:r>
            <a:endParaRPr b="0" lang="en-US" sz="3200" spc="-1" strike="noStrike">
              <a:solidFill>
                <a:srgbClr val="000000"/>
              </a:solidFill>
              <a:latin typeface="Arial"/>
            </a:endParaRPr>
          </a:p>
        </p:txBody>
      </p:sp>
      <p:sp>
        <p:nvSpPr>
          <p:cNvPr id="151" name="TextShape 2"/>
          <p:cNvSpPr txBox="1"/>
          <p:nvPr/>
        </p:nvSpPr>
        <p:spPr>
          <a:xfrm>
            <a:off x="11771280" y="6400800"/>
            <a:ext cx="426600" cy="456840"/>
          </a:xfrm>
          <a:prstGeom prst="rect">
            <a:avLst/>
          </a:prstGeom>
          <a:noFill/>
          <a:ln>
            <a:noFill/>
          </a:ln>
        </p:spPr>
        <p:txBody>
          <a:bodyPr tIns="91440" bIns="91440"/>
          <a:p>
            <a:pPr algn="ctr">
              <a:lnSpc>
                <a:spcPct val="100000"/>
              </a:lnSpc>
            </a:pPr>
            <a:fld id="{543EE93A-1106-4FD5-9BFA-4073C1CB596D}" type="slidenum">
              <a:rPr b="1" lang="en-US" sz="1400" spc="-1" strike="noStrike">
                <a:solidFill>
                  <a:srgbClr val="ffffff"/>
                </a:solidFill>
                <a:latin typeface="Nunito"/>
                <a:ea typeface="Nunito"/>
              </a:rPr>
              <a:t>&lt;number&gt;</a:t>
            </a:fld>
            <a:endParaRPr b="0" lang="en-US" sz="1400" spc="-1" strike="noStrike">
              <a:latin typeface="Times New Roman"/>
            </a:endParaRPr>
          </a:p>
        </p:txBody>
      </p:sp>
      <p:pic>
        <p:nvPicPr>
          <p:cNvPr id="152" name="" descr=""/>
          <p:cNvPicPr/>
          <p:nvPr/>
        </p:nvPicPr>
        <p:blipFill>
          <a:blip r:embed="rId1"/>
          <a:stretch/>
        </p:blipFill>
        <p:spPr>
          <a:xfrm>
            <a:off x="5754960" y="1097280"/>
            <a:ext cx="4669200" cy="5200200"/>
          </a:xfrm>
          <a:prstGeom prst="rect">
            <a:avLst/>
          </a:prstGeom>
          <a:ln>
            <a:noFill/>
          </a:ln>
        </p:spPr>
      </p:pic>
      <p:sp>
        <p:nvSpPr>
          <p:cNvPr id="153" name="CustomShape 3"/>
          <p:cNvSpPr/>
          <p:nvPr/>
        </p:nvSpPr>
        <p:spPr>
          <a:xfrm>
            <a:off x="40680" y="1280160"/>
            <a:ext cx="5811480" cy="2359440"/>
          </a:xfrm>
          <a:prstGeom prst="rect">
            <a:avLst/>
          </a:prstGeom>
          <a:noFill/>
          <a:ln>
            <a:noFill/>
          </a:ln>
        </p:spPr>
        <p:style>
          <a:lnRef idx="0"/>
          <a:fillRef idx="0"/>
          <a:effectRef idx="0"/>
          <a:fontRef idx="minor"/>
        </p:style>
        <p:txBody>
          <a:bodyPr tIns="91440" bIns="91440"/>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Write you Test scripts on Jmeter</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Download Influx DB and intergrate with jmeter</a:t>
            </a: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Using influxDB backendlistener</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a:ea typeface="Nunito"/>
              </a:rPr>
              <a:t>Create jmeter database on influx where</a:t>
            </a: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your test result will be saved</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Download Grafana and configure you Data sources</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Create dashboard on Grafana and run your test script</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Navigate to Grafana dashboard and view live results from your tests</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lvl="1" marL="914400" indent="-336240">
              <a:lnSpc>
                <a:spcPct val="100000"/>
              </a:lnSpc>
              <a:buClr>
                <a:srgbClr val="000000"/>
              </a:buClr>
              <a:buFont typeface="Nunito SemiBold"/>
              <a:buChar char="○"/>
            </a:pPr>
            <a:endParaRPr b="0" lang="en-US" sz="17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200240" y="91440"/>
            <a:ext cx="10532520" cy="783720"/>
          </a:xfrm>
          <a:prstGeom prst="rect">
            <a:avLst/>
          </a:prstGeom>
          <a:noFill/>
          <a:ln>
            <a:noFill/>
          </a:ln>
        </p:spPr>
        <p:txBody>
          <a:bodyPr anchor="ctr"/>
          <a:p>
            <a:pPr>
              <a:lnSpc>
                <a:spcPct val="90000"/>
              </a:lnSpc>
            </a:pPr>
            <a:r>
              <a:rPr b="0" lang="en-US" sz="3200" spc="-1" strike="noStrike">
                <a:solidFill>
                  <a:srgbClr val="000000"/>
                </a:solidFill>
                <a:latin typeface="Nunito SemiBold"/>
                <a:ea typeface="Nunito SemiBold"/>
              </a:rPr>
              <a:t>Server Performance</a:t>
            </a:r>
            <a:endParaRPr b="0" lang="en-US" sz="3200" spc="-1" strike="noStrike">
              <a:solidFill>
                <a:srgbClr val="000000"/>
              </a:solidFill>
              <a:latin typeface="Arial"/>
            </a:endParaRPr>
          </a:p>
        </p:txBody>
      </p:sp>
      <p:sp>
        <p:nvSpPr>
          <p:cNvPr id="155" name="TextShape 2"/>
          <p:cNvSpPr txBox="1"/>
          <p:nvPr/>
        </p:nvSpPr>
        <p:spPr>
          <a:xfrm>
            <a:off x="458640" y="1332360"/>
            <a:ext cx="11274120" cy="4851720"/>
          </a:xfrm>
          <a:prstGeom prst="rect">
            <a:avLst/>
          </a:prstGeom>
          <a:noFill/>
          <a:ln>
            <a:noFill/>
          </a:ln>
        </p:spPr>
        <p:txBody>
          <a:bodyPr/>
          <a:p>
            <a:pPr>
              <a:lnSpc>
                <a:spcPct val="120000"/>
              </a:lnSpc>
              <a:spcBef>
                <a:spcPts val="1001"/>
              </a:spcBef>
            </a:pPr>
            <a:r>
              <a:rPr b="0" lang="en-US" sz="2800" spc="-1" strike="noStrike">
                <a:solidFill>
                  <a:srgbClr val="000000"/>
                </a:solidFill>
                <a:latin typeface="Nunito"/>
                <a:ea typeface="Nunito"/>
              </a:rPr>
              <a:t>In addition we can get other information (like server performance stats) as well into InfluxDB, then we use Grafana dashboard to check all the metrics using </a:t>
            </a:r>
            <a:endParaRPr b="0" lang="en-US" sz="2800" spc="-1" strike="noStrike">
              <a:latin typeface="Arial"/>
            </a:endParaRPr>
          </a:p>
          <a:p>
            <a:pPr marL="457200" indent="-380520">
              <a:lnSpc>
                <a:spcPct val="120000"/>
              </a:lnSpc>
              <a:spcBef>
                <a:spcPts val="1001"/>
              </a:spcBef>
              <a:buClr>
                <a:srgbClr val="000000"/>
              </a:buClr>
              <a:buFont typeface="StarSymbol"/>
              <a:buAutoNum type="arabicPeriod"/>
            </a:pPr>
            <a:r>
              <a:rPr b="1" lang="en-US" sz="2800" spc="-1" strike="noStrike">
                <a:solidFill>
                  <a:srgbClr val="000000"/>
                </a:solidFill>
                <a:latin typeface="Nunito"/>
                <a:ea typeface="Nunito"/>
              </a:rPr>
              <a:t>Collectd</a:t>
            </a:r>
            <a:r>
              <a:rPr b="0" lang="en-US" sz="2800" spc="-1" strike="noStrike">
                <a:solidFill>
                  <a:srgbClr val="000000"/>
                </a:solidFill>
                <a:latin typeface="Nunito"/>
                <a:ea typeface="Nunito"/>
              </a:rPr>
              <a:t> - a Unix daemon that collects, transfers and stores performance data of computers and network equipment.</a:t>
            </a:r>
            <a:endParaRPr b="0" lang="en-US" sz="2800" spc="-1" strike="noStrike">
              <a:latin typeface="Arial"/>
            </a:endParaRPr>
          </a:p>
          <a:p>
            <a:pPr>
              <a:lnSpc>
                <a:spcPct val="120000"/>
              </a:lnSpc>
              <a:spcBef>
                <a:spcPts val="1001"/>
              </a:spcBef>
            </a:pPr>
            <a:endParaRPr b="0" lang="en-US" sz="2800" spc="-1" strike="noStrike">
              <a:latin typeface="Arial"/>
            </a:endParaRPr>
          </a:p>
        </p:txBody>
      </p:sp>
      <p:sp>
        <p:nvSpPr>
          <p:cNvPr id="156" name="TextShape 3"/>
          <p:cNvSpPr txBox="1"/>
          <p:nvPr/>
        </p:nvSpPr>
        <p:spPr>
          <a:xfrm>
            <a:off x="11771280" y="6400800"/>
            <a:ext cx="426600" cy="456840"/>
          </a:xfrm>
          <a:prstGeom prst="rect">
            <a:avLst/>
          </a:prstGeom>
          <a:noFill/>
          <a:ln>
            <a:noFill/>
          </a:ln>
        </p:spPr>
        <p:txBody>
          <a:bodyPr tIns="91440" bIns="91440"/>
          <a:p>
            <a:pPr algn="ctr">
              <a:lnSpc>
                <a:spcPct val="100000"/>
              </a:lnSpc>
            </a:pPr>
            <a:fld id="{B7C264B2-98CA-4515-8C03-60FB4F09D95C}" type="slidenum">
              <a:rPr b="1" lang="en-US" sz="1400" spc="-1" strike="noStrike">
                <a:solidFill>
                  <a:srgbClr val="ffffff"/>
                </a:solidFill>
                <a:latin typeface="Nunito"/>
                <a:ea typeface="Nunito"/>
              </a:rPr>
              <a:t>&lt;number&gt;</a:t>
            </a:fld>
            <a:endParaRPr b="0" lang="en-US" sz="1400" spc="-1" strike="noStrike">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200240" y="91440"/>
            <a:ext cx="10532520" cy="783720"/>
          </a:xfrm>
          <a:prstGeom prst="rect">
            <a:avLst/>
          </a:prstGeom>
          <a:noFill/>
          <a:ln>
            <a:noFill/>
          </a:ln>
        </p:spPr>
        <p:txBody>
          <a:bodyPr anchor="ctr"/>
          <a:p>
            <a:pPr>
              <a:lnSpc>
                <a:spcPct val="90000"/>
              </a:lnSpc>
            </a:pPr>
            <a:r>
              <a:rPr b="0" lang="en-US" sz="3200" spc="-1" strike="noStrike">
                <a:solidFill>
                  <a:srgbClr val="000000"/>
                </a:solidFill>
                <a:latin typeface="Nunito SemiBold"/>
                <a:ea typeface="Nunito SemiBold"/>
              </a:rPr>
              <a:t>Server Performance Intergration</a:t>
            </a:r>
            <a:endParaRPr b="0" lang="en-US" sz="3200" spc="-1" strike="noStrike">
              <a:solidFill>
                <a:srgbClr val="000000"/>
              </a:solidFill>
              <a:latin typeface="Arial"/>
            </a:endParaRPr>
          </a:p>
        </p:txBody>
      </p:sp>
      <p:sp>
        <p:nvSpPr>
          <p:cNvPr id="158" name="TextShape 2"/>
          <p:cNvSpPr txBox="1"/>
          <p:nvPr/>
        </p:nvSpPr>
        <p:spPr>
          <a:xfrm>
            <a:off x="11771280" y="6400800"/>
            <a:ext cx="426600" cy="456840"/>
          </a:xfrm>
          <a:prstGeom prst="rect">
            <a:avLst/>
          </a:prstGeom>
          <a:noFill/>
          <a:ln>
            <a:noFill/>
          </a:ln>
        </p:spPr>
        <p:txBody>
          <a:bodyPr tIns="91440" bIns="91440"/>
          <a:p>
            <a:pPr algn="ctr">
              <a:lnSpc>
                <a:spcPct val="100000"/>
              </a:lnSpc>
            </a:pPr>
            <a:fld id="{37539530-A829-4B8B-9747-05A24D7BEEF1}" type="slidenum">
              <a:rPr b="1" lang="en-US" sz="1400" spc="-1" strike="noStrike">
                <a:solidFill>
                  <a:srgbClr val="ffffff"/>
                </a:solidFill>
                <a:latin typeface="Nunito"/>
                <a:ea typeface="Nunito"/>
              </a:rPr>
              <a:t>&lt;number&gt;</a:t>
            </a:fld>
            <a:endParaRPr b="0" lang="en-US" sz="1400" spc="-1" strike="noStrike">
              <a:latin typeface="Times New Roman"/>
            </a:endParaRPr>
          </a:p>
        </p:txBody>
      </p:sp>
      <p:sp>
        <p:nvSpPr>
          <p:cNvPr id="159" name="CustomShape 3"/>
          <p:cNvSpPr/>
          <p:nvPr/>
        </p:nvSpPr>
        <p:spPr>
          <a:xfrm>
            <a:off x="40680" y="1280160"/>
            <a:ext cx="5811480" cy="2359440"/>
          </a:xfrm>
          <a:prstGeom prst="rect">
            <a:avLst/>
          </a:prstGeom>
          <a:noFill/>
          <a:ln>
            <a:noFill/>
          </a:ln>
        </p:spPr>
        <p:style>
          <a:lnRef idx="0"/>
          <a:fillRef idx="0"/>
          <a:effectRef idx="0"/>
          <a:fontRef idx="minor"/>
        </p:style>
        <p:txBody>
          <a:bodyPr tIns="91440" bIns="91440"/>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Enable the collectd section in influx conf file</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Restart influxdb</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a:ea typeface="Nunito"/>
              </a:rPr>
              <a:t>Install &amp; configure collectd by enabling the network plugin and specifying the server and port</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Restart collectd</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You should be able to see measurements specified on collectd</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marL="457200" indent="-336240">
              <a:lnSpc>
                <a:spcPct val="100000"/>
              </a:lnSpc>
              <a:buClr>
                <a:srgbClr val="000000"/>
              </a:buClr>
              <a:buFont typeface="Nunito SemiBold"/>
              <a:buChar char="●"/>
            </a:pPr>
            <a:r>
              <a:rPr b="0" lang="en-US" sz="1700" spc="-1" strike="noStrike">
                <a:solidFill>
                  <a:srgbClr val="000000"/>
                </a:solidFill>
                <a:latin typeface="Nunito SemiBold"/>
                <a:ea typeface="Nunito SemiBold"/>
              </a:rPr>
              <a:t>You can now query performance metrics from grafana and display results in graph</a:t>
            </a:r>
            <a:endParaRPr b="0" lang="en-US" sz="1700" spc="-1" strike="noStrike">
              <a:latin typeface="Arial"/>
            </a:endParaRPr>
          </a:p>
          <a:p>
            <a:pPr marL="457200" indent="-336240">
              <a:lnSpc>
                <a:spcPct val="100000"/>
              </a:lnSpc>
              <a:buClr>
                <a:srgbClr val="000000"/>
              </a:buClr>
              <a:buFont typeface="Nunito SemiBold"/>
              <a:buChar char="●"/>
            </a:pPr>
            <a:endParaRPr b="0" lang="en-US" sz="1700" spc="-1" strike="noStrike">
              <a:latin typeface="Arial"/>
            </a:endParaRPr>
          </a:p>
          <a:p>
            <a:pPr lvl="1" marL="914400" indent="-336240">
              <a:lnSpc>
                <a:spcPct val="100000"/>
              </a:lnSpc>
              <a:buClr>
                <a:srgbClr val="000000"/>
              </a:buClr>
              <a:buFont typeface="Nunito SemiBold"/>
              <a:buChar char="○"/>
            </a:pPr>
            <a:endParaRPr b="0" lang="en-US" sz="1700" spc="-1" strike="noStrike">
              <a:latin typeface="Arial"/>
            </a:endParaRPr>
          </a:p>
        </p:txBody>
      </p:sp>
      <p:pic>
        <p:nvPicPr>
          <p:cNvPr id="160" name="" descr=""/>
          <p:cNvPicPr/>
          <p:nvPr/>
        </p:nvPicPr>
        <p:blipFill>
          <a:blip r:embed="rId1"/>
          <a:stretch/>
        </p:blipFill>
        <p:spPr>
          <a:xfrm>
            <a:off x="5820480" y="1645920"/>
            <a:ext cx="5792400" cy="375840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6740640" y="3004920"/>
            <a:ext cx="5095440" cy="745920"/>
          </a:xfrm>
          <a:prstGeom prst="rect">
            <a:avLst/>
          </a:prstGeom>
          <a:noFill/>
          <a:ln>
            <a:noFill/>
          </a:ln>
        </p:spPr>
        <p:txBody>
          <a:bodyPr anchor="ctr"/>
          <a:p>
            <a:pPr>
              <a:lnSpc>
                <a:spcPct val="90000"/>
              </a:lnSpc>
            </a:pPr>
            <a:r>
              <a:rPr b="1" lang="en-US" sz="2400" spc="-1" strike="noStrike">
                <a:solidFill>
                  <a:srgbClr val="000000"/>
                </a:solidFill>
                <a:latin typeface="Nunito"/>
                <a:ea typeface="Nunito"/>
              </a:rPr>
              <a:t>Thank you</a:t>
            </a:r>
            <a:endParaRPr b="0" lang="en-US" sz="24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2020-08-21T14:52:37Z</dcterms:modified>
  <cp:revision>4</cp:revision>
  <dc:subject/>
  <dc:title/>
</cp:coreProperties>
</file>