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e3bee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e3bee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Cn1W0rjugzzbwjY34PH7UY4NQf7Zz6V9ONkd-f9XYOo/edit#gid=181180564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0325" y="1640725"/>
            <a:ext cx="2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</a:t>
            </a:r>
            <a:r>
              <a:rPr lang="en"/>
              <a:t> is using KOKO Core?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08700" y="2589025"/>
            <a:ext cx="1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capacity?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14350" y="2227325"/>
            <a:ext cx="3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WHICH</a:t>
            </a:r>
            <a:r>
              <a:rPr lang="en"/>
              <a:t> Pages do they need to access?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854450" y="1640725"/>
            <a:ext cx="2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User Roles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48450" y="3905175"/>
            <a:ext cx="2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WHO owns these pages?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932075" y="2612125"/>
            <a:ext cx="29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</a:rPr>
              <a:t>Primary / Secondary / Tertiary</a:t>
            </a:r>
            <a:endParaRPr sz="1100">
              <a:solidFill>
                <a:srgbClr val="0B5394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797125" y="1595275"/>
            <a:ext cx="17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This will help us </a:t>
            </a:r>
            <a:r>
              <a:rPr lang="en" sz="1000">
                <a:solidFill>
                  <a:srgbClr val="0B5394"/>
                </a:solidFill>
              </a:rPr>
              <a:t>understand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10450" y="1362175"/>
            <a:ext cx="2859600" cy="101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Since KOKO Core is used internally, the users will fall under certain ‘Roles’.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 believe, PPMs/ SPMs already know who their target users are. Simply mark pages which you think your users are using (and marking their roles).</a:t>
            </a:r>
            <a:endParaRPr sz="900"/>
          </a:p>
        </p:txBody>
      </p:sp>
      <p:cxnSp>
        <p:nvCxnSpPr>
          <p:cNvPr id="62" name="Google Shape;62;p13"/>
          <p:cNvCxnSpPr/>
          <p:nvPr/>
        </p:nvCxnSpPr>
        <p:spPr>
          <a:xfrm>
            <a:off x="2626750" y="1829800"/>
            <a:ext cx="21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6" idx="1"/>
          </p:cNvCxnSpPr>
          <p:nvPr/>
        </p:nvCxnSpPr>
        <p:spPr>
          <a:xfrm rot="10800000">
            <a:off x="536950" y="2009525"/>
            <a:ext cx="377400" cy="41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" name="Google Shape;64;p13"/>
          <p:cNvCxnSpPr>
            <a:stCxn id="55" idx="3"/>
            <a:endCxn id="59" idx="1"/>
          </p:cNvCxnSpPr>
          <p:nvPr/>
        </p:nvCxnSpPr>
        <p:spPr>
          <a:xfrm>
            <a:off x="3390800" y="2789125"/>
            <a:ext cx="15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5" idx="1"/>
          </p:cNvCxnSpPr>
          <p:nvPr/>
        </p:nvCxnSpPr>
        <p:spPr>
          <a:xfrm rot="10800000">
            <a:off x="1488800" y="2553025"/>
            <a:ext cx="219900" cy="23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311700" y="7265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How to read/ populate the sheet?   										 </a:t>
            </a:r>
            <a:r>
              <a:rPr lang="en" sz="172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720"/>
              <a:t> </a:t>
            </a:r>
            <a:endParaRPr sz="1720"/>
          </a:p>
        </p:txBody>
      </p:sp>
      <p:sp>
        <p:nvSpPr>
          <p:cNvPr id="67" name="Google Shape;67;p13"/>
          <p:cNvSpPr txBox="1"/>
          <p:nvPr/>
        </p:nvSpPr>
        <p:spPr>
          <a:xfrm>
            <a:off x="978350" y="4305375"/>
            <a:ext cx="46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The mapping will show ‘</a:t>
            </a:r>
            <a:r>
              <a:rPr lang="en" sz="1000">
                <a:solidFill>
                  <a:srgbClr val="0B5394"/>
                </a:solidFill>
              </a:rPr>
              <a:t>users’ of which Squad are affected. </a:t>
            </a:r>
            <a:endParaRPr sz="1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Do we have ‘owners’ of pages in each squad? I doubt. I stand corrected.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 rot="-5400000">
            <a:off x="2567350" y="2221700"/>
            <a:ext cx="125400" cy="3241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7265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Let’s understand the benefits using the following scenario:</a:t>
            </a:r>
            <a:endParaRPr sz="172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491700" y="1673550"/>
            <a:ext cx="1391100" cy="815100"/>
            <a:chOff x="653450" y="1074000"/>
            <a:chExt cx="1391100" cy="815100"/>
          </a:xfrm>
        </p:grpSpPr>
        <p:sp>
          <p:nvSpPr>
            <p:cNvPr id="75" name="Google Shape;75;p14"/>
            <p:cNvSpPr/>
            <p:nvPr/>
          </p:nvSpPr>
          <p:spPr>
            <a:xfrm>
              <a:off x="653450" y="1074000"/>
              <a:ext cx="1391100" cy="81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76375" y="1171050"/>
              <a:ext cx="284700" cy="2847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517600" y="797750"/>
            <a:ext cx="372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Squad 1 </a:t>
            </a:r>
            <a:r>
              <a:rPr lang="en" sz="800"/>
              <a:t>is building a feature.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This results in the few modifications on ‘</a:t>
            </a:r>
            <a:r>
              <a:rPr b="1" lang="en" sz="800"/>
              <a:t>Page X’</a:t>
            </a:r>
            <a:r>
              <a:rPr lang="en" sz="800"/>
              <a:t> i.e moving the circle from Left to Right side of the screen and </a:t>
            </a:r>
            <a:r>
              <a:rPr lang="en" sz="800"/>
              <a:t>changing</a:t>
            </a:r>
            <a:r>
              <a:rPr lang="en" sz="800"/>
              <a:t> </a:t>
            </a:r>
            <a:r>
              <a:rPr lang="en" sz="800"/>
              <a:t>its</a:t>
            </a:r>
            <a:r>
              <a:rPr lang="en" sz="800"/>
              <a:t> color.</a:t>
            </a:r>
            <a:endParaRPr sz="800"/>
          </a:p>
        </p:txBody>
      </p:sp>
      <p:grpSp>
        <p:nvGrpSpPr>
          <p:cNvPr id="78" name="Google Shape;78;p14"/>
          <p:cNvGrpSpPr/>
          <p:nvPr/>
        </p:nvGrpSpPr>
        <p:grpSpPr>
          <a:xfrm>
            <a:off x="2775550" y="1673550"/>
            <a:ext cx="1391100" cy="815100"/>
            <a:chOff x="653450" y="1074000"/>
            <a:chExt cx="1391100" cy="815100"/>
          </a:xfrm>
        </p:grpSpPr>
        <p:sp>
          <p:nvSpPr>
            <p:cNvPr id="79" name="Google Shape;79;p14"/>
            <p:cNvSpPr/>
            <p:nvPr/>
          </p:nvSpPr>
          <p:spPr>
            <a:xfrm>
              <a:off x="653450" y="1074000"/>
              <a:ext cx="1391100" cy="81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682150" y="1171050"/>
              <a:ext cx="284700" cy="284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4"/>
          <p:cNvCxnSpPr>
            <a:stCxn id="75" idx="3"/>
            <a:endCxn id="79" idx="1"/>
          </p:cNvCxnSpPr>
          <p:nvPr/>
        </p:nvCxnSpPr>
        <p:spPr>
          <a:xfrm>
            <a:off x="1882800" y="2081100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465900" y="3100975"/>
            <a:ext cx="372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Squad 1 only caters to </a:t>
            </a:r>
            <a:r>
              <a:rPr b="1" lang="en" sz="800"/>
              <a:t>User Role X</a:t>
            </a:r>
            <a:r>
              <a:rPr lang="en" sz="800"/>
              <a:t>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Following</a:t>
            </a:r>
            <a:r>
              <a:rPr lang="en" sz="800"/>
              <a:t> due process, Squad X designs, (designs)tests, develops and QA considering User Role X.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Eventually, User Role X’s needs are met and s/he is </a:t>
            </a:r>
            <a:r>
              <a:rPr b="1" lang="en" sz="800"/>
              <a:t>happy</a:t>
            </a:r>
            <a:r>
              <a:rPr lang="en" sz="800"/>
              <a:t>.</a:t>
            </a:r>
            <a:endParaRPr sz="800"/>
          </a:p>
        </p:txBody>
      </p:sp>
      <p:sp>
        <p:nvSpPr>
          <p:cNvPr id="83" name="Google Shape;83;p14"/>
          <p:cNvSpPr txBox="1"/>
          <p:nvPr/>
        </p:nvSpPr>
        <p:spPr>
          <a:xfrm>
            <a:off x="740850" y="2149950"/>
            <a:ext cx="89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Page X</a:t>
            </a:r>
            <a:endParaRPr b="1"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3024700" y="2149950"/>
            <a:ext cx="89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Page X</a:t>
            </a:r>
            <a:endParaRPr b="1"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917500" y="264091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Page X is used by </a:t>
            </a:r>
            <a:r>
              <a:rPr b="1" lang="en" sz="800">
                <a:solidFill>
                  <a:schemeClr val="dk1"/>
                </a:solidFill>
              </a:rPr>
              <a:t>User Role X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User Role Y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386600" y="3177175"/>
            <a:ext cx="372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Post release, </a:t>
            </a:r>
            <a:r>
              <a:rPr b="1" lang="en" sz="800"/>
              <a:t>User Role Y</a:t>
            </a:r>
            <a:r>
              <a:rPr lang="en" sz="800"/>
              <a:t> discovers that the circle has changed in placement and color.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User Role Y is </a:t>
            </a:r>
            <a:r>
              <a:rPr b="1" lang="en" sz="800"/>
              <a:t>unhappy.</a:t>
            </a:r>
            <a:endParaRPr b="1" sz="800"/>
          </a:p>
        </p:txBody>
      </p:sp>
      <p:sp>
        <p:nvSpPr>
          <p:cNvPr id="87" name="Google Shape;87;p14"/>
          <p:cNvSpPr txBox="1"/>
          <p:nvPr/>
        </p:nvSpPr>
        <p:spPr>
          <a:xfrm>
            <a:off x="917500" y="4238000"/>
            <a:ext cx="621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If there is visibility of </a:t>
            </a:r>
            <a:r>
              <a:rPr b="1" lang="en" sz="800">
                <a:solidFill>
                  <a:schemeClr val="dk1"/>
                </a:solidFill>
              </a:rPr>
              <a:t>WHO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chemeClr val="dk1"/>
                </a:solidFill>
              </a:rPr>
              <a:t>the</a:t>
            </a:r>
            <a:r>
              <a:rPr lang="en" sz="800">
                <a:solidFill>
                  <a:schemeClr val="dk1"/>
                </a:solidFill>
              </a:rPr>
              <a:t> page effects i.e. </a:t>
            </a:r>
            <a:r>
              <a:rPr b="1" lang="en" sz="800">
                <a:solidFill>
                  <a:schemeClr val="dk1"/>
                </a:solidFill>
              </a:rPr>
              <a:t>the user roles</a:t>
            </a:r>
            <a:r>
              <a:rPr lang="en" sz="800">
                <a:solidFill>
                  <a:schemeClr val="dk1"/>
                </a:solidFill>
              </a:rPr>
              <a:t>, informed decisions can be taken by PMs + Designers.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Since User role mapping is </a:t>
            </a:r>
            <a:r>
              <a:rPr lang="en" sz="800">
                <a:solidFill>
                  <a:schemeClr val="dk1"/>
                </a:solidFill>
              </a:rPr>
              <a:t>captured in context to each squad, it is easier to reach out to respective SPOCs.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2141500" y="2887375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5686925" y="3034325"/>
            <a:ext cx="27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2976125" y="2930825"/>
            <a:ext cx="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 rot="10800000">
            <a:off x="2976125" y="3034325"/>
            <a:ext cx="27108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/>
          <p:nvPr/>
        </p:nvSpPr>
        <p:spPr>
          <a:xfrm rot="-5400000">
            <a:off x="4077700" y="162350"/>
            <a:ext cx="125400" cy="7512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523875" y="3749025"/>
            <a:ext cx="1114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cxnSp>
        <p:nvCxnSpPr>
          <p:cNvPr id="94" name="Google Shape;94;p14"/>
          <p:cNvCxnSpPr/>
          <p:nvPr/>
        </p:nvCxnSpPr>
        <p:spPr>
          <a:xfrm>
            <a:off x="4043675" y="4042775"/>
            <a:ext cx="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167000" y="3146425"/>
            <a:ext cx="6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😀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930775" y="3177175"/>
            <a:ext cx="10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