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4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0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2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2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3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4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4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5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6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7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7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8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9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9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9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9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9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9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42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3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4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4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6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47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47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8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48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4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49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50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50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5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5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51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51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52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52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52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52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52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52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5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39393" l="16557" r="16414" t="38385"/>
          <a:stretch/>
        </p:blipFill>
        <p:spPr>
          <a:xfrm>
            <a:off x="207720" y="6230880"/>
            <a:ext cx="2091600" cy="49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21211" l="33014" r="33582" t="21615"/>
          <a:stretch/>
        </p:blipFill>
        <p:spPr>
          <a:xfrm>
            <a:off x="6830280" y="236880"/>
            <a:ext cx="5361480" cy="6483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2">
            <a:alphaModFix/>
          </a:blip>
          <a:srcRect b="21211" l="33014" r="33582" t="21615"/>
          <a:stretch/>
        </p:blipFill>
        <p:spPr>
          <a:xfrm>
            <a:off x="6830280" y="236880"/>
            <a:ext cx="5361480" cy="648396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type="title"/>
          </p:nvPr>
        </p:nvSpPr>
        <p:spPr>
          <a:xfrm>
            <a:off x="1523880" y="3505320"/>
            <a:ext cx="91436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1">
            <a:alphaModFix/>
          </a:blip>
          <a:srcRect b="39393" l="16557" r="16414" t="38385"/>
          <a:stretch/>
        </p:blipFill>
        <p:spPr>
          <a:xfrm>
            <a:off x="207720" y="6230880"/>
            <a:ext cx="2091600" cy="49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2">
            <a:alphaModFix/>
          </a:blip>
          <a:srcRect b="21211" l="33014" r="33582" t="21615"/>
          <a:stretch/>
        </p:blipFill>
        <p:spPr>
          <a:xfrm>
            <a:off x="6830280" y="236880"/>
            <a:ext cx="5361480" cy="64839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838080" y="365040"/>
            <a:ext cx="10515240" cy="643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8080" y="1355760"/>
            <a:ext cx="10515240" cy="4820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1">
            <a:alphaModFix/>
          </a:blip>
          <a:srcRect b="39393" l="16557" r="16414" t="38385"/>
          <a:stretch/>
        </p:blipFill>
        <p:spPr>
          <a:xfrm>
            <a:off x="207720" y="6230880"/>
            <a:ext cx="2091600" cy="49032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7"/>
          <p:cNvPicPr preferRelativeResize="0"/>
          <p:nvPr/>
        </p:nvPicPr>
        <p:blipFill rotWithShape="1">
          <a:blip r:embed="rId1">
            <a:alphaModFix/>
          </a:blip>
          <a:srcRect b="39393" l="16557" r="16414" t="38385"/>
          <a:stretch/>
        </p:blipFill>
        <p:spPr>
          <a:xfrm>
            <a:off x="207720" y="6230880"/>
            <a:ext cx="2091600" cy="49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7"/>
          <p:cNvPicPr preferRelativeResize="0"/>
          <p:nvPr/>
        </p:nvPicPr>
        <p:blipFill rotWithShape="1">
          <a:blip r:embed="rId2">
            <a:alphaModFix/>
          </a:blip>
          <a:srcRect b="21211" l="33014" r="33582" t="21615"/>
          <a:stretch/>
        </p:blipFill>
        <p:spPr>
          <a:xfrm>
            <a:off x="6830280" y="236880"/>
            <a:ext cx="5361480" cy="648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7"/>
          <p:cNvSpPr txBox="1"/>
          <p:nvPr>
            <p:ph type="title"/>
          </p:nvPr>
        </p:nvSpPr>
        <p:spPr>
          <a:xfrm>
            <a:off x="838080" y="365040"/>
            <a:ext cx="10515240" cy="915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9" name="Google Shape;119;p27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0" name="Google Shape;120;p27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1" name="Google Shape;121;p27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27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40"/>
          <p:cNvPicPr preferRelativeResize="0"/>
          <p:nvPr/>
        </p:nvPicPr>
        <p:blipFill rotWithShape="1">
          <a:blip r:embed="rId1">
            <a:alphaModFix/>
          </a:blip>
          <a:srcRect b="39393" l="16557" r="16414" t="38385"/>
          <a:stretch/>
        </p:blipFill>
        <p:spPr>
          <a:xfrm>
            <a:off x="207720" y="6230880"/>
            <a:ext cx="2091600" cy="49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40"/>
          <p:cNvPicPr preferRelativeResize="0"/>
          <p:nvPr/>
        </p:nvPicPr>
        <p:blipFill rotWithShape="1">
          <a:blip r:embed="rId2">
            <a:alphaModFix/>
          </a:blip>
          <a:srcRect b="21211" l="33014" r="33582" t="21615"/>
          <a:stretch/>
        </p:blipFill>
        <p:spPr>
          <a:xfrm>
            <a:off x="6830280" y="236880"/>
            <a:ext cx="5361480" cy="648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40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5" name="Google Shape;175;p40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6" name="Google Shape;176;p40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4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8" name="Google Shape;178;p40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3"/>
          <p:cNvSpPr txBox="1"/>
          <p:nvPr/>
        </p:nvSpPr>
        <p:spPr>
          <a:xfrm>
            <a:off x="91440" y="2575440"/>
            <a:ext cx="6781320" cy="624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DMAIC PROBLEM SOVING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5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Mark Wabusela</a:t>
            </a:r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Mark Wabusela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2" name="Google Shape;302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2520" y="600120"/>
            <a:ext cx="7598880" cy="4885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280" y="1066680"/>
            <a:ext cx="3657240" cy="666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560" y="1638360"/>
            <a:ext cx="3209400" cy="43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Mark Wabusela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0" name="Google Shape;310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0" y="600120"/>
            <a:ext cx="6705360" cy="48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143000"/>
            <a:ext cx="4114440" cy="58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280" y="1724040"/>
            <a:ext cx="2819160" cy="4209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Mark Wabusela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8" name="Google Shape;318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0" y="600120"/>
            <a:ext cx="6705360" cy="48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280" y="1600200"/>
            <a:ext cx="3266640" cy="450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720" y="643320"/>
            <a:ext cx="4038120" cy="485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5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Mark Wabusela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6" name="Google Shape;326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0" y="600120"/>
            <a:ext cx="6705360" cy="48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523875"/>
            <a:ext cx="3228975" cy="46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6120" y="914400"/>
            <a:ext cx="4095360" cy="485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6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Mark Wabusela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4" name="Google Shape;334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0" y="600120"/>
            <a:ext cx="6705360" cy="48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7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67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Mark Wabusela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1" name="Google Shape;341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23920"/>
            <a:ext cx="6933960" cy="33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280" y="4343400"/>
            <a:ext cx="5957640" cy="1428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8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68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Mark Wabusela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9" name="Google Shape;349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880" y="0"/>
            <a:ext cx="7162560" cy="6171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4"/>
          <p:cNvSpPr txBox="1"/>
          <p:nvPr/>
        </p:nvSpPr>
        <p:spPr>
          <a:xfrm>
            <a:off x="838080" y="365040"/>
            <a:ext cx="10515240" cy="643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Overview of the DMAIC Methodology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5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Mark Wabusela</a:t>
            </a:r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39" name="Google Shape;239;p54"/>
          <p:cNvGrpSpPr/>
          <p:nvPr/>
        </p:nvGrpSpPr>
        <p:grpSpPr>
          <a:xfrm>
            <a:off x="1219320" y="1483200"/>
            <a:ext cx="9524520" cy="3714840"/>
            <a:chOff x="1219320" y="1483200"/>
            <a:chExt cx="9524520" cy="3714840"/>
          </a:xfrm>
        </p:grpSpPr>
        <p:sp>
          <p:nvSpPr>
            <p:cNvPr id="240" name="Google Shape;240;p54"/>
            <p:cNvSpPr/>
            <p:nvPr/>
          </p:nvSpPr>
          <p:spPr>
            <a:xfrm>
              <a:off x="1219320" y="1483200"/>
              <a:ext cx="9524520" cy="56124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9EA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118800" lIns="118800" spcFirstLastPara="1" rIns="91425" wrap="square" tIns="118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DMAIC Methodology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54"/>
            <p:cNvSpPr/>
            <p:nvPr/>
          </p:nvSpPr>
          <p:spPr>
            <a:xfrm>
              <a:off x="1219320" y="2113920"/>
              <a:ext cx="9524520" cy="56124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DFFEB"/>
                </a:gs>
                <a:gs pos="35000">
                  <a:srgbClr val="BBFFF0"/>
                </a:gs>
                <a:gs pos="100000">
                  <a:srgbClr val="E4FFF9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118800" lIns="118800" spcFirstLastPara="1" rIns="91425" wrap="square" tIns="118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Objectives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54"/>
            <p:cNvSpPr/>
            <p:nvPr/>
          </p:nvSpPr>
          <p:spPr>
            <a:xfrm>
              <a:off x="1219320" y="2744640"/>
              <a:ext cx="9524520" cy="56124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1F9C0"/>
                </a:gs>
                <a:gs pos="35000">
                  <a:srgbClr val="BDFAD2"/>
                </a:gs>
                <a:gs pos="100000">
                  <a:srgbClr val="E5FDEC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118800" lIns="118800" spcFirstLastPara="1" rIns="91425" wrap="square" tIns="118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Background &amp; Introduction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54"/>
            <p:cNvSpPr/>
            <p:nvPr/>
          </p:nvSpPr>
          <p:spPr>
            <a:xfrm>
              <a:off x="1219320" y="3375360"/>
              <a:ext cx="9524520" cy="56124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5F1A8"/>
                </a:gs>
                <a:gs pos="35000">
                  <a:srgbClr val="C1F3C4"/>
                </a:gs>
                <a:gs pos="100000">
                  <a:srgbClr val="E6FBE6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118800" lIns="118800" spcFirstLastPara="1" rIns="91425" wrap="square" tIns="118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DMAIC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54"/>
            <p:cNvSpPr/>
            <p:nvPr/>
          </p:nvSpPr>
          <p:spPr>
            <a:xfrm>
              <a:off x="1219320" y="4006080"/>
              <a:ext cx="9524520" cy="56124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B7E6AB"/>
                </a:gs>
                <a:gs pos="35000">
                  <a:srgbClr val="CDEEC4"/>
                </a:gs>
                <a:gs pos="100000">
                  <a:srgbClr val="EBF9E7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118800" lIns="118800" spcFirstLastPara="1" rIns="91425" wrap="square" tIns="118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Reviewer Guide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54"/>
            <p:cNvSpPr/>
            <p:nvPr/>
          </p:nvSpPr>
          <p:spPr>
            <a:xfrm>
              <a:off x="1219320" y="4636800"/>
              <a:ext cx="9524520" cy="56124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BE1AD"/>
                </a:gs>
                <a:gs pos="35000">
                  <a:srgbClr val="D8E7C7"/>
                </a:gs>
                <a:gs pos="100000">
                  <a:srgbClr val="F0F7E9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118800" lIns="118800" spcFirstLastPara="1" rIns="91425" wrap="square" tIns="118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Summary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55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Mark Wabusela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52" name="Google Shape;252;p55"/>
          <p:cNvGrpSpPr/>
          <p:nvPr/>
        </p:nvGrpSpPr>
        <p:grpSpPr>
          <a:xfrm>
            <a:off x="457200" y="603000"/>
            <a:ext cx="6675120" cy="4204080"/>
            <a:chOff x="457200" y="603000"/>
            <a:chExt cx="6675120" cy="4204080"/>
          </a:xfrm>
        </p:grpSpPr>
        <p:sp>
          <p:nvSpPr>
            <p:cNvPr id="253" name="Google Shape;253;p55"/>
            <p:cNvSpPr/>
            <p:nvPr/>
          </p:nvSpPr>
          <p:spPr>
            <a:xfrm>
              <a:off x="457200" y="603000"/>
              <a:ext cx="6675120" cy="134172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3600" lIns="183600" spcFirstLastPara="1" rIns="118075" wrap="square" tIns="1836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1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Objectives</a:t>
              </a:r>
              <a:endParaRPr b="0" sz="3100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1086"/>
                </a:spcBef>
                <a:spcAft>
                  <a:spcPts val="0"/>
                </a:spcAft>
                <a:buNone/>
              </a:pPr>
              <a:r>
                <a:rPr b="1" lang="en-US" sz="31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This module will provide the opportunity to:</a:t>
              </a:r>
              <a:endParaRPr b="0" sz="31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55"/>
            <p:cNvSpPr/>
            <p:nvPr/>
          </p:nvSpPr>
          <p:spPr>
            <a:xfrm>
              <a:off x="457200" y="2034000"/>
              <a:ext cx="6675120" cy="134172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3600" lIns="183600" spcFirstLastPara="1" rIns="118075" wrap="square" tIns="1836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1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Understand the DMAIC Methodology</a:t>
              </a:r>
              <a:endParaRPr b="0" sz="31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55"/>
            <p:cNvSpPr/>
            <p:nvPr/>
          </p:nvSpPr>
          <p:spPr>
            <a:xfrm>
              <a:off x="457200" y="3465360"/>
              <a:ext cx="6675120" cy="134172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3600" lIns="183600" spcFirstLastPara="1" rIns="118075" wrap="square" tIns="1836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1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How to review DMAIC projects</a:t>
              </a:r>
              <a:endParaRPr b="0" sz="31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6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Mark Wabusela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1" name="Google Shape;26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80" y="228600"/>
            <a:ext cx="9923040" cy="5905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7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Mark Wabusela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7" name="Google Shape;267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80" y="0"/>
            <a:ext cx="8152920" cy="6019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8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58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Mark Wabusela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4" name="Google Shape;27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228600"/>
            <a:ext cx="9219960" cy="5909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9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59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Mark Wabusela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1" name="Google Shape;281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76320"/>
            <a:ext cx="11429640" cy="6019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0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Mark Wabusela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7" name="Google Shape;287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2520" y="600120"/>
            <a:ext cx="7598880" cy="473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280" y="981000"/>
            <a:ext cx="3943080" cy="4962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Mark Wabusela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4" name="Google Shape;294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2520" y="600120"/>
            <a:ext cx="7598880" cy="4962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520" y="1752480"/>
            <a:ext cx="3219120" cy="41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8120" y="762120"/>
            <a:ext cx="3409560" cy="51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