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Nunito SemiBold"/>
      <p:regular r:id="rId8"/>
      <p:bold r:id="rId9"/>
      <p:italic r:id="rId10"/>
      <p:boldItalic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ADEAEC-52C7-44C6-B3B0-174A775AEE08}">
  <a:tblStyle styleId="{D0ADEAEC-52C7-44C6-B3B0-174A775AEE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SemiBold-boldItalic.fntdata"/><Relationship Id="rId10" Type="http://schemas.openxmlformats.org/officeDocument/2006/relationships/font" Target="fonts/NunitoSemiBold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NunitoSemiBold-bold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font" Target="fonts/Nunit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8a8d85b88_0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b8a8d85b88_0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11549" cy="48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5" y="81425"/>
            <a:ext cx="226650" cy="2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900113" y="68582"/>
            <a:ext cx="7899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4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8121" y="4977062"/>
            <a:ext cx="41166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© 2020 KOKO Networks Limited – Proprietary &amp; Confidential </a:t>
            </a:r>
            <a:endParaRPr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6.png"/><Relationship Id="rId15" Type="http://schemas.openxmlformats.org/officeDocument/2006/relationships/image" Target="../media/image10.png"/><Relationship Id="rId14" Type="http://schemas.openxmlformats.org/officeDocument/2006/relationships/image" Target="../media/image19.png"/><Relationship Id="rId17" Type="http://schemas.openxmlformats.org/officeDocument/2006/relationships/image" Target="../media/image14.png"/><Relationship Id="rId16" Type="http://schemas.openxmlformats.org/officeDocument/2006/relationships/image" Target="../media/image15.png"/><Relationship Id="rId5" Type="http://schemas.openxmlformats.org/officeDocument/2006/relationships/image" Target="../media/image9.png"/><Relationship Id="rId19" Type="http://schemas.openxmlformats.org/officeDocument/2006/relationships/image" Target="../media/image7.png"/><Relationship Id="rId6" Type="http://schemas.openxmlformats.org/officeDocument/2006/relationships/image" Target="../media/image3.png"/><Relationship Id="rId18" Type="http://schemas.openxmlformats.org/officeDocument/2006/relationships/image" Target="../media/image4.jp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10732" y="48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{D0ADEAEC-52C7-44C6-B3B0-174A775AEE08}</a:tableStyleId>
              </a:tblPr>
              <a:tblGrid>
                <a:gridCol w="2274100"/>
                <a:gridCol w="2286000"/>
                <a:gridCol w="2286000"/>
                <a:gridCol w="2276475"/>
              </a:tblGrid>
              <a:tr h="4955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</a:t>
                      </a:r>
                      <a:endParaRPr b="1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94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TARGET GROUP</a:t>
                      </a:r>
                      <a:b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br>
                        <a:rPr lang="en-GB" sz="6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endParaRPr sz="2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Households in urban areas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with monthly </a:t>
                      </a: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incomes of 50k or less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, who cook with kerosene, charcoal, or single burner gas</a:t>
                      </a:r>
                      <a:b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endParaRPr sz="4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They can be split into </a:t>
                      </a: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two market segments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: 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AutoNum type="arabicPeriod"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SAM-G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(income of 30-50K) with KOKO positioning as a challenger to LPG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AutoNum type="arabicPeriod"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SAM-K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(income of 10-30K) positioning us as an upgrade to kerosene as primary fuel</a:t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NEEDS</a:t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kerosene users: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A safer, healthier, cleaner, more enjoyable cooking experience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gas meko users: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Affordability, safety (e.g. unsafe canisters), and convenience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For charcoal users: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Cleaner, healthier, and more affordable </a:t>
                      </a:r>
                      <a:endParaRPr b="1"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PRODUCT</a:t>
                      </a:r>
                      <a:br>
                        <a:rPr b="1" lang="en-GB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endParaRPr b="1"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BUSINESS GOALS</a:t>
                      </a:r>
                      <a:br>
                        <a:rPr b="1" lang="en-GB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AutoNum type="arabicPeriod"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Grow the customer base to 330,000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AutoNum type="arabicPeriod"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Sell 15m litres of fuel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AutoNum type="arabicPeriod"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1,050 KPs across Nairobi &amp; Mombasa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AutoNum type="arabicPeriod"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Reduce CAC to $11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AutoNum type="arabicPeriod"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Improve customer experience through improved refill and payment journeys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AutoNum type="arabicPeriod"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Maintain 70% monthly activity </a:t>
                      </a:r>
                      <a:b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rate and 6.3 ALPC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4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COMPETITORS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Kerosene and charcoal - 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Unbranded &amp; dirty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LPG</a:t>
                      </a:r>
                      <a:endParaRPr b="1"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REVENUE STREAMS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 rely on three main revenue streams:</a:t>
                      </a:r>
                      <a:b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</a:br>
                      <a:endParaRPr sz="4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4473" lvl="0" marL="269999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unito"/>
                        <a:buAutoNum type="arabicPeriod"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Cookers &amp; canisters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4473" lvl="0" marL="269999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unito"/>
                        <a:buAutoNum type="arabicPeriod"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Fuel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54473" lvl="0" marL="269999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unito"/>
                        <a:buAutoNum type="arabicPeriod"/>
                      </a:pPr>
                      <a:r>
                        <a:rPr b="1" lang="en-GB" sz="10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Carbon credits</a:t>
                      </a:r>
                      <a:endParaRPr b="1" sz="10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COST FACTORS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COGS for cookers &amp; canisters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(incl. duties, taxes and last mile distribution)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COGS for fuel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(incl. duties,  taxes and last mile distribution)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COGS and </a:t>
                      </a: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Opex for KPs, MTs and depots</a:t>
                      </a:r>
                      <a:endParaRPr b="1"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Customer acquisition cost</a:t>
                      </a: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(CAC)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Fixed overheads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CHANNELS</a:t>
                      </a:r>
                      <a:endParaRPr b="1"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Customer Sales (direct)</a:t>
                      </a:r>
                      <a:endParaRPr b="1"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KOKO Agents</a:t>
                      </a:r>
                      <a:endParaRPr b="1"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140799" lvl="0" marL="179999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unito"/>
                        <a:buChar char="●"/>
                      </a:pPr>
                      <a:r>
                        <a:rPr b="1" lang="en-GB" sz="8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Referrals</a:t>
                      </a:r>
                      <a:endParaRPr sz="8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5D9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" name="Google Shape;60;p14"/>
          <p:cNvSpPr txBox="1"/>
          <p:nvPr>
            <p:ph type="title"/>
          </p:nvPr>
        </p:nvSpPr>
        <p:spPr>
          <a:xfrm>
            <a:off x="671525" y="40000"/>
            <a:ext cx="7899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KOKO Fuel Product Vision Board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819" y="2964537"/>
            <a:ext cx="302016" cy="293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695" y="2965023"/>
            <a:ext cx="301318" cy="29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2325" y="2965016"/>
            <a:ext cx="301318" cy="29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1" y="2965020"/>
            <a:ext cx="301318" cy="29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1971" y="998131"/>
            <a:ext cx="302016" cy="29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651" y="998137"/>
            <a:ext cx="302016" cy="2951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4"/>
          <p:cNvGraphicFramePr/>
          <p:nvPr/>
        </p:nvGraphicFramePr>
        <p:xfrm>
          <a:off x="-1175" y="5125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{D0ADEAEC-52C7-44C6-B3B0-174A775AEE08}</a:tableStyleId>
              </a:tblPr>
              <a:tblGrid>
                <a:gridCol w="1299475"/>
                <a:gridCol w="986525"/>
                <a:gridCol w="6151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  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VISION</a:t>
                      </a:r>
                      <a:endParaRPr/>
                    </a:p>
                  </a:txBody>
                  <a:tcPr marT="72000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6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Which positive change should  it bring about?</a:t>
                      </a:r>
                      <a:endParaRPr/>
                    </a:p>
                  </a:txBody>
                  <a:tcPr marT="72000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Provide the safest, most convenient and most affordable cooking experience  [Customer view]</a:t>
                      </a:r>
                      <a:endParaRPr sz="9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Help build a sustainable future for our generation and those that follow (by displacing dirty fuels)  [Impact view]</a:t>
                      </a:r>
                      <a:endParaRPr i="1"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2000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8" name="Google Shape;6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091" y="576016"/>
            <a:ext cx="309600" cy="2951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4809200" y="1263075"/>
            <a:ext cx="1847849" cy="1565750"/>
            <a:chOff x="4809200" y="1205925"/>
            <a:chExt cx="1847849" cy="1565750"/>
          </a:xfrm>
        </p:grpSpPr>
        <p:pic>
          <p:nvPicPr>
            <p:cNvPr id="70" name="Google Shape;70;p14"/>
            <p:cNvPicPr preferRelativeResize="0"/>
            <p:nvPr/>
          </p:nvPicPr>
          <p:blipFill rotWithShape="1">
            <a:blip r:embed="rId10">
              <a:alphaModFix/>
            </a:blip>
            <a:srcRect b="15644" l="20460" r="20008" t="9717"/>
            <a:stretch/>
          </p:blipFill>
          <p:spPr>
            <a:xfrm>
              <a:off x="4809200" y="1205925"/>
              <a:ext cx="1847849" cy="1565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4"/>
            <p:cNvSpPr txBox="1"/>
            <p:nvPr/>
          </p:nvSpPr>
          <p:spPr>
            <a:xfrm rot="-141401">
              <a:off x="4850551" y="1452489"/>
              <a:ext cx="1736369" cy="1157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 </a:t>
              </a:r>
              <a:r>
                <a:rPr b="1"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ethanol based cooking solution</a:t>
              </a: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i="1"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 comprising a two-burner cooker, reusable fuel canisters, and a refilling ecosystem based on an agent network with KOKO Points - </a:t>
              </a:r>
              <a:r>
                <a:rPr b="1"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that provides a lifetime customer support experience</a:t>
              </a:r>
              <a:endParaRPr b="1" sz="800"/>
            </a:p>
          </p:txBody>
        </p:sp>
      </p:grpSp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12168" y="1007586"/>
            <a:ext cx="301318" cy="292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4"/>
          <p:cNvGrpSpPr/>
          <p:nvPr/>
        </p:nvGrpSpPr>
        <p:grpSpPr>
          <a:xfrm>
            <a:off x="8610471" y="2445425"/>
            <a:ext cx="570900" cy="510075"/>
            <a:chOff x="9229596" y="2178725"/>
            <a:chExt cx="570900" cy="510075"/>
          </a:xfrm>
        </p:grpSpPr>
        <p:pic>
          <p:nvPicPr>
            <p:cNvPr id="74" name="Google Shape;74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9285950" y="2178725"/>
              <a:ext cx="466475" cy="466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 rot="1694069">
              <a:off x="9277877" y="2272646"/>
              <a:ext cx="474337" cy="323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>
                  <a:solidFill>
                    <a:srgbClr val="FFFFFF"/>
                  </a:solidFill>
                  <a:latin typeface="Nunito"/>
                  <a:ea typeface="Nunito"/>
                  <a:cs typeface="Nunito"/>
                  <a:sym typeface="Nunito"/>
                </a:rPr>
                <a:t>2021</a:t>
              </a:r>
              <a:endParaRPr b="1" sz="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76" name="Google Shape;76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35705" y="1007582"/>
            <a:ext cx="301318" cy="29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14">
            <a:alphaModFix/>
          </a:blip>
          <a:srcRect b="37130" l="28420" r="28860" t="37868"/>
          <a:stretch/>
        </p:blipFill>
        <p:spPr>
          <a:xfrm>
            <a:off x="1517857" y="3707432"/>
            <a:ext cx="242992" cy="68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15">
            <a:alphaModFix/>
          </a:blip>
          <a:srcRect b="16324" l="7998" r="6814" t="11826"/>
          <a:stretch/>
        </p:blipFill>
        <p:spPr>
          <a:xfrm>
            <a:off x="1833681" y="3687238"/>
            <a:ext cx="299688" cy="11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7925" y="3800300"/>
            <a:ext cx="2033799" cy="11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98050" y="3636000"/>
            <a:ext cx="110675" cy="14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143000" y="3681573"/>
            <a:ext cx="302025" cy="95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 rotWithShape="1">
          <a:blip r:embed="rId19">
            <a:alphaModFix/>
          </a:blip>
          <a:srcRect b="33875" l="7784" r="6759" t="34594"/>
          <a:stretch/>
        </p:blipFill>
        <p:spPr>
          <a:xfrm>
            <a:off x="1155763" y="3610475"/>
            <a:ext cx="295413" cy="36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