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Karan Rai"/>
  <p:cmAuthor clrIdx="1" id="1" initials="" lastIdx="5" name="Deleted user"/>
  <p:cmAuthor clrIdx="2" id="2" initials="" lastIdx="10" name="Alice Morto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95ACC3-3CEF-4BA4-B554-BB5F0D19235C}">
  <a:tblStyle styleId="{9295ACC3-3CEF-4BA4-B554-BB5F0D19235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6" Type="http://schemas.openxmlformats.org/officeDocument/2006/relationships/slide" Target="slides/slide9.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18-08-08T11:04:39.315">
    <p:pos x="0" y="9"/>
    <p:text>"x" could be a function of how much focus is given to marketing other acquisition channels in comparison to referrals? While this is certainly helpful to see the share of referral amongst other channels, should we also track y: the % of referred customers who installed the app and purchased stoves?</p:text>
  </p:cm>
  <p:cm authorId="0" idx="2" dt="2018-08-01T16:48:40.783">
    <p:pos x="0" y="9"/>
    <p:text>I see you covered this in the metrics already.</p:text>
  </p:cm>
  <p:cm authorId="0" idx="3" dt="2018-08-01T16:49:56.524">
    <p:pos x="0" y="9"/>
    <p:text>But should this also be a measure of success of the referral program?</p:text>
  </p:cm>
  <p:cm authorId="1" idx="1" dt="2018-08-08T11:04:39.315">
    <p:pos x="0" y="9"/>
    <p:text>40-60%</p:text>
  </p:cm>
  <p:cm authorId="2" idx="1" dt="2018-08-01T16:58:25.226">
    <p:pos x="0" y="109"/>
    <p:text>Most referral programmes reward referrer and referee - is this something we should consider?</p:text>
  </p:cm>
  <p:cm authorId="0" idx="4" dt="2018-08-01T16:58:25.226">
    <p:pos x="0" y="109"/>
    <p:text>Found a study from Korea on this:https://www.referralcandy.com/blog/referral-programs-who-should-you-reward/
I would lean towards Reward both in our case as I feel it does nudge the prospective customer to sign up as well. Agree with the point in the study though we should reward our existing customers higher?</p:text>
  </p:cm>
  <p:cm authorId="2" idx="2" dt="2018-08-01T17:03:41.688">
    <p:pos x="0" y="209"/>
    <p:text>Have we already modelled this?</p:text>
  </p:cm>
  <p:cm authorId="2" idx="3" dt="2018-08-01T11:29:30.680">
    <p:pos x="0" y="209"/>
    <p:text>It's key to understanding the ROI of our programme and also anticipating expected budget requirements</p:text>
  </p:cm>
  <p:cm authorId="0" idx="5" dt="2018-08-01T17:03:41.688">
    <p:pos x="0" y="209"/>
    <p:text>Good point.</p:text>
  </p:cm>
  <p:cm authorId="2" idx="4" dt="2018-08-03T12:35:50.661">
    <p:pos x="0" y="309"/>
    <p:text>need Amanda's help defining this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5" dt="2018-08-08T10:58:50.923">
    <p:pos x="100" y="59"/>
    <p:text>Confirm channels for sharing:
- Twitter 
- Email
- Facebook
- Whatsapp
-Linkedin</p:text>
  </p:cm>
  <p:cm authorId="2" idx="6" dt="2018-08-01T12:02:09.791">
    <p:pos x="100" y="59"/>
    <p:text>_Marked as resolved_</p:text>
  </p:cm>
  <p:cm authorId="2" idx="7" dt="2018-08-01T12:02:24.741">
    <p:pos x="100" y="59"/>
    <p:text>_Re-opened_</p:text>
  </p:cm>
  <p:cm authorId="1" idx="2" dt="2018-08-08T10:58:50.923">
    <p:pos x="100" y="59"/>
    <p:text>Twitter, Instagram, facebook and whatsapp</p:text>
  </p:cm>
  <p:cm authorId="2" idx="8" dt="2018-08-08T11:00:13.432">
    <p:pos x="100" y="159"/>
    <p:text>How much flexibility do we want - set days and hours?</p:text>
  </p:cm>
  <p:cm authorId="1" idx="3" dt="2018-08-08T11:00:13.432">
    <p:pos x="100" y="159"/>
    <p:text>Yes, 8am to 8pm.  Those are within the laws of Kenya</p:text>
  </p:cm>
  <p:cm authorId="2" idx="9" dt="2018-08-08T10:59:43.004">
    <p:pos x="100" y="259"/>
    <p:text>Confirm channels
Twitter 
Whatsapp
Facebook 
Instagram
Snapchat
Linkedin
SMS</p:text>
  </p:cm>
  <p:cm authorId="1" idx="4" dt="2018-08-08T10:59:43.004">
    <p:pos x="100" y="259"/>
    <p:text>SMS, Twitter, Instagram, Facebook and Whatsapp</p:text>
  </p:cm>
  <p:cm authorId="2" idx="10" dt="2018-08-08T10:59:04.178">
    <p:pos x="100" y="359"/>
    <p:text>Confirm channels
Twitter 
Whatsapp
Facebook 
Instagram
Snapchat
Linkedin</p:text>
  </p:cm>
  <p:cm authorId="1" idx="5" dt="2018-08-08T10:59:04.178">
    <p:pos x="100" y="359"/>
    <p:text>Same as above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de11bf93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de11bf93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de11bf93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de11bf93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f246571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f246571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f246571e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f246571e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to know if the stove has bought</a:t>
            </a:r>
            <a:endParaRPr/>
          </a:p>
          <a:p>
            <a:pPr indent="0" lvl="0" marL="0" rtl="0" algn="l">
              <a:spcBef>
                <a:spcPts val="0"/>
              </a:spcBef>
              <a:spcAft>
                <a:spcPts val="0"/>
              </a:spcAft>
              <a:buNone/>
            </a:pPr>
            <a:r>
              <a:rPr lang="en"/>
              <a:t>Need to track status to know what to pay</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f246571e3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f246571e3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f246571e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f246571e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45d4689f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5d4689f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to know if the stove has bought</a:t>
            </a:r>
            <a:endParaRPr/>
          </a:p>
          <a:p>
            <a:pPr indent="0" lvl="0" marL="0" rtl="0" algn="l">
              <a:spcBef>
                <a:spcPts val="0"/>
              </a:spcBef>
              <a:spcAft>
                <a:spcPts val="0"/>
              </a:spcAft>
              <a:buNone/>
            </a:pPr>
            <a:r>
              <a:rPr lang="en"/>
              <a:t>Need to track status to know what to pay</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45d4689f3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5d4689f3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KOKO Referrals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Working scope document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graphicFrame>
        <p:nvGraphicFramePr>
          <p:cNvPr id="60" name="Google Shape;60;p14"/>
          <p:cNvGraphicFramePr/>
          <p:nvPr/>
        </p:nvGraphicFramePr>
        <p:xfrm>
          <a:off x="0" y="15625"/>
          <a:ext cx="3000000" cy="3000000"/>
        </p:xfrm>
        <a:graphic>
          <a:graphicData uri="http://schemas.openxmlformats.org/drawingml/2006/table">
            <a:tbl>
              <a:tblPr>
                <a:noFill/>
                <a:tableStyleId>{9295ACC3-3CEF-4BA4-B554-BB5F0D19235C}</a:tableStyleId>
              </a:tblPr>
              <a:tblGrid>
                <a:gridCol w="2286000"/>
                <a:gridCol w="2286000"/>
                <a:gridCol w="2286000"/>
                <a:gridCol w="2286000"/>
              </a:tblGrid>
              <a:tr h="952650">
                <a:tc>
                  <a:txBody>
                    <a:bodyPr/>
                    <a:lstStyle/>
                    <a:p>
                      <a:pPr indent="0" lvl="0" marL="0" rtl="0" algn="l">
                        <a:spcBef>
                          <a:spcPts val="0"/>
                        </a:spcBef>
                        <a:spcAft>
                          <a:spcPts val="0"/>
                        </a:spcAft>
                        <a:buClr>
                          <a:schemeClr val="dk1"/>
                        </a:buClr>
                        <a:buSzPts val="1100"/>
                        <a:buFont typeface="Arial"/>
                        <a:buNone/>
                      </a:pPr>
                      <a:r>
                        <a:rPr b="1" lang="en" sz="1000">
                          <a:solidFill>
                            <a:schemeClr val="dk1"/>
                          </a:solidFill>
                        </a:rPr>
                        <a:t>Goal</a:t>
                      </a:r>
                      <a:endParaRPr b="1"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Incentivise customers to sign up up other customers to KOKO</a:t>
                      </a:r>
                      <a:endParaRPr sz="1000"/>
                    </a:p>
                  </a:txBody>
                  <a:tcPr marT="91425" marB="91425" marR="91425" marL="91425"/>
                </a:tc>
                <a:tc>
                  <a:txBody>
                    <a:bodyPr/>
                    <a:lstStyle/>
                    <a:p>
                      <a:pPr indent="0" lvl="0" marL="0" rtl="0" algn="l">
                        <a:spcBef>
                          <a:spcPts val="0"/>
                        </a:spcBef>
                        <a:spcAft>
                          <a:spcPts val="0"/>
                        </a:spcAft>
                        <a:buNone/>
                      </a:pPr>
                      <a:r>
                        <a:rPr b="1" lang="en" sz="1000"/>
                        <a:t>What does success look like?</a:t>
                      </a:r>
                      <a:endParaRPr b="1"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50</a:t>
                      </a:r>
                      <a:r>
                        <a:rPr lang="en" sz="1000"/>
                        <a:t>% of new KOKO customers are acquired</a:t>
                      </a:r>
                      <a:r>
                        <a:rPr lang="en" sz="1000"/>
                        <a:t> via the referral programme</a:t>
                      </a:r>
                      <a:endParaRPr sz="1000"/>
                    </a:p>
                  </a:txBody>
                  <a:tcPr marT="91425" marB="91425" marR="91425" marL="91425"/>
                </a:tc>
                <a:tc>
                  <a:txBody>
                    <a:bodyPr/>
                    <a:lstStyle/>
                    <a:p>
                      <a:pPr indent="0" lvl="0" marL="0" rtl="0" algn="l">
                        <a:spcBef>
                          <a:spcPts val="0"/>
                        </a:spcBef>
                        <a:spcAft>
                          <a:spcPts val="0"/>
                        </a:spcAft>
                        <a:buNone/>
                      </a:pPr>
                      <a:r>
                        <a:rPr b="1" lang="en" sz="1000"/>
                        <a:t>Metrics</a:t>
                      </a:r>
                      <a:endParaRPr b="1"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 referrals made</a:t>
                      </a:r>
                      <a:endParaRPr sz="1000"/>
                    </a:p>
                    <a:p>
                      <a:pPr indent="0" lvl="0" marL="0" rtl="0" algn="l">
                        <a:spcBef>
                          <a:spcPts val="0"/>
                        </a:spcBef>
                        <a:spcAft>
                          <a:spcPts val="0"/>
                        </a:spcAft>
                        <a:buNone/>
                      </a:pPr>
                      <a:r>
                        <a:rPr lang="en" sz="1000"/>
                        <a:t># of ambassadors (diamond status users</a:t>
                      </a:r>
                      <a:endParaRPr sz="1000"/>
                    </a:p>
                  </a:txBody>
                  <a:tcPr marT="91425" marB="91425" marR="91425" marL="91425">
                    <a:lnR cap="flat" cmpd="sng" w="9525">
                      <a:solidFill>
                        <a:srgbClr val="9E9E9E">
                          <a:alpha val="0"/>
                        </a:srgbClr>
                      </a:solidFill>
                      <a:prstDash val="solid"/>
                      <a:round/>
                      <a:headEnd len="sm" w="sm" type="none"/>
                      <a:tailEnd len="sm" w="sm" type="none"/>
                    </a:lnR>
                  </a:tcPr>
                </a:tc>
                <a:tc>
                  <a:txBody>
                    <a:bodyPr/>
                    <a:lstStyle/>
                    <a:p>
                      <a:pPr indent="0" lvl="0" marL="0" rtl="0" algn="l">
                        <a:spcBef>
                          <a:spcPts val="0"/>
                        </a:spcBef>
                        <a:spcAft>
                          <a:spcPts val="0"/>
                        </a:spcAft>
                        <a:buNone/>
                      </a:pPr>
                      <a:r>
                        <a:rPr lang="en" sz="1000"/>
                        <a:t>Fuel bought by </a:t>
                      </a:r>
                      <a:r>
                        <a:rPr lang="en" sz="1000"/>
                        <a:t>referees</a:t>
                      </a:r>
                      <a:endParaRPr sz="1000"/>
                    </a:p>
                    <a:p>
                      <a:pPr indent="0" lvl="0" marL="0" rtl="0" algn="l">
                        <a:spcBef>
                          <a:spcPts val="0"/>
                        </a:spcBef>
                        <a:spcAft>
                          <a:spcPts val="0"/>
                        </a:spcAft>
                        <a:buNone/>
                      </a:pPr>
                      <a:r>
                        <a:rPr lang="en" sz="1000"/>
                        <a:t>Revenue from </a:t>
                      </a:r>
                      <a:r>
                        <a:rPr lang="en" sz="1000"/>
                        <a:t>referees</a:t>
                      </a:r>
                      <a:r>
                        <a:rPr lang="en" sz="1000"/>
                        <a:t> </a:t>
                      </a:r>
                      <a:endParaRPr sz="1000"/>
                    </a:p>
                    <a:p>
                      <a:pPr indent="0" lvl="0" marL="0" rtl="0" algn="l">
                        <a:spcBef>
                          <a:spcPts val="0"/>
                        </a:spcBef>
                        <a:spcAft>
                          <a:spcPts val="0"/>
                        </a:spcAft>
                        <a:buNone/>
                      </a:pPr>
                      <a:r>
                        <a:rPr lang="en" sz="1000"/>
                        <a:t># of </a:t>
                      </a:r>
                      <a:r>
                        <a:rPr lang="en" sz="1000"/>
                        <a:t>referees</a:t>
                      </a:r>
                      <a:r>
                        <a:rPr lang="en" sz="1000"/>
                        <a:t> who buy a stove</a:t>
                      </a:r>
                      <a:endParaRPr sz="1000"/>
                    </a:p>
                    <a:p>
                      <a:pPr indent="0" lvl="0" marL="0" rtl="0" algn="l">
                        <a:spcBef>
                          <a:spcPts val="0"/>
                        </a:spcBef>
                        <a:spcAft>
                          <a:spcPts val="0"/>
                        </a:spcAft>
                        <a:buNone/>
                      </a:pPr>
                      <a:r>
                        <a:rPr lang="en" sz="1000"/>
                        <a:t># of </a:t>
                      </a:r>
                      <a:r>
                        <a:rPr lang="en" sz="1000"/>
                        <a:t>referees</a:t>
                      </a:r>
                      <a:r>
                        <a:rPr lang="en" sz="1000"/>
                        <a:t> who become regular fuel customers </a:t>
                      </a:r>
                      <a:endParaRPr sz="1000"/>
                    </a:p>
                  </a:txBody>
                  <a:tcPr marT="91425" marB="91425" marR="91425" marL="91425">
                    <a:lnL cap="flat" cmpd="sng" w="9525">
                      <a:solidFill>
                        <a:srgbClr val="9E9E9E">
                          <a:alpha val="0"/>
                        </a:srgbClr>
                      </a:solidFill>
                      <a:prstDash val="solid"/>
                      <a:round/>
                      <a:headEnd len="sm" w="sm" type="none"/>
                      <a:tailEnd len="sm" w="sm" type="none"/>
                    </a:lnL>
                  </a:tcPr>
                </a:tc>
              </a:tr>
              <a:tr h="1202600">
                <a:tc gridSpan="2" rowSpan="3">
                  <a:txBody>
                    <a:bodyPr/>
                    <a:lstStyle/>
                    <a:p>
                      <a:pPr indent="0" lvl="0" marL="0" rtl="0" algn="l">
                        <a:spcBef>
                          <a:spcPts val="0"/>
                        </a:spcBef>
                        <a:spcAft>
                          <a:spcPts val="0"/>
                        </a:spcAft>
                        <a:buNone/>
                      </a:pPr>
                      <a:r>
                        <a:rPr b="1" lang="en" sz="1000"/>
                        <a:t>Big Picture</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rPr lang="en" sz="1000"/>
                        <a:t>Core functionality for inviting friends exists in MyKOKO app.</a:t>
                      </a:r>
                      <a:endParaRPr sz="1000"/>
                    </a:p>
                    <a:p>
                      <a:pPr indent="0" lvl="0" marL="0" rtl="0" algn="l">
                        <a:spcBef>
                          <a:spcPts val="1000"/>
                        </a:spcBef>
                        <a:spcAft>
                          <a:spcPts val="0"/>
                        </a:spcAft>
                        <a:buNone/>
                      </a:pPr>
                      <a:r>
                        <a:rPr lang="en" sz="1000"/>
                        <a:t>The ambition is to increase the level of incentivisation through:</a:t>
                      </a:r>
                      <a:endParaRPr sz="1000"/>
                    </a:p>
                    <a:p>
                      <a:pPr indent="-292100" lvl="0" marL="457200" rtl="0" algn="l">
                        <a:spcBef>
                          <a:spcPts val="1000"/>
                        </a:spcBef>
                        <a:spcAft>
                          <a:spcPts val="0"/>
                        </a:spcAft>
                        <a:buSzPts val="1000"/>
                        <a:buChar char="-"/>
                      </a:pPr>
                      <a:r>
                        <a:rPr lang="en" sz="1000"/>
                        <a:t>Introduction of new features - view commissions earned, access to sales materials, view of how </a:t>
                      </a:r>
                      <a:r>
                        <a:rPr lang="en" sz="1000"/>
                        <a:t>referees</a:t>
                      </a:r>
                      <a:r>
                        <a:rPr lang="en" sz="1000"/>
                        <a:t> are progressing towards buying a stove</a:t>
                      </a:r>
                      <a:endParaRPr sz="1000"/>
                    </a:p>
                    <a:p>
                      <a:pPr indent="-292100" lvl="0" marL="457200" rtl="0" algn="l">
                        <a:spcBef>
                          <a:spcPts val="1000"/>
                        </a:spcBef>
                        <a:spcAft>
                          <a:spcPts val="0"/>
                        </a:spcAft>
                        <a:buSzPts val="1000"/>
                        <a:buChar char="-"/>
                      </a:pPr>
                      <a:r>
                        <a:rPr lang="en" sz="1000"/>
                        <a:t>Gamification (ambassador status) </a:t>
                      </a:r>
                      <a:endParaRPr sz="1000"/>
                    </a:p>
                    <a:p>
                      <a:pPr indent="-292100" lvl="0" marL="457200" rtl="0" algn="l">
                        <a:spcBef>
                          <a:spcPts val="1000"/>
                        </a:spcBef>
                        <a:spcAft>
                          <a:spcPts val="0"/>
                        </a:spcAft>
                        <a:buSzPts val="1000"/>
                        <a:buChar char="-"/>
                      </a:pPr>
                      <a:r>
                        <a:rPr lang="en" sz="1000"/>
                        <a:t>Ability for referrers to contact their referees</a:t>
                      </a:r>
                      <a:endParaRPr sz="1000"/>
                    </a:p>
                    <a:p>
                      <a:pPr indent="0" lvl="0" marL="0" rtl="0" algn="l">
                        <a:spcBef>
                          <a:spcPts val="1000"/>
                        </a:spcBef>
                        <a:spcAft>
                          <a:spcPts val="0"/>
                        </a:spcAft>
                        <a:buNone/>
                      </a:pPr>
                      <a:r>
                        <a:rPr lang="en" sz="1000"/>
                        <a:t>Current incentives for referrers:</a:t>
                      </a:r>
                      <a:endParaRPr sz="1000"/>
                    </a:p>
                    <a:p>
                      <a:pPr indent="-298450" lvl="0" marL="457200" rtl="0" algn="just">
                        <a:lnSpc>
                          <a:spcPct val="115000"/>
                        </a:lnSpc>
                        <a:spcBef>
                          <a:spcPts val="100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Bronze (KES 100) KOKO Credit </a:t>
                      </a:r>
                      <a:endParaRPr sz="1100">
                        <a:solidFill>
                          <a:schemeClr val="dk1"/>
                        </a:solidFill>
                        <a:latin typeface="Calibri"/>
                        <a:ea typeface="Calibri"/>
                        <a:cs typeface="Calibri"/>
                        <a:sym typeface="Calibri"/>
                      </a:endParaRPr>
                    </a:p>
                    <a:p>
                      <a:pPr indent="-298450" lvl="0" marL="457200" rtl="0" algn="just">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Silver (KES 150) KOKO Credit </a:t>
                      </a:r>
                      <a:endParaRPr sz="1100">
                        <a:solidFill>
                          <a:schemeClr val="dk1"/>
                        </a:solidFill>
                        <a:latin typeface="Calibri"/>
                        <a:ea typeface="Calibri"/>
                        <a:cs typeface="Calibri"/>
                        <a:sym typeface="Calibri"/>
                      </a:endParaRPr>
                    </a:p>
                    <a:p>
                      <a:pPr indent="-298450" lvl="0" marL="457200" rtl="0" algn="just">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Gold (KES 200) KOKO Credit</a:t>
                      </a:r>
                      <a:endParaRPr sz="1100">
                        <a:solidFill>
                          <a:schemeClr val="dk1"/>
                        </a:solidFill>
                        <a:latin typeface="Calibri"/>
                        <a:ea typeface="Calibri"/>
                        <a:cs typeface="Calibri"/>
                        <a:sym typeface="Calibri"/>
                      </a:endParaRPr>
                    </a:p>
                    <a:p>
                      <a:pPr indent="-298450" lvl="0" marL="457200" rtl="0" algn="just">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Diamond (KES 250) M-Pesa </a:t>
                      </a:r>
                      <a:endParaRPr sz="11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rPr b="1" lang="en" sz="1000"/>
                        <a:t>Incentives for referees - </a:t>
                      </a:r>
                      <a:r>
                        <a:rPr b="1" lang="en" sz="1000"/>
                        <a:t>TBC</a:t>
                      </a:r>
                      <a:endParaRPr b="1" sz="1000"/>
                    </a:p>
                    <a:p>
                      <a:pPr indent="0" lvl="0" marL="0" rtl="0" algn="l">
                        <a:spcBef>
                          <a:spcPts val="0"/>
                        </a:spcBef>
                        <a:spcAft>
                          <a:spcPts val="1000"/>
                        </a:spcAft>
                        <a:buNone/>
                      </a:pPr>
                      <a:r>
                        <a:t/>
                      </a:r>
                      <a:endParaRPr b="1" sz="1000"/>
                    </a:p>
                  </a:txBody>
                  <a:tcPr marT="91425" marB="91425" marR="91425" marL="91425"/>
                </a:tc>
                <a:tc rowSpan="3" hMerge="1"/>
                <a:tc>
                  <a:txBody>
                    <a:bodyPr/>
                    <a:lstStyle/>
                    <a:p>
                      <a:pPr indent="0" lvl="0" marL="0" rtl="0" algn="l">
                        <a:spcBef>
                          <a:spcPts val="0"/>
                        </a:spcBef>
                        <a:spcAft>
                          <a:spcPts val="0"/>
                        </a:spcAft>
                        <a:buClr>
                          <a:srgbClr val="000000"/>
                        </a:buClr>
                        <a:buSzPts val="1100"/>
                        <a:buFont typeface="Arial"/>
                        <a:buNone/>
                      </a:pPr>
                      <a:r>
                        <a:rPr b="1" lang="en" sz="1000"/>
                        <a:t>Channels</a:t>
                      </a:r>
                      <a:endParaRPr b="1"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Majority of functionality will sit in MyKOKO</a:t>
                      </a:r>
                      <a:endParaRPr sz="1000"/>
                    </a:p>
                    <a:p>
                      <a:pPr indent="-292100" lvl="0" marL="457200" rtl="0" algn="l">
                        <a:spcBef>
                          <a:spcPts val="0"/>
                        </a:spcBef>
                        <a:spcAft>
                          <a:spcPts val="0"/>
                        </a:spcAft>
                        <a:buSzPts val="1000"/>
                        <a:buChar char="●"/>
                      </a:pPr>
                      <a:r>
                        <a:rPr lang="en" sz="1000"/>
                        <a:t>One screen with status &amp; invitation code will be available in the KP</a:t>
                      </a:r>
                      <a:endParaRPr sz="1000"/>
                    </a:p>
                  </a:txBody>
                  <a:tcPr marT="91425" marB="91425" marR="91425" marL="91425"/>
                </a:tc>
                <a:tc rowSpan="2">
                  <a:txBody>
                    <a:bodyPr/>
                    <a:lstStyle/>
                    <a:p>
                      <a:pPr indent="0" lvl="0" marL="0" rtl="0" algn="l">
                        <a:spcBef>
                          <a:spcPts val="0"/>
                        </a:spcBef>
                        <a:spcAft>
                          <a:spcPts val="0"/>
                        </a:spcAft>
                        <a:buNone/>
                      </a:pPr>
                      <a:r>
                        <a:rPr b="1" lang="en" sz="1000"/>
                        <a:t>Marketing</a:t>
                      </a:r>
                      <a:r>
                        <a:rPr lang="en" sz="1000"/>
                        <a:t> </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How will we advertise the referral programme?</a:t>
                      </a:r>
                      <a:endParaRPr sz="1000"/>
                    </a:p>
                    <a:p>
                      <a:pPr indent="-292100" lvl="0" marL="457200" rtl="0" algn="l">
                        <a:spcBef>
                          <a:spcPts val="1000"/>
                        </a:spcBef>
                        <a:spcAft>
                          <a:spcPts val="0"/>
                        </a:spcAft>
                        <a:buSzPts val="1000"/>
                        <a:buChar char="●"/>
                      </a:pPr>
                      <a:r>
                        <a:rPr lang="en" sz="1000"/>
                        <a:t>Target launch date</a:t>
                      </a:r>
                      <a:endParaRPr sz="1000"/>
                    </a:p>
                    <a:p>
                      <a:pPr indent="-292100" lvl="0" marL="457200" rtl="0" algn="l">
                        <a:spcBef>
                          <a:spcPts val="1000"/>
                        </a:spcBef>
                        <a:spcAft>
                          <a:spcPts val="0"/>
                        </a:spcAft>
                        <a:buSzPts val="1000"/>
                        <a:buChar char="●"/>
                      </a:pPr>
                      <a:r>
                        <a:rPr lang="en" sz="1000"/>
                        <a:t>What’s the roll out plan?</a:t>
                      </a:r>
                      <a:endParaRPr sz="1000"/>
                    </a:p>
                    <a:p>
                      <a:pPr indent="-292100" lvl="0" marL="457200" rtl="0" algn="l">
                        <a:spcBef>
                          <a:spcPts val="1000"/>
                        </a:spcBef>
                        <a:spcAft>
                          <a:spcPts val="0"/>
                        </a:spcAft>
                        <a:buSzPts val="1000"/>
                        <a:buChar char="●"/>
                      </a:pPr>
                      <a:r>
                        <a:rPr lang="en" sz="1000"/>
                        <a:t>What additional sales content needs creating? </a:t>
                      </a:r>
                      <a:endParaRPr sz="1000"/>
                    </a:p>
                    <a:p>
                      <a:pPr indent="0" lvl="0" marL="457200" rtl="0" algn="l">
                        <a:spcBef>
                          <a:spcPts val="1000"/>
                        </a:spcBef>
                        <a:spcAft>
                          <a:spcPts val="1000"/>
                        </a:spcAft>
                        <a:buNone/>
                      </a:pPr>
                      <a:r>
                        <a:t/>
                      </a:r>
                      <a:endParaRPr sz="1000"/>
                    </a:p>
                  </a:txBody>
                  <a:tcPr marT="91425" marB="91425" marR="91425" marL="91425"/>
                </a:tc>
              </a:tr>
              <a:tr h="1181125">
                <a:tc gridSpan="2" vMerge="1"/>
                <a:tc hMerge="1" vMerge="1"/>
                <a:tc>
                  <a:txBody>
                    <a:bodyPr/>
                    <a:lstStyle/>
                    <a:p>
                      <a:pPr indent="0" lvl="0" marL="0" rtl="0" algn="l">
                        <a:spcBef>
                          <a:spcPts val="0"/>
                        </a:spcBef>
                        <a:spcAft>
                          <a:spcPts val="0"/>
                        </a:spcAft>
                        <a:buNone/>
                      </a:pPr>
                      <a:r>
                        <a:rPr b="1" lang="en" sz="1000"/>
                        <a:t>Cost Model</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rPr b="1" lang="en" sz="1000"/>
                        <a:t>TBC</a:t>
                      </a:r>
                      <a:endParaRPr b="1" sz="1000"/>
                    </a:p>
                  </a:txBody>
                  <a:tcPr marT="91425" marB="91425" marR="91425" marL="91425"/>
                </a:tc>
                <a:tc vMerge="1"/>
              </a:tr>
              <a:tr h="1495900">
                <a:tc gridSpan="2" vMerge="1"/>
                <a:tc hMerge="1" vMerge="1"/>
                <a:tc>
                  <a:txBody>
                    <a:bodyPr/>
                    <a:lstStyle/>
                    <a:p>
                      <a:pPr indent="0" lvl="0" marL="0" rtl="0" algn="l">
                        <a:spcBef>
                          <a:spcPts val="0"/>
                        </a:spcBef>
                        <a:spcAft>
                          <a:spcPts val="0"/>
                        </a:spcAft>
                        <a:buNone/>
                      </a:pPr>
                      <a:r>
                        <a:rPr b="1" lang="en" sz="1000"/>
                        <a:t>Resources required</a:t>
                      </a:r>
                      <a:endParaRPr b="1"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Customer Service resource</a:t>
                      </a:r>
                      <a:endParaRPr sz="1000"/>
                    </a:p>
                    <a:p>
                      <a:pPr indent="-292100" lvl="0" marL="457200" rtl="0" algn="l">
                        <a:spcBef>
                          <a:spcPts val="0"/>
                        </a:spcBef>
                        <a:spcAft>
                          <a:spcPts val="0"/>
                        </a:spcAft>
                        <a:buSzPts val="1000"/>
                        <a:buChar char="●"/>
                      </a:pPr>
                      <a:r>
                        <a:rPr lang="en" sz="1000"/>
                        <a:t>Marketing team resource to launch and monitor programme / create resources</a:t>
                      </a:r>
                      <a:endParaRPr sz="1000"/>
                    </a:p>
                    <a:p>
                      <a:pPr indent="-292100" lvl="0" marL="457200" rtl="0" algn="l">
                        <a:spcBef>
                          <a:spcPts val="0"/>
                        </a:spcBef>
                        <a:spcAft>
                          <a:spcPts val="0"/>
                        </a:spcAft>
                        <a:buSzPts val="1000"/>
                        <a:buChar char="●"/>
                      </a:pPr>
                      <a:r>
                        <a:rPr lang="en" sz="1000"/>
                        <a:t>Product and Dev </a:t>
                      </a:r>
                      <a:endParaRPr sz="1000"/>
                    </a:p>
                  </a:txBody>
                  <a:tcPr marT="91425" marB="91425" marR="91425" marL="91425"/>
                </a:tc>
                <a:tc>
                  <a:txBody>
                    <a:bodyPr/>
                    <a:lstStyle/>
                    <a:p>
                      <a:pPr indent="0" lvl="0" marL="0" rtl="0" algn="l">
                        <a:spcBef>
                          <a:spcPts val="0"/>
                        </a:spcBef>
                        <a:spcAft>
                          <a:spcPts val="0"/>
                        </a:spcAft>
                        <a:buNone/>
                      </a:pPr>
                      <a:r>
                        <a:rPr b="1" lang="en" sz="1000">
                          <a:solidFill>
                            <a:schemeClr val="dk1"/>
                          </a:solidFill>
                        </a:rPr>
                        <a:t>Risks</a:t>
                      </a:r>
                      <a:endParaRPr b="1" sz="1000">
                        <a:solidFill>
                          <a:schemeClr val="dk1"/>
                        </a:solidFill>
                      </a:endParaRPr>
                    </a:p>
                    <a:p>
                      <a:pPr indent="0" lvl="0" marL="0" rtl="0" algn="l">
                        <a:spcBef>
                          <a:spcPts val="0"/>
                        </a:spcBef>
                        <a:spcAft>
                          <a:spcPts val="0"/>
                        </a:spcAft>
                        <a:buNone/>
                      </a:pPr>
                      <a:r>
                        <a:t/>
                      </a:r>
                      <a:endParaRPr b="1"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We don’t get enough referrers on board</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Increased complexity in the app</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Referrals don’t yield good customers</a:t>
                      </a:r>
                      <a:endParaRPr sz="1000">
                        <a:solidFill>
                          <a:schemeClr val="dk1"/>
                        </a:solidFill>
                      </a:endParaRPr>
                    </a:p>
                  </a:txBody>
                  <a:tcPr marT="91425" marB="91425" marR="91425" marL="91425"/>
                </a:tc>
              </a:tr>
            </a:tbl>
          </a:graphicData>
        </a:graphic>
      </p:graphicFrame>
      <p:pic>
        <p:nvPicPr>
          <p:cNvPr id="61" name="Google Shape;61;p14"/>
          <p:cNvPicPr preferRelativeResize="0"/>
          <p:nvPr/>
        </p:nvPicPr>
        <p:blipFill>
          <a:blip r:embed="rId4">
            <a:alphaModFix/>
          </a:blip>
          <a:stretch>
            <a:fillRect/>
          </a:stretch>
        </p:blipFill>
        <p:spPr>
          <a:xfrm>
            <a:off x="2721150" y="3084725"/>
            <a:ext cx="1737550" cy="1716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graphicFrame>
        <p:nvGraphicFramePr>
          <p:cNvPr id="66" name="Google Shape;66;p15"/>
          <p:cNvGraphicFramePr/>
          <p:nvPr/>
        </p:nvGraphicFramePr>
        <p:xfrm>
          <a:off x="159500" y="94388"/>
          <a:ext cx="3000000" cy="3000000"/>
        </p:xfrm>
        <a:graphic>
          <a:graphicData uri="http://schemas.openxmlformats.org/drawingml/2006/table">
            <a:tbl>
              <a:tblPr>
                <a:noFill/>
                <a:tableStyleId>{9295ACC3-3CEF-4BA4-B554-BB5F0D19235C}</a:tableStyleId>
              </a:tblPr>
              <a:tblGrid>
                <a:gridCol w="2840200"/>
                <a:gridCol w="2840200"/>
                <a:gridCol w="3151900"/>
              </a:tblGrid>
              <a:tr h="381000">
                <a:tc gridSpan="3">
                  <a:txBody>
                    <a:bodyPr/>
                    <a:lstStyle/>
                    <a:p>
                      <a:pPr indent="0" lvl="0" marL="0" rtl="0" algn="l">
                        <a:spcBef>
                          <a:spcPts val="0"/>
                        </a:spcBef>
                        <a:spcAft>
                          <a:spcPts val="0"/>
                        </a:spcAft>
                        <a:buNone/>
                      </a:pPr>
                      <a:r>
                        <a:rPr b="1" lang="en" sz="1200">
                          <a:solidFill>
                            <a:schemeClr val="lt1"/>
                          </a:solidFill>
                        </a:rPr>
                        <a:t>New requirements</a:t>
                      </a:r>
                      <a:endParaRPr b="1" sz="12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66666"/>
                    </a:solidFill>
                  </a:tcPr>
                </a:tc>
                <a:tc hMerge="1"/>
                <a:tc hMerge="1"/>
              </a:tr>
              <a:tr h="381000">
                <a:tc>
                  <a:txBody>
                    <a:bodyPr/>
                    <a:lstStyle/>
                    <a:p>
                      <a:pPr indent="0" lvl="0" marL="0" rtl="0" algn="l">
                        <a:spcBef>
                          <a:spcPts val="0"/>
                        </a:spcBef>
                        <a:spcAft>
                          <a:spcPts val="0"/>
                        </a:spcAft>
                        <a:buNone/>
                      </a:pPr>
                      <a:r>
                        <a:rPr b="1" lang="en" sz="1200"/>
                        <a:t>All customers</a:t>
                      </a:r>
                      <a:endParaRPr b="1" sz="1200"/>
                    </a:p>
                  </a:txBody>
                  <a:tcPr marT="91425" marB="91425" marR="91425" marL="91425" anchor="ctr">
                    <a:lnT cap="flat" cmpd="sng" w="9525">
                      <a:solidFill>
                        <a:schemeClr val="lt1"/>
                      </a:solidFill>
                      <a:prstDash val="solid"/>
                      <a:round/>
                      <a:headEnd len="sm" w="sm" type="none"/>
                      <a:tailEnd len="sm" w="sm" type="none"/>
                    </a:lnT>
                    <a:solidFill>
                      <a:srgbClr val="CCCCCC"/>
                    </a:solidFill>
                  </a:tcPr>
                </a:tc>
                <a:tc gridSpan="2">
                  <a:txBody>
                    <a:bodyPr/>
                    <a:lstStyle/>
                    <a:p>
                      <a:pPr indent="0" lvl="0" marL="0" rtl="0" algn="l">
                        <a:spcBef>
                          <a:spcPts val="0"/>
                        </a:spcBef>
                        <a:spcAft>
                          <a:spcPts val="0"/>
                        </a:spcAft>
                        <a:buNone/>
                      </a:pPr>
                      <a:r>
                        <a:rPr b="1" lang="en" sz="1200"/>
                        <a:t>Ambassadors</a:t>
                      </a:r>
                      <a:endParaRPr b="1" sz="1200"/>
                    </a:p>
                  </a:txBody>
                  <a:tcPr marT="91425" marB="91425" marR="91425" marL="91425" anchor="ctr">
                    <a:lnT cap="flat" cmpd="sng" w="9525">
                      <a:solidFill>
                        <a:schemeClr val="lt1"/>
                      </a:solidFill>
                      <a:prstDash val="solid"/>
                      <a:round/>
                      <a:headEnd len="sm" w="sm" type="none"/>
                      <a:tailEnd len="sm" w="sm" type="none"/>
                    </a:lnT>
                    <a:solidFill>
                      <a:srgbClr val="CCCCCC"/>
                    </a:solidFill>
                  </a:tcPr>
                </a:tc>
                <a:tc hMerge="1"/>
              </a:tr>
              <a:tr h="381000">
                <a:tc>
                  <a:txBody>
                    <a:bodyPr/>
                    <a:lstStyle/>
                    <a:p>
                      <a:pPr indent="0" lvl="0" marL="0" rtl="0" algn="l">
                        <a:spcBef>
                          <a:spcPts val="0"/>
                        </a:spcBef>
                        <a:spcAft>
                          <a:spcPts val="0"/>
                        </a:spcAft>
                        <a:buNone/>
                      </a:pPr>
                      <a:r>
                        <a:rPr b="1" lang="en" sz="1200"/>
                        <a:t>Incentivise customers </a:t>
                      </a:r>
                      <a:endParaRPr b="1" sz="1200"/>
                    </a:p>
                  </a:txBody>
                  <a:tcPr marT="91425" marB="91425" marR="91425" marL="91425" anchor="ctr">
                    <a:solidFill>
                      <a:srgbClr val="EFEFEF"/>
                    </a:solidFill>
                  </a:tcPr>
                </a:tc>
                <a:tc>
                  <a:txBody>
                    <a:bodyPr/>
                    <a:lstStyle/>
                    <a:p>
                      <a:pPr indent="0" lvl="0" marL="0" rtl="0" algn="l">
                        <a:spcBef>
                          <a:spcPts val="0"/>
                        </a:spcBef>
                        <a:spcAft>
                          <a:spcPts val="0"/>
                        </a:spcAft>
                        <a:buNone/>
                      </a:pPr>
                      <a:r>
                        <a:rPr b="1" lang="en" sz="1200"/>
                        <a:t>View referrals</a:t>
                      </a:r>
                      <a:endParaRPr b="1" sz="1200"/>
                    </a:p>
                  </a:txBody>
                  <a:tcPr marT="91425" marB="91425" marR="91425" marL="91425" anchor="ctr">
                    <a:solidFill>
                      <a:srgbClr val="EFEFEF"/>
                    </a:solidFill>
                  </a:tcPr>
                </a:tc>
                <a:tc>
                  <a:txBody>
                    <a:bodyPr/>
                    <a:lstStyle/>
                    <a:p>
                      <a:pPr indent="0" lvl="0" marL="0" rtl="0" algn="l">
                        <a:spcBef>
                          <a:spcPts val="0"/>
                        </a:spcBef>
                        <a:spcAft>
                          <a:spcPts val="0"/>
                        </a:spcAft>
                        <a:buNone/>
                      </a:pPr>
                      <a:r>
                        <a:rPr b="1" lang="en" sz="1200"/>
                        <a:t>Access to sales material</a:t>
                      </a:r>
                      <a:endParaRPr b="1" sz="1200"/>
                    </a:p>
                  </a:txBody>
                  <a:tcPr marT="91425" marB="91425" marR="91425" marL="91425" anchor="ctr">
                    <a:solidFill>
                      <a:srgbClr val="EFEFEF"/>
                    </a:solidFill>
                  </a:tcPr>
                </a:tc>
              </a:tr>
              <a:tr h="381000">
                <a:tc>
                  <a:txBody>
                    <a:bodyPr/>
                    <a:lstStyle/>
                    <a:p>
                      <a:pPr indent="0" lvl="0" marL="0" rtl="0" algn="l">
                        <a:spcBef>
                          <a:spcPts val="0"/>
                        </a:spcBef>
                        <a:spcAft>
                          <a:spcPts val="0"/>
                        </a:spcAft>
                        <a:buNone/>
                      </a:pPr>
                      <a:r>
                        <a:rPr lang="en" sz="1200"/>
                        <a:t>View my referral status (bronze, gold etc.)</a:t>
                      </a:r>
                      <a:endParaRPr sz="1200"/>
                    </a:p>
                  </a:txBody>
                  <a:tcPr marT="91425" marB="91425" marR="91425" marL="91425" anchor="ctr">
                    <a:solidFill>
                      <a:srgbClr val="CFE2F3"/>
                    </a:solidFill>
                  </a:tcPr>
                </a:tc>
                <a:tc>
                  <a:txBody>
                    <a:bodyPr/>
                    <a:lstStyle/>
                    <a:p>
                      <a:pPr indent="0" lvl="0" marL="0" rtl="0" algn="l">
                        <a:spcBef>
                          <a:spcPts val="0"/>
                        </a:spcBef>
                        <a:spcAft>
                          <a:spcPts val="0"/>
                        </a:spcAft>
                        <a:buNone/>
                      </a:pPr>
                      <a:r>
                        <a:rPr lang="en" sz="1200"/>
                        <a:t>View list of referees</a:t>
                      </a:r>
                      <a:endParaRPr sz="1200"/>
                    </a:p>
                  </a:txBody>
                  <a:tcPr marT="91425" marB="91425" marR="91425" marL="91425" anchor="ctr">
                    <a:solidFill>
                      <a:srgbClr val="CFE2F3"/>
                    </a:solidFill>
                  </a:tcPr>
                </a:tc>
                <a:tc>
                  <a:txBody>
                    <a:bodyPr/>
                    <a:lstStyle/>
                    <a:p>
                      <a:pPr indent="0" lvl="0" marL="0" rtl="0" algn="l">
                        <a:spcBef>
                          <a:spcPts val="0"/>
                        </a:spcBef>
                        <a:spcAft>
                          <a:spcPts val="0"/>
                        </a:spcAft>
                        <a:buNone/>
                      </a:pPr>
                      <a:r>
                        <a:rPr lang="en" sz="1200"/>
                        <a:t>Share videos on how great KOKO is with potential new </a:t>
                      </a:r>
                      <a:r>
                        <a:rPr lang="en" sz="1200"/>
                        <a:t>customers</a:t>
                      </a:r>
                      <a:r>
                        <a:rPr lang="en" sz="1200"/>
                        <a:t> </a:t>
                      </a:r>
                      <a:endParaRPr sz="1200"/>
                    </a:p>
                  </a:txBody>
                  <a:tcPr marT="91425" marB="91425" marR="91425" marL="91425" anchor="ctr"/>
                </a:tc>
              </a:tr>
              <a:tr h="381000">
                <a:tc>
                  <a:txBody>
                    <a:bodyPr/>
                    <a:lstStyle/>
                    <a:p>
                      <a:pPr indent="0" lvl="0" marL="0" rtl="0" algn="l">
                        <a:spcBef>
                          <a:spcPts val="0"/>
                        </a:spcBef>
                        <a:spcAft>
                          <a:spcPts val="0"/>
                        </a:spcAft>
                        <a:buNone/>
                      </a:pPr>
                      <a:r>
                        <a:rPr lang="en" sz="1200"/>
                        <a:t>View how many stoves I have sold</a:t>
                      </a:r>
                      <a:endParaRPr sz="1200"/>
                    </a:p>
                  </a:txBody>
                  <a:tcPr marT="91425" marB="91425" marR="91425" marL="91425" anchor="ctr">
                    <a:solidFill>
                      <a:srgbClr val="CFE2F3"/>
                    </a:solidFill>
                  </a:tcPr>
                </a:tc>
                <a:tc>
                  <a:txBody>
                    <a:bodyPr/>
                    <a:lstStyle/>
                    <a:p>
                      <a:pPr indent="0" lvl="0" marL="0" rtl="0" algn="l">
                        <a:spcBef>
                          <a:spcPts val="0"/>
                        </a:spcBef>
                        <a:spcAft>
                          <a:spcPts val="0"/>
                        </a:spcAft>
                        <a:buNone/>
                      </a:pPr>
                      <a:r>
                        <a:rPr lang="en" sz="1200"/>
                        <a:t>View status for each referee (stove bought, savings progression)</a:t>
                      </a:r>
                      <a:endParaRPr sz="1200"/>
                    </a:p>
                  </a:txBody>
                  <a:tcPr marT="91425" marB="91425" marR="91425" marL="91425" anchor="ctr">
                    <a:solidFill>
                      <a:srgbClr val="CFE2F3"/>
                    </a:solidFill>
                  </a:tcPr>
                </a:tc>
                <a:tc>
                  <a:txBody>
                    <a:bodyPr/>
                    <a:lstStyle/>
                    <a:p>
                      <a:pPr indent="0" lvl="0" marL="0" rtl="0" algn="l">
                        <a:spcBef>
                          <a:spcPts val="0"/>
                        </a:spcBef>
                        <a:spcAft>
                          <a:spcPts val="0"/>
                        </a:spcAft>
                        <a:buNone/>
                      </a:pPr>
                      <a:r>
                        <a:rPr lang="en" sz="1200">
                          <a:solidFill>
                            <a:schemeClr val="dk1"/>
                          </a:solidFill>
                        </a:rPr>
                        <a:t>Share pdfs and brochures on how great KOKO is with potential new </a:t>
                      </a:r>
                      <a:r>
                        <a:rPr lang="en" sz="1200">
                          <a:solidFill>
                            <a:schemeClr val="dk1"/>
                          </a:solidFill>
                        </a:rPr>
                        <a:t>customers</a:t>
                      </a:r>
                      <a:endParaRPr sz="1200"/>
                    </a:p>
                  </a:txBody>
                  <a:tcPr marT="91425" marB="91425" marR="91425" marL="91425" anchor="ctr"/>
                </a:tc>
              </a:tr>
              <a:tr h="396200">
                <a:tc>
                  <a:txBody>
                    <a:bodyPr/>
                    <a:lstStyle/>
                    <a:p>
                      <a:pPr indent="0" lvl="0" marL="0" rtl="0" algn="l">
                        <a:spcBef>
                          <a:spcPts val="0"/>
                        </a:spcBef>
                        <a:spcAft>
                          <a:spcPts val="0"/>
                        </a:spcAft>
                        <a:buNone/>
                      </a:pPr>
                      <a:r>
                        <a:rPr lang="en" sz="1200"/>
                        <a:t>View my commissions </a:t>
                      </a:r>
                      <a:endParaRPr sz="1200"/>
                    </a:p>
                  </a:txBody>
                  <a:tcPr marT="91425" marB="91425" marR="91425" marL="91425" anchor="ctr">
                    <a:solidFill>
                      <a:srgbClr val="CFE2F3"/>
                    </a:solidFill>
                  </a:tcPr>
                </a:tc>
                <a:tc>
                  <a:txBody>
                    <a:bodyPr/>
                    <a:lstStyle/>
                    <a:p>
                      <a:pPr indent="0" lvl="0" marL="0" rtl="0" algn="l">
                        <a:spcBef>
                          <a:spcPts val="0"/>
                        </a:spcBef>
                        <a:spcAft>
                          <a:spcPts val="0"/>
                        </a:spcAft>
                        <a:buNone/>
                      </a:pPr>
                      <a:r>
                        <a:rPr lang="en" sz="1200"/>
                        <a:t>Able to send generic messages to my referees to encourage them to keep saving for a stove</a:t>
                      </a:r>
                      <a:endParaRPr sz="1200"/>
                    </a:p>
                  </a:txBody>
                  <a:tcPr marT="91425" marB="91425" marR="91425" marL="91425" anchor="ctr">
                    <a:solidFill>
                      <a:srgbClr val="CFE2F3"/>
                    </a:solidFill>
                  </a:tcPr>
                </a:tc>
                <a:tc>
                  <a:txBody>
                    <a:bodyPr/>
                    <a:lstStyle/>
                    <a:p>
                      <a:pPr indent="0" lvl="0" marL="0" rtl="0" algn="l">
                        <a:spcBef>
                          <a:spcPts val="0"/>
                        </a:spcBef>
                        <a:spcAft>
                          <a:spcPts val="0"/>
                        </a:spcAft>
                        <a:buNone/>
                      </a:pPr>
                      <a:r>
                        <a:rPr lang="en" sz="1200"/>
                        <a:t>View selling tips and tricks and other useful KOKO USP content</a:t>
                      </a:r>
                      <a:endParaRPr sz="1200"/>
                    </a:p>
                  </a:txBody>
                  <a:tcPr marT="91425" marB="91425" marR="91425" marL="91425" anchor="ctr"/>
                </a:tc>
              </a:tr>
              <a:tr h="396200">
                <a:tc>
                  <a:txBody>
                    <a:bodyPr/>
                    <a:lstStyle/>
                    <a:p>
                      <a:pPr indent="0" lvl="0" marL="0" rtl="0" algn="l">
                        <a:spcBef>
                          <a:spcPts val="0"/>
                        </a:spcBef>
                        <a:spcAft>
                          <a:spcPts val="0"/>
                        </a:spcAft>
                        <a:buNone/>
                      </a:pPr>
                      <a:r>
                        <a:rPr lang="en" sz="1200"/>
                        <a:t>Notifications on how far to diamond status</a:t>
                      </a:r>
                      <a:r>
                        <a:rPr lang="en" sz="1200"/>
                        <a:t> </a:t>
                      </a:r>
                      <a:endParaRPr sz="1200"/>
                    </a:p>
                  </a:txBody>
                  <a:tcPr marT="91425" marB="91425" marR="91425" marL="91425" anchor="ctr">
                    <a:solidFill>
                      <a:srgbClr val="CFE2F3"/>
                    </a:solidFill>
                  </a:tcPr>
                </a:tc>
                <a:tc>
                  <a:txBody>
                    <a:bodyPr/>
                    <a:lstStyle/>
                    <a:p>
                      <a:pPr indent="0" lvl="0" marL="0" rtl="0" algn="l">
                        <a:spcBef>
                          <a:spcPts val="0"/>
                        </a:spcBef>
                        <a:spcAft>
                          <a:spcPts val="0"/>
                        </a:spcAft>
                        <a:buNone/>
                      </a:pPr>
                      <a:r>
                        <a:rPr lang="en" sz="1200"/>
                        <a:t>Able to customise generic messages to my </a:t>
                      </a:r>
                      <a:r>
                        <a:rPr lang="en" sz="1200"/>
                        <a:t>referees</a:t>
                      </a:r>
                      <a:endParaRPr sz="1200"/>
                    </a:p>
                  </a:txBody>
                  <a:tcPr marT="91425" marB="91425" marR="91425" marL="91425" anchor="ctr"/>
                </a:tc>
                <a:tc>
                  <a:txBody>
                    <a:bodyPr/>
                    <a:lstStyle/>
                    <a:p>
                      <a:pPr indent="0" lvl="0" marL="0" rtl="0" algn="l">
                        <a:spcBef>
                          <a:spcPts val="0"/>
                        </a:spcBef>
                        <a:spcAft>
                          <a:spcPts val="0"/>
                        </a:spcAft>
                        <a:buNone/>
                      </a:pPr>
                      <a:r>
                        <a:rPr lang="en" sz="1200"/>
                        <a:t>Process for uploading sales content to the app</a:t>
                      </a:r>
                      <a:endParaRPr sz="1200"/>
                    </a:p>
                  </a:txBody>
                  <a:tcPr marT="91425" marB="91425" marR="91425" marL="91425" anchor="ctr">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 sz="1200"/>
                        <a:t>Notification when I hit diamond status</a:t>
                      </a:r>
                      <a:endParaRPr sz="1200"/>
                    </a:p>
                  </a:txBody>
                  <a:tcPr marT="91425" marB="91425" marR="91425" marL="91425" anchor="ctr">
                    <a:solidFill>
                      <a:srgbClr val="CFE2F3"/>
                    </a:solidFill>
                  </a:tcPr>
                </a:tc>
                <a:tc>
                  <a:txBody>
                    <a:bodyPr/>
                    <a:lstStyle/>
                    <a:p>
                      <a:pPr indent="0" lvl="0" marL="0" rtl="0" algn="l">
                        <a:spcBef>
                          <a:spcPts val="0"/>
                        </a:spcBef>
                        <a:spcAft>
                          <a:spcPts val="0"/>
                        </a:spcAft>
                        <a:buClr>
                          <a:schemeClr val="dk1"/>
                        </a:buClr>
                        <a:buSzPts val="1100"/>
                        <a:buFont typeface="Arial"/>
                        <a:buNone/>
                      </a:pPr>
                      <a:r>
                        <a:rPr lang="en" sz="1200"/>
                        <a:t>Schedule when customers receive messages encouraging them to keep </a:t>
                      </a:r>
                      <a:r>
                        <a:rPr lang="en" sz="1200"/>
                        <a:t>saving</a:t>
                      </a:r>
                      <a:endParaRPr sz="1200"/>
                    </a:p>
                  </a:txBody>
                  <a:tcPr marT="91425" marB="91425" marR="91425" marL="91425" anchor="ctr">
                    <a:lnR cap="flat" cmpd="sng" w="9525">
                      <a:solidFill>
                        <a:srgbClr val="9E9E9E"/>
                      </a:solidFill>
                      <a:prstDash val="solid"/>
                      <a:round/>
                      <a:headEnd len="sm" w="sm" type="none"/>
                      <a:tailEnd len="sm" w="sm" type="none"/>
                    </a:lnR>
                    <a:solidFill>
                      <a:srgbClr val="CFE2F3"/>
                    </a:solidFill>
                  </a:tcPr>
                </a:tc>
                <a:tc>
                  <a:txBody>
                    <a:bodyPr/>
                    <a:lstStyle/>
                    <a:p>
                      <a:pPr indent="0" lvl="0" marL="0" rtl="0" algn="l">
                        <a:spcBef>
                          <a:spcPts val="0"/>
                        </a:spcBef>
                        <a:spcAft>
                          <a:spcPts val="0"/>
                        </a:spcAft>
                        <a:buNone/>
                      </a:pPr>
                      <a:r>
                        <a:rPr lang="en" sz="1200"/>
                        <a:t>Map of stove locations**</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 sz="1200"/>
                        <a:t>Transfer commissions to customers</a:t>
                      </a:r>
                      <a:endParaRPr sz="1200"/>
                    </a:p>
                  </a:txBody>
                  <a:tcPr marT="91425" marB="91425" marR="91425" marL="91425" anchor="ctr">
                    <a:solidFill>
                      <a:srgbClr val="CFE2F3"/>
                    </a:solidFill>
                  </a:tcPr>
                </a:tc>
                <a:tc>
                  <a:txBody>
                    <a:bodyPr/>
                    <a:lstStyle/>
                    <a:p>
                      <a:pPr indent="0" lvl="0" marL="0" rtl="0" algn="l">
                        <a:spcBef>
                          <a:spcPts val="0"/>
                        </a:spcBef>
                        <a:spcAft>
                          <a:spcPts val="0"/>
                        </a:spcAft>
                        <a:buNone/>
                      </a:pPr>
                      <a:r>
                        <a:rPr lang="en" sz="1200">
                          <a:solidFill>
                            <a:schemeClr val="dk1"/>
                          </a:solidFill>
                        </a:rPr>
                        <a:t>Customer Services able to approve messages to customers</a:t>
                      </a:r>
                      <a:endParaRPr sz="12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t>Availability of stove locations**</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67" name="Google Shape;67;p15"/>
          <p:cNvSpPr txBox="1"/>
          <p:nvPr/>
        </p:nvSpPr>
        <p:spPr>
          <a:xfrm>
            <a:off x="89875" y="4871850"/>
            <a:ext cx="6994200" cy="1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**Dependent on other features which don’t exist yet  so will need to be incorporated later </a:t>
            </a:r>
            <a:endParaRPr sz="900"/>
          </a:p>
        </p:txBody>
      </p:sp>
      <p:sp>
        <p:nvSpPr>
          <p:cNvPr id="68" name="Google Shape;68;p15"/>
          <p:cNvSpPr txBox="1"/>
          <p:nvPr/>
        </p:nvSpPr>
        <p:spPr>
          <a:xfrm>
            <a:off x="7651175" y="4867000"/>
            <a:ext cx="1340700" cy="4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Blue = Phase 1 scope</a:t>
            </a:r>
            <a:endParaRPr sz="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p:nvPr/>
        </p:nvSpPr>
        <p:spPr>
          <a:xfrm>
            <a:off x="0" y="28400"/>
            <a:ext cx="1118100" cy="843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User</a:t>
            </a:r>
            <a:r>
              <a:rPr lang="en" sz="1200"/>
              <a:t> selects Invite friends on Homescreen</a:t>
            </a:r>
            <a:endParaRPr sz="1200"/>
          </a:p>
        </p:txBody>
      </p:sp>
      <p:sp>
        <p:nvSpPr>
          <p:cNvPr id="74" name="Google Shape;74;p16"/>
          <p:cNvSpPr/>
          <p:nvPr/>
        </p:nvSpPr>
        <p:spPr>
          <a:xfrm>
            <a:off x="2886325" y="28400"/>
            <a:ext cx="1118100" cy="572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Invite friends screen</a:t>
            </a:r>
            <a:endParaRPr sz="1200"/>
          </a:p>
        </p:txBody>
      </p:sp>
      <p:sp>
        <p:nvSpPr>
          <p:cNvPr id="75" name="Google Shape;75;p16"/>
          <p:cNvSpPr/>
          <p:nvPr/>
        </p:nvSpPr>
        <p:spPr>
          <a:xfrm>
            <a:off x="2886325" y="686150"/>
            <a:ext cx="1118100" cy="572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Bronze screen </a:t>
            </a:r>
            <a:endParaRPr sz="1200"/>
          </a:p>
        </p:txBody>
      </p:sp>
      <p:sp>
        <p:nvSpPr>
          <p:cNvPr id="76" name="Google Shape;76;p16"/>
          <p:cNvSpPr/>
          <p:nvPr/>
        </p:nvSpPr>
        <p:spPr>
          <a:xfrm>
            <a:off x="2886325" y="1352550"/>
            <a:ext cx="1118100" cy="572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t>Silver Screen</a:t>
            </a:r>
            <a:endParaRPr sz="1200"/>
          </a:p>
        </p:txBody>
      </p:sp>
      <p:sp>
        <p:nvSpPr>
          <p:cNvPr id="77" name="Google Shape;77;p16"/>
          <p:cNvSpPr/>
          <p:nvPr/>
        </p:nvSpPr>
        <p:spPr>
          <a:xfrm>
            <a:off x="2886325" y="2018950"/>
            <a:ext cx="1118100" cy="572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Gold Screen</a:t>
            </a:r>
            <a:endParaRPr sz="1200"/>
          </a:p>
        </p:txBody>
      </p:sp>
      <p:sp>
        <p:nvSpPr>
          <p:cNvPr id="78" name="Google Shape;78;p16"/>
          <p:cNvSpPr/>
          <p:nvPr/>
        </p:nvSpPr>
        <p:spPr>
          <a:xfrm>
            <a:off x="2886325" y="3201500"/>
            <a:ext cx="1118100" cy="572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Ambassador Screen</a:t>
            </a:r>
            <a:endParaRPr sz="1200"/>
          </a:p>
        </p:txBody>
      </p:sp>
      <p:sp>
        <p:nvSpPr>
          <p:cNvPr id="79" name="Google Shape;79;p16"/>
          <p:cNvSpPr/>
          <p:nvPr/>
        </p:nvSpPr>
        <p:spPr>
          <a:xfrm>
            <a:off x="1342850" y="-36100"/>
            <a:ext cx="1118100" cy="972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 stoves sold?</a:t>
            </a:r>
            <a:endParaRPr sz="1000"/>
          </a:p>
        </p:txBody>
      </p:sp>
      <p:cxnSp>
        <p:nvCxnSpPr>
          <p:cNvPr id="80" name="Google Shape;80;p16"/>
          <p:cNvCxnSpPr>
            <a:stCxn id="79" idx="3"/>
            <a:endCxn id="75" idx="1"/>
          </p:cNvCxnSpPr>
          <p:nvPr/>
        </p:nvCxnSpPr>
        <p:spPr>
          <a:xfrm>
            <a:off x="2460950" y="449900"/>
            <a:ext cx="425400" cy="522600"/>
          </a:xfrm>
          <a:prstGeom prst="bentConnector3">
            <a:avLst>
              <a:gd fmla="val 49997" name="adj1"/>
            </a:avLst>
          </a:prstGeom>
          <a:noFill/>
          <a:ln cap="flat" cmpd="sng" w="9525">
            <a:solidFill>
              <a:schemeClr val="dk2"/>
            </a:solidFill>
            <a:prstDash val="solid"/>
            <a:round/>
            <a:headEnd len="med" w="med" type="none"/>
            <a:tailEnd len="med" w="med" type="stealth"/>
          </a:ln>
        </p:spPr>
      </p:cxnSp>
      <p:cxnSp>
        <p:nvCxnSpPr>
          <p:cNvPr id="81" name="Google Shape;81;p16"/>
          <p:cNvCxnSpPr>
            <a:stCxn id="79" idx="3"/>
            <a:endCxn id="74" idx="1"/>
          </p:cNvCxnSpPr>
          <p:nvPr/>
        </p:nvCxnSpPr>
        <p:spPr>
          <a:xfrm flipH="1" rot="10800000">
            <a:off x="2460950" y="314900"/>
            <a:ext cx="425400" cy="135000"/>
          </a:xfrm>
          <a:prstGeom prst="bentConnector3">
            <a:avLst>
              <a:gd fmla="val 49997" name="adj1"/>
            </a:avLst>
          </a:prstGeom>
          <a:noFill/>
          <a:ln cap="flat" cmpd="sng" w="9525">
            <a:solidFill>
              <a:schemeClr val="dk2"/>
            </a:solidFill>
            <a:prstDash val="solid"/>
            <a:round/>
            <a:headEnd len="med" w="med" type="none"/>
            <a:tailEnd len="med" w="med" type="stealth"/>
          </a:ln>
        </p:spPr>
      </p:cxnSp>
      <p:cxnSp>
        <p:nvCxnSpPr>
          <p:cNvPr id="82" name="Google Shape;82;p16"/>
          <p:cNvCxnSpPr>
            <a:stCxn id="79" idx="2"/>
            <a:endCxn id="76" idx="1"/>
          </p:cNvCxnSpPr>
          <p:nvPr/>
        </p:nvCxnSpPr>
        <p:spPr>
          <a:xfrm flipH="1" rot="-5400000">
            <a:off x="2042600" y="795200"/>
            <a:ext cx="702900" cy="984300"/>
          </a:xfrm>
          <a:prstGeom prst="bentConnector2">
            <a:avLst/>
          </a:prstGeom>
          <a:noFill/>
          <a:ln cap="flat" cmpd="sng" w="9525">
            <a:solidFill>
              <a:schemeClr val="dk2"/>
            </a:solidFill>
            <a:prstDash val="solid"/>
            <a:round/>
            <a:headEnd len="med" w="med" type="none"/>
            <a:tailEnd len="med" w="med" type="stealth"/>
          </a:ln>
        </p:spPr>
      </p:cxnSp>
      <p:cxnSp>
        <p:nvCxnSpPr>
          <p:cNvPr id="83" name="Google Shape;83;p16"/>
          <p:cNvCxnSpPr>
            <a:endCxn id="77" idx="1"/>
          </p:cNvCxnSpPr>
          <p:nvPr/>
        </p:nvCxnSpPr>
        <p:spPr>
          <a:xfrm flipH="1" rot="-5400000">
            <a:off x="1709425" y="1128400"/>
            <a:ext cx="1369500" cy="984300"/>
          </a:xfrm>
          <a:prstGeom prst="bentConnector2">
            <a:avLst/>
          </a:prstGeom>
          <a:noFill/>
          <a:ln cap="flat" cmpd="sng" w="9525">
            <a:solidFill>
              <a:schemeClr val="dk2"/>
            </a:solidFill>
            <a:prstDash val="solid"/>
            <a:round/>
            <a:headEnd len="med" w="med" type="none"/>
            <a:tailEnd len="med" w="med" type="stealth"/>
          </a:ln>
        </p:spPr>
      </p:cxnSp>
      <p:cxnSp>
        <p:nvCxnSpPr>
          <p:cNvPr id="84" name="Google Shape;84;p16"/>
          <p:cNvCxnSpPr>
            <a:stCxn id="73" idx="3"/>
            <a:endCxn id="79" idx="1"/>
          </p:cNvCxnSpPr>
          <p:nvPr/>
        </p:nvCxnSpPr>
        <p:spPr>
          <a:xfrm>
            <a:off x="1118100" y="449900"/>
            <a:ext cx="224700" cy="0"/>
          </a:xfrm>
          <a:prstGeom prst="straightConnector1">
            <a:avLst/>
          </a:prstGeom>
          <a:noFill/>
          <a:ln cap="flat" cmpd="sng" w="9525">
            <a:solidFill>
              <a:schemeClr val="dk2"/>
            </a:solidFill>
            <a:prstDash val="solid"/>
            <a:round/>
            <a:headEnd len="med" w="med" type="none"/>
            <a:tailEnd len="med" w="med" type="none"/>
          </a:ln>
        </p:spPr>
      </p:cxnSp>
      <p:cxnSp>
        <p:nvCxnSpPr>
          <p:cNvPr id="85" name="Google Shape;85;p16"/>
          <p:cNvCxnSpPr>
            <a:endCxn id="78" idx="1"/>
          </p:cNvCxnSpPr>
          <p:nvPr/>
        </p:nvCxnSpPr>
        <p:spPr>
          <a:xfrm flipH="1" rot="-5400000">
            <a:off x="1376275" y="1977800"/>
            <a:ext cx="2035800" cy="984300"/>
          </a:xfrm>
          <a:prstGeom prst="bentConnector2">
            <a:avLst/>
          </a:prstGeom>
          <a:noFill/>
          <a:ln cap="flat" cmpd="sng" w="9525">
            <a:solidFill>
              <a:schemeClr val="dk2"/>
            </a:solidFill>
            <a:prstDash val="solid"/>
            <a:round/>
            <a:headEnd len="med" w="med" type="none"/>
            <a:tailEnd len="med" w="med" type="stealth"/>
          </a:ln>
        </p:spPr>
      </p:cxnSp>
      <p:sp>
        <p:nvSpPr>
          <p:cNvPr id="86" name="Google Shape;86;p16"/>
          <p:cNvSpPr/>
          <p:nvPr/>
        </p:nvSpPr>
        <p:spPr>
          <a:xfrm>
            <a:off x="4213338" y="3201500"/>
            <a:ext cx="1118100" cy="572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See friend’s progress</a:t>
            </a:r>
            <a:endParaRPr sz="1200"/>
          </a:p>
        </p:txBody>
      </p:sp>
      <p:sp>
        <p:nvSpPr>
          <p:cNvPr id="87" name="Google Shape;87;p16"/>
          <p:cNvSpPr/>
          <p:nvPr/>
        </p:nvSpPr>
        <p:spPr>
          <a:xfrm>
            <a:off x="4213350" y="4199300"/>
            <a:ext cx="1118100" cy="572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Send follow up messages </a:t>
            </a:r>
            <a:endParaRPr sz="1200"/>
          </a:p>
        </p:txBody>
      </p:sp>
      <p:sp>
        <p:nvSpPr>
          <p:cNvPr id="88" name="Google Shape;88;p16"/>
          <p:cNvSpPr/>
          <p:nvPr/>
        </p:nvSpPr>
        <p:spPr>
          <a:xfrm>
            <a:off x="4683975" y="2016750"/>
            <a:ext cx="1118100" cy="572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Invite friends</a:t>
            </a:r>
            <a:endParaRPr sz="1200"/>
          </a:p>
        </p:txBody>
      </p:sp>
      <p:cxnSp>
        <p:nvCxnSpPr>
          <p:cNvPr id="89" name="Google Shape;89;p16"/>
          <p:cNvCxnSpPr>
            <a:stCxn id="74" idx="3"/>
            <a:endCxn id="88" idx="1"/>
          </p:cNvCxnSpPr>
          <p:nvPr/>
        </p:nvCxnSpPr>
        <p:spPr>
          <a:xfrm>
            <a:off x="4004425" y="314750"/>
            <a:ext cx="679500" cy="1988400"/>
          </a:xfrm>
          <a:prstGeom prst="bentConnector3">
            <a:avLst>
              <a:gd fmla="val 50004" name="adj1"/>
            </a:avLst>
          </a:prstGeom>
          <a:noFill/>
          <a:ln cap="flat" cmpd="sng" w="9525">
            <a:solidFill>
              <a:schemeClr val="dk2"/>
            </a:solidFill>
            <a:prstDash val="solid"/>
            <a:round/>
            <a:headEnd len="med" w="med" type="none"/>
            <a:tailEnd len="med" w="med" type="stealth"/>
          </a:ln>
        </p:spPr>
      </p:cxnSp>
      <p:cxnSp>
        <p:nvCxnSpPr>
          <p:cNvPr id="90" name="Google Shape;90;p16"/>
          <p:cNvCxnSpPr>
            <a:stCxn id="75" idx="3"/>
            <a:endCxn id="88" idx="1"/>
          </p:cNvCxnSpPr>
          <p:nvPr/>
        </p:nvCxnSpPr>
        <p:spPr>
          <a:xfrm>
            <a:off x="4004425" y="972500"/>
            <a:ext cx="679500" cy="1330500"/>
          </a:xfrm>
          <a:prstGeom prst="bentConnector3">
            <a:avLst>
              <a:gd fmla="val 50004" name="adj1"/>
            </a:avLst>
          </a:prstGeom>
          <a:noFill/>
          <a:ln cap="flat" cmpd="sng" w="9525">
            <a:solidFill>
              <a:schemeClr val="dk2"/>
            </a:solidFill>
            <a:prstDash val="solid"/>
            <a:round/>
            <a:headEnd len="med" w="med" type="none"/>
            <a:tailEnd len="med" w="med" type="stealth"/>
          </a:ln>
        </p:spPr>
      </p:cxnSp>
      <p:cxnSp>
        <p:nvCxnSpPr>
          <p:cNvPr id="91" name="Google Shape;91;p16"/>
          <p:cNvCxnSpPr>
            <a:stCxn id="76" idx="3"/>
            <a:endCxn id="88" idx="1"/>
          </p:cNvCxnSpPr>
          <p:nvPr/>
        </p:nvCxnSpPr>
        <p:spPr>
          <a:xfrm>
            <a:off x="4004425" y="1638900"/>
            <a:ext cx="679500" cy="664200"/>
          </a:xfrm>
          <a:prstGeom prst="bentConnector3">
            <a:avLst>
              <a:gd fmla="val 50004" name="adj1"/>
            </a:avLst>
          </a:prstGeom>
          <a:noFill/>
          <a:ln cap="flat" cmpd="sng" w="9525">
            <a:solidFill>
              <a:schemeClr val="dk2"/>
            </a:solidFill>
            <a:prstDash val="solid"/>
            <a:round/>
            <a:headEnd len="med" w="med" type="none"/>
            <a:tailEnd len="med" w="med" type="stealth"/>
          </a:ln>
        </p:spPr>
      </p:cxnSp>
      <p:cxnSp>
        <p:nvCxnSpPr>
          <p:cNvPr id="92" name="Google Shape;92;p16"/>
          <p:cNvCxnSpPr>
            <a:stCxn id="77" idx="3"/>
            <a:endCxn id="88" idx="1"/>
          </p:cNvCxnSpPr>
          <p:nvPr/>
        </p:nvCxnSpPr>
        <p:spPr>
          <a:xfrm flipH="1" rot="10800000">
            <a:off x="4004425" y="2303200"/>
            <a:ext cx="679500" cy="2100"/>
          </a:xfrm>
          <a:prstGeom prst="bentConnector3">
            <a:avLst>
              <a:gd fmla="val 50004" name="adj1"/>
            </a:avLst>
          </a:prstGeom>
          <a:noFill/>
          <a:ln cap="flat" cmpd="sng" w="9525">
            <a:solidFill>
              <a:schemeClr val="dk2"/>
            </a:solidFill>
            <a:prstDash val="solid"/>
            <a:round/>
            <a:headEnd len="med" w="med" type="none"/>
            <a:tailEnd len="med" w="med" type="stealth"/>
          </a:ln>
        </p:spPr>
      </p:cxnSp>
      <p:cxnSp>
        <p:nvCxnSpPr>
          <p:cNvPr id="93" name="Google Shape;93;p16"/>
          <p:cNvCxnSpPr>
            <a:stCxn id="78" idx="3"/>
            <a:endCxn id="86" idx="1"/>
          </p:cNvCxnSpPr>
          <p:nvPr/>
        </p:nvCxnSpPr>
        <p:spPr>
          <a:xfrm>
            <a:off x="4004425" y="3487850"/>
            <a:ext cx="208800" cy="600"/>
          </a:xfrm>
          <a:prstGeom prst="bentConnector3">
            <a:avLst>
              <a:gd fmla="val 50027" name="adj1"/>
            </a:avLst>
          </a:prstGeom>
          <a:noFill/>
          <a:ln cap="flat" cmpd="sng" w="9525">
            <a:solidFill>
              <a:schemeClr val="dk2"/>
            </a:solidFill>
            <a:prstDash val="solid"/>
            <a:round/>
            <a:headEnd len="med" w="med" type="none"/>
            <a:tailEnd len="med" w="med" type="stealth"/>
          </a:ln>
        </p:spPr>
      </p:cxnSp>
      <p:cxnSp>
        <p:nvCxnSpPr>
          <p:cNvPr id="94" name="Google Shape;94;p16"/>
          <p:cNvCxnSpPr>
            <a:stCxn id="78" idx="3"/>
            <a:endCxn id="87" idx="1"/>
          </p:cNvCxnSpPr>
          <p:nvPr/>
        </p:nvCxnSpPr>
        <p:spPr>
          <a:xfrm>
            <a:off x="4004425" y="3487850"/>
            <a:ext cx="208800" cy="997800"/>
          </a:xfrm>
          <a:prstGeom prst="bentConnector3">
            <a:avLst>
              <a:gd fmla="val 50030" name="adj1"/>
            </a:avLst>
          </a:prstGeom>
          <a:noFill/>
          <a:ln cap="flat" cmpd="sng" w="9525">
            <a:solidFill>
              <a:schemeClr val="dk2"/>
            </a:solidFill>
            <a:prstDash val="solid"/>
            <a:round/>
            <a:headEnd len="med" w="med" type="none"/>
            <a:tailEnd len="med" w="med" type="stealth"/>
          </a:ln>
        </p:spPr>
      </p:cxnSp>
      <p:cxnSp>
        <p:nvCxnSpPr>
          <p:cNvPr id="95" name="Google Shape;95;p16"/>
          <p:cNvCxnSpPr>
            <a:stCxn id="78" idx="0"/>
            <a:endCxn id="88" idx="2"/>
          </p:cNvCxnSpPr>
          <p:nvPr/>
        </p:nvCxnSpPr>
        <p:spPr>
          <a:xfrm rot="-5400000">
            <a:off x="4038175" y="1996700"/>
            <a:ext cx="612000" cy="1797600"/>
          </a:xfrm>
          <a:prstGeom prst="bentConnector3">
            <a:avLst>
              <a:gd fmla="val 50004" name="adj1"/>
            </a:avLst>
          </a:prstGeom>
          <a:noFill/>
          <a:ln cap="flat" cmpd="sng" w="9525">
            <a:solidFill>
              <a:schemeClr val="dk2"/>
            </a:solidFill>
            <a:prstDash val="solid"/>
            <a:round/>
            <a:headEnd len="med" w="med" type="none"/>
            <a:tailEnd len="med" w="med" type="stealth"/>
          </a:ln>
        </p:spPr>
      </p:cxnSp>
      <p:sp>
        <p:nvSpPr>
          <p:cNvPr id="96" name="Google Shape;96;p16"/>
          <p:cNvSpPr/>
          <p:nvPr/>
        </p:nvSpPr>
        <p:spPr>
          <a:xfrm>
            <a:off x="5452025" y="4216575"/>
            <a:ext cx="1118100" cy="572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Select channel</a:t>
            </a:r>
            <a:endParaRPr sz="1200"/>
          </a:p>
        </p:txBody>
      </p:sp>
      <p:sp>
        <p:nvSpPr>
          <p:cNvPr id="97" name="Google Shape;97;p16"/>
          <p:cNvSpPr/>
          <p:nvPr/>
        </p:nvSpPr>
        <p:spPr>
          <a:xfrm>
            <a:off x="6690700" y="4216575"/>
            <a:ext cx="1118100" cy="572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Schedule SMS</a:t>
            </a:r>
            <a:endParaRPr sz="1200"/>
          </a:p>
        </p:txBody>
      </p:sp>
      <p:sp>
        <p:nvSpPr>
          <p:cNvPr id="98" name="Google Shape;98;p16"/>
          <p:cNvSpPr/>
          <p:nvPr/>
        </p:nvSpPr>
        <p:spPr>
          <a:xfrm>
            <a:off x="7929375" y="4216575"/>
            <a:ext cx="1118100" cy="572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Select SMS recipients</a:t>
            </a:r>
            <a:endParaRPr sz="1200"/>
          </a:p>
        </p:txBody>
      </p:sp>
      <p:cxnSp>
        <p:nvCxnSpPr>
          <p:cNvPr id="99" name="Google Shape;99;p16"/>
          <p:cNvCxnSpPr>
            <a:stCxn id="86" idx="2"/>
            <a:endCxn id="87" idx="0"/>
          </p:cNvCxnSpPr>
          <p:nvPr/>
        </p:nvCxnSpPr>
        <p:spPr>
          <a:xfrm flipH="1" rot="-5400000">
            <a:off x="4560138" y="3986450"/>
            <a:ext cx="425100" cy="600"/>
          </a:xfrm>
          <a:prstGeom prst="bentConnector3">
            <a:avLst>
              <a:gd fmla="val 50000" name="adj1"/>
            </a:avLst>
          </a:prstGeom>
          <a:noFill/>
          <a:ln cap="flat" cmpd="sng" w="9525">
            <a:solidFill>
              <a:schemeClr val="dk2"/>
            </a:solidFill>
            <a:prstDash val="solid"/>
            <a:round/>
            <a:headEnd len="med" w="med" type="none"/>
            <a:tailEnd len="med" w="med" type="stealth"/>
          </a:ln>
        </p:spPr>
      </p:cxnSp>
      <p:cxnSp>
        <p:nvCxnSpPr>
          <p:cNvPr id="100" name="Google Shape;100;p16"/>
          <p:cNvCxnSpPr>
            <a:stCxn id="98" idx="2"/>
            <a:endCxn id="78" idx="2"/>
          </p:cNvCxnSpPr>
          <p:nvPr/>
        </p:nvCxnSpPr>
        <p:spPr>
          <a:xfrm flipH="1" rot="5400000">
            <a:off x="5459325" y="1760175"/>
            <a:ext cx="1015200" cy="5043000"/>
          </a:xfrm>
          <a:prstGeom prst="bentConnector3">
            <a:avLst>
              <a:gd fmla="val -23456" name="adj1"/>
            </a:avLst>
          </a:prstGeom>
          <a:noFill/>
          <a:ln cap="flat" cmpd="sng" w="9525">
            <a:solidFill>
              <a:schemeClr val="dk2"/>
            </a:solidFill>
            <a:prstDash val="solid"/>
            <a:round/>
            <a:headEnd len="med" w="med" type="none"/>
            <a:tailEnd len="med" w="med" type="stealth"/>
          </a:ln>
        </p:spPr>
      </p:cxnSp>
      <p:cxnSp>
        <p:nvCxnSpPr>
          <p:cNvPr id="101" name="Google Shape;101;p16"/>
          <p:cNvCxnSpPr>
            <a:stCxn id="87" idx="3"/>
            <a:endCxn id="96" idx="1"/>
          </p:cNvCxnSpPr>
          <p:nvPr/>
        </p:nvCxnSpPr>
        <p:spPr>
          <a:xfrm>
            <a:off x="5331450" y="4485650"/>
            <a:ext cx="120600" cy="174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6"/>
          <p:cNvCxnSpPr>
            <a:stCxn id="96" idx="3"/>
            <a:endCxn id="97" idx="1"/>
          </p:cNvCxnSpPr>
          <p:nvPr/>
        </p:nvCxnSpPr>
        <p:spPr>
          <a:xfrm>
            <a:off x="6570125" y="4502925"/>
            <a:ext cx="120600" cy="0"/>
          </a:xfrm>
          <a:prstGeom prst="straightConnector1">
            <a:avLst/>
          </a:prstGeom>
          <a:noFill/>
          <a:ln cap="flat" cmpd="sng" w="9525">
            <a:solidFill>
              <a:schemeClr val="dk2"/>
            </a:solidFill>
            <a:prstDash val="solid"/>
            <a:round/>
            <a:headEnd len="med" w="med" type="none"/>
            <a:tailEnd len="med" w="med" type="triangle"/>
          </a:ln>
        </p:spPr>
      </p:cxnSp>
      <p:cxnSp>
        <p:nvCxnSpPr>
          <p:cNvPr id="103" name="Google Shape;103;p16"/>
          <p:cNvCxnSpPr>
            <a:stCxn id="97" idx="3"/>
            <a:endCxn id="98" idx="1"/>
          </p:cNvCxnSpPr>
          <p:nvPr/>
        </p:nvCxnSpPr>
        <p:spPr>
          <a:xfrm>
            <a:off x="7808800" y="4502925"/>
            <a:ext cx="120600" cy="0"/>
          </a:xfrm>
          <a:prstGeom prst="straightConnector1">
            <a:avLst/>
          </a:prstGeom>
          <a:noFill/>
          <a:ln cap="flat" cmpd="sng" w="9525">
            <a:solidFill>
              <a:schemeClr val="dk2"/>
            </a:solidFill>
            <a:prstDash val="solid"/>
            <a:round/>
            <a:headEnd len="med" w="med" type="none"/>
            <a:tailEnd len="med" w="med" type="triangle"/>
          </a:ln>
        </p:spPr>
      </p:cxnSp>
      <p:sp>
        <p:nvSpPr>
          <p:cNvPr id="104" name="Google Shape;104;p16"/>
          <p:cNvSpPr/>
          <p:nvPr/>
        </p:nvSpPr>
        <p:spPr>
          <a:xfrm>
            <a:off x="6690700" y="3357975"/>
            <a:ext cx="1118100" cy="572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Enter social media UI</a:t>
            </a:r>
            <a:endParaRPr sz="1200"/>
          </a:p>
        </p:txBody>
      </p:sp>
      <p:cxnSp>
        <p:nvCxnSpPr>
          <p:cNvPr id="105" name="Google Shape;105;p16"/>
          <p:cNvCxnSpPr>
            <a:stCxn id="96" idx="0"/>
            <a:endCxn id="104" idx="1"/>
          </p:cNvCxnSpPr>
          <p:nvPr/>
        </p:nvCxnSpPr>
        <p:spPr>
          <a:xfrm rot="-5400000">
            <a:off x="6064775" y="3590775"/>
            <a:ext cx="572100" cy="679500"/>
          </a:xfrm>
          <a:prstGeom prst="bentConnector2">
            <a:avLst/>
          </a:prstGeom>
          <a:noFill/>
          <a:ln cap="flat" cmpd="sng" w="9525">
            <a:solidFill>
              <a:schemeClr val="dk2"/>
            </a:solidFill>
            <a:prstDash val="solid"/>
            <a:round/>
            <a:headEnd len="med" w="med" type="none"/>
            <a:tailEnd len="med" w="med" type="stealth"/>
          </a:ln>
        </p:spPr>
      </p:cxnSp>
      <p:cxnSp>
        <p:nvCxnSpPr>
          <p:cNvPr id="106" name="Google Shape;106;p16"/>
          <p:cNvCxnSpPr/>
          <p:nvPr/>
        </p:nvCxnSpPr>
        <p:spPr>
          <a:xfrm>
            <a:off x="0" y="3126425"/>
            <a:ext cx="9151800" cy="8700"/>
          </a:xfrm>
          <a:prstGeom prst="straightConnector1">
            <a:avLst/>
          </a:prstGeom>
          <a:noFill/>
          <a:ln cap="flat" cmpd="sng" w="9525">
            <a:solidFill>
              <a:schemeClr val="dk2"/>
            </a:solidFill>
            <a:prstDash val="dash"/>
            <a:round/>
            <a:headEnd len="med" w="med" type="none"/>
            <a:tailEnd len="med" w="med" type="none"/>
          </a:ln>
        </p:spPr>
      </p:cxnSp>
      <p:sp>
        <p:nvSpPr>
          <p:cNvPr id="107" name="Google Shape;107;p16"/>
          <p:cNvSpPr txBox="1"/>
          <p:nvPr/>
        </p:nvSpPr>
        <p:spPr>
          <a:xfrm>
            <a:off x="-40450" y="3106850"/>
            <a:ext cx="1948500" cy="6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t>AMBASSADOR FUNCTIONALITY </a:t>
            </a:r>
            <a:endParaRPr b="1" sz="700"/>
          </a:p>
        </p:txBody>
      </p:sp>
      <p:sp>
        <p:nvSpPr>
          <p:cNvPr id="108" name="Google Shape;108;p16"/>
          <p:cNvSpPr txBox="1"/>
          <p:nvPr/>
        </p:nvSpPr>
        <p:spPr>
          <a:xfrm>
            <a:off x="2679925" y="72875"/>
            <a:ext cx="533400" cy="1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t>0</a:t>
            </a:r>
            <a:endParaRPr b="1" sz="800"/>
          </a:p>
        </p:txBody>
      </p:sp>
      <p:sp>
        <p:nvSpPr>
          <p:cNvPr id="109" name="Google Shape;109;p16"/>
          <p:cNvSpPr txBox="1"/>
          <p:nvPr/>
        </p:nvSpPr>
        <p:spPr>
          <a:xfrm>
            <a:off x="2603725" y="944275"/>
            <a:ext cx="533400" cy="1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t>1-2</a:t>
            </a:r>
            <a:endParaRPr b="1" sz="800"/>
          </a:p>
        </p:txBody>
      </p:sp>
      <p:sp>
        <p:nvSpPr>
          <p:cNvPr id="110" name="Google Shape;110;p16"/>
          <p:cNvSpPr txBox="1"/>
          <p:nvPr/>
        </p:nvSpPr>
        <p:spPr>
          <a:xfrm>
            <a:off x="2603725" y="1401475"/>
            <a:ext cx="533400" cy="1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t>3-4</a:t>
            </a:r>
            <a:endParaRPr b="1" sz="800"/>
          </a:p>
        </p:txBody>
      </p:sp>
      <p:sp>
        <p:nvSpPr>
          <p:cNvPr id="111" name="Google Shape;111;p16"/>
          <p:cNvSpPr txBox="1"/>
          <p:nvPr/>
        </p:nvSpPr>
        <p:spPr>
          <a:xfrm>
            <a:off x="2603725" y="2048775"/>
            <a:ext cx="533400" cy="1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t>5-6</a:t>
            </a:r>
            <a:endParaRPr b="1" sz="800"/>
          </a:p>
        </p:txBody>
      </p:sp>
      <p:sp>
        <p:nvSpPr>
          <p:cNvPr id="112" name="Google Shape;112;p16"/>
          <p:cNvSpPr txBox="1"/>
          <p:nvPr/>
        </p:nvSpPr>
        <p:spPr>
          <a:xfrm>
            <a:off x="2178525" y="3191775"/>
            <a:ext cx="806100" cy="1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t>= 7 or more</a:t>
            </a:r>
            <a:endParaRPr b="1"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Paying out referrals bonus’</a:t>
            </a:r>
            <a:endParaRPr/>
          </a:p>
        </p:txBody>
      </p:sp>
      <p:sp>
        <p:nvSpPr>
          <p:cNvPr id="118" name="Google Shape;118;p17"/>
          <p:cNvSpPr txBox="1"/>
          <p:nvPr>
            <p:ph idx="1" type="body"/>
          </p:nvPr>
        </p:nvSpPr>
        <p:spPr>
          <a:xfrm>
            <a:off x="311700" y="1097025"/>
            <a:ext cx="8520600" cy="6798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Currently are handled manually but long term we need to settle these automatically via the </a:t>
            </a:r>
            <a:r>
              <a:rPr lang="en"/>
              <a:t>ERP</a:t>
            </a:r>
            <a:r>
              <a:rPr lang="en"/>
              <a:t>. </a:t>
            </a:r>
            <a:endParaRPr/>
          </a:p>
          <a:p>
            <a:pPr indent="0" lvl="0" marL="0" rtl="0" algn="l">
              <a:spcBef>
                <a:spcPts val="1600"/>
              </a:spcBef>
              <a:spcAft>
                <a:spcPts val="1600"/>
              </a:spcAft>
              <a:buNone/>
            </a:pPr>
            <a:r>
              <a:t/>
            </a:r>
            <a:endParaRPr/>
          </a:p>
        </p:txBody>
      </p:sp>
      <p:sp>
        <p:nvSpPr>
          <p:cNvPr id="119" name="Google Shape;119;p17"/>
          <p:cNvSpPr/>
          <p:nvPr/>
        </p:nvSpPr>
        <p:spPr>
          <a:xfrm>
            <a:off x="60975" y="2115474"/>
            <a:ext cx="1313100" cy="112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Customer enters invite code of referrer</a:t>
            </a:r>
            <a:endParaRPr sz="1200"/>
          </a:p>
        </p:txBody>
      </p:sp>
      <p:sp>
        <p:nvSpPr>
          <p:cNvPr id="120" name="Google Shape;120;p17"/>
          <p:cNvSpPr/>
          <p:nvPr/>
        </p:nvSpPr>
        <p:spPr>
          <a:xfrm>
            <a:off x="1555588" y="2115474"/>
            <a:ext cx="1313100" cy="112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Customer buys stove</a:t>
            </a:r>
            <a:endParaRPr sz="1200"/>
          </a:p>
        </p:txBody>
      </p:sp>
      <p:sp>
        <p:nvSpPr>
          <p:cNvPr id="121" name="Google Shape;121;p17"/>
          <p:cNvSpPr/>
          <p:nvPr/>
        </p:nvSpPr>
        <p:spPr>
          <a:xfrm>
            <a:off x="3050200" y="2115475"/>
            <a:ext cx="1313100" cy="112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Bonus is attributed to referrer in KOKO Core</a:t>
            </a:r>
            <a:endParaRPr sz="1200"/>
          </a:p>
        </p:txBody>
      </p:sp>
      <p:sp>
        <p:nvSpPr>
          <p:cNvPr id="122" name="Google Shape;122;p17"/>
          <p:cNvSpPr/>
          <p:nvPr/>
        </p:nvSpPr>
        <p:spPr>
          <a:xfrm>
            <a:off x="4572000" y="2115475"/>
            <a:ext cx="1420500" cy="11277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Has user sold 4 stoves or more?</a:t>
            </a:r>
            <a:endParaRPr sz="1000"/>
          </a:p>
        </p:txBody>
      </p:sp>
      <p:sp>
        <p:nvSpPr>
          <p:cNvPr id="123" name="Google Shape;123;p17"/>
          <p:cNvSpPr/>
          <p:nvPr/>
        </p:nvSpPr>
        <p:spPr>
          <a:xfrm>
            <a:off x="6287875" y="2115475"/>
            <a:ext cx="1313100" cy="112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Customer is paid 200 Ksh MPESA credit</a:t>
            </a:r>
            <a:endParaRPr sz="1200"/>
          </a:p>
        </p:txBody>
      </p:sp>
      <p:sp>
        <p:nvSpPr>
          <p:cNvPr id="124" name="Google Shape;124;p17"/>
          <p:cNvSpPr/>
          <p:nvPr/>
        </p:nvSpPr>
        <p:spPr>
          <a:xfrm>
            <a:off x="6287875" y="3441175"/>
            <a:ext cx="1313100" cy="112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Customer is paid 250 Ksh MPESA credit</a:t>
            </a:r>
            <a:endParaRPr sz="1200"/>
          </a:p>
        </p:txBody>
      </p:sp>
      <p:cxnSp>
        <p:nvCxnSpPr>
          <p:cNvPr id="125" name="Google Shape;125;p17"/>
          <p:cNvCxnSpPr>
            <a:stCxn id="119" idx="3"/>
            <a:endCxn id="120" idx="1"/>
          </p:cNvCxnSpPr>
          <p:nvPr/>
        </p:nvCxnSpPr>
        <p:spPr>
          <a:xfrm>
            <a:off x="1374075" y="2679324"/>
            <a:ext cx="181500" cy="0"/>
          </a:xfrm>
          <a:prstGeom prst="straightConnector1">
            <a:avLst/>
          </a:prstGeom>
          <a:noFill/>
          <a:ln cap="flat" cmpd="sng" w="9525">
            <a:solidFill>
              <a:schemeClr val="dk2"/>
            </a:solidFill>
            <a:prstDash val="solid"/>
            <a:round/>
            <a:headEnd len="med" w="med" type="none"/>
            <a:tailEnd len="med" w="med" type="stealth"/>
          </a:ln>
        </p:spPr>
      </p:cxnSp>
      <p:cxnSp>
        <p:nvCxnSpPr>
          <p:cNvPr id="126" name="Google Shape;126;p17"/>
          <p:cNvCxnSpPr>
            <a:stCxn id="120" idx="3"/>
            <a:endCxn id="121" idx="1"/>
          </p:cNvCxnSpPr>
          <p:nvPr/>
        </p:nvCxnSpPr>
        <p:spPr>
          <a:xfrm>
            <a:off x="2868688" y="2679324"/>
            <a:ext cx="181500" cy="0"/>
          </a:xfrm>
          <a:prstGeom prst="straightConnector1">
            <a:avLst/>
          </a:prstGeom>
          <a:noFill/>
          <a:ln cap="flat" cmpd="sng" w="9525">
            <a:solidFill>
              <a:schemeClr val="dk2"/>
            </a:solidFill>
            <a:prstDash val="solid"/>
            <a:round/>
            <a:headEnd len="med" w="med" type="none"/>
            <a:tailEnd len="med" w="med" type="stealth"/>
          </a:ln>
        </p:spPr>
      </p:cxnSp>
      <p:cxnSp>
        <p:nvCxnSpPr>
          <p:cNvPr id="127" name="Google Shape;127;p17"/>
          <p:cNvCxnSpPr>
            <a:stCxn id="121" idx="3"/>
            <a:endCxn id="122" idx="1"/>
          </p:cNvCxnSpPr>
          <p:nvPr/>
        </p:nvCxnSpPr>
        <p:spPr>
          <a:xfrm>
            <a:off x="4363300" y="2679325"/>
            <a:ext cx="208800" cy="0"/>
          </a:xfrm>
          <a:prstGeom prst="straightConnector1">
            <a:avLst/>
          </a:prstGeom>
          <a:noFill/>
          <a:ln cap="flat" cmpd="sng" w="9525">
            <a:solidFill>
              <a:schemeClr val="dk2"/>
            </a:solidFill>
            <a:prstDash val="solid"/>
            <a:round/>
            <a:headEnd len="med" w="med" type="none"/>
            <a:tailEnd len="med" w="med" type="stealth"/>
          </a:ln>
        </p:spPr>
      </p:cxnSp>
      <p:cxnSp>
        <p:nvCxnSpPr>
          <p:cNvPr id="128" name="Google Shape;128;p17"/>
          <p:cNvCxnSpPr>
            <a:stCxn id="122" idx="2"/>
            <a:endCxn id="124" idx="1"/>
          </p:cNvCxnSpPr>
          <p:nvPr/>
        </p:nvCxnSpPr>
        <p:spPr>
          <a:xfrm flipH="1" rot="-5400000">
            <a:off x="5404050" y="3121375"/>
            <a:ext cx="762000" cy="1005600"/>
          </a:xfrm>
          <a:prstGeom prst="bentConnector2">
            <a:avLst/>
          </a:prstGeom>
          <a:noFill/>
          <a:ln cap="flat" cmpd="sng" w="9525">
            <a:solidFill>
              <a:schemeClr val="dk2"/>
            </a:solidFill>
            <a:prstDash val="solid"/>
            <a:round/>
            <a:headEnd len="med" w="med" type="none"/>
            <a:tailEnd len="med" w="med" type="stealth"/>
          </a:ln>
        </p:spPr>
      </p:cxnSp>
      <p:cxnSp>
        <p:nvCxnSpPr>
          <p:cNvPr id="129" name="Google Shape;129;p17"/>
          <p:cNvCxnSpPr>
            <a:stCxn id="122" idx="3"/>
            <a:endCxn id="123" idx="1"/>
          </p:cNvCxnSpPr>
          <p:nvPr/>
        </p:nvCxnSpPr>
        <p:spPr>
          <a:xfrm>
            <a:off x="5992500" y="2679325"/>
            <a:ext cx="295500" cy="0"/>
          </a:xfrm>
          <a:prstGeom prst="straightConnector1">
            <a:avLst/>
          </a:prstGeom>
          <a:noFill/>
          <a:ln cap="flat" cmpd="sng" w="9525">
            <a:solidFill>
              <a:schemeClr val="dk2"/>
            </a:solidFill>
            <a:prstDash val="solid"/>
            <a:round/>
            <a:headEnd len="med" w="med" type="none"/>
            <a:tailEnd len="med" w="med" type="stealth"/>
          </a:ln>
        </p:spPr>
      </p:cxnSp>
      <p:sp>
        <p:nvSpPr>
          <p:cNvPr id="130" name="Google Shape;130;p17"/>
          <p:cNvSpPr txBox="1"/>
          <p:nvPr/>
        </p:nvSpPr>
        <p:spPr>
          <a:xfrm>
            <a:off x="5963225" y="2437225"/>
            <a:ext cx="298500" cy="1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No</a:t>
            </a:r>
            <a:endParaRPr sz="600"/>
          </a:p>
        </p:txBody>
      </p:sp>
      <p:sp>
        <p:nvSpPr>
          <p:cNvPr id="131" name="Google Shape;131;p17"/>
          <p:cNvSpPr txBox="1"/>
          <p:nvPr/>
        </p:nvSpPr>
        <p:spPr>
          <a:xfrm>
            <a:off x="5963225" y="3776500"/>
            <a:ext cx="558900" cy="1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Yes</a:t>
            </a:r>
            <a:endParaRPr sz="600"/>
          </a:p>
        </p:txBody>
      </p:sp>
      <p:sp>
        <p:nvSpPr>
          <p:cNvPr id="132" name="Google Shape;132;p17"/>
          <p:cNvSpPr/>
          <p:nvPr/>
        </p:nvSpPr>
        <p:spPr>
          <a:xfrm>
            <a:off x="7952575" y="2904950"/>
            <a:ext cx="1115100" cy="762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Transaction recorded in Odoo</a:t>
            </a:r>
            <a:endParaRPr sz="1200"/>
          </a:p>
        </p:txBody>
      </p:sp>
      <p:cxnSp>
        <p:nvCxnSpPr>
          <p:cNvPr id="133" name="Google Shape;133;p17"/>
          <p:cNvCxnSpPr>
            <a:stCxn id="124" idx="3"/>
            <a:endCxn id="132" idx="1"/>
          </p:cNvCxnSpPr>
          <p:nvPr/>
        </p:nvCxnSpPr>
        <p:spPr>
          <a:xfrm flipH="1" rot="10800000">
            <a:off x="7600975" y="3285925"/>
            <a:ext cx="351600" cy="719100"/>
          </a:xfrm>
          <a:prstGeom prst="bentConnector3">
            <a:avLst>
              <a:gd fmla="val 50000" name="adj1"/>
            </a:avLst>
          </a:prstGeom>
          <a:noFill/>
          <a:ln cap="flat" cmpd="sng" w="9525">
            <a:solidFill>
              <a:schemeClr val="dk2"/>
            </a:solidFill>
            <a:prstDash val="solid"/>
            <a:round/>
            <a:headEnd len="med" w="med" type="none"/>
            <a:tailEnd len="med" w="med" type="stealth"/>
          </a:ln>
        </p:spPr>
      </p:cxnSp>
      <p:cxnSp>
        <p:nvCxnSpPr>
          <p:cNvPr id="134" name="Google Shape;134;p17"/>
          <p:cNvCxnSpPr>
            <a:stCxn id="123" idx="3"/>
            <a:endCxn id="132" idx="1"/>
          </p:cNvCxnSpPr>
          <p:nvPr/>
        </p:nvCxnSpPr>
        <p:spPr>
          <a:xfrm>
            <a:off x="7600975" y="2679325"/>
            <a:ext cx="351600" cy="606600"/>
          </a:xfrm>
          <a:prstGeom prst="bentConnector3">
            <a:avLst>
              <a:gd fmla="val 50000" name="adj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Level Architecture</a:t>
            </a:r>
            <a:endParaRPr/>
          </a:p>
        </p:txBody>
      </p:sp>
      <p:sp>
        <p:nvSpPr>
          <p:cNvPr id="140" name="Google Shape;140;p18"/>
          <p:cNvSpPr/>
          <p:nvPr/>
        </p:nvSpPr>
        <p:spPr>
          <a:xfrm>
            <a:off x="600375" y="1497175"/>
            <a:ext cx="1359000" cy="1058100"/>
          </a:xfrm>
          <a:prstGeom prst="rect">
            <a:avLst/>
          </a:prstGeom>
          <a:solidFill>
            <a:srgbClr val="00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MyKOKO</a:t>
            </a:r>
            <a:endParaRPr>
              <a:solidFill>
                <a:srgbClr val="FFFFFF"/>
              </a:solidFill>
            </a:endParaRPr>
          </a:p>
        </p:txBody>
      </p:sp>
      <p:sp>
        <p:nvSpPr>
          <p:cNvPr id="141" name="Google Shape;141;p18"/>
          <p:cNvSpPr/>
          <p:nvPr/>
        </p:nvSpPr>
        <p:spPr>
          <a:xfrm>
            <a:off x="4000525" y="3107775"/>
            <a:ext cx="1359000" cy="1058100"/>
          </a:xfrm>
          <a:prstGeom prst="rect">
            <a:avLst/>
          </a:prstGeom>
          <a:solidFill>
            <a:srgbClr val="00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KOKO Core</a:t>
            </a:r>
            <a:endParaRPr>
              <a:solidFill>
                <a:srgbClr val="FFFFFF"/>
              </a:solidFill>
            </a:endParaRPr>
          </a:p>
        </p:txBody>
      </p:sp>
      <p:sp>
        <p:nvSpPr>
          <p:cNvPr id="142" name="Google Shape;142;p18"/>
          <p:cNvSpPr/>
          <p:nvPr/>
        </p:nvSpPr>
        <p:spPr>
          <a:xfrm>
            <a:off x="6239100" y="3107775"/>
            <a:ext cx="1359000" cy="1058100"/>
          </a:xfrm>
          <a:prstGeom prst="rect">
            <a:avLst/>
          </a:prstGeom>
          <a:solidFill>
            <a:srgbClr val="00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KSPS</a:t>
            </a:r>
            <a:endParaRPr>
              <a:solidFill>
                <a:srgbClr val="FFFFFF"/>
              </a:solidFill>
            </a:endParaRPr>
          </a:p>
        </p:txBody>
      </p:sp>
      <p:cxnSp>
        <p:nvCxnSpPr>
          <p:cNvPr id="143" name="Google Shape;143;p18"/>
          <p:cNvCxnSpPr>
            <a:stCxn id="141" idx="1"/>
            <a:endCxn id="140" idx="2"/>
          </p:cNvCxnSpPr>
          <p:nvPr/>
        </p:nvCxnSpPr>
        <p:spPr>
          <a:xfrm rot="10800000">
            <a:off x="1279825" y="2555325"/>
            <a:ext cx="2720700" cy="1081500"/>
          </a:xfrm>
          <a:prstGeom prst="bentConnector2">
            <a:avLst/>
          </a:prstGeom>
          <a:noFill/>
          <a:ln cap="flat" cmpd="sng" w="9525">
            <a:solidFill>
              <a:schemeClr val="dk2"/>
            </a:solidFill>
            <a:prstDash val="solid"/>
            <a:round/>
            <a:headEnd len="med" w="med" type="stealth"/>
            <a:tailEnd len="med" w="med" type="stealth"/>
          </a:ln>
        </p:spPr>
      </p:cxnSp>
      <p:sp>
        <p:nvSpPr>
          <p:cNvPr id="144" name="Google Shape;144;p18"/>
          <p:cNvSpPr txBox="1"/>
          <p:nvPr/>
        </p:nvSpPr>
        <p:spPr>
          <a:xfrm>
            <a:off x="1442875" y="3315775"/>
            <a:ext cx="2557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API - what referral level is customer on</a:t>
            </a:r>
            <a:endParaRPr sz="1000"/>
          </a:p>
        </p:txBody>
      </p:sp>
      <p:cxnSp>
        <p:nvCxnSpPr>
          <p:cNvPr id="145" name="Google Shape;145;p18"/>
          <p:cNvCxnSpPr>
            <a:stCxn id="141" idx="3"/>
            <a:endCxn id="142" idx="1"/>
          </p:cNvCxnSpPr>
          <p:nvPr/>
        </p:nvCxnSpPr>
        <p:spPr>
          <a:xfrm>
            <a:off x="5359525" y="3636825"/>
            <a:ext cx="879600" cy="600"/>
          </a:xfrm>
          <a:prstGeom prst="bentConnector3">
            <a:avLst>
              <a:gd fmla="val 49999" name="adj1"/>
            </a:avLst>
          </a:prstGeom>
          <a:noFill/>
          <a:ln cap="flat" cmpd="sng" w="9525">
            <a:solidFill>
              <a:schemeClr val="dk2"/>
            </a:solidFill>
            <a:prstDash val="solid"/>
            <a:round/>
            <a:headEnd len="med" w="med" type="none"/>
            <a:tailEnd len="med" w="med" type="stealth"/>
          </a:ln>
        </p:spPr>
      </p:cxnSp>
      <p:cxnSp>
        <p:nvCxnSpPr>
          <p:cNvPr id="146" name="Google Shape;146;p18"/>
          <p:cNvCxnSpPr/>
          <p:nvPr/>
        </p:nvCxnSpPr>
        <p:spPr>
          <a:xfrm>
            <a:off x="979350" y="2579175"/>
            <a:ext cx="3027000" cy="1314000"/>
          </a:xfrm>
          <a:prstGeom prst="bentConnector3">
            <a:avLst>
              <a:gd fmla="val 599" name="adj1"/>
            </a:avLst>
          </a:prstGeom>
          <a:noFill/>
          <a:ln cap="flat" cmpd="sng" w="9525">
            <a:solidFill>
              <a:schemeClr val="dk2"/>
            </a:solidFill>
            <a:prstDash val="solid"/>
            <a:round/>
            <a:headEnd len="med" w="med" type="stealth"/>
            <a:tailEnd len="med" w="med" type="stealth"/>
          </a:ln>
        </p:spPr>
      </p:cxnSp>
      <p:sp>
        <p:nvSpPr>
          <p:cNvPr id="147" name="Google Shape;147;p18"/>
          <p:cNvSpPr txBox="1"/>
          <p:nvPr/>
        </p:nvSpPr>
        <p:spPr>
          <a:xfrm>
            <a:off x="1068300" y="3620575"/>
            <a:ext cx="3084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API - successful referrals, commissions earned </a:t>
            </a:r>
            <a:endParaRPr sz="1000"/>
          </a:p>
        </p:txBody>
      </p:sp>
      <p:sp>
        <p:nvSpPr>
          <p:cNvPr id="148" name="Google Shape;148;p18"/>
          <p:cNvSpPr txBox="1"/>
          <p:nvPr/>
        </p:nvSpPr>
        <p:spPr>
          <a:xfrm>
            <a:off x="5341075" y="3315775"/>
            <a:ext cx="916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Bonus</a:t>
            </a:r>
            <a:endParaRPr sz="600"/>
          </a:p>
          <a:p>
            <a:pPr indent="0" lvl="0" marL="0" rtl="0" algn="ctr">
              <a:spcBef>
                <a:spcPts val="0"/>
              </a:spcBef>
              <a:spcAft>
                <a:spcPts val="0"/>
              </a:spcAft>
              <a:buNone/>
            </a:pPr>
            <a:r>
              <a:t/>
            </a:r>
            <a:endParaRPr sz="800"/>
          </a:p>
          <a:p>
            <a:pPr indent="0" lvl="0" marL="0" rtl="0" algn="ctr">
              <a:spcBef>
                <a:spcPts val="0"/>
              </a:spcBef>
              <a:spcAft>
                <a:spcPts val="0"/>
              </a:spcAft>
              <a:buNone/>
            </a:pPr>
            <a:r>
              <a:rPr lang="en" sz="1000"/>
              <a:t> amount + type</a:t>
            </a:r>
            <a:endParaRPr sz="1000"/>
          </a:p>
        </p:txBody>
      </p:sp>
      <p:sp>
        <p:nvSpPr>
          <p:cNvPr id="149" name="Google Shape;149;p18"/>
          <p:cNvSpPr txBox="1"/>
          <p:nvPr/>
        </p:nvSpPr>
        <p:spPr>
          <a:xfrm>
            <a:off x="6815025" y="2498775"/>
            <a:ext cx="1643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Credits customer account (KOKO credit / MPESA cash)</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Risks &amp; Questions</a:t>
            </a:r>
            <a:endParaRPr/>
          </a:p>
        </p:txBody>
      </p:sp>
      <p:sp>
        <p:nvSpPr>
          <p:cNvPr id="155" name="Google Shape;15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ERP module will not be in place by the time we want to launch referrals functionality -can we pay out commissions manually? How many are we expecting?</a:t>
            </a:r>
            <a:endParaRPr/>
          </a:p>
          <a:p>
            <a:pPr indent="-342900" lvl="0" marL="457200" rtl="0" algn="l">
              <a:spcBef>
                <a:spcPts val="0"/>
              </a:spcBef>
              <a:spcAft>
                <a:spcPts val="0"/>
              </a:spcAft>
              <a:buSzPts val="1800"/>
              <a:buChar char="●"/>
            </a:pPr>
            <a:r>
              <a:rPr lang="en"/>
              <a:t>Are we going to continue using KOKO Core to link codes entered by new customers with referers?</a:t>
            </a:r>
            <a:endParaRPr/>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ph type="title"/>
          </p:nvPr>
        </p:nvSpPr>
        <p:spPr>
          <a:xfrm>
            <a:off x="311700" y="-88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Payment failures</a:t>
            </a:r>
            <a:endParaRPr/>
          </a:p>
        </p:txBody>
      </p:sp>
      <p:sp>
        <p:nvSpPr>
          <p:cNvPr id="161" name="Google Shape;161;p20"/>
          <p:cNvSpPr/>
          <p:nvPr/>
        </p:nvSpPr>
        <p:spPr>
          <a:xfrm>
            <a:off x="1049288" y="1544074"/>
            <a:ext cx="1313100" cy="112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 Payment fails</a:t>
            </a:r>
            <a:endParaRPr sz="1200"/>
          </a:p>
        </p:txBody>
      </p:sp>
      <p:sp>
        <p:nvSpPr>
          <p:cNvPr id="162" name="Google Shape;162;p20"/>
          <p:cNvSpPr/>
          <p:nvPr/>
        </p:nvSpPr>
        <p:spPr>
          <a:xfrm>
            <a:off x="2772500" y="1544075"/>
            <a:ext cx="1313100" cy="112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Negative response received from Safaricom</a:t>
            </a:r>
            <a:endParaRPr sz="1200"/>
          </a:p>
        </p:txBody>
      </p:sp>
      <p:sp>
        <p:nvSpPr>
          <p:cNvPr id="163" name="Google Shape;163;p20"/>
          <p:cNvSpPr/>
          <p:nvPr/>
        </p:nvSpPr>
        <p:spPr>
          <a:xfrm>
            <a:off x="6218900" y="1544075"/>
            <a:ext cx="1313100" cy="112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SMS message sent to users</a:t>
            </a:r>
            <a:endParaRPr sz="1200"/>
          </a:p>
        </p:txBody>
      </p:sp>
      <p:cxnSp>
        <p:nvCxnSpPr>
          <p:cNvPr id="164" name="Google Shape;164;p20"/>
          <p:cNvCxnSpPr>
            <a:stCxn id="165" idx="2"/>
            <a:endCxn id="161" idx="1"/>
          </p:cNvCxnSpPr>
          <p:nvPr/>
        </p:nvCxnSpPr>
        <p:spPr>
          <a:xfrm>
            <a:off x="639200" y="2107925"/>
            <a:ext cx="410100" cy="0"/>
          </a:xfrm>
          <a:prstGeom prst="straightConnector1">
            <a:avLst/>
          </a:prstGeom>
          <a:noFill/>
          <a:ln cap="flat" cmpd="sng" w="9525">
            <a:solidFill>
              <a:schemeClr val="dk2"/>
            </a:solidFill>
            <a:prstDash val="solid"/>
            <a:round/>
            <a:headEnd len="med" w="med" type="none"/>
            <a:tailEnd len="med" w="med" type="stealth"/>
          </a:ln>
        </p:spPr>
      </p:cxnSp>
      <p:cxnSp>
        <p:nvCxnSpPr>
          <p:cNvPr id="166" name="Google Shape;166;p20"/>
          <p:cNvCxnSpPr>
            <a:stCxn id="161" idx="3"/>
            <a:endCxn id="162" idx="1"/>
          </p:cNvCxnSpPr>
          <p:nvPr/>
        </p:nvCxnSpPr>
        <p:spPr>
          <a:xfrm>
            <a:off x="2362388" y="2107924"/>
            <a:ext cx="410100" cy="0"/>
          </a:xfrm>
          <a:prstGeom prst="straightConnector1">
            <a:avLst/>
          </a:prstGeom>
          <a:noFill/>
          <a:ln cap="flat" cmpd="sng" w="9525">
            <a:solidFill>
              <a:schemeClr val="dk2"/>
            </a:solidFill>
            <a:prstDash val="solid"/>
            <a:round/>
            <a:headEnd len="med" w="med" type="none"/>
            <a:tailEnd len="med" w="med" type="stealth"/>
          </a:ln>
        </p:spPr>
      </p:cxnSp>
      <p:cxnSp>
        <p:nvCxnSpPr>
          <p:cNvPr id="167" name="Google Shape;167;p20"/>
          <p:cNvCxnSpPr>
            <a:stCxn id="162" idx="3"/>
            <a:endCxn id="168" idx="1"/>
          </p:cNvCxnSpPr>
          <p:nvPr/>
        </p:nvCxnSpPr>
        <p:spPr>
          <a:xfrm>
            <a:off x="4085600" y="2107925"/>
            <a:ext cx="410100" cy="0"/>
          </a:xfrm>
          <a:prstGeom prst="straightConnector1">
            <a:avLst/>
          </a:prstGeom>
          <a:noFill/>
          <a:ln cap="flat" cmpd="sng" w="9525">
            <a:solidFill>
              <a:schemeClr val="dk2"/>
            </a:solidFill>
            <a:prstDash val="solid"/>
            <a:round/>
            <a:headEnd len="med" w="med" type="none"/>
            <a:tailEnd len="med" w="med" type="stealth"/>
          </a:ln>
        </p:spPr>
      </p:cxnSp>
      <p:sp>
        <p:nvSpPr>
          <p:cNvPr id="169" name="Google Shape;169;p20"/>
          <p:cNvSpPr txBox="1"/>
          <p:nvPr/>
        </p:nvSpPr>
        <p:spPr>
          <a:xfrm>
            <a:off x="5347450" y="700175"/>
            <a:ext cx="298500" cy="1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No</a:t>
            </a:r>
            <a:endParaRPr sz="600"/>
          </a:p>
        </p:txBody>
      </p:sp>
      <p:sp>
        <p:nvSpPr>
          <p:cNvPr id="170" name="Google Shape;170;p20"/>
          <p:cNvSpPr txBox="1"/>
          <p:nvPr/>
        </p:nvSpPr>
        <p:spPr>
          <a:xfrm>
            <a:off x="5433600" y="794225"/>
            <a:ext cx="558900" cy="1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Yes</a:t>
            </a:r>
            <a:endParaRPr sz="600"/>
          </a:p>
        </p:txBody>
      </p:sp>
      <p:sp>
        <p:nvSpPr>
          <p:cNvPr id="165" name="Google Shape;165;p20"/>
          <p:cNvSpPr/>
          <p:nvPr/>
        </p:nvSpPr>
        <p:spPr>
          <a:xfrm flipH="1">
            <a:off x="430400" y="1993175"/>
            <a:ext cx="208800" cy="2295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p:nvPr/>
        </p:nvSpPr>
        <p:spPr>
          <a:xfrm>
            <a:off x="4495700" y="1544075"/>
            <a:ext cx="1313100" cy="112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Failed payment and reason logged in KOKO Core</a:t>
            </a:r>
            <a:endParaRPr sz="1200"/>
          </a:p>
        </p:txBody>
      </p:sp>
      <p:sp>
        <p:nvSpPr>
          <p:cNvPr id="171" name="Google Shape;171;p20"/>
          <p:cNvSpPr/>
          <p:nvPr/>
        </p:nvSpPr>
        <p:spPr>
          <a:xfrm flipH="1">
            <a:off x="8020325" y="1993175"/>
            <a:ext cx="208800" cy="2295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2" name="Google Shape;172;p20"/>
          <p:cNvCxnSpPr>
            <a:stCxn id="168" idx="3"/>
          </p:cNvCxnSpPr>
          <p:nvPr/>
        </p:nvCxnSpPr>
        <p:spPr>
          <a:xfrm>
            <a:off x="5808800" y="2107925"/>
            <a:ext cx="449100" cy="0"/>
          </a:xfrm>
          <a:prstGeom prst="straightConnector1">
            <a:avLst/>
          </a:prstGeom>
          <a:noFill/>
          <a:ln cap="flat" cmpd="sng" w="9525">
            <a:solidFill>
              <a:schemeClr val="dk2"/>
            </a:solidFill>
            <a:prstDash val="solid"/>
            <a:round/>
            <a:headEnd len="med" w="med" type="none"/>
            <a:tailEnd len="med" w="med" type="stealth"/>
          </a:ln>
        </p:spPr>
      </p:cxnSp>
      <p:cxnSp>
        <p:nvCxnSpPr>
          <p:cNvPr id="173" name="Google Shape;173;p20"/>
          <p:cNvCxnSpPr>
            <a:stCxn id="163" idx="3"/>
            <a:endCxn id="171" idx="6"/>
          </p:cNvCxnSpPr>
          <p:nvPr/>
        </p:nvCxnSpPr>
        <p:spPr>
          <a:xfrm>
            <a:off x="7532000" y="2107925"/>
            <a:ext cx="488400" cy="0"/>
          </a:xfrm>
          <a:prstGeom prst="straightConnector1">
            <a:avLst/>
          </a:prstGeom>
          <a:noFill/>
          <a:ln cap="flat" cmpd="sng" w="9525">
            <a:solidFill>
              <a:schemeClr val="dk2"/>
            </a:solidFill>
            <a:prstDash val="solid"/>
            <a:round/>
            <a:headEnd len="med" w="med" type="none"/>
            <a:tailEnd len="med" w="med" type="stealth"/>
          </a:ln>
        </p:spPr>
      </p:cxnSp>
      <p:sp>
        <p:nvSpPr>
          <p:cNvPr id="174" name="Google Shape;174;p20"/>
          <p:cNvSpPr/>
          <p:nvPr/>
        </p:nvSpPr>
        <p:spPr>
          <a:xfrm flipH="1">
            <a:off x="365450" y="3884225"/>
            <a:ext cx="208800" cy="2295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996438" y="3435124"/>
            <a:ext cx="1313100" cy="112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Customer calls Customer Services</a:t>
            </a:r>
            <a:endParaRPr sz="1200"/>
          </a:p>
        </p:txBody>
      </p:sp>
      <p:sp>
        <p:nvSpPr>
          <p:cNvPr id="176" name="Google Shape;176;p20"/>
          <p:cNvSpPr/>
          <p:nvPr/>
        </p:nvSpPr>
        <p:spPr>
          <a:xfrm>
            <a:off x="2772488" y="3435124"/>
            <a:ext cx="1313100" cy="112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Customer Services agent checks transactions</a:t>
            </a:r>
            <a:endParaRPr sz="1200"/>
          </a:p>
        </p:txBody>
      </p:sp>
      <p:cxnSp>
        <p:nvCxnSpPr>
          <p:cNvPr id="177" name="Google Shape;177;p20"/>
          <p:cNvCxnSpPr/>
          <p:nvPr/>
        </p:nvCxnSpPr>
        <p:spPr>
          <a:xfrm>
            <a:off x="574250" y="3998975"/>
            <a:ext cx="410100" cy="0"/>
          </a:xfrm>
          <a:prstGeom prst="straightConnector1">
            <a:avLst/>
          </a:prstGeom>
          <a:noFill/>
          <a:ln cap="flat" cmpd="sng" w="9525">
            <a:solidFill>
              <a:schemeClr val="dk2"/>
            </a:solidFill>
            <a:prstDash val="solid"/>
            <a:round/>
            <a:headEnd len="med" w="med" type="none"/>
            <a:tailEnd len="med" w="med" type="stealth"/>
          </a:ln>
        </p:spPr>
      </p:cxnSp>
      <p:sp>
        <p:nvSpPr>
          <p:cNvPr id="178" name="Google Shape;178;p20"/>
          <p:cNvSpPr/>
          <p:nvPr/>
        </p:nvSpPr>
        <p:spPr>
          <a:xfrm>
            <a:off x="4680675" y="3357575"/>
            <a:ext cx="1420500" cy="11277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Payment failed?</a:t>
            </a:r>
            <a:endParaRPr sz="1000"/>
          </a:p>
        </p:txBody>
      </p:sp>
      <p:sp>
        <p:nvSpPr>
          <p:cNvPr id="179" name="Google Shape;179;p20"/>
          <p:cNvSpPr/>
          <p:nvPr/>
        </p:nvSpPr>
        <p:spPr>
          <a:xfrm>
            <a:off x="4833075" y="3509975"/>
            <a:ext cx="1420500" cy="11277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Payment failed?</a:t>
            </a:r>
            <a:endParaRPr sz="1000"/>
          </a:p>
        </p:txBody>
      </p:sp>
      <p:sp>
        <p:nvSpPr>
          <p:cNvPr id="180" name="Google Shape;180;p20"/>
          <p:cNvSpPr/>
          <p:nvPr/>
        </p:nvSpPr>
        <p:spPr>
          <a:xfrm>
            <a:off x="-29350" y="1300775"/>
            <a:ext cx="1128300" cy="52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KOKO Core triggers commission payment </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p:nvPr/>
        </p:nvSpPr>
        <p:spPr>
          <a:xfrm flipH="1">
            <a:off x="829850" y="925000"/>
            <a:ext cx="208800" cy="2295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86" name="Google Shape;186;p21"/>
          <p:cNvSpPr/>
          <p:nvPr/>
        </p:nvSpPr>
        <p:spPr>
          <a:xfrm>
            <a:off x="168225" y="152400"/>
            <a:ext cx="1612800" cy="71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Customer calls Customer Services because they did not receive their commission</a:t>
            </a:r>
            <a:endParaRPr sz="1000"/>
          </a:p>
        </p:txBody>
      </p:sp>
      <p:sp>
        <p:nvSpPr>
          <p:cNvPr id="187" name="Google Shape;187;p21"/>
          <p:cNvSpPr/>
          <p:nvPr/>
        </p:nvSpPr>
        <p:spPr>
          <a:xfrm>
            <a:off x="1699948" y="680150"/>
            <a:ext cx="1128300" cy="718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Customer Services agent checks transactions</a:t>
            </a:r>
            <a:endParaRPr sz="1000"/>
          </a:p>
        </p:txBody>
      </p:sp>
      <p:cxnSp>
        <p:nvCxnSpPr>
          <p:cNvPr id="188" name="Google Shape;188;p21"/>
          <p:cNvCxnSpPr/>
          <p:nvPr/>
        </p:nvCxnSpPr>
        <p:spPr>
          <a:xfrm>
            <a:off x="574250" y="3998975"/>
            <a:ext cx="410100" cy="0"/>
          </a:xfrm>
          <a:prstGeom prst="straightConnector1">
            <a:avLst/>
          </a:prstGeom>
          <a:noFill/>
          <a:ln cap="flat" cmpd="sng" w="9525">
            <a:solidFill>
              <a:schemeClr val="dk2"/>
            </a:solidFill>
            <a:prstDash val="solid"/>
            <a:round/>
            <a:headEnd len="med" w="med" type="none"/>
            <a:tailEnd len="med" w="med" type="stealth"/>
          </a:ln>
        </p:spPr>
      </p:cxnSp>
      <p:sp>
        <p:nvSpPr>
          <p:cNvPr id="189" name="Google Shape;189;p21"/>
          <p:cNvSpPr/>
          <p:nvPr/>
        </p:nvSpPr>
        <p:spPr>
          <a:xfrm>
            <a:off x="4680675" y="3357575"/>
            <a:ext cx="1420500" cy="11277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Payment failed?</a:t>
            </a:r>
            <a:endParaRPr sz="1000"/>
          </a:p>
        </p:txBody>
      </p:sp>
      <p:sp>
        <p:nvSpPr>
          <p:cNvPr id="190" name="Google Shape;190;p21"/>
          <p:cNvSpPr/>
          <p:nvPr/>
        </p:nvSpPr>
        <p:spPr>
          <a:xfrm flipH="1">
            <a:off x="517850" y="4036625"/>
            <a:ext cx="208800" cy="2295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p:nvPr/>
        </p:nvSpPr>
        <p:spPr>
          <a:xfrm>
            <a:off x="1148838" y="3587524"/>
            <a:ext cx="1313100" cy="112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Customer calls Customer Services</a:t>
            </a:r>
            <a:endParaRPr sz="1200"/>
          </a:p>
        </p:txBody>
      </p:sp>
      <p:sp>
        <p:nvSpPr>
          <p:cNvPr id="192" name="Google Shape;192;p21"/>
          <p:cNvSpPr/>
          <p:nvPr/>
        </p:nvSpPr>
        <p:spPr>
          <a:xfrm>
            <a:off x="2924888" y="3587524"/>
            <a:ext cx="1313100" cy="112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Customer Services agent checks transactions</a:t>
            </a:r>
            <a:endParaRPr sz="1200"/>
          </a:p>
        </p:txBody>
      </p:sp>
      <p:cxnSp>
        <p:nvCxnSpPr>
          <p:cNvPr id="193" name="Google Shape;193;p21"/>
          <p:cNvCxnSpPr/>
          <p:nvPr/>
        </p:nvCxnSpPr>
        <p:spPr>
          <a:xfrm>
            <a:off x="726650" y="4151375"/>
            <a:ext cx="410100" cy="0"/>
          </a:xfrm>
          <a:prstGeom prst="straightConnector1">
            <a:avLst/>
          </a:prstGeom>
          <a:noFill/>
          <a:ln cap="flat" cmpd="sng" w="9525">
            <a:solidFill>
              <a:schemeClr val="dk2"/>
            </a:solidFill>
            <a:prstDash val="solid"/>
            <a:round/>
            <a:headEnd len="med" w="med" type="none"/>
            <a:tailEnd len="med" w="med" type="stealth"/>
          </a:ln>
        </p:spPr>
      </p:cxnSp>
      <p:sp>
        <p:nvSpPr>
          <p:cNvPr id="194" name="Google Shape;194;p21"/>
          <p:cNvSpPr/>
          <p:nvPr/>
        </p:nvSpPr>
        <p:spPr>
          <a:xfrm>
            <a:off x="4833075" y="3509975"/>
            <a:ext cx="1420500" cy="11277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Payment failed?</a:t>
            </a:r>
            <a:endParaRPr sz="1000"/>
          </a:p>
        </p:txBody>
      </p:sp>
      <p:sp>
        <p:nvSpPr>
          <p:cNvPr id="195" name="Google Shape;195;p21"/>
          <p:cNvSpPr/>
          <p:nvPr/>
        </p:nvSpPr>
        <p:spPr>
          <a:xfrm>
            <a:off x="4985475" y="3662375"/>
            <a:ext cx="1420500" cy="11277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Payment failed?</a:t>
            </a:r>
            <a:endParaRPr sz="1000"/>
          </a:p>
        </p:txBody>
      </p:sp>
      <p:sp>
        <p:nvSpPr>
          <p:cNvPr id="196" name="Google Shape;196;p21"/>
          <p:cNvSpPr/>
          <p:nvPr/>
        </p:nvSpPr>
        <p:spPr>
          <a:xfrm flipH="1">
            <a:off x="670250" y="4189025"/>
            <a:ext cx="208800" cy="2295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a:off x="1301238" y="3739924"/>
            <a:ext cx="1313100" cy="112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Customer calls Customer Services</a:t>
            </a:r>
            <a:endParaRPr sz="1200"/>
          </a:p>
        </p:txBody>
      </p:sp>
      <p:sp>
        <p:nvSpPr>
          <p:cNvPr id="198" name="Google Shape;198;p21"/>
          <p:cNvSpPr/>
          <p:nvPr/>
        </p:nvSpPr>
        <p:spPr>
          <a:xfrm>
            <a:off x="3077288" y="3739924"/>
            <a:ext cx="1313100" cy="112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Customer Services agent checks transactions</a:t>
            </a:r>
            <a:endParaRPr sz="1200"/>
          </a:p>
        </p:txBody>
      </p:sp>
      <p:cxnSp>
        <p:nvCxnSpPr>
          <p:cNvPr id="199" name="Google Shape;199;p21"/>
          <p:cNvCxnSpPr/>
          <p:nvPr/>
        </p:nvCxnSpPr>
        <p:spPr>
          <a:xfrm>
            <a:off x="879050" y="4303775"/>
            <a:ext cx="410100" cy="0"/>
          </a:xfrm>
          <a:prstGeom prst="straightConnector1">
            <a:avLst/>
          </a:prstGeom>
          <a:noFill/>
          <a:ln cap="flat" cmpd="sng" w="9525">
            <a:solidFill>
              <a:schemeClr val="dk2"/>
            </a:solidFill>
            <a:prstDash val="solid"/>
            <a:round/>
            <a:headEnd len="med" w="med" type="none"/>
            <a:tailEnd len="med" w="med" type="stealth"/>
          </a:ln>
        </p:spPr>
      </p:cxnSp>
      <p:sp>
        <p:nvSpPr>
          <p:cNvPr id="200" name="Google Shape;200;p21"/>
          <p:cNvSpPr/>
          <p:nvPr/>
        </p:nvSpPr>
        <p:spPr>
          <a:xfrm>
            <a:off x="4985475" y="3662375"/>
            <a:ext cx="1420500" cy="11277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Payment failed?</a:t>
            </a:r>
            <a:endParaRPr sz="1000"/>
          </a:p>
        </p:txBody>
      </p:sp>
      <p:sp>
        <p:nvSpPr>
          <p:cNvPr id="201" name="Google Shape;201;p21"/>
          <p:cNvSpPr/>
          <p:nvPr/>
        </p:nvSpPr>
        <p:spPr>
          <a:xfrm>
            <a:off x="5137875" y="3814775"/>
            <a:ext cx="1420500" cy="11277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Payment failed?</a:t>
            </a:r>
            <a:endParaRPr sz="1000"/>
          </a:p>
        </p:txBody>
      </p:sp>
      <p:sp>
        <p:nvSpPr>
          <p:cNvPr id="202" name="Google Shape;202;p21"/>
          <p:cNvSpPr/>
          <p:nvPr/>
        </p:nvSpPr>
        <p:spPr>
          <a:xfrm>
            <a:off x="3246150" y="680150"/>
            <a:ext cx="1128300" cy="718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CS agent instructs to make a MPESA manual payment</a:t>
            </a:r>
            <a:endParaRPr sz="1000"/>
          </a:p>
        </p:txBody>
      </p:sp>
      <p:sp>
        <p:nvSpPr>
          <p:cNvPr id="203" name="Google Shape;203;p21"/>
          <p:cNvSpPr/>
          <p:nvPr/>
        </p:nvSpPr>
        <p:spPr>
          <a:xfrm>
            <a:off x="4923688" y="2015725"/>
            <a:ext cx="1056300" cy="935700"/>
          </a:xfrm>
          <a:prstGeom prst="diamond">
            <a:avLst/>
          </a:prstGeom>
          <a:solidFill>
            <a:schemeClr val="lt2"/>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t>Promoter gets MPESA?</a:t>
            </a:r>
            <a:endParaRPr sz="1000"/>
          </a:p>
        </p:txBody>
      </p:sp>
      <p:cxnSp>
        <p:nvCxnSpPr>
          <p:cNvPr id="204" name="Google Shape;204;p21"/>
          <p:cNvCxnSpPr>
            <a:stCxn id="205" idx="3"/>
            <a:endCxn id="203" idx="1"/>
          </p:cNvCxnSpPr>
          <p:nvPr/>
        </p:nvCxnSpPr>
        <p:spPr>
          <a:xfrm>
            <a:off x="4338388" y="2483575"/>
            <a:ext cx="585300" cy="0"/>
          </a:xfrm>
          <a:prstGeom prst="straightConnector1">
            <a:avLst/>
          </a:prstGeom>
          <a:noFill/>
          <a:ln cap="flat" cmpd="sng" w="9525">
            <a:solidFill>
              <a:schemeClr val="dk2"/>
            </a:solidFill>
            <a:prstDash val="solid"/>
            <a:round/>
            <a:headEnd len="med" w="med" type="none"/>
            <a:tailEnd len="med" w="med" type="stealth"/>
          </a:ln>
        </p:spPr>
      </p:cxnSp>
      <p:sp>
        <p:nvSpPr>
          <p:cNvPr id="206" name="Google Shape;206;p21"/>
          <p:cNvSpPr/>
          <p:nvPr/>
        </p:nvSpPr>
        <p:spPr>
          <a:xfrm>
            <a:off x="6497100" y="2124475"/>
            <a:ext cx="1128300" cy="718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CS agent can trigger payment to T-Kash or Airtel money</a:t>
            </a:r>
            <a:endParaRPr sz="1000"/>
          </a:p>
        </p:txBody>
      </p:sp>
      <p:cxnSp>
        <p:nvCxnSpPr>
          <p:cNvPr id="207" name="Google Shape;207;p21"/>
          <p:cNvCxnSpPr/>
          <p:nvPr/>
        </p:nvCxnSpPr>
        <p:spPr>
          <a:xfrm>
            <a:off x="5927525" y="2483575"/>
            <a:ext cx="585300" cy="0"/>
          </a:xfrm>
          <a:prstGeom prst="straightConnector1">
            <a:avLst/>
          </a:prstGeom>
          <a:noFill/>
          <a:ln cap="flat" cmpd="sng" w="9525">
            <a:solidFill>
              <a:schemeClr val="dk2"/>
            </a:solidFill>
            <a:prstDash val="solid"/>
            <a:round/>
            <a:headEnd len="med" w="med" type="none"/>
            <a:tailEnd len="med" w="med" type="stealth"/>
          </a:ln>
        </p:spPr>
      </p:cxnSp>
      <p:cxnSp>
        <p:nvCxnSpPr>
          <p:cNvPr id="208" name="Google Shape;208;p21"/>
          <p:cNvCxnSpPr>
            <a:stCxn id="185" idx="2"/>
            <a:endCxn id="187" idx="1"/>
          </p:cNvCxnSpPr>
          <p:nvPr/>
        </p:nvCxnSpPr>
        <p:spPr>
          <a:xfrm flipH="1" rot="10800000">
            <a:off x="1038650" y="1039150"/>
            <a:ext cx="661200" cy="600"/>
          </a:xfrm>
          <a:prstGeom prst="straightConnector1">
            <a:avLst/>
          </a:prstGeom>
          <a:noFill/>
          <a:ln cap="flat" cmpd="sng" w="9525">
            <a:solidFill>
              <a:schemeClr val="dk2"/>
            </a:solidFill>
            <a:prstDash val="solid"/>
            <a:round/>
            <a:headEnd len="med" w="med" type="none"/>
            <a:tailEnd len="med" w="med" type="stealth"/>
          </a:ln>
        </p:spPr>
      </p:cxnSp>
      <p:cxnSp>
        <p:nvCxnSpPr>
          <p:cNvPr id="209" name="Google Shape;209;p21"/>
          <p:cNvCxnSpPr>
            <a:stCxn id="187" idx="3"/>
            <a:endCxn id="210" idx="1"/>
          </p:cNvCxnSpPr>
          <p:nvPr/>
        </p:nvCxnSpPr>
        <p:spPr>
          <a:xfrm>
            <a:off x="2828248" y="1039250"/>
            <a:ext cx="417900" cy="600"/>
          </a:xfrm>
          <a:prstGeom prst="straightConnector1">
            <a:avLst/>
          </a:prstGeom>
          <a:noFill/>
          <a:ln cap="flat" cmpd="sng" w="9525">
            <a:solidFill>
              <a:schemeClr val="dk2"/>
            </a:solidFill>
            <a:prstDash val="solid"/>
            <a:round/>
            <a:headEnd len="med" w="med" type="none"/>
            <a:tailEnd len="med" w="med" type="stealth"/>
          </a:ln>
        </p:spPr>
      </p:cxnSp>
      <p:sp>
        <p:nvSpPr>
          <p:cNvPr id="211" name="Google Shape;211;p21"/>
          <p:cNvSpPr/>
          <p:nvPr/>
        </p:nvSpPr>
        <p:spPr>
          <a:xfrm flipH="1">
            <a:off x="8033425" y="2368825"/>
            <a:ext cx="208800" cy="2295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cxnSp>
        <p:nvCxnSpPr>
          <p:cNvPr id="212" name="Google Shape;212;p21"/>
          <p:cNvCxnSpPr>
            <a:stCxn id="206" idx="3"/>
            <a:endCxn id="211" idx="6"/>
          </p:cNvCxnSpPr>
          <p:nvPr/>
        </p:nvCxnSpPr>
        <p:spPr>
          <a:xfrm>
            <a:off x="7625400" y="2483575"/>
            <a:ext cx="408000" cy="0"/>
          </a:xfrm>
          <a:prstGeom prst="straightConnector1">
            <a:avLst/>
          </a:prstGeom>
          <a:noFill/>
          <a:ln cap="flat" cmpd="sng" w="9525">
            <a:solidFill>
              <a:schemeClr val="dk2"/>
            </a:solidFill>
            <a:prstDash val="solid"/>
            <a:round/>
            <a:headEnd len="med" w="med" type="none"/>
            <a:tailEnd len="med" w="med" type="stealth"/>
          </a:ln>
        </p:spPr>
      </p:cxnSp>
      <p:sp>
        <p:nvSpPr>
          <p:cNvPr id="213" name="Google Shape;213;p21"/>
          <p:cNvSpPr txBox="1"/>
          <p:nvPr/>
        </p:nvSpPr>
        <p:spPr>
          <a:xfrm>
            <a:off x="6089300" y="2249275"/>
            <a:ext cx="298500" cy="1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No</a:t>
            </a:r>
            <a:endParaRPr sz="600"/>
          </a:p>
        </p:txBody>
      </p:sp>
      <p:sp>
        <p:nvSpPr>
          <p:cNvPr id="214" name="Google Shape;214;p21"/>
          <p:cNvSpPr txBox="1"/>
          <p:nvPr/>
        </p:nvSpPr>
        <p:spPr>
          <a:xfrm>
            <a:off x="5433600" y="1632425"/>
            <a:ext cx="558900" cy="1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Yes</a:t>
            </a:r>
            <a:endParaRPr sz="600"/>
          </a:p>
        </p:txBody>
      </p:sp>
      <p:sp>
        <p:nvSpPr>
          <p:cNvPr id="215" name="Google Shape;215;p21"/>
          <p:cNvSpPr/>
          <p:nvPr/>
        </p:nvSpPr>
        <p:spPr>
          <a:xfrm>
            <a:off x="4680675" y="689025"/>
            <a:ext cx="1128300" cy="718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Finance approve and make the payment </a:t>
            </a:r>
            <a:endParaRPr sz="1000"/>
          </a:p>
        </p:txBody>
      </p:sp>
      <p:cxnSp>
        <p:nvCxnSpPr>
          <p:cNvPr id="216" name="Google Shape;216;p21"/>
          <p:cNvCxnSpPr>
            <a:stCxn id="202" idx="3"/>
            <a:endCxn id="215" idx="1"/>
          </p:cNvCxnSpPr>
          <p:nvPr/>
        </p:nvCxnSpPr>
        <p:spPr>
          <a:xfrm>
            <a:off x="4374450" y="1039250"/>
            <a:ext cx="306300" cy="9000"/>
          </a:xfrm>
          <a:prstGeom prst="straightConnector1">
            <a:avLst/>
          </a:prstGeom>
          <a:noFill/>
          <a:ln cap="flat" cmpd="sng" w="9525">
            <a:solidFill>
              <a:schemeClr val="dk2"/>
            </a:solidFill>
            <a:prstDash val="solid"/>
            <a:round/>
            <a:headEnd len="med" w="med" type="none"/>
            <a:tailEnd len="med" w="med" type="stealth"/>
          </a:ln>
        </p:spPr>
      </p:cxnSp>
      <p:sp>
        <p:nvSpPr>
          <p:cNvPr id="217" name="Google Shape;217;p21"/>
          <p:cNvSpPr/>
          <p:nvPr/>
        </p:nvSpPr>
        <p:spPr>
          <a:xfrm>
            <a:off x="6115200" y="680150"/>
            <a:ext cx="1128300" cy="718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Finance create manual journal entry for Odoo</a:t>
            </a:r>
            <a:endParaRPr sz="1000"/>
          </a:p>
        </p:txBody>
      </p:sp>
      <p:sp>
        <p:nvSpPr>
          <p:cNvPr id="218" name="Google Shape;218;p21"/>
          <p:cNvSpPr/>
          <p:nvPr/>
        </p:nvSpPr>
        <p:spPr>
          <a:xfrm flipH="1">
            <a:off x="7661400" y="933375"/>
            <a:ext cx="208800" cy="2295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cxnSp>
        <p:nvCxnSpPr>
          <p:cNvPr id="219" name="Google Shape;219;p21"/>
          <p:cNvCxnSpPr>
            <a:stCxn id="215" idx="3"/>
            <a:endCxn id="217" idx="1"/>
          </p:cNvCxnSpPr>
          <p:nvPr/>
        </p:nvCxnSpPr>
        <p:spPr>
          <a:xfrm flipH="1" rot="10800000">
            <a:off x="5808975" y="1039125"/>
            <a:ext cx="306300" cy="9000"/>
          </a:xfrm>
          <a:prstGeom prst="straightConnector1">
            <a:avLst/>
          </a:prstGeom>
          <a:noFill/>
          <a:ln cap="flat" cmpd="sng" w="9525">
            <a:solidFill>
              <a:schemeClr val="dk2"/>
            </a:solidFill>
            <a:prstDash val="solid"/>
            <a:round/>
            <a:headEnd len="med" w="med" type="none"/>
            <a:tailEnd len="med" w="med" type="stealth"/>
          </a:ln>
        </p:spPr>
      </p:cxnSp>
      <p:cxnSp>
        <p:nvCxnSpPr>
          <p:cNvPr id="220" name="Google Shape;220;p21"/>
          <p:cNvCxnSpPr>
            <a:stCxn id="217" idx="3"/>
            <a:endCxn id="218" idx="6"/>
          </p:cNvCxnSpPr>
          <p:nvPr/>
        </p:nvCxnSpPr>
        <p:spPr>
          <a:xfrm>
            <a:off x="7243500" y="1039250"/>
            <a:ext cx="417900" cy="90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