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797675" cy="9928225"/>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DAE019-3BD1-4812-89B6-B5FF95788E5A}">
  <a:tblStyle styleId="{22DAE019-3BD1-4812-89B6-B5FF95788E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33150" y="744600"/>
            <a:ext cx="4532000" cy="37230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715900"/>
            <a:ext cx="5438125" cy="44677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4c5162ade_0_6: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4c5162ade_0_6: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promised, we wanted to give you an update on the KSPS. Just to refresh, the KSPS is separate from the KOKO Core Engine, and also separate from the Odoo ERP, it’s a self-contained module/tool that runs processes related to KOKO’s high volume commercial financial transactions and the associated accounting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546cbbf339_0_28: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46cbbf339_0_28: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Fuel price management</a:t>
            </a:r>
            <a:endParaRPr/>
          </a:p>
          <a:p>
            <a:pPr indent="-298450" lvl="1" marL="914400" rtl="0" algn="l">
              <a:spcBef>
                <a:spcPts val="0"/>
              </a:spcBef>
              <a:spcAft>
                <a:spcPts val="0"/>
              </a:spcAft>
              <a:buSzPts val="1100"/>
              <a:buAutoNum type="arabicPeriod"/>
            </a:pPr>
            <a:r>
              <a:rPr lang="en-GB"/>
              <a:t>Managing fuel price across the network is complex. Vivo buys fuel at wholesale price and retail fuel price needs to be adjusted in a manner that it does not cause any loss in value across the supply chain. Earlier Agent owns fuel was complex and KOKO owns has simplified it in terms of managing change</a:t>
            </a:r>
            <a:endParaRPr/>
          </a:p>
          <a:p>
            <a:pPr indent="-298450" lvl="1" marL="914400" rtl="0" algn="l">
              <a:spcBef>
                <a:spcPts val="0"/>
              </a:spcBef>
              <a:spcAft>
                <a:spcPts val="0"/>
              </a:spcAft>
              <a:buSzPts val="1100"/>
              <a:buAutoNum type="arabicPeriod"/>
            </a:pPr>
            <a:r>
              <a:rPr lang="en-GB"/>
              <a:t>Complexity still remains in tracking fuel inventory from Vivo to KOKO.</a:t>
            </a:r>
            <a:endParaRPr/>
          </a:p>
          <a:p>
            <a:pPr indent="-298450" lvl="1" marL="914400" rtl="0" algn="l">
              <a:spcBef>
                <a:spcPts val="0"/>
              </a:spcBef>
              <a:spcAft>
                <a:spcPts val="0"/>
              </a:spcAft>
              <a:buSzPts val="1100"/>
              <a:buAutoNum type="arabicPeriod"/>
            </a:pPr>
            <a:r>
              <a:rPr lang="en-GB"/>
              <a:t>Business value delivered - Update of prices on all touch points to ensure real time automated management of fuel price across the supply chain without any value loss. </a:t>
            </a:r>
            <a:endParaRPr/>
          </a:p>
          <a:p>
            <a:pPr indent="0" lvl="0" marL="0" rtl="0" algn="l">
              <a:spcBef>
                <a:spcPts val="0"/>
              </a:spcBef>
              <a:spcAft>
                <a:spcPts val="0"/>
              </a:spcAft>
              <a:buClr>
                <a:srgbClr val="000000"/>
              </a:buClr>
              <a:buSzPts val="1100"/>
              <a:buFont typeface="Arial"/>
              <a:buNone/>
            </a:pPr>
            <a:r>
              <a:rPr lang="en-GB"/>
              <a:t>KSPS manages two prices:</a:t>
            </a:r>
            <a:endParaRPr/>
          </a:p>
          <a:p>
            <a:pPr indent="0" lvl="0" marL="0" rtl="0" algn="l">
              <a:spcBef>
                <a:spcPts val="0"/>
              </a:spcBef>
              <a:spcAft>
                <a:spcPts val="0"/>
              </a:spcAft>
              <a:buClr>
                <a:srgbClr val="000000"/>
              </a:buClr>
              <a:buSzPts val="1100"/>
              <a:buFont typeface="Arial"/>
              <a:buNone/>
            </a:pPr>
            <a:r>
              <a:t/>
            </a:r>
            <a:endParaRPr/>
          </a:p>
          <a:p>
            <a:pPr indent="-298450" lvl="0" marL="457200" rtl="0" algn="l">
              <a:spcBef>
                <a:spcPts val="0"/>
              </a:spcBef>
              <a:spcAft>
                <a:spcPts val="0"/>
              </a:spcAft>
              <a:buSzPts val="1100"/>
              <a:buAutoNum type="arabicPeriod"/>
            </a:pPr>
            <a:r>
              <a:rPr lang="en-GB"/>
              <a:t>The Wholesale Price - The price at which KOKO buys fuel from Vivo. The system automatically creates a payment to Vivo that can then be swept into their bank account periodically (Daily, weekly or monthly) via the mirrored bank accounts at CBA</a:t>
            </a:r>
            <a:endParaRPr/>
          </a:p>
          <a:p>
            <a:pPr indent="-298450" lvl="0" marL="457200" rtl="0" algn="l">
              <a:spcBef>
                <a:spcPts val="0"/>
              </a:spcBef>
              <a:spcAft>
                <a:spcPts val="0"/>
              </a:spcAft>
              <a:buSzPts val="1100"/>
              <a:buAutoNum type="arabicPeriod"/>
            </a:pPr>
            <a:r>
              <a:rPr lang="en-GB"/>
              <a:t>The Retail Price - The price at which customers buy fuel from KOKO.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GB"/>
              <a:t>Changes in the wholesale price influence changes in the retail price and KSPS manages this based on a batch costing system.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46cbbf339_0_38: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46cbbf339_0_38: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opinions obtained from tax advisors re compliance</a:t>
            </a:r>
            <a:endParaRPr/>
          </a:p>
          <a:p>
            <a:pPr indent="0" lvl="0" marL="0" rtl="0" algn="l">
              <a:spcBef>
                <a:spcPts val="0"/>
              </a:spcBef>
              <a:spcAft>
                <a:spcPts val="0"/>
              </a:spcAft>
              <a:buNone/>
            </a:pPr>
            <a:r>
              <a:rPr lang="en-GB"/>
              <a:t>Complexity around the number of ESD machines required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46cbbf339_0_33: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6cbbf339_0_33: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Transactions have been recorded and the payments need to be made</a:t>
            </a:r>
            <a:endParaRPr/>
          </a:p>
          <a:p>
            <a:pPr indent="0" lvl="0" marL="0" rtl="0" algn="l">
              <a:spcBef>
                <a:spcPts val="0"/>
              </a:spcBef>
              <a:spcAft>
                <a:spcPts val="0"/>
              </a:spcAft>
              <a:buNone/>
            </a:pPr>
            <a:r>
              <a:rPr lang="en-GB"/>
              <a:t>Schedulers, bank accounts, bank upload file (screenshot of tested upload file for 700 payments)</a:t>
            </a:r>
            <a:endParaRPr/>
          </a:p>
          <a:p>
            <a:pPr indent="0" lvl="0" marL="0" rtl="0" algn="l">
              <a:spcBef>
                <a:spcPts val="0"/>
              </a:spcBef>
              <a:spcAft>
                <a:spcPts val="0"/>
              </a:spcAft>
              <a:buNone/>
            </a:pPr>
            <a:r>
              <a:rPr lang="en-GB"/>
              <a:t>Open question: Lack of automated last step settlement. Possibly integrate a third party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546cbbf339_0_48: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46cbbf339_0_48: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5488870d80_6_62:notes"/>
          <p:cNvSpPr/>
          <p:nvPr>
            <p:ph idx="2" type="sldImg"/>
          </p:nvPr>
        </p:nvSpPr>
        <p:spPr>
          <a:xfrm>
            <a:off x="1133150" y="744600"/>
            <a:ext cx="4532100" cy="3723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488870d80_6_62:notes"/>
          <p:cNvSpPr txBox="1"/>
          <p:nvPr>
            <p:ph idx="1" type="body"/>
          </p:nvPr>
        </p:nvSpPr>
        <p:spPr>
          <a:xfrm>
            <a:off x="679750" y="4715900"/>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4c5162ade_0_102: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4c5162ade_0_102: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Failed jobs are logged by the system and subsequently passed. Reasons for failure in these specific tests were missing configuration of jobs in the ERP for negative top ups.</a:t>
            </a:r>
            <a:endParaRPr/>
          </a:p>
          <a:p>
            <a:pPr indent="0" lvl="0" marL="0" rtl="0" algn="l">
              <a:spcBef>
                <a:spcPts val="0"/>
              </a:spcBef>
              <a:spcAft>
                <a:spcPts val="0"/>
              </a:spcAft>
              <a:buNone/>
            </a:pPr>
            <a:r>
              <a:rPr lang="en-GB"/>
              <a:t>In addition to automated reports, the KSPS team also constantly reviews jobs to actively identify failed jobs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54c5162ade_0_92: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4c5162ade_0_92: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546cbbf339_5_6: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46cbbf339_5_6: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54c5162ade_0_97: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4c5162ade_0_97: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Highlight the need to use all modules. Can’t have parallel questions due to the dependencies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5488870d80_5_70: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488870d80_5_70: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Highlight the need to use all modules. Can’t have parallel questions due to the dependencies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4c5162ade_0_12: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c5162ade_0_12: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4c5162ade_0_75: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c5162ade_0_75: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Systems team, predominantly consulted with regard to integration with KOKOCore etc / Finance team consulted for accounting &amp; compliance related matters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4c5162ade_0_81: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c5162ade_0_81: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Scalable, stable, synced up, and a product/solution whose functions we can showcase / productise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4c5162ade_0_86: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c5162ade_0_86: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5488870d80_1_435: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488870d80_1_435: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46cbbf339_0_7: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46cbbf339_0_7: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High volume financial transactions over the network is captured automatically as the correct Journal entries in the accounting system.</a:t>
            </a:r>
            <a:endParaRPr/>
          </a:p>
          <a:p>
            <a:pPr indent="0" lvl="0" marL="0" rtl="0" algn="l">
              <a:spcBef>
                <a:spcPts val="0"/>
              </a:spcBef>
              <a:spcAft>
                <a:spcPts val="0"/>
              </a:spcAft>
              <a:buClr>
                <a:schemeClr val="dk1"/>
              </a:buClr>
              <a:buSzPts val="1100"/>
              <a:buFont typeface="Arial"/>
              <a:buNone/>
            </a:pPr>
            <a:r>
              <a:rPr lang="en-GB"/>
              <a:t>Example transactions: Top ups, Fuel purchase, KP refuel, Stove purchases.</a:t>
            </a:r>
            <a:endParaRPr/>
          </a:p>
          <a:p>
            <a:pPr indent="0" lvl="0" marL="0" rtl="0" algn="l">
              <a:spcBef>
                <a:spcPts val="0"/>
              </a:spcBef>
              <a:spcAft>
                <a:spcPts val="0"/>
              </a:spcAft>
              <a:buClr>
                <a:schemeClr val="dk1"/>
              </a:buClr>
              <a:buSzPts val="1100"/>
              <a:buFont typeface="Arial"/>
              <a:buNone/>
            </a:pPr>
            <a:r>
              <a:rPr lang="en-GB"/>
              <a:t>The network technology infrastructure interfaces with the Accounting platform (Odoo) which is customised to accurately capture these transactions, while maintaining system integrity in real time.</a:t>
            </a:r>
            <a:endParaRPr/>
          </a:p>
          <a:p>
            <a:pPr indent="0" lvl="0" marL="0" rtl="0" algn="l">
              <a:spcBef>
                <a:spcPts val="0"/>
              </a:spcBef>
              <a:spcAft>
                <a:spcPts val="0"/>
              </a:spcAft>
              <a:buClr>
                <a:schemeClr val="dk1"/>
              </a:buClr>
              <a:buSzPts val="1100"/>
              <a:buFont typeface="Arial"/>
              <a:buNone/>
            </a:pPr>
            <a:r>
              <a:rPr lang="en-GB"/>
              <a:t>Key decisions:</a:t>
            </a:r>
            <a:endParaRPr/>
          </a:p>
          <a:p>
            <a:pPr indent="-298450" lvl="0" marL="457200" rtl="0" algn="l">
              <a:lnSpc>
                <a:spcPct val="115000"/>
              </a:lnSpc>
              <a:spcBef>
                <a:spcPts val="1200"/>
              </a:spcBef>
              <a:spcAft>
                <a:spcPts val="0"/>
              </a:spcAft>
              <a:buClr>
                <a:schemeClr val="dk1"/>
              </a:buClr>
              <a:buSzPts val="1100"/>
              <a:buChar char="●"/>
            </a:pPr>
            <a:r>
              <a:rPr lang="en-GB"/>
              <a:t>Separation of objects between KOKO Core and Odoo (Wallet balances, Product pricing - stove and fuel)</a:t>
            </a:r>
            <a:endParaRPr/>
          </a:p>
          <a:p>
            <a:pPr indent="-298450" lvl="0" marL="457200" rtl="0" algn="l">
              <a:lnSpc>
                <a:spcPct val="115000"/>
              </a:lnSpc>
              <a:spcBef>
                <a:spcPts val="0"/>
              </a:spcBef>
              <a:spcAft>
                <a:spcPts val="0"/>
              </a:spcAft>
              <a:buClr>
                <a:schemeClr val="dk1"/>
              </a:buClr>
              <a:buSzPts val="1100"/>
              <a:buChar char="●"/>
            </a:pPr>
            <a:r>
              <a:rPr lang="en-GB"/>
              <a:t>Consistency of information across system in real time - What if a customer buys fuel while his previous transaction is still not recorded or failed to record.</a:t>
            </a:r>
            <a:endParaRPr/>
          </a:p>
          <a:p>
            <a:pPr indent="-298450" lvl="0" marL="457200" rtl="0" algn="l">
              <a:lnSpc>
                <a:spcPct val="115000"/>
              </a:lnSpc>
              <a:spcBef>
                <a:spcPts val="0"/>
              </a:spcBef>
              <a:spcAft>
                <a:spcPts val="0"/>
              </a:spcAft>
              <a:buClr>
                <a:schemeClr val="dk1"/>
              </a:buClr>
              <a:buSzPts val="1100"/>
              <a:buChar char="●"/>
            </a:pPr>
            <a:r>
              <a:rPr lang="en-GB"/>
              <a:t>Accurate Journal entries and accounting of VAT</a:t>
            </a:r>
            <a:endParaRPr/>
          </a:p>
          <a:p>
            <a:pPr indent="0" lvl="0" marL="0" rtl="0" algn="l">
              <a:lnSpc>
                <a:spcPct val="115000"/>
              </a:lnSpc>
              <a:spcBef>
                <a:spcPts val="1200"/>
              </a:spcBef>
              <a:spcAft>
                <a:spcPts val="0"/>
              </a:spcAft>
              <a:buClr>
                <a:srgbClr val="000000"/>
              </a:buClr>
              <a:buSzPts val="1100"/>
              <a:buFont typeface="Arial"/>
              <a:buNone/>
            </a:pPr>
            <a:r>
              <a:rPr lang="en-GB"/>
              <a:t>Business value delivered:</a:t>
            </a:r>
            <a:endParaRPr/>
          </a:p>
          <a:p>
            <a:pPr indent="-298450" lvl="0" marL="457200" rtl="0" algn="l">
              <a:lnSpc>
                <a:spcPct val="115000"/>
              </a:lnSpc>
              <a:spcBef>
                <a:spcPts val="1200"/>
              </a:spcBef>
              <a:spcAft>
                <a:spcPts val="0"/>
              </a:spcAft>
              <a:buClr>
                <a:schemeClr val="dk1"/>
              </a:buClr>
              <a:buSzPts val="1100"/>
              <a:buChar char="●"/>
            </a:pPr>
            <a:r>
              <a:rPr lang="en-GB"/>
              <a:t>To perform this accounting without an ERP system would have required a team over over 50 accountants to manually log these entries and it would still be prone to errors</a:t>
            </a:r>
            <a:endParaRPr/>
          </a:p>
          <a:p>
            <a:pPr indent="-298450" lvl="0" marL="457200" rtl="0" algn="l">
              <a:lnSpc>
                <a:spcPct val="115000"/>
              </a:lnSpc>
              <a:spcBef>
                <a:spcPts val="0"/>
              </a:spcBef>
              <a:spcAft>
                <a:spcPts val="0"/>
              </a:spcAft>
              <a:buClr>
                <a:schemeClr val="dk1"/>
              </a:buClr>
              <a:buSzPts val="1100"/>
              <a:buChar char="●"/>
            </a:pPr>
            <a:r>
              <a:rPr lang="en-GB"/>
              <a:t>16 accountants to only capture Top ups and Fuel purchases at 200,000 customers buying and topping up 2 times a week, i.e $192,000 per year @ $1000 per accountant.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5488870d80_1_483:notes"/>
          <p:cNvSpPr/>
          <p:nvPr>
            <p:ph idx="2" type="sldImg"/>
          </p:nvPr>
        </p:nvSpPr>
        <p:spPr>
          <a:xfrm>
            <a:off x="1133150" y="744600"/>
            <a:ext cx="4532100" cy="3723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488870d80_1_483:notes"/>
          <p:cNvSpPr txBox="1"/>
          <p:nvPr>
            <p:ph idx="1" type="body"/>
          </p:nvPr>
        </p:nvSpPr>
        <p:spPr>
          <a:xfrm>
            <a:off x="679750" y="4715900"/>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Handover to Amar and David: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Amar - Customer Top Up </a:t>
            </a:r>
            <a:endParaRPr/>
          </a:p>
          <a:p>
            <a:pPr indent="-298450" lvl="0" marL="457200" rtl="0" algn="l">
              <a:spcBef>
                <a:spcPts val="0"/>
              </a:spcBef>
              <a:spcAft>
                <a:spcPts val="0"/>
              </a:spcAft>
              <a:buSzPts val="1100"/>
              <a:buAutoNum type="arabicPeriod"/>
            </a:pPr>
            <a:r>
              <a:rPr lang="en-GB"/>
              <a:t>Amar - Credit Transfer</a:t>
            </a:r>
            <a:endParaRPr/>
          </a:p>
          <a:p>
            <a:pPr indent="-298450" lvl="0" marL="457200" rtl="0" algn="l">
              <a:spcBef>
                <a:spcPts val="0"/>
              </a:spcBef>
              <a:spcAft>
                <a:spcPts val="0"/>
              </a:spcAft>
              <a:buSzPts val="1100"/>
              <a:buAutoNum type="arabicPeriod"/>
            </a:pPr>
            <a:r>
              <a:rPr lang="en-GB"/>
              <a:t>David - Stove Order and Fulfillment </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46cbbf339_0_23:notes"/>
          <p:cNvSpPr/>
          <p:nvPr>
            <p:ph idx="2" type="sldImg"/>
          </p:nvPr>
        </p:nvSpPr>
        <p:spPr>
          <a:xfrm>
            <a:off x="377946" y="744617"/>
            <a:ext cx="6042300" cy="3723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46cbbf339_0_23:notes"/>
          <p:cNvSpPr txBox="1"/>
          <p:nvPr>
            <p:ph idx="1" type="body"/>
          </p:nvPr>
        </p:nvSpPr>
        <p:spPr>
          <a:xfrm>
            <a:off x="679768" y="4715907"/>
            <a:ext cx="5438100" cy="4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system automatically calculates amounts due to agents by calculating:</a:t>
            </a:r>
            <a:endParaRPr/>
          </a:p>
          <a:p>
            <a:pPr indent="-298450" lvl="0" marL="457200" rtl="0" algn="l">
              <a:spcBef>
                <a:spcPts val="0"/>
              </a:spcBef>
              <a:spcAft>
                <a:spcPts val="0"/>
              </a:spcAft>
              <a:buSzPts val="1100"/>
              <a:buAutoNum type="arabicPeriod"/>
            </a:pPr>
            <a:r>
              <a:rPr lang="en-GB"/>
              <a:t>Commissions on sales of KOKO Cooker</a:t>
            </a:r>
            <a:endParaRPr/>
          </a:p>
          <a:p>
            <a:pPr indent="-298450" lvl="0" marL="457200" rtl="0" algn="l">
              <a:spcBef>
                <a:spcPts val="0"/>
              </a:spcBef>
              <a:spcAft>
                <a:spcPts val="0"/>
              </a:spcAft>
              <a:buSzPts val="1100"/>
              <a:buAutoNum type="arabicPeriod"/>
            </a:pPr>
            <a:r>
              <a:rPr lang="en-GB"/>
              <a:t>Commissions on KOKO Fuel sales</a:t>
            </a:r>
            <a:endParaRPr/>
          </a:p>
          <a:p>
            <a:pPr indent="-298450" lvl="0" marL="457200" rtl="0" algn="l">
              <a:spcBef>
                <a:spcPts val="0"/>
              </a:spcBef>
              <a:spcAft>
                <a:spcPts val="0"/>
              </a:spcAft>
              <a:buSzPts val="1100"/>
              <a:buAutoNum type="arabicPeriod"/>
            </a:pPr>
            <a:r>
              <a:rPr lang="en-GB"/>
              <a:t>KOKO Digital Media Commissions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system also automates the calculation of KOKOpoint rent, considering the reduced rental period, the KOKOpoint go-live date, rent arrears and taxes.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KSPS has a provision for ‘floor earnings’- in case KOKO wishes to guarantee a minimum amount of earnings per agent.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These are then off-set to obtain the net amount payable to each agent at the end of each month.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15" name="Shape 15"/>
        <p:cNvGrpSpPr/>
        <p:nvPr/>
      </p:nvGrpSpPr>
      <p:grpSpPr>
        <a:xfrm>
          <a:off x="0" y="0"/>
          <a:ext cx="0" cy="0"/>
          <a:chOff x="0" y="0"/>
          <a:chExt cx="0" cy="0"/>
        </a:xfrm>
      </p:grpSpPr>
      <p:sp>
        <p:nvSpPr>
          <p:cNvPr id="16" name="Google Shape;16;p2"/>
          <p:cNvSpPr/>
          <p:nvPr/>
        </p:nvSpPr>
        <p:spPr>
          <a:xfrm>
            <a:off x="0" y="3505200"/>
            <a:ext cx="12192000" cy="1143000"/>
          </a:xfrm>
          <a:prstGeom prst="rect">
            <a:avLst/>
          </a:prstGeom>
          <a:solidFill>
            <a:srgbClr val="2172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2"/>
          <p:cNvSpPr txBox="1"/>
          <p:nvPr>
            <p:ph type="ctrTitle"/>
          </p:nvPr>
        </p:nvSpPr>
        <p:spPr>
          <a:xfrm>
            <a:off x="304800" y="4114800"/>
            <a:ext cx="9651900" cy="533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2"/>
          <p:cNvSpPr txBox="1"/>
          <p:nvPr>
            <p:ph idx="1" type="subTitle"/>
          </p:nvPr>
        </p:nvSpPr>
        <p:spPr>
          <a:xfrm>
            <a:off x="304800" y="4929774"/>
            <a:ext cx="9245700" cy="1065600"/>
          </a:xfrm>
          <a:prstGeom prst="rect">
            <a:avLst/>
          </a:prstGeom>
          <a:solidFill>
            <a:schemeClr val="lt1"/>
          </a:solidFill>
          <a:ln>
            <a:noFill/>
          </a:ln>
        </p:spPr>
        <p:txBody>
          <a:bodyPr anchorCtr="0" anchor="t" bIns="91425" lIns="91425" spcFirstLastPara="1" rIns="91425" wrap="square" tIns="91425">
            <a:noAutofit/>
          </a:bodyPr>
          <a:lstStyle>
            <a:lvl1pPr lvl="0" marR="0" rtl="0" algn="l">
              <a:lnSpc>
                <a:spcPct val="100000"/>
              </a:lnSpc>
              <a:spcBef>
                <a:spcPts val="320"/>
              </a:spcBef>
              <a:spcAft>
                <a:spcPts val="0"/>
              </a:spcAft>
              <a:buClr>
                <a:srgbClr val="596667"/>
              </a:buClr>
              <a:buSzPts val="1600"/>
              <a:buFont typeface="Calibri"/>
              <a:buNone/>
              <a:defRPr b="1" i="0" sz="1600" u="none" cap="none" strike="noStrike">
                <a:solidFill>
                  <a:srgbClr val="596667"/>
                </a:solidFill>
                <a:latin typeface="Calibri"/>
                <a:ea typeface="Calibri"/>
                <a:cs typeface="Calibri"/>
                <a:sym typeface="Calibri"/>
              </a:defRPr>
            </a:lvl1pPr>
            <a:lvl2pPr lvl="1" marR="0" rtl="0" algn="ctr">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lvl="2" marR="0" rtl="0" algn="ctr">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lvl="3" marR="0" rtl="0" algn="ctr">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lvl="4" marR="0" rtl="0" algn="ctr">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lvl="5" marR="0" rtl="0" algn="ctr">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6pPr>
            <a:lvl7pPr lvl="6" marR="0" rtl="0" algn="ctr">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7pPr>
            <a:lvl8pPr lvl="7" marR="0" rtl="0" algn="ctr">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8pPr>
            <a:lvl9pPr lvl="8" marR="0" rtl="0" algn="ctr">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9pPr>
          </a:lstStyle>
          <a:p/>
        </p:txBody>
      </p:sp>
      <p:sp>
        <p:nvSpPr>
          <p:cNvPr id="19" name="Google Shape;19;p2"/>
          <p:cNvSpPr/>
          <p:nvPr/>
        </p:nvSpPr>
        <p:spPr>
          <a:xfrm>
            <a:off x="0" y="0"/>
            <a:ext cx="12192000" cy="4038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2"/>
          <p:cNvSpPr/>
          <p:nvPr/>
        </p:nvSpPr>
        <p:spPr>
          <a:xfrm>
            <a:off x="0" y="4645880"/>
            <a:ext cx="12192000" cy="27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 name="Google Shape;21;p2"/>
          <p:cNvPicPr preferRelativeResize="0"/>
          <p:nvPr/>
        </p:nvPicPr>
        <p:blipFill rotWithShape="1">
          <a:blip r:embed="rId2">
            <a:alphaModFix/>
          </a:blip>
          <a:srcRect b="0" l="0" r="0" t="0"/>
          <a:stretch/>
        </p:blipFill>
        <p:spPr>
          <a:xfrm>
            <a:off x="9247511" y="5465061"/>
            <a:ext cx="3048006" cy="1316739"/>
          </a:xfrm>
          <a:prstGeom prst="rect">
            <a:avLst/>
          </a:prstGeom>
          <a:noFill/>
          <a:ln>
            <a:noFill/>
          </a:ln>
        </p:spPr>
      </p:pic>
      <p:sp>
        <p:nvSpPr>
          <p:cNvPr id="22" name="Google Shape;22;p2"/>
          <p:cNvSpPr/>
          <p:nvPr/>
        </p:nvSpPr>
        <p:spPr>
          <a:xfrm>
            <a:off x="299006" y="6423220"/>
            <a:ext cx="36408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Calibri"/>
                <a:ea typeface="Calibri"/>
                <a:cs typeface="Calibri"/>
                <a:sym typeface="Calibri"/>
              </a:rPr>
              <a:t>©2017 KOKO Networks Limited - Proprietary &amp; Confidential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1 Top, 2 Bottom">
  <p:cSld name="3-Up: 1 Top, 2 Bottom">
    <p:spTree>
      <p:nvGrpSpPr>
        <p:cNvPr id="108" name="Shape 108"/>
        <p:cNvGrpSpPr/>
        <p:nvPr/>
      </p:nvGrpSpPr>
      <p:grpSpPr>
        <a:xfrm>
          <a:off x="0" y="0"/>
          <a:ext cx="0" cy="0"/>
          <a:chOff x="0" y="0"/>
          <a:chExt cx="0" cy="0"/>
        </a:xfrm>
      </p:grpSpPr>
      <p:sp>
        <p:nvSpPr>
          <p:cNvPr id="109" name="Google Shape;109;p11"/>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0" name="Google Shape;110;p11"/>
          <p:cNvSpPr txBox="1"/>
          <p:nvPr>
            <p:ph idx="1" type="body"/>
          </p:nvPr>
        </p:nvSpPr>
        <p:spPr>
          <a:xfrm>
            <a:off x="406400" y="152400"/>
            <a:ext cx="10769700" cy="3810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1" name="Google Shape;111;p11"/>
          <p:cNvSpPr txBox="1"/>
          <p:nvPr>
            <p:ph idx="2" type="body"/>
          </p:nvPr>
        </p:nvSpPr>
        <p:spPr>
          <a:xfrm>
            <a:off x="402336" y="615696"/>
            <a:ext cx="10765500" cy="254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2" name="Google Shape;112;p11"/>
          <p:cNvSpPr txBox="1"/>
          <p:nvPr>
            <p:ph idx="3" type="body"/>
          </p:nvPr>
        </p:nvSpPr>
        <p:spPr>
          <a:xfrm>
            <a:off x="402336" y="3319272"/>
            <a:ext cx="5287200" cy="414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3" name="Google Shape;113;p11"/>
          <p:cNvSpPr txBox="1"/>
          <p:nvPr>
            <p:ph idx="4" type="body"/>
          </p:nvPr>
        </p:nvSpPr>
        <p:spPr>
          <a:xfrm>
            <a:off x="402336" y="3782568"/>
            <a:ext cx="5287200" cy="254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4" name="Google Shape;114;p11"/>
          <p:cNvSpPr txBox="1"/>
          <p:nvPr>
            <p:ph idx="5" type="body"/>
          </p:nvPr>
        </p:nvSpPr>
        <p:spPr>
          <a:xfrm>
            <a:off x="5888736" y="3319272"/>
            <a:ext cx="5287200" cy="414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5" name="Google Shape;115;p11"/>
          <p:cNvSpPr txBox="1"/>
          <p:nvPr>
            <p:ph idx="6" type="body"/>
          </p:nvPr>
        </p:nvSpPr>
        <p:spPr>
          <a:xfrm>
            <a:off x="5888736" y="3782568"/>
            <a:ext cx="5287200" cy="254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6" name="Google Shape;116;p11"/>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7" name="Google Shape;117;p11"/>
          <p:cNvSpPr txBox="1"/>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1" i="0" lang="en-GB" sz="1800" u="none" cap="none" strike="noStrike">
                <a:solidFill>
                  <a:schemeClr val="lt1"/>
                </a:solidFill>
                <a:latin typeface="Calibri"/>
                <a:ea typeface="Calibri"/>
                <a:cs typeface="Calibri"/>
                <a:sym typeface="Calibri"/>
              </a:rPr>
              <a:t>‹#›</a:t>
            </a:fld>
            <a:endParaRPr b="1" i="0" sz="1800" u="none" cap="none" strike="noStrike">
              <a:solidFill>
                <a:schemeClr val="lt1"/>
              </a:solidFill>
              <a:latin typeface="Calibri"/>
              <a:ea typeface="Calibri"/>
              <a:cs typeface="Calibri"/>
              <a:sym typeface="Calibri"/>
            </a:endParaRPr>
          </a:p>
        </p:txBody>
      </p:sp>
      <p:sp>
        <p:nvSpPr>
          <p:cNvPr id="118" name="Google Shape;118;p1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cSld name="4-Up">
    <p:spTree>
      <p:nvGrpSpPr>
        <p:cNvPr id="119" name="Shape 119"/>
        <p:cNvGrpSpPr/>
        <p:nvPr/>
      </p:nvGrpSpPr>
      <p:grpSpPr>
        <a:xfrm>
          <a:off x="0" y="0"/>
          <a:ext cx="0" cy="0"/>
          <a:chOff x="0" y="0"/>
          <a:chExt cx="0" cy="0"/>
        </a:xfrm>
      </p:grpSpPr>
      <p:sp>
        <p:nvSpPr>
          <p:cNvPr id="120" name="Google Shape;120;p12"/>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1" name="Google Shape;121;p12"/>
          <p:cNvSpPr txBox="1"/>
          <p:nvPr>
            <p:ph idx="1" type="body"/>
          </p:nvPr>
        </p:nvSpPr>
        <p:spPr>
          <a:xfrm>
            <a:off x="406400" y="152400"/>
            <a:ext cx="5283300" cy="3018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2" name="Google Shape;122;p12"/>
          <p:cNvSpPr txBox="1"/>
          <p:nvPr>
            <p:ph idx="2" type="body"/>
          </p:nvPr>
        </p:nvSpPr>
        <p:spPr>
          <a:xfrm>
            <a:off x="406400" y="451104"/>
            <a:ext cx="5283300" cy="2706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3" name="Google Shape;123;p12"/>
          <p:cNvSpPr txBox="1"/>
          <p:nvPr>
            <p:ph idx="3" type="body"/>
          </p:nvPr>
        </p:nvSpPr>
        <p:spPr>
          <a:xfrm>
            <a:off x="402336" y="3319272"/>
            <a:ext cx="5287200" cy="3018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4" name="Google Shape;124;p12"/>
          <p:cNvSpPr txBox="1"/>
          <p:nvPr>
            <p:ph idx="4" type="body"/>
          </p:nvPr>
        </p:nvSpPr>
        <p:spPr>
          <a:xfrm>
            <a:off x="402336" y="3617976"/>
            <a:ext cx="5287200" cy="2706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5" name="Google Shape;125;p12"/>
          <p:cNvSpPr txBox="1"/>
          <p:nvPr>
            <p:ph idx="5" type="body"/>
          </p:nvPr>
        </p:nvSpPr>
        <p:spPr>
          <a:xfrm>
            <a:off x="5892800" y="152400"/>
            <a:ext cx="5283300" cy="3018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6" name="Google Shape;126;p12"/>
          <p:cNvSpPr txBox="1"/>
          <p:nvPr>
            <p:ph idx="6" type="body"/>
          </p:nvPr>
        </p:nvSpPr>
        <p:spPr>
          <a:xfrm>
            <a:off x="5892800" y="451104"/>
            <a:ext cx="5283300" cy="2706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7" name="Google Shape;127;p12"/>
          <p:cNvSpPr txBox="1"/>
          <p:nvPr>
            <p:ph idx="7" type="body"/>
          </p:nvPr>
        </p:nvSpPr>
        <p:spPr>
          <a:xfrm>
            <a:off x="5888736" y="3319272"/>
            <a:ext cx="5287200" cy="3018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8" name="Google Shape;128;p12"/>
          <p:cNvSpPr txBox="1"/>
          <p:nvPr>
            <p:ph idx="8" type="body"/>
          </p:nvPr>
        </p:nvSpPr>
        <p:spPr>
          <a:xfrm>
            <a:off x="5888736" y="3617976"/>
            <a:ext cx="5287200" cy="2706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9" name="Google Shape;129;p12"/>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0" name="Google Shape;130;p12"/>
          <p:cNvSpPr txBox="1"/>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1" i="0" lang="en-GB" sz="1800" u="none" cap="none" strike="noStrike">
                <a:solidFill>
                  <a:schemeClr val="lt1"/>
                </a:solidFill>
                <a:latin typeface="Calibri"/>
                <a:ea typeface="Calibri"/>
                <a:cs typeface="Calibri"/>
                <a:sym typeface="Calibri"/>
              </a:rPr>
              <a:t>‹#›</a:t>
            </a:fld>
            <a:endParaRPr b="1" i="0" sz="1800" u="none" cap="none" strike="noStrike">
              <a:solidFill>
                <a:schemeClr val="lt1"/>
              </a:solidFill>
              <a:latin typeface="Calibri"/>
              <a:ea typeface="Calibri"/>
              <a:cs typeface="Calibri"/>
              <a:sym typeface="Calibri"/>
            </a:endParaRPr>
          </a:p>
        </p:txBody>
      </p:sp>
      <p:sp>
        <p:nvSpPr>
          <p:cNvPr id="131" name="Google Shape;131;p1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bstones">
  <p:cSld name="Tombstones">
    <p:spTree>
      <p:nvGrpSpPr>
        <p:cNvPr id="132" name="Shape 132"/>
        <p:cNvGrpSpPr/>
        <p:nvPr/>
      </p:nvGrpSpPr>
      <p:grpSpPr>
        <a:xfrm>
          <a:off x="0" y="0"/>
          <a:ext cx="0" cy="0"/>
          <a:chOff x="0" y="0"/>
          <a:chExt cx="0" cy="0"/>
        </a:xfrm>
      </p:grpSpPr>
      <p:sp>
        <p:nvSpPr>
          <p:cNvPr id="133" name="Google Shape;133;p13"/>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4" name="Google Shape;134;p13"/>
          <p:cNvSpPr/>
          <p:nvPr/>
        </p:nvSpPr>
        <p:spPr>
          <a:xfrm>
            <a:off x="1828800" y="1447800"/>
            <a:ext cx="22353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3"/>
          <p:cNvSpPr/>
          <p:nvPr/>
        </p:nvSpPr>
        <p:spPr>
          <a:xfrm>
            <a:off x="1828800" y="3886200"/>
            <a:ext cx="22353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3"/>
          <p:cNvSpPr/>
          <p:nvPr/>
        </p:nvSpPr>
        <p:spPr>
          <a:xfrm>
            <a:off x="4673600" y="1447800"/>
            <a:ext cx="22353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3"/>
          <p:cNvSpPr/>
          <p:nvPr/>
        </p:nvSpPr>
        <p:spPr>
          <a:xfrm>
            <a:off x="4673600" y="3886200"/>
            <a:ext cx="22353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3"/>
          <p:cNvSpPr/>
          <p:nvPr/>
        </p:nvSpPr>
        <p:spPr>
          <a:xfrm>
            <a:off x="7518400" y="1447800"/>
            <a:ext cx="22353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13"/>
          <p:cNvSpPr/>
          <p:nvPr/>
        </p:nvSpPr>
        <p:spPr>
          <a:xfrm>
            <a:off x="7518400" y="3886200"/>
            <a:ext cx="22353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3"/>
          <p:cNvSpPr/>
          <p:nvPr>
            <p:ph idx="2" type="pic"/>
          </p:nvPr>
        </p:nvSpPr>
        <p:spPr>
          <a:xfrm>
            <a:off x="2032000" y="1600200"/>
            <a:ext cx="1828800" cy="68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lvl="2"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lvl="3"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lvl="4"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1" name="Google Shape;141;p13"/>
          <p:cNvSpPr/>
          <p:nvPr>
            <p:ph idx="3" type="pic"/>
          </p:nvPr>
        </p:nvSpPr>
        <p:spPr>
          <a:xfrm>
            <a:off x="2032000" y="4038600"/>
            <a:ext cx="1828800" cy="68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lvl="2"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lvl="3"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lvl="4"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2" name="Google Shape;142;p13"/>
          <p:cNvSpPr/>
          <p:nvPr>
            <p:ph idx="4" type="pic"/>
          </p:nvPr>
        </p:nvSpPr>
        <p:spPr>
          <a:xfrm>
            <a:off x="4876800" y="1600200"/>
            <a:ext cx="1828800" cy="68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lvl="2"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lvl="3"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lvl="4"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3" name="Google Shape;143;p13"/>
          <p:cNvSpPr/>
          <p:nvPr>
            <p:ph idx="5" type="pic"/>
          </p:nvPr>
        </p:nvSpPr>
        <p:spPr>
          <a:xfrm>
            <a:off x="4876800" y="4038600"/>
            <a:ext cx="1828800" cy="68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lvl="2"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lvl="3"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lvl="4"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4" name="Google Shape;144;p13"/>
          <p:cNvSpPr/>
          <p:nvPr>
            <p:ph idx="6" type="pic"/>
          </p:nvPr>
        </p:nvSpPr>
        <p:spPr>
          <a:xfrm>
            <a:off x="7721600" y="1600200"/>
            <a:ext cx="1828800" cy="68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lvl="2"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lvl="3"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lvl="4"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5" name="Google Shape;145;p13"/>
          <p:cNvSpPr/>
          <p:nvPr>
            <p:ph idx="7" type="pic"/>
          </p:nvPr>
        </p:nvSpPr>
        <p:spPr>
          <a:xfrm>
            <a:off x="7721600" y="4038600"/>
            <a:ext cx="1828800" cy="68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lvl="2"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lvl="3"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lvl="4"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6" name="Google Shape;146;p13"/>
          <p:cNvSpPr txBox="1"/>
          <p:nvPr>
            <p:ph idx="1" type="body"/>
          </p:nvPr>
        </p:nvSpPr>
        <p:spPr>
          <a:xfrm>
            <a:off x="2032000" y="28956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220"/>
              </a:spcBef>
              <a:spcAft>
                <a:spcPts val="0"/>
              </a:spcAft>
              <a:buClr>
                <a:schemeClr val="dk1"/>
              </a:buClr>
              <a:buSzPts val="11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7" name="Google Shape;147;p13"/>
          <p:cNvSpPr txBox="1"/>
          <p:nvPr>
            <p:ph idx="8" type="body"/>
          </p:nvPr>
        </p:nvSpPr>
        <p:spPr>
          <a:xfrm>
            <a:off x="2032000" y="53340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220"/>
              </a:spcBef>
              <a:spcAft>
                <a:spcPts val="0"/>
              </a:spcAft>
              <a:buClr>
                <a:schemeClr val="dk1"/>
              </a:buClr>
              <a:buSzPts val="11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8" name="Google Shape;148;p13"/>
          <p:cNvSpPr txBox="1"/>
          <p:nvPr>
            <p:ph idx="9" type="body"/>
          </p:nvPr>
        </p:nvSpPr>
        <p:spPr>
          <a:xfrm>
            <a:off x="4876800" y="28956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220"/>
              </a:spcBef>
              <a:spcAft>
                <a:spcPts val="0"/>
              </a:spcAft>
              <a:buClr>
                <a:schemeClr val="dk1"/>
              </a:buClr>
              <a:buSzPts val="11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9" name="Google Shape;149;p13"/>
          <p:cNvSpPr txBox="1"/>
          <p:nvPr>
            <p:ph idx="13" type="body"/>
          </p:nvPr>
        </p:nvSpPr>
        <p:spPr>
          <a:xfrm>
            <a:off x="4876800" y="53340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220"/>
              </a:spcBef>
              <a:spcAft>
                <a:spcPts val="0"/>
              </a:spcAft>
              <a:buClr>
                <a:schemeClr val="dk1"/>
              </a:buClr>
              <a:buSzPts val="11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0" name="Google Shape;150;p13"/>
          <p:cNvSpPr txBox="1"/>
          <p:nvPr>
            <p:ph idx="14" type="body"/>
          </p:nvPr>
        </p:nvSpPr>
        <p:spPr>
          <a:xfrm>
            <a:off x="7721600" y="28956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220"/>
              </a:spcBef>
              <a:spcAft>
                <a:spcPts val="0"/>
              </a:spcAft>
              <a:buClr>
                <a:schemeClr val="dk1"/>
              </a:buClr>
              <a:buSzPts val="11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1" name="Google Shape;151;p13"/>
          <p:cNvSpPr txBox="1"/>
          <p:nvPr>
            <p:ph idx="15" type="body"/>
          </p:nvPr>
        </p:nvSpPr>
        <p:spPr>
          <a:xfrm>
            <a:off x="7721600" y="53340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220"/>
              </a:spcBef>
              <a:spcAft>
                <a:spcPts val="0"/>
              </a:spcAft>
              <a:buClr>
                <a:schemeClr val="dk1"/>
              </a:buClr>
              <a:buSzPts val="11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2" name="Google Shape;152;p13"/>
          <p:cNvSpPr txBox="1"/>
          <p:nvPr>
            <p:ph idx="16" type="body"/>
          </p:nvPr>
        </p:nvSpPr>
        <p:spPr>
          <a:xfrm>
            <a:off x="2032000" y="32004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3" name="Google Shape;153;p13"/>
          <p:cNvSpPr txBox="1"/>
          <p:nvPr>
            <p:ph idx="17" type="body"/>
          </p:nvPr>
        </p:nvSpPr>
        <p:spPr>
          <a:xfrm>
            <a:off x="2032000" y="56388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4" name="Google Shape;154;p13"/>
          <p:cNvSpPr txBox="1"/>
          <p:nvPr>
            <p:ph idx="18" type="body"/>
          </p:nvPr>
        </p:nvSpPr>
        <p:spPr>
          <a:xfrm>
            <a:off x="4876800" y="32004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5" name="Google Shape;155;p13"/>
          <p:cNvSpPr txBox="1"/>
          <p:nvPr>
            <p:ph idx="19" type="body"/>
          </p:nvPr>
        </p:nvSpPr>
        <p:spPr>
          <a:xfrm>
            <a:off x="4876800" y="56388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6" name="Google Shape;156;p13"/>
          <p:cNvSpPr txBox="1"/>
          <p:nvPr>
            <p:ph idx="20" type="body"/>
          </p:nvPr>
        </p:nvSpPr>
        <p:spPr>
          <a:xfrm>
            <a:off x="7721600" y="32004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7" name="Google Shape;157;p13"/>
          <p:cNvSpPr txBox="1"/>
          <p:nvPr>
            <p:ph idx="21" type="body"/>
          </p:nvPr>
        </p:nvSpPr>
        <p:spPr>
          <a:xfrm>
            <a:off x="7721600" y="56388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8" name="Google Shape;158;p13"/>
          <p:cNvSpPr txBox="1"/>
          <p:nvPr>
            <p:ph idx="22" type="body"/>
          </p:nvPr>
        </p:nvSpPr>
        <p:spPr>
          <a:xfrm>
            <a:off x="2032000" y="22860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9" name="Google Shape;159;p13"/>
          <p:cNvSpPr txBox="1"/>
          <p:nvPr>
            <p:ph idx="23" type="body"/>
          </p:nvPr>
        </p:nvSpPr>
        <p:spPr>
          <a:xfrm>
            <a:off x="2032000" y="47244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0" name="Google Shape;160;p13"/>
          <p:cNvSpPr txBox="1"/>
          <p:nvPr>
            <p:ph idx="24" type="body"/>
          </p:nvPr>
        </p:nvSpPr>
        <p:spPr>
          <a:xfrm>
            <a:off x="4876800" y="22860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1" name="Google Shape;161;p13"/>
          <p:cNvSpPr txBox="1"/>
          <p:nvPr>
            <p:ph idx="25" type="body"/>
          </p:nvPr>
        </p:nvSpPr>
        <p:spPr>
          <a:xfrm>
            <a:off x="4876800" y="47244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2" name="Google Shape;162;p13"/>
          <p:cNvSpPr txBox="1"/>
          <p:nvPr>
            <p:ph idx="26" type="body"/>
          </p:nvPr>
        </p:nvSpPr>
        <p:spPr>
          <a:xfrm>
            <a:off x="7721600" y="22860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3" name="Google Shape;163;p13"/>
          <p:cNvSpPr txBox="1"/>
          <p:nvPr>
            <p:ph idx="27" type="body"/>
          </p:nvPr>
        </p:nvSpPr>
        <p:spPr>
          <a:xfrm>
            <a:off x="7721600" y="47244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160"/>
              </a:spcBef>
              <a:spcAft>
                <a:spcPts val="0"/>
              </a:spcAft>
              <a:buClr>
                <a:schemeClr val="dk1"/>
              </a:buClr>
              <a:buSzPts val="8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4" name="Google Shape;164;p13"/>
          <p:cNvSpPr txBox="1"/>
          <p:nvPr>
            <p:ph idx="28" type="body"/>
          </p:nvPr>
        </p:nvSpPr>
        <p:spPr>
          <a:xfrm>
            <a:off x="406400" y="381000"/>
            <a:ext cx="10769700" cy="83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4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5" name="Google Shape;165;p13"/>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6" name="Google Shape;166;p13"/>
          <p:cNvSpPr txBox="1"/>
          <p:nvPr>
            <p:ph idx="11" type="ftr"/>
          </p:nvPr>
        </p:nvSpPr>
        <p:spPr>
          <a:xfrm>
            <a:off x="3606800" y="6477000"/>
            <a:ext cx="4978500" cy="304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7" name="Google Shape;167;p13"/>
          <p:cNvSpPr txBox="1"/>
          <p:nvPr>
            <p:ph idx="12" type="sldNum"/>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3" name="Shape 173"/>
        <p:cNvGrpSpPr/>
        <p:nvPr/>
      </p:nvGrpSpPr>
      <p:grpSpPr>
        <a:xfrm>
          <a:off x="0" y="0"/>
          <a:ext cx="0" cy="0"/>
          <a:chOff x="0" y="0"/>
          <a:chExt cx="0" cy="0"/>
        </a:xfrm>
      </p:grpSpPr>
      <p:sp>
        <p:nvSpPr>
          <p:cNvPr id="174" name="Google Shape;174;p15"/>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5" name="Google Shape;175;p15"/>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76" name="Google Shape;176;p15"/>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16"/>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79" name="Google Shape;179;p16"/>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0" name="Shape 180"/>
        <p:cNvGrpSpPr/>
        <p:nvPr/>
      </p:nvGrpSpPr>
      <p:grpSpPr>
        <a:xfrm>
          <a:off x="0" y="0"/>
          <a:ext cx="0" cy="0"/>
          <a:chOff x="0" y="0"/>
          <a:chExt cx="0" cy="0"/>
        </a:xfrm>
      </p:grpSpPr>
      <p:sp>
        <p:nvSpPr>
          <p:cNvPr id="181" name="Google Shape;181;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2" name="Google Shape;182;p17"/>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83" name="Google Shape;183;p17"/>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4" name="Google Shape;184;p17"/>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r>
              <a:rPr lang="en-GB"/>
              <a:t>CONFIDENTIAL</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5" name="Shape 185"/>
        <p:cNvGrpSpPr/>
        <p:nvPr/>
      </p:nvGrpSpPr>
      <p:grpSpPr>
        <a:xfrm>
          <a:off x="0" y="0"/>
          <a:ext cx="0" cy="0"/>
          <a:chOff x="0" y="0"/>
          <a:chExt cx="0" cy="0"/>
        </a:xfrm>
      </p:grpSpPr>
      <p:sp>
        <p:nvSpPr>
          <p:cNvPr id="186" name="Google Shape;186;p1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7" name="Google Shape;187;p18"/>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88" name="Google Shape;188;p18"/>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89" name="Google Shape;189;p18"/>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 name="Shape 190"/>
        <p:cNvGrpSpPr/>
        <p:nvPr/>
      </p:nvGrpSpPr>
      <p:grpSpPr>
        <a:xfrm>
          <a:off x="0" y="0"/>
          <a:ext cx="0" cy="0"/>
          <a:chOff x="0" y="0"/>
          <a:chExt cx="0" cy="0"/>
        </a:xfrm>
      </p:grpSpPr>
      <p:sp>
        <p:nvSpPr>
          <p:cNvPr id="191" name="Google Shape;191;p1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92" name="Google Shape;192;p19"/>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3" name="Shape 193"/>
        <p:cNvGrpSpPr/>
        <p:nvPr/>
      </p:nvGrpSpPr>
      <p:grpSpPr>
        <a:xfrm>
          <a:off x="0" y="0"/>
          <a:ext cx="0" cy="0"/>
          <a:chOff x="0" y="0"/>
          <a:chExt cx="0" cy="0"/>
        </a:xfrm>
      </p:grpSpPr>
      <p:sp>
        <p:nvSpPr>
          <p:cNvPr id="194" name="Google Shape;194;p20"/>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95" name="Google Shape;195;p20"/>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96" name="Google Shape;196;p20"/>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7" name="Shape 197"/>
        <p:cNvGrpSpPr/>
        <p:nvPr/>
      </p:nvGrpSpPr>
      <p:grpSpPr>
        <a:xfrm>
          <a:off x="0" y="0"/>
          <a:ext cx="0" cy="0"/>
          <a:chOff x="0" y="0"/>
          <a:chExt cx="0" cy="0"/>
        </a:xfrm>
      </p:grpSpPr>
      <p:sp>
        <p:nvSpPr>
          <p:cNvPr id="198" name="Google Shape;198;p21"/>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99" name="Google Shape;199;p21"/>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3" name="Shape 23"/>
        <p:cNvGrpSpPr/>
        <p:nvPr/>
      </p:nvGrpSpPr>
      <p:grpSpPr>
        <a:xfrm>
          <a:off x="0" y="0"/>
          <a:ext cx="0" cy="0"/>
          <a:chOff x="0" y="0"/>
          <a:chExt cx="0" cy="0"/>
        </a:xfrm>
      </p:grpSpPr>
      <p:sp>
        <p:nvSpPr>
          <p:cNvPr id="24" name="Google Shape;24;p3"/>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3"/>
          <p:cNvSpPr txBox="1"/>
          <p:nvPr>
            <p:ph idx="1" type="body"/>
          </p:nvPr>
        </p:nvSpPr>
        <p:spPr>
          <a:xfrm>
            <a:off x="414528" y="3810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2" type="body"/>
          </p:nvPr>
        </p:nvSpPr>
        <p:spPr>
          <a:xfrm>
            <a:off x="406400" y="838200"/>
            <a:ext cx="98553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7" name="Google Shape;27;p3"/>
          <p:cNvSpPr txBox="1"/>
          <p:nvPr>
            <p:ph idx="3" type="body"/>
          </p:nvPr>
        </p:nvSpPr>
        <p:spPr>
          <a:xfrm>
            <a:off x="414528" y="12954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8" name="Google Shape;28;p3"/>
          <p:cNvSpPr txBox="1"/>
          <p:nvPr>
            <p:ph idx="4" type="body"/>
          </p:nvPr>
        </p:nvSpPr>
        <p:spPr>
          <a:xfrm>
            <a:off x="414528" y="17526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9" name="Google Shape;29;p3"/>
          <p:cNvSpPr txBox="1"/>
          <p:nvPr>
            <p:ph idx="5" type="body"/>
          </p:nvPr>
        </p:nvSpPr>
        <p:spPr>
          <a:xfrm>
            <a:off x="414528" y="22098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0" name="Google Shape;30;p3"/>
          <p:cNvSpPr txBox="1"/>
          <p:nvPr>
            <p:ph idx="6" type="body"/>
          </p:nvPr>
        </p:nvSpPr>
        <p:spPr>
          <a:xfrm>
            <a:off x="414528" y="26670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1" name="Google Shape;31;p3"/>
          <p:cNvSpPr txBox="1"/>
          <p:nvPr>
            <p:ph idx="7" type="body"/>
          </p:nvPr>
        </p:nvSpPr>
        <p:spPr>
          <a:xfrm>
            <a:off x="414528" y="31242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2" name="Google Shape;32;p3"/>
          <p:cNvSpPr txBox="1"/>
          <p:nvPr>
            <p:ph idx="8" type="body"/>
          </p:nvPr>
        </p:nvSpPr>
        <p:spPr>
          <a:xfrm>
            <a:off x="414528" y="35814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3" name="Google Shape;33;p3"/>
          <p:cNvSpPr txBox="1"/>
          <p:nvPr>
            <p:ph idx="9" type="body"/>
          </p:nvPr>
        </p:nvSpPr>
        <p:spPr>
          <a:xfrm>
            <a:off x="414528" y="40386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4" name="Google Shape;34;p3"/>
          <p:cNvSpPr txBox="1"/>
          <p:nvPr>
            <p:ph idx="13" type="body"/>
          </p:nvPr>
        </p:nvSpPr>
        <p:spPr>
          <a:xfrm>
            <a:off x="414528" y="44958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5" name="Google Shape;35;p3"/>
          <p:cNvSpPr txBox="1"/>
          <p:nvPr>
            <p:ph idx="14" type="body"/>
          </p:nvPr>
        </p:nvSpPr>
        <p:spPr>
          <a:xfrm>
            <a:off x="414528" y="49530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6" name="Google Shape;36;p3"/>
          <p:cNvSpPr txBox="1"/>
          <p:nvPr>
            <p:ph idx="15" type="body"/>
          </p:nvPr>
        </p:nvSpPr>
        <p:spPr>
          <a:xfrm>
            <a:off x="414528" y="54102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7" name="Google Shape;37;p3"/>
          <p:cNvSpPr txBox="1"/>
          <p:nvPr>
            <p:ph idx="16" type="body"/>
          </p:nvPr>
        </p:nvSpPr>
        <p:spPr>
          <a:xfrm>
            <a:off x="10261600" y="3810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8" name="Google Shape;38;p3"/>
          <p:cNvSpPr txBox="1"/>
          <p:nvPr>
            <p:ph idx="17" type="body"/>
          </p:nvPr>
        </p:nvSpPr>
        <p:spPr>
          <a:xfrm>
            <a:off x="10261600" y="8382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9" name="Google Shape;39;p3"/>
          <p:cNvSpPr txBox="1"/>
          <p:nvPr>
            <p:ph idx="18" type="body"/>
          </p:nvPr>
        </p:nvSpPr>
        <p:spPr>
          <a:xfrm>
            <a:off x="10261600" y="12954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0" name="Google Shape;40;p3"/>
          <p:cNvSpPr txBox="1"/>
          <p:nvPr>
            <p:ph idx="19" type="body"/>
          </p:nvPr>
        </p:nvSpPr>
        <p:spPr>
          <a:xfrm>
            <a:off x="10261600" y="17526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1" name="Google Shape;41;p3"/>
          <p:cNvSpPr txBox="1"/>
          <p:nvPr>
            <p:ph idx="20" type="body"/>
          </p:nvPr>
        </p:nvSpPr>
        <p:spPr>
          <a:xfrm>
            <a:off x="10261600" y="22098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2" name="Google Shape;42;p3"/>
          <p:cNvSpPr txBox="1"/>
          <p:nvPr>
            <p:ph idx="21" type="body"/>
          </p:nvPr>
        </p:nvSpPr>
        <p:spPr>
          <a:xfrm>
            <a:off x="10261600" y="26670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3" name="Google Shape;43;p3"/>
          <p:cNvSpPr txBox="1"/>
          <p:nvPr>
            <p:ph idx="22" type="body"/>
          </p:nvPr>
        </p:nvSpPr>
        <p:spPr>
          <a:xfrm>
            <a:off x="10261600" y="31242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4" name="Google Shape;44;p3"/>
          <p:cNvSpPr txBox="1"/>
          <p:nvPr>
            <p:ph idx="23" type="body"/>
          </p:nvPr>
        </p:nvSpPr>
        <p:spPr>
          <a:xfrm>
            <a:off x="10261600" y="35814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5" name="Google Shape;45;p3"/>
          <p:cNvSpPr txBox="1"/>
          <p:nvPr>
            <p:ph idx="24" type="body"/>
          </p:nvPr>
        </p:nvSpPr>
        <p:spPr>
          <a:xfrm>
            <a:off x="10261600" y="40386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6" name="Google Shape;46;p3"/>
          <p:cNvSpPr txBox="1"/>
          <p:nvPr>
            <p:ph idx="25" type="body"/>
          </p:nvPr>
        </p:nvSpPr>
        <p:spPr>
          <a:xfrm>
            <a:off x="10261600" y="44958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7" name="Google Shape;47;p3"/>
          <p:cNvSpPr txBox="1"/>
          <p:nvPr>
            <p:ph idx="26" type="body"/>
          </p:nvPr>
        </p:nvSpPr>
        <p:spPr>
          <a:xfrm>
            <a:off x="10261600" y="49530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8" name="Google Shape;48;p3"/>
          <p:cNvSpPr txBox="1"/>
          <p:nvPr>
            <p:ph idx="27" type="body"/>
          </p:nvPr>
        </p:nvSpPr>
        <p:spPr>
          <a:xfrm>
            <a:off x="10261600" y="54102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9" name="Google Shape;49;p3"/>
          <p:cNvSpPr txBox="1"/>
          <p:nvPr>
            <p:ph idx="28" type="body"/>
          </p:nvPr>
        </p:nvSpPr>
        <p:spPr>
          <a:xfrm>
            <a:off x="414528" y="5867400"/>
            <a:ext cx="9847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0" name="Google Shape;50;p3"/>
          <p:cNvSpPr txBox="1"/>
          <p:nvPr>
            <p:ph idx="29" type="body"/>
          </p:nvPr>
        </p:nvSpPr>
        <p:spPr>
          <a:xfrm>
            <a:off x="10261600" y="58674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lnSpc>
                <a:spcPct val="100000"/>
              </a:lnSpc>
              <a:spcBef>
                <a:spcPts val="32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1" name="Google Shape;51;p3"/>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3"/>
          <p:cNvSpPr txBox="1"/>
          <p:nvPr>
            <p:ph idx="11" type="ftr"/>
          </p:nvPr>
        </p:nvSpPr>
        <p:spPr>
          <a:xfrm>
            <a:off x="3606800" y="6477000"/>
            <a:ext cx="4978500" cy="304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3"/>
          <p:cNvSpPr txBox="1"/>
          <p:nvPr>
            <p:ph idx="12" type="sldNum"/>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0" name="Shape 200"/>
        <p:cNvGrpSpPr/>
        <p:nvPr/>
      </p:nvGrpSpPr>
      <p:grpSpPr>
        <a:xfrm>
          <a:off x="0" y="0"/>
          <a:ext cx="0" cy="0"/>
          <a:chOff x="0" y="0"/>
          <a:chExt cx="0" cy="0"/>
        </a:xfrm>
      </p:grpSpPr>
      <p:sp>
        <p:nvSpPr>
          <p:cNvPr id="201" name="Google Shape;201;p2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22"/>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203" name="Google Shape;203;p22"/>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4" name="Google Shape;204;p22"/>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05" name="Google Shape;205;p22"/>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6" name="Shape 206"/>
        <p:cNvGrpSpPr/>
        <p:nvPr/>
      </p:nvGrpSpPr>
      <p:grpSpPr>
        <a:xfrm>
          <a:off x="0" y="0"/>
          <a:ext cx="0" cy="0"/>
          <a:chOff x="0" y="0"/>
          <a:chExt cx="0" cy="0"/>
        </a:xfrm>
      </p:grpSpPr>
      <p:sp>
        <p:nvSpPr>
          <p:cNvPr id="207" name="Google Shape;207;p23"/>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208" name="Google Shape;208;p23"/>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9" name="Shape 209"/>
        <p:cNvGrpSpPr/>
        <p:nvPr/>
      </p:nvGrpSpPr>
      <p:grpSpPr>
        <a:xfrm>
          <a:off x="0" y="0"/>
          <a:ext cx="0" cy="0"/>
          <a:chOff x="0" y="0"/>
          <a:chExt cx="0" cy="0"/>
        </a:xfrm>
      </p:grpSpPr>
      <p:sp>
        <p:nvSpPr>
          <p:cNvPr id="210" name="Google Shape;210;p24"/>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211" name="Google Shape;211;p24"/>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212" name="Google Shape;212;p24"/>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25"/>
          <p:cNvSpPr txBox="1"/>
          <p:nvPr>
            <p:ph idx="12" type="sldNum"/>
          </p:nvPr>
        </p:nvSpPr>
        <p:spPr>
          <a:xfrm>
            <a:off x="11460310" y="63845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54" name="Shape 54"/>
        <p:cNvGrpSpPr/>
        <p:nvPr/>
      </p:nvGrpSpPr>
      <p:grpSpPr>
        <a:xfrm>
          <a:off x="0" y="0"/>
          <a:ext cx="0" cy="0"/>
          <a:chOff x="0" y="0"/>
          <a:chExt cx="0" cy="0"/>
        </a:xfrm>
      </p:grpSpPr>
      <p:sp>
        <p:nvSpPr>
          <p:cNvPr id="55" name="Google Shape;55;p4"/>
          <p:cNvSpPr/>
          <p:nvPr/>
        </p:nvSpPr>
        <p:spPr>
          <a:xfrm>
            <a:off x="0" y="4038600"/>
            <a:ext cx="12192000" cy="609600"/>
          </a:xfrm>
          <a:prstGeom prst="rect">
            <a:avLst/>
          </a:prstGeom>
          <a:solidFill>
            <a:srgbClr val="2172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4"/>
          <p:cNvSpPr txBox="1"/>
          <p:nvPr>
            <p:ph type="ctrTitle"/>
          </p:nvPr>
        </p:nvSpPr>
        <p:spPr>
          <a:xfrm>
            <a:off x="304800" y="4114800"/>
            <a:ext cx="9651900" cy="533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4"/>
          <p:cNvSpPr txBox="1"/>
          <p:nvPr>
            <p:ph idx="10" type="dt"/>
          </p:nvPr>
        </p:nvSpPr>
        <p:spPr>
          <a:xfrm>
            <a:off x="304800" y="6477000"/>
            <a:ext cx="2133600" cy="30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A0A0A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4"/>
          <p:cNvSpPr/>
          <p:nvPr/>
        </p:nvSpPr>
        <p:spPr>
          <a:xfrm>
            <a:off x="0" y="4645880"/>
            <a:ext cx="12192000" cy="27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9" name="Google Shape;59;p4"/>
          <p:cNvPicPr preferRelativeResize="0"/>
          <p:nvPr/>
        </p:nvPicPr>
        <p:blipFill rotWithShape="1">
          <a:blip r:embed="rId2">
            <a:alphaModFix/>
          </a:blip>
          <a:srcRect b="0" l="0" r="0" t="0"/>
          <a:stretch/>
        </p:blipFill>
        <p:spPr>
          <a:xfrm>
            <a:off x="9993376" y="6232585"/>
            <a:ext cx="1564257" cy="675759"/>
          </a:xfrm>
          <a:prstGeom prst="rect">
            <a:avLst/>
          </a:prstGeom>
          <a:noFill/>
          <a:ln>
            <a:noFill/>
          </a:ln>
        </p:spPr>
      </p:pic>
      <p:sp>
        <p:nvSpPr>
          <p:cNvPr id="60" name="Google Shape;60;p4"/>
          <p:cNvSpPr txBox="1"/>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1" i="0" lang="en-GB" sz="1800" u="none" cap="none" strike="noStrike">
                <a:solidFill>
                  <a:srgbClr val="7F7F7F"/>
                </a:solidFill>
                <a:latin typeface="Calibri"/>
                <a:ea typeface="Calibri"/>
                <a:cs typeface="Calibri"/>
                <a:sym typeface="Calibri"/>
              </a:rPr>
              <a:t>‹#›</a:t>
            </a:fld>
            <a:endParaRPr b="1" i="0" sz="1800" u="none" cap="none" strike="noStrike">
              <a:solidFill>
                <a:srgbClr val="7F7F7F"/>
              </a:solidFill>
              <a:latin typeface="Calibri"/>
              <a:ea typeface="Calibri"/>
              <a:cs typeface="Calibri"/>
              <a:sym typeface="Calibri"/>
            </a:endParaRPr>
          </a:p>
        </p:txBody>
      </p:sp>
      <p:sp>
        <p:nvSpPr>
          <p:cNvPr id="61" name="Google Shape;61;p4"/>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Only">
  <p:cSld name="Heading Only">
    <p:spTree>
      <p:nvGrpSpPr>
        <p:cNvPr id="62" name="Shape 62"/>
        <p:cNvGrpSpPr/>
        <p:nvPr/>
      </p:nvGrpSpPr>
      <p:grpSpPr>
        <a:xfrm>
          <a:off x="0" y="0"/>
          <a:ext cx="0" cy="0"/>
          <a:chOff x="0" y="0"/>
          <a:chExt cx="0" cy="0"/>
        </a:xfrm>
      </p:grpSpPr>
      <p:sp>
        <p:nvSpPr>
          <p:cNvPr id="63" name="Google Shape;63;p5"/>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4" name="Google Shape;64;p5"/>
          <p:cNvSpPr txBox="1"/>
          <p:nvPr>
            <p:ph idx="1" type="body"/>
          </p:nvPr>
        </p:nvSpPr>
        <p:spPr>
          <a:xfrm>
            <a:off x="406400" y="152400"/>
            <a:ext cx="10769700" cy="3810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Calibri"/>
              <a:buNone/>
              <a:defRPr b="1" i="0" sz="18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65" name="Google Shape;65;p5"/>
          <p:cNvSpPr txBox="1"/>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1" i="0" lang="en-GB" sz="1800" u="none" cap="none" strike="noStrike">
                <a:solidFill>
                  <a:schemeClr val="lt1"/>
                </a:solidFill>
                <a:latin typeface="Calibri"/>
                <a:ea typeface="Calibri"/>
                <a:cs typeface="Calibri"/>
                <a:sym typeface="Calibri"/>
              </a:rPr>
              <a:t>‹#›</a:t>
            </a:fld>
            <a:endParaRPr b="1" i="0" sz="1800" u="none" cap="none" strike="noStrike">
              <a:solidFill>
                <a:schemeClr val="lt1"/>
              </a:solidFill>
              <a:latin typeface="Calibri"/>
              <a:ea typeface="Calibri"/>
              <a:cs typeface="Calibri"/>
              <a:sym typeface="Calibri"/>
            </a:endParaRPr>
          </a:p>
        </p:txBody>
      </p:sp>
      <p:sp>
        <p:nvSpPr>
          <p:cNvPr id="66" name="Google Shape;66;p5"/>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7" name="Shape 67"/>
        <p:cNvGrpSpPr/>
        <p:nvPr/>
      </p:nvGrpSpPr>
      <p:grpSpPr>
        <a:xfrm>
          <a:off x="0" y="0"/>
          <a:ext cx="0" cy="0"/>
          <a:chOff x="0" y="0"/>
          <a:chExt cx="0" cy="0"/>
        </a:xfrm>
      </p:grpSpPr>
      <p:sp>
        <p:nvSpPr>
          <p:cNvPr id="68" name="Google Shape;68;p6"/>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6"/>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6"/>
          <p:cNvSpPr txBox="1"/>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1" i="0" lang="en-GB" sz="1800" u="none" cap="none" strike="noStrike">
                <a:solidFill>
                  <a:schemeClr val="lt1"/>
                </a:solidFill>
                <a:latin typeface="Calibri"/>
                <a:ea typeface="Calibri"/>
                <a:cs typeface="Calibri"/>
                <a:sym typeface="Calibri"/>
              </a:rPr>
              <a:t>‹#›</a:t>
            </a:fld>
            <a:endParaRPr b="1" i="0" sz="1800" u="none" cap="none" strike="noStrike">
              <a:solidFill>
                <a:schemeClr val="lt1"/>
              </a:solidFill>
              <a:latin typeface="Calibri"/>
              <a:ea typeface="Calibri"/>
              <a:cs typeface="Calibri"/>
              <a:sym typeface="Calibri"/>
            </a:endParaRPr>
          </a:p>
        </p:txBody>
      </p:sp>
      <p:sp>
        <p:nvSpPr>
          <p:cNvPr id="71" name="Google Shape;71;p6"/>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Up">
  <p:cSld name="1-Up">
    <p:spTree>
      <p:nvGrpSpPr>
        <p:cNvPr id="72" name="Shape 72"/>
        <p:cNvGrpSpPr/>
        <p:nvPr/>
      </p:nvGrpSpPr>
      <p:grpSpPr>
        <a:xfrm>
          <a:off x="0" y="0"/>
          <a:ext cx="0" cy="0"/>
          <a:chOff x="0" y="0"/>
          <a:chExt cx="0" cy="0"/>
        </a:xfrm>
      </p:grpSpPr>
      <p:sp>
        <p:nvSpPr>
          <p:cNvPr id="73" name="Google Shape;73;p7"/>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7"/>
          <p:cNvSpPr txBox="1"/>
          <p:nvPr>
            <p:ph idx="1" type="body"/>
          </p:nvPr>
        </p:nvSpPr>
        <p:spPr>
          <a:xfrm>
            <a:off x="406400" y="152399"/>
            <a:ext cx="10769700" cy="3810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Calibri"/>
              <a:buNone/>
              <a:defRPr b="1" i="0" sz="18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5" name="Google Shape;75;p7"/>
          <p:cNvSpPr txBox="1"/>
          <p:nvPr>
            <p:ph idx="2" type="body"/>
          </p:nvPr>
        </p:nvSpPr>
        <p:spPr>
          <a:xfrm>
            <a:off x="406400" y="646982"/>
            <a:ext cx="10769700" cy="5423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6" name="Google Shape;76;p7"/>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7" name="Google Shape;77;p7"/>
          <p:cNvSpPr txBox="1"/>
          <p:nvPr>
            <p:ph idx="12" type="sldNum"/>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p:cSld name="2-Up">
    <p:spTree>
      <p:nvGrpSpPr>
        <p:cNvPr id="78" name="Shape 78"/>
        <p:cNvGrpSpPr/>
        <p:nvPr/>
      </p:nvGrpSpPr>
      <p:grpSpPr>
        <a:xfrm>
          <a:off x="0" y="0"/>
          <a:ext cx="0" cy="0"/>
          <a:chOff x="0" y="0"/>
          <a:chExt cx="0" cy="0"/>
        </a:xfrm>
      </p:grpSpPr>
      <p:sp>
        <p:nvSpPr>
          <p:cNvPr id="79" name="Google Shape;79;p8"/>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8"/>
          <p:cNvSpPr txBox="1"/>
          <p:nvPr>
            <p:ph idx="1" type="body"/>
          </p:nvPr>
        </p:nvSpPr>
        <p:spPr>
          <a:xfrm>
            <a:off x="406400" y="152400"/>
            <a:ext cx="5287200" cy="3810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Calibri"/>
              <a:buNone/>
              <a:defRPr b="1" i="0" sz="18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1" name="Google Shape;81;p8"/>
          <p:cNvSpPr txBox="1"/>
          <p:nvPr>
            <p:ph idx="2" type="body"/>
          </p:nvPr>
        </p:nvSpPr>
        <p:spPr>
          <a:xfrm>
            <a:off x="406400" y="646980"/>
            <a:ext cx="5283300" cy="5448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2" name="Google Shape;82;p8"/>
          <p:cNvSpPr txBox="1"/>
          <p:nvPr>
            <p:ph idx="3" type="body"/>
          </p:nvPr>
        </p:nvSpPr>
        <p:spPr>
          <a:xfrm>
            <a:off x="5888736" y="152400"/>
            <a:ext cx="5287200" cy="3810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Calibri"/>
              <a:buNone/>
              <a:defRPr b="1" i="0" sz="18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3" name="Google Shape;83;p8"/>
          <p:cNvSpPr txBox="1"/>
          <p:nvPr>
            <p:ph idx="4" type="body"/>
          </p:nvPr>
        </p:nvSpPr>
        <p:spPr>
          <a:xfrm>
            <a:off x="5888736" y="646980"/>
            <a:ext cx="5283300" cy="5448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4" name="Google Shape;84;p8"/>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8"/>
          <p:cNvSpPr txBox="1"/>
          <p:nvPr>
            <p:ph idx="12" type="sldNum"/>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2 left, 1 right">
  <p:cSld name="3-Up: 2 left, 1 right">
    <p:spTree>
      <p:nvGrpSpPr>
        <p:cNvPr id="86" name="Shape 86"/>
        <p:cNvGrpSpPr/>
        <p:nvPr/>
      </p:nvGrpSpPr>
      <p:grpSpPr>
        <a:xfrm>
          <a:off x="0" y="0"/>
          <a:ext cx="0" cy="0"/>
          <a:chOff x="0" y="0"/>
          <a:chExt cx="0" cy="0"/>
        </a:xfrm>
      </p:grpSpPr>
      <p:sp>
        <p:nvSpPr>
          <p:cNvPr id="87" name="Google Shape;87;p9"/>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9"/>
          <p:cNvSpPr txBox="1"/>
          <p:nvPr>
            <p:ph idx="1" type="body"/>
          </p:nvPr>
        </p:nvSpPr>
        <p:spPr>
          <a:xfrm>
            <a:off x="406400" y="152400"/>
            <a:ext cx="5283300" cy="3780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9" name="Google Shape;89;p9"/>
          <p:cNvSpPr txBox="1"/>
          <p:nvPr>
            <p:ph idx="2" type="body"/>
          </p:nvPr>
        </p:nvSpPr>
        <p:spPr>
          <a:xfrm>
            <a:off x="406400" y="609600"/>
            <a:ext cx="5283300" cy="2554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0" name="Google Shape;90;p9"/>
          <p:cNvSpPr txBox="1"/>
          <p:nvPr>
            <p:ph idx="3" type="body"/>
          </p:nvPr>
        </p:nvSpPr>
        <p:spPr>
          <a:xfrm>
            <a:off x="402336" y="3319272"/>
            <a:ext cx="5287200" cy="3780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1" name="Google Shape;91;p9"/>
          <p:cNvSpPr txBox="1"/>
          <p:nvPr>
            <p:ph idx="4" type="body"/>
          </p:nvPr>
        </p:nvSpPr>
        <p:spPr>
          <a:xfrm>
            <a:off x="402336" y="3733800"/>
            <a:ext cx="5287200" cy="2590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2" name="Google Shape;92;p9"/>
          <p:cNvSpPr txBox="1"/>
          <p:nvPr>
            <p:ph idx="5" type="body"/>
          </p:nvPr>
        </p:nvSpPr>
        <p:spPr>
          <a:xfrm>
            <a:off x="5888736" y="152400"/>
            <a:ext cx="5287200" cy="3780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3" name="Google Shape;93;p9"/>
          <p:cNvSpPr txBox="1"/>
          <p:nvPr>
            <p:ph idx="6" type="body"/>
          </p:nvPr>
        </p:nvSpPr>
        <p:spPr>
          <a:xfrm>
            <a:off x="5888736" y="606552"/>
            <a:ext cx="5283300" cy="5483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4" name="Google Shape;94;p9"/>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5" name="Google Shape;95;p9"/>
          <p:cNvSpPr txBox="1"/>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1" i="0" lang="en-GB" sz="1800" u="none" cap="none" strike="noStrike">
                <a:solidFill>
                  <a:schemeClr val="lt1"/>
                </a:solidFill>
                <a:latin typeface="Calibri"/>
                <a:ea typeface="Calibri"/>
                <a:cs typeface="Calibri"/>
                <a:sym typeface="Calibri"/>
              </a:rPr>
              <a:t>‹#›</a:t>
            </a:fld>
            <a:endParaRPr b="1" i="0" sz="1800" u="none" cap="none" strike="noStrike">
              <a:solidFill>
                <a:schemeClr val="lt1"/>
              </a:solidFill>
              <a:latin typeface="Calibri"/>
              <a:ea typeface="Calibri"/>
              <a:cs typeface="Calibri"/>
              <a:sym typeface="Calibri"/>
            </a:endParaRPr>
          </a:p>
        </p:txBody>
      </p:sp>
      <p:sp>
        <p:nvSpPr>
          <p:cNvPr id="96" name="Google Shape;96;p9"/>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1 Left, 2 Right">
  <p:cSld name="3-Up: 1 Left, 2 Right">
    <p:spTree>
      <p:nvGrpSpPr>
        <p:cNvPr id="97" name="Shape 97"/>
        <p:cNvGrpSpPr/>
        <p:nvPr/>
      </p:nvGrpSpPr>
      <p:grpSpPr>
        <a:xfrm>
          <a:off x="0" y="0"/>
          <a:ext cx="0" cy="0"/>
          <a:chOff x="0" y="0"/>
          <a:chExt cx="0" cy="0"/>
        </a:xfrm>
      </p:grpSpPr>
      <p:sp>
        <p:nvSpPr>
          <p:cNvPr id="98" name="Google Shape;98;p10"/>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 name="Google Shape;99;p10"/>
          <p:cNvSpPr txBox="1"/>
          <p:nvPr>
            <p:ph idx="1" type="body"/>
          </p:nvPr>
        </p:nvSpPr>
        <p:spPr>
          <a:xfrm>
            <a:off x="406400" y="152400"/>
            <a:ext cx="5287200" cy="369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0" name="Google Shape;100;p10"/>
          <p:cNvSpPr txBox="1"/>
          <p:nvPr>
            <p:ph idx="2" type="body"/>
          </p:nvPr>
        </p:nvSpPr>
        <p:spPr>
          <a:xfrm>
            <a:off x="406400" y="598314"/>
            <a:ext cx="5283300" cy="542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1" name="Google Shape;101;p10"/>
          <p:cNvSpPr txBox="1"/>
          <p:nvPr>
            <p:ph idx="3" type="body"/>
          </p:nvPr>
        </p:nvSpPr>
        <p:spPr>
          <a:xfrm>
            <a:off x="5892800" y="152400"/>
            <a:ext cx="5283300" cy="369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2" name="Google Shape;102;p10"/>
          <p:cNvSpPr txBox="1"/>
          <p:nvPr>
            <p:ph idx="4" type="body"/>
          </p:nvPr>
        </p:nvSpPr>
        <p:spPr>
          <a:xfrm>
            <a:off x="5892800" y="598314"/>
            <a:ext cx="5283300" cy="248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3" name="Google Shape;103;p10"/>
          <p:cNvSpPr txBox="1"/>
          <p:nvPr>
            <p:ph idx="5" type="body"/>
          </p:nvPr>
        </p:nvSpPr>
        <p:spPr>
          <a:xfrm>
            <a:off x="5888736" y="3319272"/>
            <a:ext cx="5287200" cy="414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lnSpc>
                <a:spcPct val="100000"/>
              </a:lnSpc>
              <a:spcBef>
                <a:spcPts val="320"/>
              </a:spcBef>
              <a:spcAft>
                <a:spcPts val="0"/>
              </a:spcAft>
              <a:buClr>
                <a:schemeClr val="lt1"/>
              </a:buClr>
              <a:buSzPts val="1600"/>
              <a:buFont typeface="Calibri"/>
              <a:buNone/>
              <a:defRPr b="1" i="0" sz="1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4" name="Google Shape;104;p10"/>
          <p:cNvSpPr txBox="1"/>
          <p:nvPr>
            <p:ph idx="6" type="body"/>
          </p:nvPr>
        </p:nvSpPr>
        <p:spPr>
          <a:xfrm>
            <a:off x="5888736" y="3810000"/>
            <a:ext cx="5287200" cy="2444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5" name="Google Shape;105;p10"/>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6" name="Google Shape;106;p10"/>
          <p:cNvSpPr txBox="1"/>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fld id="{00000000-1234-1234-1234-123412341234}" type="slidenum">
              <a:rPr b="1" i="0" lang="en-GB" sz="1800" u="none" cap="none" strike="noStrike">
                <a:solidFill>
                  <a:schemeClr val="lt1"/>
                </a:solidFill>
                <a:latin typeface="Calibri"/>
                <a:ea typeface="Calibri"/>
                <a:cs typeface="Calibri"/>
                <a:sym typeface="Calibri"/>
              </a:rPr>
              <a:t>‹#›</a:t>
            </a:fld>
            <a:endParaRPr b="1" i="0" sz="1800" u="none" cap="none" strike="noStrike">
              <a:solidFill>
                <a:schemeClr val="lt1"/>
              </a:solidFill>
              <a:latin typeface="Calibri"/>
              <a:ea typeface="Calibri"/>
              <a:cs typeface="Calibri"/>
              <a:sym typeface="Calibri"/>
            </a:endParaRPr>
          </a:p>
        </p:txBody>
      </p:sp>
      <p:sp>
        <p:nvSpPr>
          <p:cNvPr id="107" name="Google Shape;107;p1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1480800" y="0"/>
            <a:ext cx="7113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
          <p:cNvSpPr txBox="1"/>
          <p:nvPr>
            <p:ph type="title"/>
          </p:nvPr>
        </p:nvSpPr>
        <p:spPr>
          <a:xfrm rot="5400000">
            <a:off x="8902650" y="2959050"/>
            <a:ext cx="5867400" cy="711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Calibri"/>
              <a:buNone/>
              <a:defRPr b="0" i="0" sz="2400" u="none" cap="small"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06400" y="381000"/>
            <a:ext cx="10769700" cy="5867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220"/>
              </a:spcBef>
              <a:spcAft>
                <a:spcPts val="0"/>
              </a:spcAft>
              <a:buClr>
                <a:schemeClr val="dk1"/>
              </a:buClr>
              <a:buSzPts val="11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1574082" y="6357668"/>
            <a:ext cx="542100" cy="427800"/>
          </a:xfrm>
          <a:prstGeom prst="rect">
            <a:avLst/>
          </a:prstGeom>
          <a:noFill/>
          <a:ln cap="flat" cmpd="sng" w="9525">
            <a:solidFill>
              <a:srgbClr val="859597"/>
            </a:solidFill>
            <a:prstDash val="solid"/>
            <a:round/>
            <a:headEnd len="sm" w="sm" type="none"/>
            <a:tailEnd len="sm" w="sm" type="none"/>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
        <p:nvSpPr>
          <p:cNvPr id="11" name="Google Shape;11;p1"/>
          <p:cNvSpPr/>
          <p:nvPr/>
        </p:nvSpPr>
        <p:spPr>
          <a:xfrm>
            <a:off x="0" y="0"/>
            <a:ext cx="1017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txBox="1"/>
          <p:nvPr>
            <p:ph idx="11" type="ftr"/>
          </p:nvPr>
        </p:nvSpPr>
        <p:spPr>
          <a:xfrm>
            <a:off x="3606800" y="6477000"/>
            <a:ext cx="4978500" cy="304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13" name="Google Shape;13;p1"/>
          <p:cNvPicPr preferRelativeResize="0"/>
          <p:nvPr/>
        </p:nvPicPr>
        <p:blipFill rotWithShape="1">
          <a:blip r:embed="rId1">
            <a:alphaModFix/>
          </a:blip>
          <a:srcRect b="0" l="0" r="0" t="0"/>
          <a:stretch/>
        </p:blipFill>
        <p:spPr>
          <a:xfrm>
            <a:off x="9993376" y="6232585"/>
            <a:ext cx="1564257" cy="675759"/>
          </a:xfrm>
          <a:prstGeom prst="rect">
            <a:avLst/>
          </a:prstGeom>
          <a:noFill/>
          <a:ln>
            <a:noFill/>
          </a:ln>
        </p:spPr>
      </p:pic>
      <p:sp>
        <p:nvSpPr>
          <p:cNvPr id="14" name="Google Shape;14;p1"/>
          <p:cNvSpPr/>
          <p:nvPr/>
        </p:nvSpPr>
        <p:spPr>
          <a:xfrm>
            <a:off x="299006" y="6423220"/>
            <a:ext cx="36408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Calibri"/>
                <a:ea typeface="Calibri"/>
                <a:cs typeface="Calibri"/>
                <a:sym typeface="Calibri"/>
              </a:rPr>
              <a:t>©2017 KOKO Networks Limited - Proprietary &amp; Confidential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8" name="Shape 168"/>
        <p:cNvGrpSpPr/>
        <p:nvPr/>
      </p:nvGrpSpPr>
      <p:grpSpPr>
        <a:xfrm>
          <a:off x="0" y="0"/>
          <a:ext cx="0" cy="0"/>
          <a:chOff x="0" y="0"/>
          <a:chExt cx="0" cy="0"/>
        </a:xfrm>
      </p:grpSpPr>
      <p:sp>
        <p:nvSpPr>
          <p:cNvPr id="169" name="Google Shape;169;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170" name="Google Shape;170;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2100"/>
              </a:spcBef>
              <a:spcAft>
                <a:spcPts val="0"/>
              </a:spcAft>
              <a:buClr>
                <a:schemeClr val="dk2"/>
              </a:buClr>
              <a:buSzPts val="1900"/>
              <a:buChar char="○"/>
              <a:defRPr sz="1900">
                <a:solidFill>
                  <a:schemeClr val="dk2"/>
                </a:solidFill>
              </a:defRPr>
            </a:lvl2pPr>
            <a:lvl3pPr indent="-349250" lvl="2" marL="1371600" rtl="0">
              <a:lnSpc>
                <a:spcPct val="115000"/>
              </a:lnSpc>
              <a:spcBef>
                <a:spcPts val="2100"/>
              </a:spcBef>
              <a:spcAft>
                <a:spcPts val="0"/>
              </a:spcAft>
              <a:buClr>
                <a:schemeClr val="dk2"/>
              </a:buClr>
              <a:buSzPts val="1900"/>
              <a:buChar char="■"/>
              <a:defRPr sz="1900">
                <a:solidFill>
                  <a:schemeClr val="dk2"/>
                </a:solidFill>
              </a:defRPr>
            </a:lvl3pPr>
            <a:lvl4pPr indent="-349250" lvl="3" marL="1828800" rtl="0">
              <a:lnSpc>
                <a:spcPct val="115000"/>
              </a:lnSpc>
              <a:spcBef>
                <a:spcPts val="2100"/>
              </a:spcBef>
              <a:spcAft>
                <a:spcPts val="0"/>
              </a:spcAft>
              <a:buClr>
                <a:schemeClr val="dk2"/>
              </a:buClr>
              <a:buSzPts val="1900"/>
              <a:buChar char="●"/>
              <a:defRPr sz="1900">
                <a:solidFill>
                  <a:schemeClr val="dk2"/>
                </a:solidFill>
              </a:defRPr>
            </a:lvl4pPr>
            <a:lvl5pPr indent="-349250" lvl="4" marL="2286000" rtl="0">
              <a:lnSpc>
                <a:spcPct val="115000"/>
              </a:lnSpc>
              <a:spcBef>
                <a:spcPts val="2100"/>
              </a:spcBef>
              <a:spcAft>
                <a:spcPts val="0"/>
              </a:spcAft>
              <a:buClr>
                <a:schemeClr val="dk2"/>
              </a:buClr>
              <a:buSzPts val="1900"/>
              <a:buChar char="○"/>
              <a:defRPr sz="1900">
                <a:solidFill>
                  <a:schemeClr val="dk2"/>
                </a:solidFill>
              </a:defRPr>
            </a:lvl5pPr>
            <a:lvl6pPr indent="-349250" lvl="5" marL="2743200" rtl="0">
              <a:lnSpc>
                <a:spcPct val="115000"/>
              </a:lnSpc>
              <a:spcBef>
                <a:spcPts val="2100"/>
              </a:spcBef>
              <a:spcAft>
                <a:spcPts val="0"/>
              </a:spcAft>
              <a:buClr>
                <a:schemeClr val="dk2"/>
              </a:buClr>
              <a:buSzPts val="1900"/>
              <a:buChar char="■"/>
              <a:defRPr sz="1900">
                <a:solidFill>
                  <a:schemeClr val="dk2"/>
                </a:solidFill>
              </a:defRPr>
            </a:lvl6pPr>
            <a:lvl7pPr indent="-349250" lvl="6" marL="3200400" rtl="0">
              <a:lnSpc>
                <a:spcPct val="115000"/>
              </a:lnSpc>
              <a:spcBef>
                <a:spcPts val="2100"/>
              </a:spcBef>
              <a:spcAft>
                <a:spcPts val="0"/>
              </a:spcAft>
              <a:buClr>
                <a:schemeClr val="dk2"/>
              </a:buClr>
              <a:buSzPts val="1900"/>
              <a:buChar char="●"/>
              <a:defRPr sz="1900">
                <a:solidFill>
                  <a:schemeClr val="dk2"/>
                </a:solidFill>
              </a:defRPr>
            </a:lvl7pPr>
            <a:lvl8pPr indent="-349250" lvl="7" marL="3657600" rtl="0">
              <a:lnSpc>
                <a:spcPct val="115000"/>
              </a:lnSpc>
              <a:spcBef>
                <a:spcPts val="2100"/>
              </a:spcBef>
              <a:spcAft>
                <a:spcPts val="0"/>
              </a:spcAft>
              <a:buClr>
                <a:schemeClr val="dk2"/>
              </a:buClr>
              <a:buSzPts val="1900"/>
              <a:buChar char="○"/>
              <a:defRPr sz="1900">
                <a:solidFill>
                  <a:schemeClr val="dk2"/>
                </a:solidFill>
              </a:defRPr>
            </a:lvl8pPr>
            <a:lvl9pPr indent="-349250" lvl="8" marL="4114800" rtl="0">
              <a:lnSpc>
                <a:spcPct val="115000"/>
              </a:lnSpc>
              <a:spcBef>
                <a:spcPts val="2100"/>
              </a:spcBef>
              <a:spcAft>
                <a:spcPts val="2100"/>
              </a:spcAft>
              <a:buClr>
                <a:schemeClr val="dk2"/>
              </a:buClr>
              <a:buSzPts val="1900"/>
              <a:buChar char="■"/>
              <a:defRPr sz="1900">
                <a:solidFill>
                  <a:schemeClr val="dk2"/>
                </a:solidFill>
              </a:defRPr>
            </a:lvl9pPr>
          </a:lstStyle>
          <a:p/>
        </p:txBody>
      </p:sp>
      <p:sp>
        <p:nvSpPr>
          <p:cNvPr id="171" name="Google Shape;171;p14"/>
          <p:cNvSpPr txBox="1"/>
          <p:nvPr>
            <p:ph idx="12" type="sldNum"/>
          </p:nvPr>
        </p:nvSpPr>
        <p:spPr>
          <a:xfrm>
            <a:off x="11460310" y="63845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172" name="Google Shape;172;p14"/>
          <p:cNvPicPr preferRelativeResize="0"/>
          <p:nvPr/>
        </p:nvPicPr>
        <p:blipFill>
          <a:blip r:embed="rId1">
            <a:alphaModFix/>
          </a:blip>
          <a:stretch>
            <a:fillRect/>
          </a:stretch>
        </p:blipFill>
        <p:spPr>
          <a:xfrm>
            <a:off x="10713575" y="136895"/>
            <a:ext cx="1062725" cy="110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4.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12.xml"/><Relationship Id="rId8" Type="http://schemas.openxmlformats.org/officeDocument/2006/relationships/slide" Target="/ppt/slid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12182141" cy="6858000"/>
          </a:xfrm>
          <a:prstGeom prst="rect">
            <a:avLst/>
          </a:prstGeom>
          <a:noFill/>
          <a:ln>
            <a:noFill/>
          </a:ln>
        </p:spPr>
      </p:pic>
      <p:sp>
        <p:nvSpPr>
          <p:cNvPr id="220" name="Google Shape;220;p26"/>
          <p:cNvSpPr txBox="1"/>
          <p:nvPr>
            <p:ph idx="1" type="subTitle"/>
          </p:nvPr>
        </p:nvSpPr>
        <p:spPr>
          <a:xfrm>
            <a:off x="415650" y="4453682"/>
            <a:ext cx="11360700" cy="1908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GB">
                <a:solidFill>
                  <a:srgbClr val="FFFFFF"/>
                </a:solidFill>
              </a:rPr>
              <a:t>KOKO</a:t>
            </a:r>
            <a:r>
              <a:rPr b="1" lang="en-GB">
                <a:solidFill>
                  <a:srgbClr val="FFFFFF"/>
                </a:solidFill>
              </a:rPr>
              <a:t> Settlements and Payment System</a:t>
            </a:r>
            <a:endParaRPr b="1">
              <a:solidFill>
                <a:srgbClr val="FFFFFF"/>
              </a:solidFill>
            </a:endParaRPr>
          </a:p>
          <a:p>
            <a:pPr indent="0" lvl="0" marL="0" rtl="0" algn="ctr">
              <a:spcBef>
                <a:spcPts val="0"/>
              </a:spcBef>
              <a:spcAft>
                <a:spcPts val="0"/>
              </a:spcAft>
              <a:buNone/>
            </a:pPr>
            <a:r>
              <a:rPr b="1" lang="en-GB">
                <a:solidFill>
                  <a:srgbClr val="FFFFFF"/>
                </a:solidFill>
              </a:rPr>
              <a:t>Deep Dive</a:t>
            </a:r>
            <a:endParaRPr b="1">
              <a:solidFill>
                <a:srgbClr val="FFFFFF"/>
              </a:solidFill>
            </a:endParaRPr>
          </a:p>
          <a:p>
            <a:pPr indent="0" lvl="0" marL="0" rtl="0" algn="ctr">
              <a:spcBef>
                <a:spcPts val="0"/>
              </a:spcBef>
              <a:spcAft>
                <a:spcPts val="0"/>
              </a:spcAft>
              <a:buNone/>
            </a:pPr>
            <a:r>
              <a:t/>
            </a:r>
            <a:endParaRPr b="1">
              <a:solidFill>
                <a:srgbClr val="FFFFFF"/>
              </a:solidFill>
            </a:endParaRPr>
          </a:p>
        </p:txBody>
      </p:sp>
      <p:pic>
        <p:nvPicPr>
          <p:cNvPr id="221" name="Google Shape;221;p26"/>
          <p:cNvPicPr preferRelativeResize="0"/>
          <p:nvPr/>
        </p:nvPicPr>
        <p:blipFill>
          <a:blip r:embed="rId4">
            <a:alphaModFix/>
          </a:blip>
          <a:stretch>
            <a:fillRect/>
          </a:stretch>
        </p:blipFill>
        <p:spPr>
          <a:xfrm>
            <a:off x="4862888" y="676025"/>
            <a:ext cx="2466225" cy="3196250"/>
          </a:xfrm>
          <a:prstGeom prst="rect">
            <a:avLst/>
          </a:prstGeom>
          <a:noFill/>
          <a:ln>
            <a:noFill/>
          </a:ln>
        </p:spPr>
      </p:pic>
      <p:sp>
        <p:nvSpPr>
          <p:cNvPr id="222" name="Google Shape;222;p26"/>
          <p:cNvSpPr txBox="1"/>
          <p:nvPr/>
        </p:nvSpPr>
        <p:spPr>
          <a:xfrm>
            <a:off x="57050" y="6091200"/>
            <a:ext cx="65727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26 March 2019</a:t>
            </a:r>
            <a:endParaRPr>
              <a:solidFill>
                <a:schemeClr val="lt1"/>
              </a:solidFill>
            </a:endParaRPr>
          </a:p>
        </p:txBody>
      </p:sp>
      <p:sp>
        <p:nvSpPr>
          <p:cNvPr id="223" name="Google Shape;223;p26"/>
          <p:cNvSpPr txBox="1"/>
          <p:nvPr/>
        </p:nvSpPr>
        <p:spPr>
          <a:xfrm>
            <a:off x="5495700" y="6091200"/>
            <a:ext cx="6572700" cy="76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lt1"/>
                </a:solidFill>
              </a:rPr>
              <a:t>CONFIDENTIAL</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4. Key Use Cases (4/5) - </a:t>
            </a:r>
            <a:r>
              <a:rPr lang="en-GB" sz="2700">
                <a:solidFill>
                  <a:srgbClr val="1C4587"/>
                </a:solidFill>
              </a:rPr>
              <a:t>Fuel Price Management</a:t>
            </a:r>
            <a:endParaRPr sz="2700">
              <a:solidFill>
                <a:srgbClr val="1C4587"/>
              </a:solidFill>
            </a:endParaRPr>
          </a:p>
        </p:txBody>
      </p:sp>
      <p:sp>
        <p:nvSpPr>
          <p:cNvPr id="390" name="Google Shape;390;p35"/>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391" name="Google Shape;391;p35"/>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392" name="Google Shape;392;p35"/>
          <p:cNvSpPr/>
          <p:nvPr/>
        </p:nvSpPr>
        <p:spPr>
          <a:xfrm>
            <a:off x="4397675" y="1969175"/>
            <a:ext cx="1560300" cy="39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KOKO Core</a:t>
            </a:r>
            <a:endParaRPr/>
          </a:p>
        </p:txBody>
      </p:sp>
      <p:sp>
        <p:nvSpPr>
          <p:cNvPr id="393" name="Google Shape;393;p35"/>
          <p:cNvSpPr/>
          <p:nvPr/>
        </p:nvSpPr>
        <p:spPr>
          <a:xfrm>
            <a:off x="4397675" y="4686300"/>
            <a:ext cx="1560300" cy="524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Retail fuel price table</a:t>
            </a:r>
            <a:endParaRPr sz="1000"/>
          </a:p>
        </p:txBody>
      </p:sp>
      <p:sp>
        <p:nvSpPr>
          <p:cNvPr id="394" name="Google Shape;394;p35"/>
          <p:cNvSpPr/>
          <p:nvPr/>
        </p:nvSpPr>
        <p:spPr>
          <a:xfrm>
            <a:off x="7750475" y="1969175"/>
            <a:ext cx="1716300" cy="39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Odoo</a:t>
            </a:r>
            <a:endParaRPr/>
          </a:p>
        </p:txBody>
      </p:sp>
      <p:sp>
        <p:nvSpPr>
          <p:cNvPr id="395" name="Google Shape;395;p35"/>
          <p:cNvSpPr/>
          <p:nvPr/>
        </p:nvSpPr>
        <p:spPr>
          <a:xfrm>
            <a:off x="7750481" y="3543300"/>
            <a:ext cx="1716300" cy="824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Agent + KOKO margins to arrive at retail price</a:t>
            </a:r>
            <a:endParaRPr sz="1000"/>
          </a:p>
        </p:txBody>
      </p:sp>
      <p:sp>
        <p:nvSpPr>
          <p:cNvPr id="396" name="Google Shape;396;p35"/>
          <p:cNvSpPr/>
          <p:nvPr/>
        </p:nvSpPr>
        <p:spPr>
          <a:xfrm>
            <a:off x="7750475" y="2705100"/>
            <a:ext cx="1716300" cy="524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Wholesale fuel prices</a:t>
            </a:r>
            <a:endParaRPr sz="1000"/>
          </a:p>
        </p:txBody>
      </p:sp>
      <p:sp>
        <p:nvSpPr>
          <p:cNvPr id="397" name="Google Shape;397;p35"/>
          <p:cNvSpPr/>
          <p:nvPr/>
        </p:nvSpPr>
        <p:spPr>
          <a:xfrm>
            <a:off x="7750475" y="4686300"/>
            <a:ext cx="1716300" cy="524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Retail fuel price</a:t>
            </a:r>
            <a:endParaRPr sz="1000"/>
          </a:p>
        </p:txBody>
      </p:sp>
      <p:cxnSp>
        <p:nvCxnSpPr>
          <p:cNvPr id="398" name="Google Shape;398;p35"/>
          <p:cNvCxnSpPr>
            <a:stCxn id="397" idx="1"/>
            <a:endCxn id="393" idx="3"/>
          </p:cNvCxnSpPr>
          <p:nvPr/>
        </p:nvCxnSpPr>
        <p:spPr>
          <a:xfrm rot="10800000">
            <a:off x="5957975" y="4948650"/>
            <a:ext cx="1792500" cy="0"/>
          </a:xfrm>
          <a:prstGeom prst="straightConnector1">
            <a:avLst/>
          </a:prstGeom>
          <a:noFill/>
          <a:ln cap="flat" cmpd="sng" w="9525">
            <a:solidFill>
              <a:schemeClr val="dk2"/>
            </a:solidFill>
            <a:prstDash val="solid"/>
            <a:round/>
            <a:headEnd len="med" w="med" type="none"/>
            <a:tailEnd len="med" w="med" type="stealth"/>
          </a:ln>
        </p:spPr>
      </p:cxnSp>
      <p:cxnSp>
        <p:nvCxnSpPr>
          <p:cNvPr id="399" name="Google Shape;399;p35"/>
          <p:cNvCxnSpPr>
            <a:stCxn id="393" idx="1"/>
          </p:cNvCxnSpPr>
          <p:nvPr/>
        </p:nvCxnSpPr>
        <p:spPr>
          <a:xfrm rot="10800000">
            <a:off x="1922075" y="4948650"/>
            <a:ext cx="2475600" cy="0"/>
          </a:xfrm>
          <a:prstGeom prst="straightConnector1">
            <a:avLst/>
          </a:prstGeom>
          <a:noFill/>
          <a:ln cap="flat" cmpd="sng" w="9525">
            <a:solidFill>
              <a:schemeClr val="dk2"/>
            </a:solidFill>
            <a:prstDash val="solid"/>
            <a:round/>
            <a:headEnd len="med" w="med" type="none"/>
            <a:tailEnd len="med" w="med" type="stealth"/>
          </a:ln>
        </p:spPr>
      </p:cxnSp>
      <p:sp>
        <p:nvSpPr>
          <p:cNvPr id="400" name="Google Shape;400;p35"/>
          <p:cNvSpPr txBox="1"/>
          <p:nvPr/>
        </p:nvSpPr>
        <p:spPr>
          <a:xfrm>
            <a:off x="5994945" y="4526984"/>
            <a:ext cx="1716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Update retail price</a:t>
            </a:r>
            <a:endParaRPr/>
          </a:p>
        </p:txBody>
      </p:sp>
      <p:sp>
        <p:nvSpPr>
          <p:cNvPr id="401" name="Google Shape;401;p35"/>
          <p:cNvSpPr txBox="1"/>
          <p:nvPr/>
        </p:nvSpPr>
        <p:spPr>
          <a:xfrm>
            <a:off x="1892800" y="4526975"/>
            <a:ext cx="2618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Retail price update to KPs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6"/>
          <p:cNvSpPr txBox="1"/>
          <p:nvPr/>
        </p:nvSpPr>
        <p:spPr>
          <a:xfrm>
            <a:off x="493375" y="1410025"/>
            <a:ext cx="11091300" cy="48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KSPS has been developed to ensure KOKO’s operations are in compliance with KRA rules including:</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GB" sz="1800"/>
              <a:t>Ensuring VAT is recorded and paid on the date that the customer deposits money into their account rather than when they purchase fuel and taking into account that deposits made for stove purchases are not subject to VAT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GB" sz="1800"/>
              <a:t>Having a tax script printed on each invoice - this has been accomplished by automating the printing of the KRA tax scripts by integrating Electronic signature devices (ESD) machines with the system</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GB" sz="1800"/>
              <a:t>Automatically accounting for Withholding Tax on KOKO technology fees to Vivo</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GB" sz="1800"/>
              <a:t>Automatically charging VAT on KOKOpoint rental income</a:t>
            </a:r>
            <a:endParaRPr sz="1800"/>
          </a:p>
        </p:txBody>
      </p:sp>
      <p:sp>
        <p:nvSpPr>
          <p:cNvPr id="407" name="Google Shape;407;p36"/>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08" name="Google Shape;408;p36"/>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409" name="Google Shape;409;p3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4. Key Use Cases (5/5) - KRA Compliance</a:t>
            </a:r>
            <a:endParaRPr sz="2700">
              <a:solidFill>
                <a:srgbClr val="1C4587"/>
              </a:solidFill>
            </a:endParaRPr>
          </a:p>
        </p:txBody>
      </p:sp>
      <p:pic>
        <p:nvPicPr>
          <p:cNvPr id="410" name="Google Shape;410;p36"/>
          <p:cNvPicPr preferRelativeResize="0"/>
          <p:nvPr/>
        </p:nvPicPr>
        <p:blipFill>
          <a:blip r:embed="rId3">
            <a:alphaModFix/>
          </a:blip>
          <a:stretch>
            <a:fillRect/>
          </a:stretch>
        </p:blipFill>
        <p:spPr>
          <a:xfrm>
            <a:off x="9296125" y="4139974"/>
            <a:ext cx="2288550" cy="209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5. Settlements and Payments</a:t>
            </a:r>
            <a:endParaRPr sz="2700">
              <a:solidFill>
                <a:srgbClr val="1C4587"/>
              </a:solidFill>
            </a:endParaRPr>
          </a:p>
        </p:txBody>
      </p:sp>
      <p:sp>
        <p:nvSpPr>
          <p:cNvPr id="416" name="Google Shape;416;p37"/>
          <p:cNvSpPr txBox="1"/>
          <p:nvPr/>
        </p:nvSpPr>
        <p:spPr>
          <a:xfrm>
            <a:off x="604675" y="1525325"/>
            <a:ext cx="10854300" cy="4332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sz="1800"/>
              <a:t>KSPS runs various payment schedulers at the end of the month that summarize amounts payable to:</a:t>
            </a:r>
            <a:endParaRPr sz="1800"/>
          </a:p>
          <a:p>
            <a:pPr indent="-342900" lvl="1" marL="914400" rtl="0" algn="l">
              <a:spcBef>
                <a:spcPts val="0"/>
              </a:spcBef>
              <a:spcAft>
                <a:spcPts val="0"/>
              </a:spcAft>
              <a:buSzPts val="1800"/>
              <a:buAutoNum type="alphaLcPeriod"/>
            </a:pPr>
            <a:r>
              <a:rPr lang="en-GB" sz="1800"/>
              <a:t>Agents</a:t>
            </a:r>
            <a:endParaRPr sz="1800"/>
          </a:p>
          <a:p>
            <a:pPr indent="-342900" lvl="1" marL="914400" rtl="0" algn="l">
              <a:spcBef>
                <a:spcPts val="0"/>
              </a:spcBef>
              <a:spcAft>
                <a:spcPts val="0"/>
              </a:spcAft>
              <a:buSzPts val="1800"/>
              <a:buAutoNum type="alphaLcPeriod"/>
            </a:pPr>
            <a:r>
              <a:rPr lang="en-GB" sz="1800"/>
              <a:t>KRA</a:t>
            </a:r>
            <a:endParaRPr sz="1800"/>
          </a:p>
          <a:p>
            <a:pPr indent="-342900" lvl="1" marL="914400" rtl="0" algn="l">
              <a:spcBef>
                <a:spcPts val="0"/>
              </a:spcBef>
              <a:spcAft>
                <a:spcPts val="0"/>
              </a:spcAft>
              <a:buSzPts val="1800"/>
              <a:buAutoNum type="alphaLcPeriod"/>
            </a:pPr>
            <a:r>
              <a:rPr lang="en-GB" sz="1800"/>
              <a:t>The fuel wholesaler</a:t>
            </a:r>
            <a:endParaRPr sz="1800"/>
          </a:p>
          <a:p>
            <a:pPr indent="-342900" lvl="1" marL="914400" rtl="0" algn="l">
              <a:spcBef>
                <a:spcPts val="0"/>
              </a:spcBef>
              <a:spcAft>
                <a:spcPts val="0"/>
              </a:spcAft>
              <a:buSzPts val="1800"/>
              <a:buAutoNum type="alphaLcPeriod"/>
            </a:pPr>
            <a:r>
              <a:rPr lang="en-GB" sz="1800"/>
              <a:t>The financing partner (TBC)</a:t>
            </a:r>
            <a:endParaRPr sz="1800"/>
          </a:p>
          <a:p>
            <a:pPr indent="0" lvl="0" marL="0" rtl="0" algn="l">
              <a:spcBef>
                <a:spcPts val="0"/>
              </a:spcBef>
              <a:spcAft>
                <a:spcPts val="0"/>
              </a:spcAft>
              <a:buNone/>
            </a:pPr>
            <a:r>
              <a:t/>
            </a:r>
            <a:endParaRPr sz="1800"/>
          </a:p>
          <a:p>
            <a:pPr indent="-360000" lvl="0" marL="450000" rtl="0" algn="l">
              <a:spcBef>
                <a:spcPts val="0"/>
              </a:spcBef>
              <a:spcAft>
                <a:spcPts val="0"/>
              </a:spcAft>
              <a:buNone/>
            </a:pPr>
            <a:r>
              <a:rPr lang="en-GB" sz="1800"/>
              <a:t>2.	The schedulers run based on information generated by the automated transactions recorded throughout the month.</a:t>
            </a:r>
            <a:endParaRPr sz="1800"/>
          </a:p>
          <a:p>
            <a:pPr indent="-360000" lvl="0" marL="450000" rtl="0" algn="l">
              <a:spcBef>
                <a:spcPts val="0"/>
              </a:spcBef>
              <a:spcAft>
                <a:spcPts val="0"/>
              </a:spcAft>
              <a:buNone/>
            </a:pPr>
            <a:r>
              <a:t/>
            </a:r>
            <a:endParaRPr sz="1800"/>
          </a:p>
          <a:p>
            <a:pPr indent="-360000" lvl="0" marL="450000" rtl="0" algn="l">
              <a:spcBef>
                <a:spcPts val="0"/>
              </a:spcBef>
              <a:spcAft>
                <a:spcPts val="0"/>
              </a:spcAft>
              <a:buNone/>
            </a:pPr>
            <a:r>
              <a:rPr lang="en-GB" sz="1800"/>
              <a:t>3.	The Settlements Officer in the Finance team then downloads a file from Odoo (Bank upload file) and uploads this onto the banking platform, efficiently completing the bulk payments- successfully tested ability to manage 700 payment transactions (see appendix D)</a:t>
            </a:r>
            <a:endParaRPr sz="1800"/>
          </a:p>
          <a:p>
            <a:pPr indent="-360000" lvl="0" marL="450000" rtl="0" algn="l">
              <a:spcBef>
                <a:spcPts val="0"/>
              </a:spcBef>
              <a:spcAft>
                <a:spcPts val="0"/>
              </a:spcAft>
              <a:buNone/>
            </a:pPr>
            <a:r>
              <a:t/>
            </a:r>
            <a:endParaRPr sz="1800"/>
          </a:p>
          <a:p>
            <a:pPr indent="-360000" lvl="0" marL="450000" rtl="0" algn="l">
              <a:spcBef>
                <a:spcPts val="0"/>
              </a:spcBef>
              <a:spcAft>
                <a:spcPts val="0"/>
              </a:spcAft>
              <a:buNone/>
            </a:pPr>
            <a:r>
              <a:t/>
            </a:r>
            <a:endParaRPr sz="1800"/>
          </a:p>
          <a:p>
            <a:pPr indent="-360000" lvl="0" marL="1821600" rtl="0" algn="l">
              <a:spcBef>
                <a:spcPts val="0"/>
              </a:spcBef>
              <a:spcAft>
                <a:spcPts val="0"/>
              </a:spcAft>
              <a:buNone/>
            </a:pPr>
            <a:r>
              <a:rPr lang="en-GB" sz="1800"/>
              <a:t>		</a:t>
            </a:r>
            <a:r>
              <a:rPr b="1" lang="en-GB" sz="1800"/>
              <a:t>A flawless and efficient</a:t>
            </a:r>
            <a:r>
              <a:rPr b="1" lang="en-GB" sz="1800"/>
              <a:t> financial settlement process = </a:t>
            </a:r>
            <a:br>
              <a:rPr b="1" lang="en-GB" sz="1800"/>
            </a:br>
            <a:r>
              <a:rPr b="1" lang="en-GB" sz="1800"/>
              <a:t>critical component of the experience / perceived value KOKO delivers to partners</a:t>
            </a:r>
            <a:endParaRPr b="1" sz="1800"/>
          </a:p>
          <a:p>
            <a:pPr indent="0" lvl="0" marL="1918799" rtl="0" algn="l">
              <a:spcBef>
                <a:spcPts val="0"/>
              </a:spcBef>
              <a:spcAft>
                <a:spcPts val="0"/>
              </a:spcAft>
              <a:buNone/>
            </a:pPr>
            <a:r>
              <a:rPr b="1" lang="en-GB" sz="1800"/>
              <a:t>(and therefore an area of risk…)</a:t>
            </a:r>
            <a:r>
              <a:rPr lang="en-GB" sz="1800"/>
              <a:t> </a:t>
            </a:r>
            <a:endParaRPr sz="1800"/>
          </a:p>
        </p:txBody>
      </p:sp>
      <p:sp>
        <p:nvSpPr>
          <p:cNvPr id="417" name="Google Shape;417;p37"/>
          <p:cNvSpPr/>
          <p:nvPr/>
        </p:nvSpPr>
        <p:spPr>
          <a:xfrm flipH="1" rot="10800000">
            <a:off x="819900" y="5112425"/>
            <a:ext cx="1501200" cy="1049700"/>
          </a:xfrm>
          <a:prstGeom prst="bentArrow">
            <a:avLst>
              <a:gd fmla="val 25000" name="adj1"/>
              <a:gd fmla="val 28807"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19" name="Google Shape;419;p37"/>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nvSpPr>
        <p:spPr>
          <a:xfrm>
            <a:off x="604675" y="1525325"/>
            <a:ext cx="10854300" cy="4332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GB" sz="1800">
                <a:solidFill>
                  <a:schemeClr val="dk1"/>
                </a:solidFill>
              </a:rPr>
              <a:t>How do we treat consumer products pricing (stoves and fuels) differential across cities / markets?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GB" sz="1800">
                <a:solidFill>
                  <a:schemeClr val="dk1"/>
                </a:solidFill>
              </a:rPr>
              <a:t>How do we deal with local vs international fuel (DCCRF)?</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GB" sz="1800">
                <a:solidFill>
                  <a:schemeClr val="dk1"/>
                </a:solidFill>
              </a:rPr>
              <a:t>What is the system’s role in the reordering process (capital efficiency, liquidity management and demand projections)?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GB" sz="1800">
                <a:solidFill>
                  <a:schemeClr val="dk1"/>
                </a:solidFill>
              </a:rPr>
              <a:t>How do we treat commissions (referrals) and other contractual values (agent terms, rental, floor earning) etc. across cities / markets?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GB" sz="1800">
                <a:solidFill>
                  <a:schemeClr val="dk1"/>
                </a:solidFill>
              </a:rPr>
              <a:t>How significantly will the business rules differ across cities / markets and hence require customisation specific to that city / market?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6. …?</a:t>
            </a:r>
            <a:endParaRPr sz="1800">
              <a:solidFill>
                <a:schemeClr val="dk1"/>
              </a:solidFill>
            </a:endParaRPr>
          </a:p>
        </p:txBody>
      </p:sp>
      <p:sp>
        <p:nvSpPr>
          <p:cNvPr id="425" name="Google Shape;425;p3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6. </a:t>
            </a:r>
            <a:r>
              <a:rPr lang="en-GB" sz="2700">
                <a:solidFill>
                  <a:srgbClr val="1C4587"/>
                </a:solidFill>
              </a:rPr>
              <a:t>Open Questions</a:t>
            </a:r>
            <a:endParaRPr sz="2700">
              <a:solidFill>
                <a:srgbClr val="1C4587"/>
              </a:solidFill>
            </a:endParaRPr>
          </a:p>
        </p:txBody>
      </p:sp>
      <p:sp>
        <p:nvSpPr>
          <p:cNvPr id="426" name="Google Shape;426;p38"/>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27" name="Google Shape;427;p38"/>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idx="1" type="body"/>
          </p:nvPr>
        </p:nvSpPr>
        <p:spPr>
          <a:xfrm>
            <a:off x="415600" y="1163774"/>
            <a:ext cx="11360700" cy="523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2100"/>
              </a:spcAft>
              <a:buNone/>
            </a:pPr>
            <a:r>
              <a:rPr lang="en-GB"/>
              <a:t>APPENDICES</a:t>
            </a:r>
            <a:endParaRPr/>
          </a:p>
        </p:txBody>
      </p:sp>
      <p:sp>
        <p:nvSpPr>
          <p:cNvPr id="433" name="Google Shape;433;p39"/>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34" name="Google Shape;434;p39"/>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Appendix A: KSPS Performance Testing</a:t>
            </a:r>
            <a:endParaRPr sz="2700">
              <a:solidFill>
                <a:srgbClr val="1C4587"/>
              </a:solidFill>
            </a:endParaRPr>
          </a:p>
        </p:txBody>
      </p:sp>
      <p:sp>
        <p:nvSpPr>
          <p:cNvPr id="440" name="Google Shape;440;p40"/>
          <p:cNvSpPr txBox="1"/>
          <p:nvPr/>
        </p:nvSpPr>
        <p:spPr>
          <a:xfrm>
            <a:off x="483525" y="1430800"/>
            <a:ext cx="10489200" cy="3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Two iterations of performance testing in a simulated HL environment have been conducted to assess ability to handle transactions at scale and multiple transaction types simultaneously.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The tests demonstrated that the system could handle the minimum number of transactions expected in various workflows such as customer registration, KOKO cooker purchase and fulfilment, customer top ups and fuel purchases with a 99.8% job success rate of processing jobs already recorded in KOKO core.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This has informed the decision to have automatically scaling servers to handle more jobs as volumes increase and a review of the code to make it more efficient.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GB" sz="1800" u="sng"/>
              <a:t>Next Steps in Testing</a:t>
            </a:r>
            <a:endParaRPr b="1" sz="1800" u="sng"/>
          </a:p>
          <a:p>
            <a:pPr indent="-342900" lvl="0" marL="457200" rtl="0" algn="l">
              <a:spcBef>
                <a:spcPts val="0"/>
              </a:spcBef>
              <a:spcAft>
                <a:spcPts val="0"/>
              </a:spcAft>
              <a:buSzPts val="1800"/>
              <a:buAutoNum type="arabicPeriod"/>
            </a:pPr>
            <a:r>
              <a:rPr lang="en-GB" sz="1800"/>
              <a:t>Testing while running different workflows simultaneously i.e. workflows from myKOKO and the KOKOpoints</a:t>
            </a:r>
            <a:endParaRPr sz="1800"/>
          </a:p>
          <a:p>
            <a:pPr indent="-342900" lvl="0" marL="457200" rtl="0" algn="l">
              <a:lnSpc>
                <a:spcPct val="107916"/>
              </a:lnSpc>
              <a:spcBef>
                <a:spcPts val="0"/>
              </a:spcBef>
              <a:spcAft>
                <a:spcPts val="0"/>
              </a:spcAft>
              <a:buSzPts val="1800"/>
              <a:buAutoNum type="arabicPeriod"/>
            </a:pPr>
            <a:r>
              <a:rPr lang="en-GB" sz="1800"/>
              <a:t>Further code reviews by the engineering teams to seal any memory leaks. The engineering team to also identify any computationally intensive tasks so that the code can be refactored. This is in a bid to reduce memory &amp; CPU utilization during load execution</a:t>
            </a:r>
            <a:endParaRPr sz="1800"/>
          </a:p>
        </p:txBody>
      </p:sp>
      <p:sp>
        <p:nvSpPr>
          <p:cNvPr id="441" name="Google Shape;441;p40"/>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42" name="Google Shape;442;p40"/>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Appendix B: Software Design &amp; Architecture (</a:t>
            </a:r>
            <a:r>
              <a:rPr lang="en-GB" sz="2700">
                <a:solidFill>
                  <a:srgbClr val="1C4587"/>
                </a:solidFill>
              </a:rPr>
              <a:t>1/2</a:t>
            </a:r>
            <a:r>
              <a:rPr lang="en-GB" sz="2700">
                <a:solidFill>
                  <a:srgbClr val="1C4587"/>
                </a:solidFill>
              </a:rPr>
              <a:t>)</a:t>
            </a:r>
            <a:endParaRPr sz="2700">
              <a:solidFill>
                <a:srgbClr val="1C4587"/>
              </a:solidFill>
            </a:endParaRPr>
          </a:p>
        </p:txBody>
      </p:sp>
      <p:pic>
        <p:nvPicPr>
          <p:cNvPr id="448" name="Google Shape;448;p41"/>
          <p:cNvPicPr preferRelativeResize="0"/>
          <p:nvPr/>
        </p:nvPicPr>
        <p:blipFill>
          <a:blip r:embed="rId3">
            <a:alphaModFix/>
          </a:blip>
          <a:stretch>
            <a:fillRect/>
          </a:stretch>
        </p:blipFill>
        <p:spPr>
          <a:xfrm>
            <a:off x="152400" y="1509267"/>
            <a:ext cx="11664748" cy="5196333"/>
          </a:xfrm>
          <a:prstGeom prst="rect">
            <a:avLst/>
          </a:prstGeom>
          <a:noFill/>
          <a:ln>
            <a:noFill/>
          </a:ln>
        </p:spPr>
      </p:pic>
      <p:sp>
        <p:nvSpPr>
          <p:cNvPr id="449" name="Google Shape;449;p41"/>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50" name="Google Shape;450;p41"/>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451" name="Google Shape;451;p41"/>
          <p:cNvSpPr txBox="1"/>
          <p:nvPr/>
        </p:nvSpPr>
        <p:spPr>
          <a:xfrm>
            <a:off x="485801" y="1191825"/>
            <a:ext cx="63507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434343"/>
                </a:solidFill>
              </a:rPr>
              <a:t>KOKO Core updates to Odoo</a:t>
            </a:r>
            <a:endParaRPr b="1" sz="18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GB" sz="2700">
                <a:solidFill>
                  <a:srgbClr val="1C4587"/>
                </a:solidFill>
              </a:rPr>
              <a:t>Appendix B: Software Design &amp; Architecture (2/2)</a:t>
            </a:r>
            <a:endParaRPr sz="2700">
              <a:solidFill>
                <a:srgbClr val="1C4587"/>
              </a:solidFill>
            </a:endParaRPr>
          </a:p>
        </p:txBody>
      </p:sp>
      <p:pic>
        <p:nvPicPr>
          <p:cNvPr id="457" name="Google Shape;457;p42"/>
          <p:cNvPicPr preferRelativeResize="0"/>
          <p:nvPr/>
        </p:nvPicPr>
        <p:blipFill>
          <a:blip r:embed="rId3">
            <a:alphaModFix/>
          </a:blip>
          <a:stretch>
            <a:fillRect/>
          </a:stretch>
        </p:blipFill>
        <p:spPr>
          <a:xfrm>
            <a:off x="1742950" y="1256642"/>
            <a:ext cx="8500526" cy="5196335"/>
          </a:xfrm>
          <a:prstGeom prst="rect">
            <a:avLst/>
          </a:prstGeom>
          <a:noFill/>
          <a:ln>
            <a:noFill/>
          </a:ln>
        </p:spPr>
      </p:pic>
      <p:sp>
        <p:nvSpPr>
          <p:cNvPr id="458" name="Google Shape;458;p42"/>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59" name="Google Shape;459;p42"/>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460" name="Google Shape;460;p42"/>
          <p:cNvSpPr txBox="1"/>
          <p:nvPr/>
        </p:nvSpPr>
        <p:spPr>
          <a:xfrm>
            <a:off x="485801" y="1191825"/>
            <a:ext cx="63507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434343"/>
                </a:solidFill>
              </a:rPr>
              <a:t>Odoo updates to KOKO Core</a:t>
            </a:r>
            <a:endParaRPr b="1" sz="18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Appendix C: Related Odoo Modules</a:t>
            </a:r>
            <a:endParaRPr sz="2700">
              <a:solidFill>
                <a:srgbClr val="1C4587"/>
              </a:solidFill>
            </a:endParaRPr>
          </a:p>
        </p:txBody>
      </p:sp>
      <p:sp>
        <p:nvSpPr>
          <p:cNvPr id="466" name="Google Shape;466;p43"/>
          <p:cNvSpPr txBox="1"/>
          <p:nvPr/>
        </p:nvSpPr>
        <p:spPr>
          <a:xfrm>
            <a:off x="552200" y="1516550"/>
            <a:ext cx="10847400" cy="4884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highlight>
                  <a:schemeClr val="lt1"/>
                </a:highlight>
              </a:rPr>
              <a:t>KSPS has touchpoints and dependencies with a number of additional Odoo modules developed for KOKO, including:</a:t>
            </a:r>
            <a:endParaRPr sz="1800">
              <a:highlight>
                <a:schemeClr val="lt1"/>
              </a:highlight>
            </a:endParaRPr>
          </a:p>
          <a:p>
            <a:pPr indent="0" lvl="0" marL="0" rtl="0" algn="l">
              <a:spcBef>
                <a:spcPts val="0"/>
              </a:spcBef>
              <a:spcAft>
                <a:spcPts val="0"/>
              </a:spcAft>
              <a:buNone/>
            </a:pPr>
            <a:r>
              <a:t/>
            </a:r>
            <a:endParaRPr sz="1800">
              <a:highlight>
                <a:schemeClr val="lt1"/>
              </a:highlight>
            </a:endParaRPr>
          </a:p>
          <a:p>
            <a:pPr indent="-342900" lvl="0" marL="457200" rtl="0" algn="l">
              <a:spcBef>
                <a:spcPts val="0"/>
              </a:spcBef>
              <a:spcAft>
                <a:spcPts val="0"/>
              </a:spcAft>
              <a:buSzPts val="1800"/>
              <a:buChar char="-"/>
            </a:pPr>
            <a:r>
              <a:rPr lang="en-GB" sz="1800">
                <a:highlight>
                  <a:schemeClr val="lt1"/>
                </a:highlight>
              </a:rPr>
              <a:t>KP Manufacturing / Assembly</a:t>
            </a:r>
            <a:endParaRPr sz="1800">
              <a:highlight>
                <a:schemeClr val="lt1"/>
              </a:highlight>
            </a:endParaRPr>
          </a:p>
          <a:p>
            <a:pPr indent="-342900" lvl="0" marL="457200" rtl="0" algn="l">
              <a:spcBef>
                <a:spcPts val="0"/>
              </a:spcBef>
              <a:spcAft>
                <a:spcPts val="0"/>
              </a:spcAft>
              <a:buSzPts val="1800"/>
              <a:buChar char="-"/>
            </a:pPr>
            <a:r>
              <a:rPr lang="en-GB" sz="1800">
                <a:highlight>
                  <a:schemeClr val="lt1"/>
                </a:highlight>
              </a:rPr>
              <a:t>KP / SDS / STS Maintenance </a:t>
            </a:r>
            <a:endParaRPr sz="1800">
              <a:highlight>
                <a:schemeClr val="lt1"/>
              </a:highlight>
            </a:endParaRPr>
          </a:p>
          <a:p>
            <a:pPr indent="-342900" lvl="0" marL="457200" rtl="0" algn="l">
              <a:spcBef>
                <a:spcPts val="0"/>
              </a:spcBef>
              <a:spcAft>
                <a:spcPts val="0"/>
              </a:spcAft>
              <a:buSzPts val="1800"/>
              <a:buChar char="-"/>
            </a:pPr>
            <a:r>
              <a:rPr lang="en-GB" sz="1800">
                <a:highlight>
                  <a:schemeClr val="lt1"/>
                </a:highlight>
              </a:rPr>
              <a:t>KOKO Distribution Management  (Cost accounting) </a:t>
            </a:r>
            <a:endParaRPr sz="1800">
              <a:highlight>
                <a:schemeClr val="lt1"/>
              </a:highlight>
            </a:endParaRPr>
          </a:p>
          <a:p>
            <a:pPr indent="-342900" lvl="0" marL="457200" rtl="0" algn="l">
              <a:spcBef>
                <a:spcPts val="0"/>
              </a:spcBef>
              <a:spcAft>
                <a:spcPts val="0"/>
              </a:spcAft>
              <a:buSzPts val="1800"/>
              <a:buChar char="-"/>
            </a:pPr>
            <a:r>
              <a:rPr lang="en-GB" sz="1800">
                <a:highlight>
                  <a:schemeClr val="lt1"/>
                </a:highlight>
              </a:rPr>
              <a:t>Agent CRM</a:t>
            </a:r>
            <a:endParaRPr sz="1800">
              <a:highlight>
                <a:schemeClr val="lt1"/>
              </a:highlight>
            </a:endParaRPr>
          </a:p>
          <a:p>
            <a:pPr indent="-342900" lvl="1" marL="914400" rtl="0" algn="l">
              <a:spcBef>
                <a:spcPts val="0"/>
              </a:spcBef>
              <a:spcAft>
                <a:spcPts val="0"/>
              </a:spcAft>
              <a:buSzPts val="1800"/>
              <a:buChar char="-"/>
            </a:pPr>
            <a:r>
              <a:rPr lang="en-GB" sz="1800">
                <a:highlight>
                  <a:schemeClr val="lt1"/>
                </a:highlight>
              </a:rPr>
              <a:t>Contract management</a:t>
            </a:r>
            <a:endParaRPr sz="1800">
              <a:highlight>
                <a:schemeClr val="lt1"/>
              </a:highlight>
            </a:endParaRPr>
          </a:p>
          <a:p>
            <a:pPr indent="-342900" lvl="1" marL="914400" rtl="0" algn="l">
              <a:spcBef>
                <a:spcPts val="0"/>
              </a:spcBef>
              <a:spcAft>
                <a:spcPts val="0"/>
              </a:spcAft>
              <a:buSzPts val="1800"/>
              <a:buChar char="-"/>
            </a:pPr>
            <a:r>
              <a:rPr lang="en-GB" sz="1800">
                <a:highlight>
                  <a:schemeClr val="lt1"/>
                </a:highlight>
              </a:rPr>
              <a:t>Agent Contract Terms (KSPS) </a:t>
            </a:r>
            <a:endParaRPr sz="1800">
              <a:highlight>
                <a:schemeClr val="lt1"/>
              </a:highlight>
            </a:endParaRPr>
          </a:p>
          <a:p>
            <a:pPr indent="-342900" lvl="1" marL="914400" rtl="0" algn="l">
              <a:spcBef>
                <a:spcPts val="0"/>
              </a:spcBef>
              <a:spcAft>
                <a:spcPts val="0"/>
              </a:spcAft>
              <a:buSzPts val="1800"/>
              <a:buChar char="-"/>
            </a:pPr>
            <a:r>
              <a:rPr lang="en-GB" sz="1800">
                <a:highlight>
                  <a:schemeClr val="lt1"/>
                </a:highlight>
              </a:rPr>
              <a:t>KP Rental Calculations </a:t>
            </a:r>
            <a:endParaRPr sz="1800">
              <a:highlight>
                <a:schemeClr val="lt1"/>
              </a:highlight>
            </a:endParaRPr>
          </a:p>
          <a:p>
            <a:pPr indent="-342900" lvl="1" marL="914400" rtl="0" algn="l">
              <a:spcBef>
                <a:spcPts val="0"/>
              </a:spcBef>
              <a:spcAft>
                <a:spcPts val="0"/>
              </a:spcAft>
              <a:buSzPts val="1800"/>
              <a:buChar char="-"/>
            </a:pPr>
            <a:r>
              <a:rPr lang="en-GB" sz="1800">
                <a:highlight>
                  <a:schemeClr val="lt1"/>
                </a:highlight>
              </a:rPr>
              <a:t>KP Configurations</a:t>
            </a:r>
            <a:endParaRPr sz="1800">
              <a:highlight>
                <a:schemeClr val="lt1"/>
              </a:highlight>
            </a:endParaRPr>
          </a:p>
          <a:p>
            <a:pPr indent="-342900" lvl="0" marL="457200" rtl="0" algn="l">
              <a:spcBef>
                <a:spcPts val="0"/>
              </a:spcBef>
              <a:spcAft>
                <a:spcPts val="0"/>
              </a:spcAft>
              <a:buSzPts val="1800"/>
              <a:buChar char="-"/>
            </a:pPr>
            <a:r>
              <a:rPr lang="en-GB" sz="1800">
                <a:highlight>
                  <a:schemeClr val="lt1"/>
                </a:highlight>
              </a:rPr>
              <a:t>Saarus Accounting</a:t>
            </a:r>
            <a:endParaRPr sz="1800">
              <a:highlight>
                <a:schemeClr val="lt1"/>
              </a:highlight>
            </a:endParaRPr>
          </a:p>
          <a:p>
            <a:pPr indent="-342900" lvl="1" marL="914400" rtl="0" algn="l">
              <a:spcBef>
                <a:spcPts val="0"/>
              </a:spcBef>
              <a:spcAft>
                <a:spcPts val="0"/>
              </a:spcAft>
              <a:buSzPts val="1800"/>
              <a:buChar char="-"/>
            </a:pPr>
            <a:r>
              <a:rPr lang="en-GB" sz="1800">
                <a:highlight>
                  <a:schemeClr val="lt1"/>
                </a:highlight>
              </a:rPr>
              <a:t>Odoo - Tally integration</a:t>
            </a:r>
            <a:endParaRPr sz="1800">
              <a:highlight>
                <a:schemeClr val="lt1"/>
              </a:highlight>
            </a:endParaRPr>
          </a:p>
          <a:p>
            <a:pPr indent="-342900" lvl="0" marL="457200" rtl="0" algn="l">
              <a:spcBef>
                <a:spcPts val="0"/>
              </a:spcBef>
              <a:spcAft>
                <a:spcPts val="0"/>
              </a:spcAft>
              <a:buSzPts val="1800"/>
              <a:buChar char="-"/>
            </a:pPr>
            <a:r>
              <a:rPr lang="en-GB" sz="1800">
                <a:highlight>
                  <a:schemeClr val="lt1"/>
                </a:highlight>
              </a:rPr>
              <a:t>Cooker Kit Manufacturing </a:t>
            </a:r>
            <a:endParaRPr sz="1800">
              <a:highlight>
                <a:schemeClr val="lt1"/>
              </a:highlight>
            </a:endParaRPr>
          </a:p>
          <a:p>
            <a:pPr indent="-342900" lvl="1" marL="914400" rtl="0" algn="l">
              <a:spcBef>
                <a:spcPts val="0"/>
              </a:spcBef>
              <a:spcAft>
                <a:spcPts val="0"/>
              </a:spcAft>
              <a:buSzPts val="1800"/>
              <a:buChar char="-"/>
            </a:pPr>
            <a:r>
              <a:rPr lang="en-GB" sz="1800">
                <a:highlight>
                  <a:schemeClr val="lt1"/>
                </a:highlight>
              </a:rPr>
              <a:t>KNI - KNK Integration (Kit, Cooker and Canister Serial Numbers)</a:t>
            </a:r>
            <a:endParaRPr sz="1800">
              <a:highlight>
                <a:schemeClr val="lt1"/>
              </a:highlight>
            </a:endParaRPr>
          </a:p>
          <a:p>
            <a:pPr indent="-342900" lvl="0" marL="457200" rtl="0" algn="l">
              <a:spcBef>
                <a:spcPts val="0"/>
              </a:spcBef>
              <a:spcAft>
                <a:spcPts val="0"/>
              </a:spcAft>
              <a:buSzPts val="1800"/>
              <a:buChar char="-"/>
            </a:pPr>
            <a:r>
              <a:rPr lang="en-GB" sz="1800">
                <a:highlight>
                  <a:schemeClr val="lt1"/>
                </a:highlight>
              </a:rPr>
              <a:t>Procurement &amp; Budget Control </a:t>
            </a:r>
            <a:endParaRPr sz="1800">
              <a:highlight>
                <a:schemeClr val="lt1"/>
              </a:highlight>
            </a:endParaRPr>
          </a:p>
          <a:p>
            <a:pPr indent="0" lvl="0" marL="457200" rtl="0" algn="l">
              <a:spcBef>
                <a:spcPts val="0"/>
              </a:spcBef>
              <a:spcAft>
                <a:spcPts val="0"/>
              </a:spcAft>
              <a:buNone/>
            </a:pPr>
            <a:r>
              <a:t/>
            </a:r>
            <a:endParaRPr/>
          </a:p>
        </p:txBody>
      </p:sp>
      <p:sp>
        <p:nvSpPr>
          <p:cNvPr id="467" name="Google Shape;467;p43"/>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68" name="Google Shape;468;p43"/>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Appendix D: Bank Upload File</a:t>
            </a:r>
            <a:endParaRPr sz="2700">
              <a:solidFill>
                <a:srgbClr val="1C4587"/>
              </a:solidFill>
            </a:endParaRPr>
          </a:p>
        </p:txBody>
      </p:sp>
      <p:sp>
        <p:nvSpPr>
          <p:cNvPr id="474" name="Google Shape;474;p44"/>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475" name="Google Shape;475;p44"/>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476" name="Google Shape;476;p44"/>
          <p:cNvSpPr txBox="1"/>
          <p:nvPr/>
        </p:nvSpPr>
        <p:spPr>
          <a:xfrm>
            <a:off x="549575" y="1356875"/>
            <a:ext cx="110637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Extract of bank upload file used to test ability of CBA to make </a:t>
            </a:r>
            <a:r>
              <a:rPr b="1" lang="en-GB"/>
              <a:t>700 bulk payments</a:t>
            </a:r>
            <a:r>
              <a:rPr lang="en-GB"/>
              <a:t>. Made 700 payments from KOKO CBA account to KOKO Citi account</a:t>
            </a:r>
            <a:endParaRPr/>
          </a:p>
        </p:txBody>
      </p:sp>
      <p:pic>
        <p:nvPicPr>
          <p:cNvPr id="477" name="Google Shape;477;p44"/>
          <p:cNvPicPr preferRelativeResize="0"/>
          <p:nvPr/>
        </p:nvPicPr>
        <p:blipFill>
          <a:blip r:embed="rId3">
            <a:alphaModFix/>
          </a:blip>
          <a:stretch>
            <a:fillRect/>
          </a:stretch>
        </p:blipFill>
        <p:spPr>
          <a:xfrm>
            <a:off x="2097286" y="1749575"/>
            <a:ext cx="8245582" cy="457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idx="1" type="body"/>
          </p:nvPr>
        </p:nvSpPr>
        <p:spPr>
          <a:xfrm>
            <a:off x="415600" y="1384233"/>
            <a:ext cx="11360700" cy="4555200"/>
          </a:xfrm>
          <a:prstGeom prst="rect">
            <a:avLst/>
          </a:prstGeom>
        </p:spPr>
        <p:txBody>
          <a:bodyPr anchorCtr="0" anchor="t" bIns="121900" lIns="121900" spcFirstLastPara="1" rIns="121900" wrap="square" tIns="121900">
            <a:noAutofit/>
          </a:bodyPr>
          <a:lstStyle/>
          <a:p>
            <a:pPr indent="-419100" lvl="0" marL="609600" rtl="0" algn="l">
              <a:lnSpc>
                <a:spcPct val="150000"/>
              </a:lnSpc>
              <a:spcBef>
                <a:spcPts val="0"/>
              </a:spcBef>
              <a:spcAft>
                <a:spcPts val="0"/>
              </a:spcAft>
              <a:buSzPts val="1800"/>
              <a:buAutoNum type="arabicPeriod"/>
            </a:pPr>
            <a:r>
              <a:rPr lang="en-GB" sz="1800" u="sng">
                <a:solidFill>
                  <a:schemeClr val="hlink"/>
                </a:solidFill>
                <a:hlinkClick action="ppaction://hlinksldjump" r:id="rId3"/>
              </a:rPr>
              <a:t>Project Organisation</a:t>
            </a:r>
            <a:endParaRPr sz="1800"/>
          </a:p>
          <a:p>
            <a:pPr indent="-419100" lvl="0" marL="609600" rtl="0" algn="l">
              <a:lnSpc>
                <a:spcPct val="150000"/>
              </a:lnSpc>
              <a:spcBef>
                <a:spcPts val="0"/>
              </a:spcBef>
              <a:spcAft>
                <a:spcPts val="0"/>
              </a:spcAft>
              <a:buSzPts val="1800"/>
              <a:buAutoNum type="arabicPeriod"/>
            </a:pPr>
            <a:r>
              <a:rPr lang="en-GB" sz="1800" u="sng">
                <a:solidFill>
                  <a:schemeClr val="hlink"/>
                </a:solidFill>
                <a:hlinkClick action="ppaction://hlinksldjump" r:id="rId4"/>
              </a:rPr>
              <a:t>Project Requirements</a:t>
            </a:r>
            <a:endParaRPr sz="1800"/>
          </a:p>
          <a:p>
            <a:pPr indent="-419100" lvl="0" marL="609600" rtl="0" algn="l">
              <a:lnSpc>
                <a:spcPct val="150000"/>
              </a:lnSpc>
              <a:spcBef>
                <a:spcPts val="0"/>
              </a:spcBef>
              <a:spcAft>
                <a:spcPts val="0"/>
              </a:spcAft>
              <a:buSzPts val="1800"/>
              <a:buAutoNum type="arabicPeriod"/>
            </a:pPr>
            <a:r>
              <a:rPr lang="en-GB" sz="1800" u="sng">
                <a:solidFill>
                  <a:schemeClr val="hlink"/>
                </a:solidFill>
                <a:hlinkClick action="ppaction://hlinksldjump" r:id="rId5"/>
              </a:rPr>
              <a:t>Project Evolution</a:t>
            </a:r>
            <a:endParaRPr sz="1800"/>
          </a:p>
          <a:p>
            <a:pPr indent="-419100" lvl="0" marL="609600" rtl="0" algn="l">
              <a:lnSpc>
                <a:spcPct val="150000"/>
              </a:lnSpc>
              <a:spcBef>
                <a:spcPts val="0"/>
              </a:spcBef>
              <a:spcAft>
                <a:spcPts val="0"/>
              </a:spcAft>
              <a:buSzPts val="1800"/>
              <a:buAutoNum type="arabicPeriod"/>
            </a:pPr>
            <a:r>
              <a:rPr lang="en-GB" sz="1800" u="sng">
                <a:solidFill>
                  <a:schemeClr val="hlink"/>
                </a:solidFill>
                <a:hlinkClick action="ppaction://hlinksldjump" r:id="rId6"/>
              </a:rPr>
              <a:t>Key Use Cases &amp; Demonstrations</a:t>
            </a:r>
            <a:endParaRPr sz="1800"/>
          </a:p>
          <a:p>
            <a:pPr indent="-419100" lvl="0" marL="609600" rtl="0" algn="l">
              <a:lnSpc>
                <a:spcPct val="150000"/>
              </a:lnSpc>
              <a:spcBef>
                <a:spcPts val="0"/>
              </a:spcBef>
              <a:spcAft>
                <a:spcPts val="0"/>
              </a:spcAft>
              <a:buSzPts val="1800"/>
              <a:buAutoNum type="arabicPeriod"/>
            </a:pPr>
            <a:r>
              <a:rPr lang="en-GB" sz="1800" u="sng">
                <a:solidFill>
                  <a:schemeClr val="hlink"/>
                </a:solidFill>
                <a:hlinkClick action="ppaction://hlinksldjump" r:id="rId7"/>
              </a:rPr>
              <a:t>Settlements and Payments</a:t>
            </a:r>
            <a:endParaRPr sz="1800"/>
          </a:p>
          <a:p>
            <a:pPr indent="-419100" lvl="0" marL="609600" rtl="0" algn="l">
              <a:lnSpc>
                <a:spcPct val="150000"/>
              </a:lnSpc>
              <a:spcBef>
                <a:spcPts val="0"/>
              </a:spcBef>
              <a:spcAft>
                <a:spcPts val="0"/>
              </a:spcAft>
              <a:buSzPts val="1800"/>
              <a:buAutoNum type="arabicPeriod"/>
            </a:pPr>
            <a:r>
              <a:rPr lang="en-GB" sz="1800" u="sng">
                <a:solidFill>
                  <a:schemeClr val="hlink"/>
                </a:solidFill>
                <a:hlinkClick action="ppaction://hlinksldjump" r:id="rId8"/>
              </a:rPr>
              <a:t>Open Questions</a:t>
            </a:r>
            <a:endParaRPr sz="1800"/>
          </a:p>
          <a:p>
            <a:pPr indent="-419100" lvl="0" marL="609600" rtl="0" algn="l">
              <a:lnSpc>
                <a:spcPct val="150000"/>
              </a:lnSpc>
              <a:spcBef>
                <a:spcPts val="0"/>
              </a:spcBef>
              <a:spcAft>
                <a:spcPts val="0"/>
              </a:spcAft>
              <a:buSzPts val="1800"/>
              <a:buAutoNum type="arabicPeriod"/>
            </a:pPr>
            <a:r>
              <a:rPr lang="en-GB" sz="1800" u="sng">
                <a:solidFill>
                  <a:schemeClr val="hlink"/>
                </a:solidFill>
                <a:hlinkClick action="ppaction://hlinksldjump" r:id="rId9"/>
              </a:rPr>
              <a:t>Appendices</a:t>
            </a:r>
            <a:endParaRPr sz="1800"/>
          </a:p>
          <a:p>
            <a:pPr indent="-406400" lvl="1" marL="1219200" rtl="0" algn="l">
              <a:spcBef>
                <a:spcPts val="0"/>
              </a:spcBef>
              <a:spcAft>
                <a:spcPts val="0"/>
              </a:spcAft>
              <a:buSzPts val="1600"/>
              <a:buAutoNum type="alphaLcPeriod"/>
            </a:pPr>
            <a:r>
              <a:rPr lang="en-GB" sz="1600"/>
              <a:t>KSPS Performance Testing</a:t>
            </a:r>
            <a:endParaRPr sz="1600"/>
          </a:p>
          <a:p>
            <a:pPr indent="-406400" lvl="1" marL="1219200" rtl="0" algn="l">
              <a:spcBef>
                <a:spcPts val="0"/>
              </a:spcBef>
              <a:spcAft>
                <a:spcPts val="0"/>
              </a:spcAft>
              <a:buSzPts val="1600"/>
              <a:buAutoNum type="alphaLcPeriod"/>
            </a:pPr>
            <a:r>
              <a:rPr lang="en-GB" sz="1600"/>
              <a:t>Software Design &amp; Architecture</a:t>
            </a:r>
            <a:endParaRPr sz="1600"/>
          </a:p>
          <a:p>
            <a:pPr indent="-406400" lvl="1" marL="1219200" rtl="0" algn="l">
              <a:spcBef>
                <a:spcPts val="0"/>
              </a:spcBef>
              <a:spcAft>
                <a:spcPts val="0"/>
              </a:spcAft>
              <a:buSzPts val="1600"/>
              <a:buAutoNum type="alphaLcPeriod"/>
            </a:pPr>
            <a:r>
              <a:rPr lang="en-GB" sz="1600"/>
              <a:t>Related Odoo Modules</a:t>
            </a:r>
            <a:endParaRPr sz="1600"/>
          </a:p>
          <a:p>
            <a:pPr indent="-406400" lvl="1" marL="1219200" rtl="0" algn="l">
              <a:spcBef>
                <a:spcPts val="0"/>
              </a:spcBef>
              <a:spcAft>
                <a:spcPts val="0"/>
              </a:spcAft>
              <a:buSzPts val="1600"/>
              <a:buAutoNum type="alphaLcPeriod"/>
            </a:pPr>
            <a:r>
              <a:rPr lang="en-GB" sz="1600"/>
              <a:t>Bank Upload File</a:t>
            </a:r>
            <a:endParaRPr sz="1600"/>
          </a:p>
        </p:txBody>
      </p:sp>
      <p:sp>
        <p:nvSpPr>
          <p:cNvPr id="229" name="Google Shape;229;p2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Agenda</a:t>
            </a:r>
            <a:endParaRPr sz="2700">
              <a:solidFill>
                <a:srgbClr val="1C4587"/>
              </a:solidFill>
            </a:endParaRPr>
          </a:p>
        </p:txBody>
      </p:sp>
      <p:sp>
        <p:nvSpPr>
          <p:cNvPr id="230" name="Google Shape;230;p27"/>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231" name="Google Shape;231;p27"/>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400050" lvl="0" marL="457200" rtl="0" algn="l">
              <a:spcBef>
                <a:spcPts val="0"/>
              </a:spcBef>
              <a:spcAft>
                <a:spcPts val="0"/>
              </a:spcAft>
              <a:buClr>
                <a:srgbClr val="1C4587"/>
              </a:buClr>
              <a:buSzPts val="2700"/>
              <a:buAutoNum type="arabicPeriod"/>
            </a:pPr>
            <a:r>
              <a:rPr lang="en-GB" sz="2700">
                <a:solidFill>
                  <a:srgbClr val="1C4587"/>
                </a:solidFill>
              </a:rPr>
              <a:t>Project Organisation</a:t>
            </a:r>
            <a:endParaRPr sz="2700">
              <a:solidFill>
                <a:srgbClr val="1C4587"/>
              </a:solidFill>
            </a:endParaRPr>
          </a:p>
        </p:txBody>
      </p:sp>
      <p:graphicFrame>
        <p:nvGraphicFramePr>
          <p:cNvPr id="237" name="Google Shape;237;p28"/>
          <p:cNvGraphicFramePr/>
          <p:nvPr/>
        </p:nvGraphicFramePr>
        <p:xfrm>
          <a:off x="492500" y="1833470"/>
          <a:ext cx="3000000" cy="3000000"/>
        </p:xfrm>
        <a:graphic>
          <a:graphicData uri="http://schemas.openxmlformats.org/drawingml/2006/table">
            <a:tbl>
              <a:tblPr>
                <a:noFill/>
                <a:tableStyleId>{22DAE019-3BD1-4812-89B6-B5FF95788E5A}</a:tableStyleId>
              </a:tblPr>
              <a:tblGrid>
                <a:gridCol w="1770075"/>
                <a:gridCol w="9437025"/>
              </a:tblGrid>
              <a:tr h="465700">
                <a:tc>
                  <a:txBody>
                    <a:bodyPr/>
                    <a:lstStyle/>
                    <a:p>
                      <a:pPr indent="0" lvl="0" marL="0" rtl="0" algn="l">
                        <a:spcBef>
                          <a:spcPts val="0"/>
                        </a:spcBef>
                        <a:spcAft>
                          <a:spcPts val="0"/>
                        </a:spcAft>
                        <a:buNone/>
                      </a:pPr>
                      <a:r>
                        <a:t/>
                      </a:r>
                      <a:endParaRPr b="1" sz="1600"/>
                    </a:p>
                  </a:txBody>
                  <a:tcPr marT="91425" marB="91425" marR="91425" marL="91425">
                    <a:solidFill>
                      <a:srgbClr val="CFE2F3"/>
                    </a:solidFill>
                  </a:tcPr>
                </a:tc>
                <a:tc>
                  <a:txBody>
                    <a:bodyPr/>
                    <a:lstStyle/>
                    <a:p>
                      <a:pPr indent="0" lvl="0" marL="0" rtl="0" algn="l">
                        <a:spcBef>
                          <a:spcPts val="0"/>
                        </a:spcBef>
                        <a:spcAft>
                          <a:spcPts val="0"/>
                        </a:spcAft>
                        <a:buNone/>
                      </a:pPr>
                      <a:r>
                        <a:rPr b="1" lang="en-GB" sz="1600"/>
                        <a:t>Individual / Team</a:t>
                      </a:r>
                      <a:endParaRPr b="1" sz="1600"/>
                    </a:p>
                  </a:txBody>
                  <a:tcPr marT="91425" marB="91425" marR="91425" marL="91425">
                    <a:solidFill>
                      <a:srgbClr val="CFE2F3"/>
                    </a:solidFill>
                  </a:tcPr>
                </a:tc>
              </a:tr>
              <a:tr h="461200">
                <a:tc>
                  <a:txBody>
                    <a:bodyPr/>
                    <a:lstStyle/>
                    <a:p>
                      <a:pPr indent="0" lvl="0" marL="0" rtl="0" algn="l">
                        <a:spcBef>
                          <a:spcPts val="0"/>
                        </a:spcBef>
                        <a:spcAft>
                          <a:spcPts val="0"/>
                        </a:spcAft>
                        <a:buNone/>
                      </a:pPr>
                      <a:r>
                        <a:rPr b="1" lang="en-GB" sz="1600"/>
                        <a:t>Responsible</a:t>
                      </a:r>
                      <a:endParaRPr b="1" sz="1600"/>
                    </a:p>
                  </a:txBody>
                  <a:tcPr marT="91425" marB="91425" marR="91425" marL="91425">
                    <a:solidFill>
                      <a:srgbClr val="CFE2F3"/>
                    </a:solidFill>
                  </a:tcPr>
                </a:tc>
                <a:tc>
                  <a:txBody>
                    <a:bodyPr/>
                    <a:lstStyle/>
                    <a:p>
                      <a:pPr indent="0" lvl="0" marL="0" rtl="0" algn="l">
                        <a:spcBef>
                          <a:spcPts val="0"/>
                        </a:spcBef>
                        <a:spcAft>
                          <a:spcPts val="0"/>
                        </a:spcAft>
                        <a:buNone/>
                      </a:pPr>
                      <a:r>
                        <a:rPr lang="en-GB" sz="1600"/>
                        <a:t>Karan Rai, Amar Jethwa </a:t>
                      </a:r>
                      <a:r>
                        <a:rPr lang="en-GB" sz="1600">
                          <a:solidFill>
                            <a:schemeClr val="dk1"/>
                          </a:solidFill>
                        </a:rPr>
                        <a:t>(Product Owner)</a:t>
                      </a:r>
                      <a:r>
                        <a:rPr lang="en-GB" sz="1600"/>
                        <a:t>, </a:t>
                      </a:r>
                      <a:r>
                        <a:rPr lang="en-GB" sz="1600">
                          <a:solidFill>
                            <a:schemeClr val="dk1"/>
                          </a:solidFill>
                        </a:rPr>
                        <a:t>David Mwaura, </a:t>
                      </a:r>
                      <a:r>
                        <a:rPr lang="en-GB" sz="1600"/>
                        <a:t>Prolitus Tech</a:t>
                      </a:r>
                      <a:endParaRPr sz="1600"/>
                    </a:p>
                  </a:txBody>
                  <a:tcPr marT="91425" marB="91425" marR="91425" marL="91425"/>
                </a:tc>
              </a:tr>
              <a:tr h="461200">
                <a:tc>
                  <a:txBody>
                    <a:bodyPr/>
                    <a:lstStyle/>
                    <a:p>
                      <a:pPr indent="0" lvl="0" marL="0" rtl="0" algn="l">
                        <a:spcBef>
                          <a:spcPts val="0"/>
                        </a:spcBef>
                        <a:spcAft>
                          <a:spcPts val="0"/>
                        </a:spcAft>
                        <a:buNone/>
                      </a:pPr>
                      <a:r>
                        <a:rPr b="1" lang="en-GB" sz="1600"/>
                        <a:t>Accountable</a:t>
                      </a:r>
                      <a:endParaRPr b="1" sz="1600"/>
                    </a:p>
                  </a:txBody>
                  <a:tcPr marT="91425" marB="91425" marR="91425" marL="91425">
                    <a:solidFill>
                      <a:srgbClr val="CFE2F3"/>
                    </a:solidFill>
                  </a:tcPr>
                </a:tc>
                <a:tc>
                  <a:txBody>
                    <a:bodyPr/>
                    <a:lstStyle/>
                    <a:p>
                      <a:pPr indent="0" lvl="0" marL="0" rtl="0" algn="l">
                        <a:spcBef>
                          <a:spcPts val="0"/>
                        </a:spcBef>
                        <a:spcAft>
                          <a:spcPts val="0"/>
                        </a:spcAft>
                        <a:buNone/>
                      </a:pPr>
                      <a:r>
                        <a:rPr lang="en-GB" sz="1600"/>
                        <a:t>Nicholas Stokes (Business Owner)</a:t>
                      </a:r>
                      <a:endParaRPr i="1" sz="1600"/>
                    </a:p>
                  </a:txBody>
                  <a:tcPr marT="91425" marB="91425" marR="91425" marL="91425"/>
                </a:tc>
              </a:tr>
              <a:tr h="465700">
                <a:tc>
                  <a:txBody>
                    <a:bodyPr/>
                    <a:lstStyle/>
                    <a:p>
                      <a:pPr indent="0" lvl="0" marL="0" rtl="0" algn="l">
                        <a:spcBef>
                          <a:spcPts val="0"/>
                        </a:spcBef>
                        <a:spcAft>
                          <a:spcPts val="0"/>
                        </a:spcAft>
                        <a:buNone/>
                      </a:pPr>
                      <a:r>
                        <a:rPr b="1" lang="en-GB" sz="1600"/>
                        <a:t>Consulted</a:t>
                      </a:r>
                      <a:endParaRPr b="1" sz="1600"/>
                    </a:p>
                  </a:txBody>
                  <a:tcPr marT="91425" marB="91425" marR="91425" marL="91425">
                    <a:solidFill>
                      <a:srgbClr val="CFE2F3"/>
                    </a:solidFill>
                  </a:tcPr>
                </a:tc>
                <a:tc>
                  <a:txBody>
                    <a:bodyPr/>
                    <a:lstStyle/>
                    <a:p>
                      <a:pPr indent="0" lvl="0" marL="0" rtl="0" algn="l">
                        <a:spcBef>
                          <a:spcPts val="0"/>
                        </a:spcBef>
                        <a:spcAft>
                          <a:spcPts val="0"/>
                        </a:spcAft>
                        <a:buNone/>
                      </a:pPr>
                      <a:r>
                        <a:rPr lang="en-GB" sz="1600"/>
                        <a:t>Systems team, </a:t>
                      </a:r>
                      <a:r>
                        <a:rPr lang="en-GB" sz="1600">
                          <a:solidFill>
                            <a:schemeClr val="dk1"/>
                          </a:solidFill>
                        </a:rPr>
                        <a:t>Finance - Accounting team + dedicated KSPS team (Humphrey and James)</a:t>
                      </a:r>
                      <a:endParaRPr sz="1600"/>
                    </a:p>
                  </a:txBody>
                  <a:tcPr marT="91425" marB="91425" marR="91425" marL="91425"/>
                </a:tc>
              </a:tr>
              <a:tr h="465700">
                <a:tc>
                  <a:txBody>
                    <a:bodyPr/>
                    <a:lstStyle/>
                    <a:p>
                      <a:pPr indent="0" lvl="0" marL="0" rtl="0" algn="l">
                        <a:spcBef>
                          <a:spcPts val="0"/>
                        </a:spcBef>
                        <a:spcAft>
                          <a:spcPts val="0"/>
                        </a:spcAft>
                        <a:buNone/>
                      </a:pPr>
                      <a:r>
                        <a:rPr b="1" lang="en-GB" sz="1600"/>
                        <a:t>Informed</a:t>
                      </a:r>
                      <a:endParaRPr b="1" sz="1600"/>
                    </a:p>
                  </a:txBody>
                  <a:tcPr marT="91425" marB="91425" marR="91425" marL="91425">
                    <a:solidFill>
                      <a:srgbClr val="CFE2F3"/>
                    </a:solidFill>
                  </a:tcPr>
                </a:tc>
                <a:tc>
                  <a:txBody>
                    <a:bodyPr/>
                    <a:lstStyle/>
                    <a:p>
                      <a:pPr indent="0" lvl="0" marL="0" rtl="0" algn="l">
                        <a:spcBef>
                          <a:spcPts val="0"/>
                        </a:spcBef>
                        <a:spcAft>
                          <a:spcPts val="0"/>
                        </a:spcAft>
                        <a:buNone/>
                      </a:pPr>
                      <a:r>
                        <a:rPr lang="en-GB" sz="1600"/>
                        <a:t>Finance, Systems team, Customer and Agent Software team</a:t>
                      </a:r>
                      <a:endParaRPr sz="1600"/>
                    </a:p>
                  </a:txBody>
                  <a:tcPr marT="91425" marB="91425" marR="91425" marL="91425"/>
                </a:tc>
              </a:tr>
            </a:tbl>
          </a:graphicData>
        </a:graphic>
      </p:graphicFrame>
      <p:sp>
        <p:nvSpPr>
          <p:cNvPr id="238" name="Google Shape;238;p28"/>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239" name="Google Shape;239;p28"/>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2. </a:t>
            </a:r>
            <a:r>
              <a:rPr lang="en-GB" sz="2700">
                <a:solidFill>
                  <a:srgbClr val="1C4587"/>
                </a:solidFill>
              </a:rPr>
              <a:t>Project Requirements</a:t>
            </a:r>
            <a:endParaRPr sz="2700">
              <a:solidFill>
                <a:srgbClr val="1C4587"/>
              </a:solidFill>
            </a:endParaRPr>
          </a:p>
        </p:txBody>
      </p:sp>
      <p:sp>
        <p:nvSpPr>
          <p:cNvPr id="245" name="Google Shape;245;p29"/>
          <p:cNvSpPr txBox="1"/>
          <p:nvPr/>
        </p:nvSpPr>
        <p:spPr>
          <a:xfrm>
            <a:off x="296025" y="1693050"/>
            <a:ext cx="11170200" cy="30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The team was tasked to build a system fit for the following purposes: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Deliver</a:t>
            </a:r>
            <a:r>
              <a:rPr lang="en-GB" sz="1800"/>
              <a:t> a scalable and robust solution to automate accounting for, and monetary flows related to, transactions involving KOKO partners (Consumers, Agents and B2B partners) on KOKO’s smart urban commerce platform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Accurately record and process a high volume of daily transactions on a real time basis in accordance with various business and tax rules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Sync up with all relevant ERP and KOKO Core Engine modules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Provide external partners to KOKO (including possibly regulators) with complete confidence in the system’s integrity and efficiency</a:t>
            </a:r>
            <a:endParaRPr sz="1800"/>
          </a:p>
        </p:txBody>
      </p:sp>
      <p:sp>
        <p:nvSpPr>
          <p:cNvPr id="246" name="Google Shape;246;p29"/>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247" name="Google Shape;247;p29"/>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30"/>
          <p:cNvCxnSpPr/>
          <p:nvPr/>
        </p:nvCxnSpPr>
        <p:spPr>
          <a:xfrm>
            <a:off x="2513199" y="3558353"/>
            <a:ext cx="0" cy="1421400"/>
          </a:xfrm>
          <a:prstGeom prst="straightConnector1">
            <a:avLst/>
          </a:prstGeom>
          <a:noFill/>
          <a:ln cap="flat" cmpd="sng" w="9525">
            <a:solidFill>
              <a:srgbClr val="4A86E8"/>
            </a:solidFill>
            <a:prstDash val="solid"/>
            <a:round/>
            <a:headEnd len="med" w="med" type="none"/>
            <a:tailEnd len="med" w="med" type="none"/>
          </a:ln>
        </p:spPr>
      </p:cxnSp>
      <p:cxnSp>
        <p:nvCxnSpPr>
          <p:cNvPr id="253" name="Google Shape;253;p30"/>
          <p:cNvCxnSpPr/>
          <p:nvPr/>
        </p:nvCxnSpPr>
        <p:spPr>
          <a:xfrm>
            <a:off x="2807741" y="3558353"/>
            <a:ext cx="0" cy="1936200"/>
          </a:xfrm>
          <a:prstGeom prst="straightConnector1">
            <a:avLst/>
          </a:prstGeom>
          <a:noFill/>
          <a:ln cap="flat" cmpd="sng" w="9525">
            <a:solidFill>
              <a:srgbClr val="4A86E8"/>
            </a:solidFill>
            <a:prstDash val="solid"/>
            <a:round/>
            <a:headEnd len="med" w="med" type="none"/>
            <a:tailEnd len="med" w="med" type="none"/>
          </a:ln>
        </p:spPr>
      </p:cxnSp>
      <p:cxnSp>
        <p:nvCxnSpPr>
          <p:cNvPr id="254" name="Google Shape;254;p30"/>
          <p:cNvCxnSpPr/>
          <p:nvPr/>
        </p:nvCxnSpPr>
        <p:spPr>
          <a:xfrm>
            <a:off x="4598599" y="3533478"/>
            <a:ext cx="0" cy="1936200"/>
          </a:xfrm>
          <a:prstGeom prst="straightConnector1">
            <a:avLst/>
          </a:prstGeom>
          <a:noFill/>
          <a:ln cap="flat" cmpd="sng" w="9525">
            <a:solidFill>
              <a:srgbClr val="B7B7B7"/>
            </a:solidFill>
            <a:prstDash val="solid"/>
            <a:round/>
            <a:headEnd len="med" w="med" type="none"/>
            <a:tailEnd len="med" w="med" type="none"/>
          </a:ln>
        </p:spPr>
      </p:cxnSp>
      <p:sp>
        <p:nvSpPr>
          <p:cNvPr id="255" name="Google Shape;255;p3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3. Project Evolution</a:t>
            </a:r>
            <a:endParaRPr sz="2700">
              <a:solidFill>
                <a:srgbClr val="1C4587"/>
              </a:solidFill>
            </a:endParaRPr>
          </a:p>
        </p:txBody>
      </p:sp>
      <p:grpSp>
        <p:nvGrpSpPr>
          <p:cNvPr id="256" name="Google Shape;256;p30"/>
          <p:cNvGrpSpPr/>
          <p:nvPr/>
        </p:nvGrpSpPr>
        <p:grpSpPr>
          <a:xfrm>
            <a:off x="480523" y="2161375"/>
            <a:ext cx="1646089" cy="2381835"/>
            <a:chOff x="1083025" y="1574035"/>
            <a:chExt cx="1834900" cy="1786421"/>
          </a:xfrm>
        </p:grpSpPr>
        <p:sp>
          <p:nvSpPr>
            <p:cNvPr id="257" name="Google Shape;257;p30"/>
            <p:cNvSpPr txBox="1"/>
            <p:nvPr/>
          </p:nvSpPr>
          <p:spPr>
            <a:xfrm>
              <a:off x="1358833" y="1574035"/>
              <a:ext cx="869700" cy="3771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GB" sz="1100">
                  <a:solidFill>
                    <a:srgbClr val="0C58D3"/>
                  </a:solidFill>
                  <a:latin typeface="Roboto"/>
                  <a:ea typeface="Roboto"/>
                  <a:cs typeface="Roboto"/>
                  <a:sym typeface="Roboto"/>
                </a:rPr>
                <a:t>January </a:t>
              </a:r>
              <a:r>
                <a:rPr lang="en-GB" sz="1100">
                  <a:solidFill>
                    <a:srgbClr val="0C58D3"/>
                  </a:solidFill>
                  <a:latin typeface="Roboto"/>
                  <a:ea typeface="Roboto"/>
                  <a:cs typeface="Roboto"/>
                  <a:sym typeface="Roboto"/>
                </a:rPr>
                <a:t>2018</a:t>
              </a:r>
              <a:endParaRPr sz="1100">
                <a:solidFill>
                  <a:srgbClr val="0C58D3"/>
                </a:solidFill>
                <a:latin typeface="Roboto"/>
                <a:ea typeface="Roboto"/>
                <a:cs typeface="Roboto"/>
                <a:sym typeface="Roboto"/>
              </a:endParaRPr>
            </a:p>
          </p:txBody>
        </p:sp>
        <p:sp>
          <p:nvSpPr>
            <p:cNvPr id="258" name="Google Shape;258;p30"/>
            <p:cNvSpPr txBox="1"/>
            <p:nvPr/>
          </p:nvSpPr>
          <p:spPr>
            <a:xfrm>
              <a:off x="1178976" y="2914056"/>
              <a:ext cx="1643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GB" sz="1100">
                  <a:solidFill>
                    <a:srgbClr val="0C58D3"/>
                  </a:solidFill>
                  <a:latin typeface="Roboto"/>
                  <a:ea typeface="Roboto"/>
                  <a:cs typeface="Roboto"/>
                  <a:sym typeface="Roboto"/>
                </a:rPr>
                <a:t>KOKO Settlements System : Inception </a:t>
              </a:r>
              <a:endParaRPr b="1" sz="1100">
                <a:solidFill>
                  <a:srgbClr val="0C58D3"/>
                </a:solidFill>
                <a:latin typeface="Roboto"/>
                <a:ea typeface="Roboto"/>
                <a:cs typeface="Roboto"/>
                <a:sym typeface="Roboto"/>
              </a:endParaRPr>
            </a:p>
          </p:txBody>
        </p:sp>
        <p:cxnSp>
          <p:nvCxnSpPr>
            <p:cNvPr id="259" name="Google Shape;259;p30"/>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60" name="Google Shape;260;p30"/>
            <p:cNvSpPr/>
            <p:nvPr/>
          </p:nvSpPr>
          <p:spPr>
            <a:xfrm flipH="1">
              <a:off x="1083025" y="2306625"/>
              <a:ext cx="1834800" cy="143400"/>
            </a:xfrm>
            <a:prstGeom prst="parallelogram">
              <a:avLst>
                <a:gd fmla="val 96952" name="adj"/>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GB" sz="1900"/>
                <a:t>  </a:t>
              </a:r>
              <a:endParaRPr sz="1900"/>
            </a:p>
          </p:txBody>
        </p:sp>
        <p:sp>
          <p:nvSpPr>
            <p:cNvPr id="261" name="Google Shape;261;p30"/>
            <p:cNvSpPr/>
            <p:nvPr/>
          </p:nvSpPr>
          <p:spPr>
            <a:xfrm>
              <a:off x="1083125" y="2460449"/>
              <a:ext cx="1834800" cy="143400"/>
            </a:xfrm>
            <a:prstGeom prst="parallelogram">
              <a:avLst>
                <a:gd fmla="val 96952" name="adj"/>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2" name="Google Shape;262;p30"/>
          <p:cNvGrpSpPr/>
          <p:nvPr/>
        </p:nvGrpSpPr>
        <p:grpSpPr>
          <a:xfrm>
            <a:off x="2013699" y="2161362"/>
            <a:ext cx="1646089" cy="2536319"/>
            <a:chOff x="1083025" y="1574025"/>
            <a:chExt cx="1834900" cy="1902287"/>
          </a:xfrm>
        </p:grpSpPr>
        <p:sp>
          <p:nvSpPr>
            <p:cNvPr id="263" name="Google Shape;263;p30"/>
            <p:cNvSpPr txBox="1"/>
            <p:nvPr/>
          </p:nvSpPr>
          <p:spPr>
            <a:xfrm>
              <a:off x="1604274" y="1574025"/>
              <a:ext cx="624300" cy="2412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GB" sz="1100">
                  <a:solidFill>
                    <a:srgbClr val="0C58D3"/>
                  </a:solidFill>
                  <a:latin typeface="Roboto"/>
                  <a:ea typeface="Roboto"/>
                  <a:cs typeface="Roboto"/>
                  <a:sym typeface="Roboto"/>
                </a:rPr>
                <a:t>June 2018</a:t>
              </a:r>
              <a:endParaRPr sz="1100">
                <a:solidFill>
                  <a:srgbClr val="0C58D3"/>
                </a:solidFill>
                <a:latin typeface="Roboto"/>
                <a:ea typeface="Roboto"/>
                <a:cs typeface="Roboto"/>
                <a:sym typeface="Roboto"/>
              </a:endParaRPr>
            </a:p>
          </p:txBody>
        </p:sp>
        <p:sp>
          <p:nvSpPr>
            <p:cNvPr id="264" name="Google Shape;264;p30"/>
            <p:cNvSpPr txBox="1"/>
            <p:nvPr/>
          </p:nvSpPr>
          <p:spPr>
            <a:xfrm>
              <a:off x="1163870" y="2903611"/>
              <a:ext cx="1505100" cy="572700"/>
            </a:xfrm>
            <a:prstGeom prst="rect">
              <a:avLst/>
            </a:prstGeom>
            <a:solidFill>
              <a:srgbClr val="FFFFFF"/>
            </a:solid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GB" sz="1100">
                  <a:solidFill>
                    <a:srgbClr val="0C58D3"/>
                  </a:solidFill>
                  <a:latin typeface="Roboto"/>
                  <a:ea typeface="Roboto"/>
                  <a:cs typeface="Roboto"/>
                  <a:sym typeface="Roboto"/>
                </a:rPr>
                <a:t>Kick Off - KSPS Development on Odoo ERP</a:t>
              </a:r>
              <a:endParaRPr b="1" sz="1100">
                <a:solidFill>
                  <a:srgbClr val="0C58D3"/>
                </a:solidFill>
                <a:latin typeface="Roboto"/>
                <a:ea typeface="Roboto"/>
                <a:cs typeface="Roboto"/>
                <a:sym typeface="Roboto"/>
              </a:endParaRPr>
            </a:p>
          </p:txBody>
        </p:sp>
        <p:cxnSp>
          <p:nvCxnSpPr>
            <p:cNvPr id="265" name="Google Shape;265;p30"/>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66" name="Google Shape;266;p30"/>
            <p:cNvSpPr/>
            <p:nvPr/>
          </p:nvSpPr>
          <p:spPr>
            <a:xfrm flipH="1">
              <a:off x="1083025" y="2306625"/>
              <a:ext cx="1834800" cy="143400"/>
            </a:xfrm>
            <a:prstGeom prst="parallelogram">
              <a:avLst>
                <a:gd fmla="val 96952" name="adj"/>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GB" sz="1900"/>
                <a:t>  </a:t>
              </a:r>
              <a:endParaRPr sz="1900"/>
            </a:p>
          </p:txBody>
        </p:sp>
        <p:sp>
          <p:nvSpPr>
            <p:cNvPr id="267" name="Google Shape;267;p30"/>
            <p:cNvSpPr/>
            <p:nvPr/>
          </p:nvSpPr>
          <p:spPr>
            <a:xfrm>
              <a:off x="1083125" y="2460449"/>
              <a:ext cx="1834800" cy="143400"/>
            </a:xfrm>
            <a:prstGeom prst="parallelogram">
              <a:avLst>
                <a:gd fmla="val 96952" name="adj"/>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8" name="Google Shape;268;p30"/>
          <p:cNvGrpSpPr/>
          <p:nvPr/>
        </p:nvGrpSpPr>
        <p:grpSpPr>
          <a:xfrm>
            <a:off x="3549473" y="2160425"/>
            <a:ext cx="1646089" cy="2445353"/>
            <a:chOff x="1083025" y="1574033"/>
            <a:chExt cx="1834900" cy="1834061"/>
          </a:xfrm>
        </p:grpSpPr>
        <p:sp>
          <p:nvSpPr>
            <p:cNvPr id="269" name="Google Shape;269;p30"/>
            <p:cNvSpPr txBox="1"/>
            <p:nvPr/>
          </p:nvSpPr>
          <p:spPr>
            <a:xfrm>
              <a:off x="1083112" y="1574033"/>
              <a:ext cx="1145400" cy="4464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GB" sz="1100">
                  <a:solidFill>
                    <a:srgbClr val="858585"/>
                  </a:solidFill>
                  <a:latin typeface="Roboto"/>
                  <a:ea typeface="Roboto"/>
                  <a:cs typeface="Roboto"/>
                  <a:sym typeface="Roboto"/>
                </a:rPr>
                <a:t>September 2018</a:t>
              </a:r>
              <a:endParaRPr sz="1100">
                <a:solidFill>
                  <a:srgbClr val="858585"/>
                </a:solidFill>
                <a:latin typeface="Roboto"/>
                <a:ea typeface="Roboto"/>
                <a:cs typeface="Roboto"/>
                <a:sym typeface="Roboto"/>
              </a:endParaRPr>
            </a:p>
          </p:txBody>
        </p:sp>
        <p:sp>
          <p:nvSpPr>
            <p:cNvPr id="270" name="Google Shape;270;p30"/>
            <p:cNvSpPr txBox="1"/>
            <p:nvPr/>
          </p:nvSpPr>
          <p:spPr>
            <a:xfrm>
              <a:off x="1132465" y="2835394"/>
              <a:ext cx="1736100" cy="572700"/>
            </a:xfrm>
            <a:prstGeom prst="rect">
              <a:avLst/>
            </a:prstGeom>
            <a:solidFill>
              <a:srgbClr val="FFFFFF"/>
            </a:solid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GB" sz="1100">
                  <a:solidFill>
                    <a:srgbClr val="858585"/>
                  </a:solidFill>
                  <a:latin typeface="Roboto"/>
                  <a:ea typeface="Roboto"/>
                  <a:cs typeface="Roboto"/>
                  <a:sym typeface="Roboto"/>
                </a:rPr>
                <a:t>Change from Franchise Fee Model to KOKOpoint Rental </a:t>
              </a:r>
              <a:endParaRPr b="1" sz="1100">
                <a:solidFill>
                  <a:srgbClr val="858585"/>
                </a:solidFill>
                <a:latin typeface="Roboto"/>
                <a:ea typeface="Roboto"/>
                <a:cs typeface="Roboto"/>
                <a:sym typeface="Roboto"/>
              </a:endParaRPr>
            </a:p>
          </p:txBody>
        </p:sp>
        <p:cxnSp>
          <p:nvCxnSpPr>
            <p:cNvPr id="271" name="Google Shape;271;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72" name="Google Shape;272;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GB" sz="1900"/>
                <a:t>  </a:t>
              </a:r>
              <a:endParaRPr sz="1900"/>
            </a:p>
          </p:txBody>
        </p:sp>
        <p:sp>
          <p:nvSpPr>
            <p:cNvPr id="273" name="Google Shape;273;p30"/>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4" name="Google Shape;274;p30"/>
          <p:cNvGrpSpPr/>
          <p:nvPr/>
        </p:nvGrpSpPr>
        <p:grpSpPr>
          <a:xfrm>
            <a:off x="5086519" y="2160400"/>
            <a:ext cx="1646089" cy="2445289"/>
            <a:chOff x="1083025" y="1574026"/>
            <a:chExt cx="1834900" cy="1834012"/>
          </a:xfrm>
        </p:grpSpPr>
        <p:sp>
          <p:nvSpPr>
            <p:cNvPr id="275" name="Google Shape;275;p30"/>
            <p:cNvSpPr txBox="1"/>
            <p:nvPr/>
          </p:nvSpPr>
          <p:spPr>
            <a:xfrm>
              <a:off x="1204560" y="1574026"/>
              <a:ext cx="1023900" cy="3591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GB" sz="1100">
                  <a:solidFill>
                    <a:srgbClr val="858585"/>
                  </a:solidFill>
                  <a:latin typeface="Roboto"/>
                  <a:ea typeface="Roboto"/>
                  <a:cs typeface="Roboto"/>
                  <a:sym typeface="Roboto"/>
                </a:rPr>
                <a:t>November </a:t>
              </a:r>
              <a:r>
                <a:rPr lang="en-GB" sz="1100">
                  <a:solidFill>
                    <a:srgbClr val="858585"/>
                  </a:solidFill>
                  <a:latin typeface="Roboto"/>
                  <a:ea typeface="Roboto"/>
                  <a:cs typeface="Roboto"/>
                  <a:sym typeface="Roboto"/>
                </a:rPr>
                <a:t>2018</a:t>
              </a:r>
              <a:endParaRPr sz="1100">
                <a:solidFill>
                  <a:srgbClr val="858585"/>
                </a:solidFill>
                <a:latin typeface="Roboto"/>
                <a:ea typeface="Roboto"/>
                <a:cs typeface="Roboto"/>
                <a:sym typeface="Roboto"/>
              </a:endParaRPr>
            </a:p>
          </p:txBody>
        </p:sp>
        <p:sp>
          <p:nvSpPr>
            <p:cNvPr id="276" name="Google Shape;276;p30"/>
            <p:cNvSpPr txBox="1"/>
            <p:nvPr/>
          </p:nvSpPr>
          <p:spPr>
            <a:xfrm>
              <a:off x="1247888" y="2961638"/>
              <a:ext cx="1505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GB" sz="1100">
                  <a:solidFill>
                    <a:srgbClr val="858585"/>
                  </a:solidFill>
                  <a:latin typeface="Roboto"/>
                  <a:ea typeface="Roboto"/>
                  <a:cs typeface="Roboto"/>
                  <a:sym typeface="Roboto"/>
                </a:rPr>
                <a:t>Testing Complete KSPS version 1</a:t>
              </a:r>
              <a:endParaRPr b="1" sz="1100">
                <a:solidFill>
                  <a:srgbClr val="858585"/>
                </a:solidFill>
                <a:latin typeface="Roboto"/>
                <a:ea typeface="Roboto"/>
                <a:cs typeface="Roboto"/>
                <a:sym typeface="Roboto"/>
              </a:endParaRPr>
            </a:p>
          </p:txBody>
        </p:sp>
        <p:cxnSp>
          <p:nvCxnSpPr>
            <p:cNvPr id="277" name="Google Shape;277;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78" name="Google Shape;278;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GB" sz="1900"/>
                <a:t>  </a:t>
              </a:r>
              <a:endParaRPr sz="1900"/>
            </a:p>
          </p:txBody>
        </p:sp>
        <p:sp>
          <p:nvSpPr>
            <p:cNvPr id="279" name="Google Shape;279;p30"/>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0" name="Google Shape;280;p30"/>
          <p:cNvGrpSpPr/>
          <p:nvPr/>
        </p:nvGrpSpPr>
        <p:grpSpPr>
          <a:xfrm>
            <a:off x="6465250" y="2168400"/>
            <a:ext cx="1473990" cy="2437306"/>
            <a:chOff x="870148" y="1579304"/>
            <a:chExt cx="2047777" cy="1828025"/>
          </a:xfrm>
        </p:grpSpPr>
        <p:sp>
          <p:nvSpPr>
            <p:cNvPr id="281" name="Google Shape;281;p30"/>
            <p:cNvSpPr txBox="1"/>
            <p:nvPr/>
          </p:nvSpPr>
          <p:spPr>
            <a:xfrm>
              <a:off x="870148" y="1579304"/>
              <a:ext cx="1386900" cy="5052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GB" sz="1100">
                  <a:solidFill>
                    <a:srgbClr val="858585"/>
                  </a:solidFill>
                  <a:latin typeface="Roboto"/>
                  <a:ea typeface="Roboto"/>
                  <a:cs typeface="Roboto"/>
                  <a:sym typeface="Roboto"/>
                </a:rPr>
                <a:t>December 2018</a:t>
              </a:r>
              <a:endParaRPr sz="1100">
                <a:solidFill>
                  <a:srgbClr val="858585"/>
                </a:solidFill>
                <a:latin typeface="Roboto"/>
                <a:ea typeface="Roboto"/>
                <a:cs typeface="Roboto"/>
                <a:sym typeface="Roboto"/>
              </a:endParaRPr>
            </a:p>
          </p:txBody>
        </p:sp>
        <p:sp>
          <p:nvSpPr>
            <p:cNvPr id="282" name="Google Shape;282;p30"/>
            <p:cNvSpPr txBox="1"/>
            <p:nvPr/>
          </p:nvSpPr>
          <p:spPr>
            <a:xfrm>
              <a:off x="975490" y="2834629"/>
              <a:ext cx="1834800" cy="5727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GB" sz="1100">
                  <a:solidFill>
                    <a:srgbClr val="858585"/>
                  </a:solidFill>
                  <a:latin typeface="Roboto"/>
                  <a:ea typeface="Roboto"/>
                  <a:cs typeface="Roboto"/>
                  <a:sym typeface="Roboto"/>
                </a:rPr>
                <a:t>Go Live - </a:t>
              </a:r>
              <a:r>
                <a:rPr b="1" lang="en-GB" sz="1100">
                  <a:solidFill>
                    <a:srgbClr val="858585"/>
                  </a:solidFill>
                  <a:latin typeface="Roboto"/>
                  <a:ea typeface="Roboto"/>
                  <a:cs typeface="Roboto"/>
                  <a:sym typeface="Roboto"/>
                </a:rPr>
                <a:t>KSPS </a:t>
              </a:r>
              <a:r>
                <a:rPr b="1" lang="en-GB" sz="1100">
                  <a:solidFill>
                    <a:srgbClr val="858585"/>
                  </a:solidFill>
                  <a:latin typeface="Roboto"/>
                  <a:ea typeface="Roboto"/>
                  <a:cs typeface="Roboto"/>
                  <a:sym typeface="Roboto"/>
                </a:rPr>
                <a:t>version 1 </a:t>
              </a:r>
              <a:endParaRPr b="1" sz="1100">
                <a:solidFill>
                  <a:srgbClr val="858585"/>
                </a:solidFill>
                <a:latin typeface="Roboto"/>
                <a:ea typeface="Roboto"/>
                <a:cs typeface="Roboto"/>
                <a:sym typeface="Roboto"/>
              </a:endParaRPr>
            </a:p>
          </p:txBody>
        </p:sp>
        <p:cxnSp>
          <p:nvCxnSpPr>
            <p:cNvPr id="283" name="Google Shape;283;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84" name="Google Shape;284;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GB" sz="1900"/>
                <a:t>  </a:t>
              </a:r>
              <a:endParaRPr sz="1900"/>
            </a:p>
          </p:txBody>
        </p:sp>
        <p:sp>
          <p:nvSpPr>
            <p:cNvPr id="285" name="Google Shape;285;p30"/>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6" name="Google Shape;286;p30"/>
          <p:cNvGrpSpPr/>
          <p:nvPr/>
        </p:nvGrpSpPr>
        <p:grpSpPr>
          <a:xfrm>
            <a:off x="7812838" y="2160875"/>
            <a:ext cx="1348360" cy="2536735"/>
            <a:chOff x="1044682" y="1574025"/>
            <a:chExt cx="1873243" cy="1902599"/>
          </a:xfrm>
        </p:grpSpPr>
        <p:sp>
          <p:nvSpPr>
            <p:cNvPr id="287" name="Google Shape;287;p30"/>
            <p:cNvSpPr txBox="1"/>
            <p:nvPr/>
          </p:nvSpPr>
          <p:spPr>
            <a:xfrm>
              <a:off x="1083113" y="1574025"/>
              <a:ext cx="1145400" cy="5727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GB" sz="1100">
                  <a:solidFill>
                    <a:srgbClr val="858585"/>
                  </a:solidFill>
                  <a:latin typeface="Roboto"/>
                  <a:ea typeface="Roboto"/>
                  <a:cs typeface="Roboto"/>
                  <a:sym typeface="Roboto"/>
                </a:rPr>
                <a:t>February  </a:t>
              </a:r>
              <a:r>
                <a:rPr lang="en-GB" sz="1100">
                  <a:solidFill>
                    <a:srgbClr val="858585"/>
                  </a:solidFill>
                  <a:latin typeface="Roboto"/>
                  <a:ea typeface="Roboto"/>
                  <a:cs typeface="Roboto"/>
                  <a:sym typeface="Roboto"/>
                </a:rPr>
                <a:t>2019</a:t>
              </a:r>
              <a:endParaRPr sz="1100">
                <a:solidFill>
                  <a:srgbClr val="858585"/>
                </a:solidFill>
                <a:latin typeface="Roboto"/>
                <a:ea typeface="Roboto"/>
                <a:cs typeface="Roboto"/>
                <a:sym typeface="Roboto"/>
              </a:endParaRPr>
            </a:p>
          </p:txBody>
        </p:sp>
        <p:sp>
          <p:nvSpPr>
            <p:cNvPr id="288" name="Google Shape;288;p30"/>
            <p:cNvSpPr txBox="1"/>
            <p:nvPr/>
          </p:nvSpPr>
          <p:spPr>
            <a:xfrm>
              <a:off x="1044682" y="3030224"/>
              <a:ext cx="18348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GB" sz="1100">
                  <a:solidFill>
                    <a:srgbClr val="858585"/>
                  </a:solidFill>
                  <a:latin typeface="Roboto"/>
                  <a:ea typeface="Roboto"/>
                  <a:cs typeface="Roboto"/>
                  <a:sym typeface="Roboto"/>
                </a:rPr>
                <a:t>Business Model Change - KOKO Owns Fuel</a:t>
              </a:r>
              <a:endParaRPr b="1" sz="1100">
                <a:solidFill>
                  <a:srgbClr val="858585"/>
                </a:solidFill>
                <a:latin typeface="Roboto"/>
                <a:ea typeface="Roboto"/>
                <a:cs typeface="Roboto"/>
                <a:sym typeface="Roboto"/>
              </a:endParaRPr>
            </a:p>
          </p:txBody>
        </p:sp>
        <p:cxnSp>
          <p:nvCxnSpPr>
            <p:cNvPr id="289" name="Google Shape;289;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90" name="Google Shape;290;p30"/>
            <p:cNvSpPr/>
            <p:nvPr/>
          </p:nvSpPr>
          <p:spPr>
            <a:xfrm flipH="1">
              <a:off x="1083025" y="2306625"/>
              <a:ext cx="1834800" cy="143400"/>
            </a:xfrm>
            <a:prstGeom prst="parallelogram">
              <a:avLst>
                <a:gd fmla="val 96952" name="adj"/>
              </a:avLst>
            </a:prstGeom>
            <a:solidFill>
              <a:srgbClr val="C2C2C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GB" sz="1900"/>
                <a:t>  </a:t>
              </a:r>
              <a:endParaRPr sz="1900"/>
            </a:p>
          </p:txBody>
        </p:sp>
        <p:sp>
          <p:nvSpPr>
            <p:cNvPr id="291" name="Google Shape;291;p30"/>
            <p:cNvSpPr/>
            <p:nvPr/>
          </p:nvSpPr>
          <p:spPr>
            <a:xfrm>
              <a:off x="1083125" y="2460449"/>
              <a:ext cx="1834800" cy="143400"/>
            </a:xfrm>
            <a:prstGeom prst="parallelogram">
              <a:avLst>
                <a:gd fmla="val 96952" name="adj"/>
              </a:avLst>
            </a:prstGeom>
            <a:solidFill>
              <a:srgbClr val="85858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2" name="Google Shape;292;p30"/>
          <p:cNvGrpSpPr/>
          <p:nvPr/>
        </p:nvGrpSpPr>
        <p:grpSpPr>
          <a:xfrm>
            <a:off x="10269015" y="2160400"/>
            <a:ext cx="1320761" cy="2326801"/>
            <a:chOff x="1083025" y="1574016"/>
            <a:chExt cx="1834900" cy="1745145"/>
          </a:xfrm>
        </p:grpSpPr>
        <p:sp>
          <p:nvSpPr>
            <p:cNvPr id="293" name="Google Shape;293;p30"/>
            <p:cNvSpPr txBox="1"/>
            <p:nvPr/>
          </p:nvSpPr>
          <p:spPr>
            <a:xfrm>
              <a:off x="1399897" y="1574016"/>
              <a:ext cx="828600" cy="2331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GB" sz="1100">
                  <a:solidFill>
                    <a:srgbClr val="38761D"/>
                  </a:solidFill>
                  <a:latin typeface="Roboto"/>
                  <a:ea typeface="Roboto"/>
                  <a:cs typeface="Roboto"/>
                  <a:sym typeface="Roboto"/>
                </a:rPr>
                <a:t>May </a:t>
              </a:r>
              <a:r>
                <a:rPr lang="en-GB" sz="1100">
                  <a:solidFill>
                    <a:srgbClr val="38761D"/>
                  </a:solidFill>
                  <a:latin typeface="Roboto"/>
                  <a:ea typeface="Roboto"/>
                  <a:cs typeface="Roboto"/>
                  <a:sym typeface="Roboto"/>
                </a:rPr>
                <a:t>2019</a:t>
              </a:r>
              <a:endParaRPr sz="1100">
                <a:solidFill>
                  <a:srgbClr val="38761D"/>
                </a:solidFill>
                <a:latin typeface="Roboto"/>
                <a:ea typeface="Roboto"/>
                <a:cs typeface="Roboto"/>
                <a:sym typeface="Roboto"/>
              </a:endParaRPr>
            </a:p>
          </p:txBody>
        </p:sp>
        <p:sp>
          <p:nvSpPr>
            <p:cNvPr id="294" name="Google Shape;294;p30"/>
            <p:cNvSpPr txBox="1"/>
            <p:nvPr/>
          </p:nvSpPr>
          <p:spPr>
            <a:xfrm>
              <a:off x="1163879" y="2872761"/>
              <a:ext cx="15051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GB" sz="1100">
                  <a:solidFill>
                    <a:srgbClr val="38761D"/>
                  </a:solidFill>
                  <a:latin typeface="Roboto"/>
                  <a:ea typeface="Roboto"/>
                  <a:cs typeface="Roboto"/>
                  <a:sym typeface="Roboto"/>
                </a:rPr>
                <a:t>Hard Launch - Go Live  </a:t>
              </a:r>
              <a:endParaRPr b="1" sz="1100">
                <a:solidFill>
                  <a:srgbClr val="38761D"/>
                </a:solidFill>
                <a:latin typeface="Roboto"/>
                <a:ea typeface="Roboto"/>
                <a:cs typeface="Roboto"/>
                <a:sym typeface="Roboto"/>
              </a:endParaRPr>
            </a:p>
          </p:txBody>
        </p:sp>
        <p:cxnSp>
          <p:nvCxnSpPr>
            <p:cNvPr id="295" name="Google Shape;295;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96" name="Google Shape;296;p30"/>
            <p:cNvSpPr/>
            <p:nvPr/>
          </p:nvSpPr>
          <p:spPr>
            <a:xfrm flipH="1">
              <a:off x="1083025" y="2306625"/>
              <a:ext cx="1834800" cy="143400"/>
            </a:xfrm>
            <a:prstGeom prst="parallelogram">
              <a:avLst>
                <a:gd fmla="val 96952" name="adj"/>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GB" sz="1900"/>
                <a:t>  </a:t>
              </a:r>
              <a:endParaRPr sz="1900"/>
            </a:p>
          </p:txBody>
        </p:sp>
        <p:sp>
          <p:nvSpPr>
            <p:cNvPr id="297" name="Google Shape;297;p30"/>
            <p:cNvSpPr/>
            <p:nvPr/>
          </p:nvSpPr>
          <p:spPr>
            <a:xfrm>
              <a:off x="1083125" y="2460449"/>
              <a:ext cx="1834800" cy="143400"/>
            </a:xfrm>
            <a:prstGeom prst="parallelogram">
              <a:avLst>
                <a:gd fmla="val 96952" name="adj"/>
              </a:avLst>
            </a:prstGeom>
            <a:solidFill>
              <a:srgbClr val="38761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8" name="Google Shape;298;p30"/>
          <p:cNvGrpSpPr/>
          <p:nvPr/>
        </p:nvGrpSpPr>
        <p:grpSpPr>
          <a:xfrm>
            <a:off x="9056537" y="2160663"/>
            <a:ext cx="1320761" cy="2536231"/>
            <a:chOff x="1083025" y="1574025"/>
            <a:chExt cx="1834900" cy="1902221"/>
          </a:xfrm>
        </p:grpSpPr>
        <p:sp>
          <p:nvSpPr>
            <p:cNvPr id="299" name="Google Shape;299;p30"/>
            <p:cNvSpPr txBox="1"/>
            <p:nvPr/>
          </p:nvSpPr>
          <p:spPr>
            <a:xfrm>
              <a:off x="1220305" y="1574025"/>
              <a:ext cx="1008300" cy="5727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2100"/>
                </a:spcAft>
                <a:buNone/>
              </a:pPr>
              <a:r>
                <a:rPr lang="en-GB" sz="1100">
                  <a:solidFill>
                    <a:srgbClr val="FF0000"/>
                  </a:solidFill>
                  <a:latin typeface="Roboto"/>
                  <a:ea typeface="Roboto"/>
                  <a:cs typeface="Roboto"/>
                  <a:sym typeface="Roboto"/>
                </a:rPr>
                <a:t>April </a:t>
              </a:r>
              <a:r>
                <a:rPr lang="en-GB" sz="1100">
                  <a:solidFill>
                    <a:srgbClr val="FF0000"/>
                  </a:solidFill>
                  <a:latin typeface="Roboto"/>
                  <a:ea typeface="Roboto"/>
                  <a:cs typeface="Roboto"/>
                  <a:sym typeface="Roboto"/>
                </a:rPr>
                <a:t>2019</a:t>
              </a:r>
              <a:endParaRPr sz="1100">
                <a:solidFill>
                  <a:srgbClr val="FF0000"/>
                </a:solidFill>
                <a:latin typeface="Roboto"/>
                <a:ea typeface="Roboto"/>
                <a:cs typeface="Roboto"/>
                <a:sym typeface="Roboto"/>
              </a:endParaRPr>
            </a:p>
          </p:txBody>
        </p:sp>
        <p:sp>
          <p:nvSpPr>
            <p:cNvPr id="300" name="Google Shape;300;p30"/>
            <p:cNvSpPr txBox="1"/>
            <p:nvPr/>
          </p:nvSpPr>
          <p:spPr>
            <a:xfrm>
              <a:off x="1083137" y="3029847"/>
              <a:ext cx="1681200" cy="4464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GB" sz="1100">
                  <a:solidFill>
                    <a:srgbClr val="FF0000"/>
                  </a:solidFill>
                  <a:latin typeface="Roboto"/>
                  <a:ea typeface="Roboto"/>
                  <a:cs typeface="Roboto"/>
                  <a:sym typeface="Roboto"/>
                </a:rPr>
                <a:t>Final Development KSPS version 2</a:t>
              </a:r>
              <a:endParaRPr b="1" sz="1100">
                <a:solidFill>
                  <a:srgbClr val="FF0000"/>
                </a:solidFill>
                <a:latin typeface="Roboto"/>
                <a:ea typeface="Roboto"/>
                <a:cs typeface="Roboto"/>
                <a:sym typeface="Roboto"/>
              </a:endParaRPr>
            </a:p>
          </p:txBody>
        </p:sp>
        <p:cxnSp>
          <p:nvCxnSpPr>
            <p:cNvPr id="301" name="Google Shape;301;p3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302" name="Google Shape;302;p30"/>
            <p:cNvSpPr/>
            <p:nvPr/>
          </p:nvSpPr>
          <p:spPr>
            <a:xfrm flipH="1">
              <a:off x="1083025" y="2306625"/>
              <a:ext cx="1834800" cy="143400"/>
            </a:xfrm>
            <a:prstGeom prst="parallelogram">
              <a:avLst>
                <a:gd fmla="val 96952" name="adj"/>
              </a:avLst>
            </a:prstGeom>
            <a:solidFill>
              <a:srgbClr val="E0666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GB" sz="1900"/>
                <a:t>  </a:t>
              </a:r>
              <a:endParaRPr sz="1900"/>
            </a:p>
          </p:txBody>
        </p:sp>
        <p:sp>
          <p:nvSpPr>
            <p:cNvPr id="303" name="Google Shape;303;p30"/>
            <p:cNvSpPr/>
            <p:nvPr/>
          </p:nvSpPr>
          <p:spPr>
            <a:xfrm>
              <a:off x="1083125" y="2460449"/>
              <a:ext cx="1834800" cy="143400"/>
            </a:xfrm>
            <a:prstGeom prst="parallelogram">
              <a:avLst>
                <a:gd fmla="val 96952" name="adj"/>
              </a:avLst>
            </a:prstGeom>
            <a:solidFill>
              <a:srgbClr val="FF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4" name="Google Shape;304;p30"/>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305" name="Google Shape;305;p30"/>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306" name="Google Shape;306;p30"/>
          <p:cNvSpPr txBox="1"/>
          <p:nvPr/>
        </p:nvSpPr>
        <p:spPr>
          <a:xfrm>
            <a:off x="3822425" y="5544475"/>
            <a:ext cx="2281800" cy="356700"/>
          </a:xfrm>
          <a:prstGeom prst="rect">
            <a:avLst/>
          </a:prstGeom>
          <a:solidFill>
            <a:srgbClr val="FFFFFF"/>
          </a:solid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lang="en-GB" sz="1100">
                <a:solidFill>
                  <a:srgbClr val="858585"/>
                </a:solidFill>
                <a:latin typeface="Roboto"/>
                <a:ea typeface="Roboto"/>
                <a:cs typeface="Roboto"/>
                <a:sym typeface="Roboto"/>
              </a:rPr>
              <a:t>July 2018</a:t>
            </a:r>
            <a:r>
              <a:rPr b="1" lang="en-GB" sz="1100">
                <a:solidFill>
                  <a:srgbClr val="858585"/>
                </a:solidFill>
                <a:latin typeface="Roboto"/>
                <a:ea typeface="Roboto"/>
                <a:cs typeface="Roboto"/>
                <a:sym typeface="Roboto"/>
              </a:rPr>
              <a:t>: Contracted Prolitus</a:t>
            </a:r>
            <a:endParaRPr b="1" sz="1100">
              <a:solidFill>
                <a:srgbClr val="858585"/>
              </a:solidFill>
              <a:latin typeface="Roboto"/>
              <a:ea typeface="Roboto"/>
              <a:cs typeface="Roboto"/>
              <a:sym typeface="Roboto"/>
            </a:endParaRPr>
          </a:p>
        </p:txBody>
      </p:sp>
      <p:sp>
        <p:nvSpPr>
          <p:cNvPr id="307" name="Google Shape;307;p30"/>
          <p:cNvSpPr txBox="1"/>
          <p:nvPr/>
        </p:nvSpPr>
        <p:spPr>
          <a:xfrm>
            <a:off x="875200" y="5552250"/>
            <a:ext cx="2818800" cy="356700"/>
          </a:xfrm>
          <a:prstGeom prst="rect">
            <a:avLst/>
          </a:prstGeom>
          <a:solidFill>
            <a:srgbClr val="FFFFFF"/>
          </a:solid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lang="en-GB" sz="1100">
                <a:solidFill>
                  <a:srgbClr val="1155CC"/>
                </a:solidFill>
                <a:latin typeface="Roboto"/>
                <a:ea typeface="Roboto"/>
                <a:cs typeface="Roboto"/>
                <a:sym typeface="Roboto"/>
              </a:rPr>
              <a:t>May 2018 : </a:t>
            </a:r>
            <a:r>
              <a:rPr b="1" lang="en-GB" sz="1100">
                <a:solidFill>
                  <a:srgbClr val="1155CC"/>
                </a:solidFill>
                <a:latin typeface="Roboto"/>
                <a:ea typeface="Roboto"/>
                <a:cs typeface="Roboto"/>
                <a:sym typeface="Roboto"/>
              </a:rPr>
              <a:t>Onboard Product Manager </a:t>
            </a:r>
            <a:endParaRPr b="1" sz="1100">
              <a:solidFill>
                <a:srgbClr val="1155CC"/>
              </a:solidFill>
              <a:latin typeface="Roboto"/>
              <a:ea typeface="Roboto"/>
              <a:cs typeface="Roboto"/>
              <a:sym typeface="Roboto"/>
            </a:endParaRPr>
          </a:p>
        </p:txBody>
      </p:sp>
      <p:sp>
        <p:nvSpPr>
          <p:cNvPr id="308" name="Google Shape;308;p30"/>
          <p:cNvSpPr txBox="1"/>
          <p:nvPr/>
        </p:nvSpPr>
        <p:spPr>
          <a:xfrm>
            <a:off x="350975" y="4938763"/>
            <a:ext cx="3000000" cy="356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1155CC"/>
                </a:solidFill>
                <a:latin typeface="Roboto"/>
                <a:ea typeface="Roboto"/>
                <a:cs typeface="Roboto"/>
                <a:sym typeface="Roboto"/>
              </a:rPr>
              <a:t>March 2018 : </a:t>
            </a:r>
            <a:r>
              <a:rPr b="1" lang="en-GB" sz="1100">
                <a:solidFill>
                  <a:srgbClr val="1155CC"/>
                </a:solidFill>
                <a:latin typeface="Roboto"/>
                <a:ea typeface="Roboto"/>
                <a:cs typeface="Roboto"/>
                <a:sym typeface="Roboto"/>
              </a:rPr>
              <a:t>Finalizing ERP Framework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4. Key Use Cases &amp; Demonstrations </a:t>
            </a:r>
            <a:endParaRPr sz="2700">
              <a:solidFill>
                <a:srgbClr val="1C4587"/>
              </a:solidFill>
            </a:endParaRPr>
          </a:p>
        </p:txBody>
      </p:sp>
      <p:sp>
        <p:nvSpPr>
          <p:cNvPr id="314" name="Google Shape;314;p31"/>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lang="en-GB" sz="1800"/>
              <a:t>Automated accounting for &amp; processing of transactions involving</a:t>
            </a:r>
            <a:endParaRPr sz="1800"/>
          </a:p>
          <a:p>
            <a:pPr indent="-419100" lvl="0" marL="609600" marR="0" rtl="0" algn="l">
              <a:lnSpc>
                <a:spcPct val="115000"/>
              </a:lnSpc>
              <a:spcBef>
                <a:spcPts val="2100"/>
              </a:spcBef>
              <a:spcAft>
                <a:spcPts val="0"/>
              </a:spcAft>
              <a:buClr>
                <a:schemeClr val="dk2"/>
              </a:buClr>
              <a:buSzPts val="1800"/>
              <a:buFont typeface="Arial"/>
              <a:buAutoNum type="arabicPeriod"/>
            </a:pPr>
            <a:r>
              <a:rPr b="1" lang="en-GB" sz="1800"/>
              <a:t>End Customers</a:t>
            </a:r>
            <a:r>
              <a:rPr lang="en-GB" sz="1800"/>
              <a:t>: top ups, stove and fuel purchase and sale</a:t>
            </a:r>
            <a:br>
              <a:rPr lang="en-GB" sz="1800"/>
            </a:br>
            <a:endParaRPr sz="1800"/>
          </a:p>
          <a:p>
            <a:pPr indent="-419100" lvl="0" marL="609600" rtl="0" algn="l">
              <a:spcBef>
                <a:spcPts val="0"/>
              </a:spcBef>
              <a:spcAft>
                <a:spcPts val="0"/>
              </a:spcAft>
              <a:buSzPts val="1800"/>
              <a:buAutoNum type="arabicPeriod"/>
            </a:pPr>
            <a:r>
              <a:rPr b="1" lang="en-GB" sz="1800"/>
              <a:t>Agent Partners: </a:t>
            </a:r>
            <a:r>
              <a:rPr lang="en-GB" sz="1800"/>
              <a:t>Agent Economics management</a:t>
            </a:r>
            <a:br>
              <a:rPr lang="en-GB" sz="1800"/>
            </a:br>
            <a:endParaRPr sz="1800"/>
          </a:p>
          <a:p>
            <a:pPr indent="-419100" lvl="0" marL="609600" rtl="0" algn="l">
              <a:spcBef>
                <a:spcPts val="0"/>
              </a:spcBef>
              <a:spcAft>
                <a:spcPts val="0"/>
              </a:spcAft>
              <a:buSzPts val="1800"/>
              <a:buAutoNum type="arabicPeriod"/>
            </a:pPr>
            <a:r>
              <a:rPr b="1" lang="en-GB" sz="1800"/>
              <a:t>Wholesale Partners</a:t>
            </a:r>
            <a:r>
              <a:rPr lang="en-GB" sz="1800"/>
              <a:t>: Fuel price management, fuel purchases</a:t>
            </a:r>
            <a:br>
              <a:rPr lang="en-GB" sz="1800"/>
            </a:br>
            <a:endParaRPr sz="1800"/>
          </a:p>
          <a:p>
            <a:pPr indent="-419100" lvl="0" marL="609600" rtl="0" algn="l">
              <a:spcBef>
                <a:spcPts val="0"/>
              </a:spcBef>
              <a:spcAft>
                <a:spcPts val="0"/>
              </a:spcAft>
              <a:buSzPts val="1800"/>
              <a:buAutoNum type="arabicPeriod"/>
            </a:pPr>
            <a:r>
              <a:rPr b="1" lang="en-GB" sz="1800"/>
              <a:t>KRA tax compliance</a:t>
            </a:r>
            <a:r>
              <a:rPr lang="en-GB" sz="1800"/>
              <a:t>: VAT (ESD integration, assignment by transaction type), WHT </a:t>
            </a:r>
            <a:br>
              <a:rPr lang="en-GB" sz="1800"/>
            </a:br>
            <a:endParaRPr b="1" sz="1800"/>
          </a:p>
          <a:p>
            <a:pPr indent="-419100" lvl="0" marL="609600" rtl="0" algn="l">
              <a:spcBef>
                <a:spcPts val="0"/>
              </a:spcBef>
              <a:spcAft>
                <a:spcPts val="0"/>
              </a:spcAft>
              <a:buSzPts val="1800"/>
              <a:buAutoNum type="arabicPeriod"/>
            </a:pPr>
            <a:r>
              <a:rPr b="1" lang="en-GB" sz="1800"/>
              <a:t>Payments: </a:t>
            </a:r>
            <a:r>
              <a:rPr lang="en-GB" sz="1800"/>
              <a:t>s</a:t>
            </a:r>
            <a:r>
              <a:rPr lang="en-GB" sz="1800"/>
              <a:t>ettlement reports and bank payment files</a:t>
            </a:r>
            <a:endParaRPr sz="1800"/>
          </a:p>
        </p:txBody>
      </p:sp>
      <p:sp>
        <p:nvSpPr>
          <p:cNvPr id="315" name="Google Shape;315;p31"/>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316" name="Google Shape;316;p31"/>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p:nvPr/>
        </p:nvSpPr>
        <p:spPr>
          <a:xfrm>
            <a:off x="473400" y="1926750"/>
            <a:ext cx="2691300" cy="4572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a:t>
            </a:r>
            <a:r>
              <a:rPr lang="en-GB"/>
              <a:t>egistration</a:t>
            </a:r>
            <a:endParaRPr/>
          </a:p>
        </p:txBody>
      </p:sp>
      <p:sp>
        <p:nvSpPr>
          <p:cNvPr id="322" name="Google Shape;322;p32"/>
          <p:cNvSpPr/>
          <p:nvPr/>
        </p:nvSpPr>
        <p:spPr>
          <a:xfrm>
            <a:off x="473400" y="2415995"/>
            <a:ext cx="2691300" cy="4572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T</a:t>
            </a:r>
            <a:r>
              <a:rPr lang="en-GB"/>
              <a:t>op up</a:t>
            </a:r>
            <a:endParaRPr/>
          </a:p>
        </p:txBody>
      </p:sp>
      <p:sp>
        <p:nvSpPr>
          <p:cNvPr id="323" name="Google Shape;323;p32"/>
          <p:cNvSpPr/>
          <p:nvPr/>
        </p:nvSpPr>
        <p:spPr>
          <a:xfrm>
            <a:off x="473400" y="2905240"/>
            <a:ext cx="2691300" cy="4572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a:t>
            </a:r>
            <a:r>
              <a:rPr lang="en-GB"/>
              <a:t>tove purchase</a:t>
            </a:r>
            <a:endParaRPr/>
          </a:p>
        </p:txBody>
      </p:sp>
      <p:sp>
        <p:nvSpPr>
          <p:cNvPr id="324" name="Google Shape;324;p32"/>
          <p:cNvSpPr/>
          <p:nvPr/>
        </p:nvSpPr>
        <p:spPr>
          <a:xfrm>
            <a:off x="473400" y="3394485"/>
            <a:ext cx="2691300" cy="4572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a:t>
            </a:r>
            <a:r>
              <a:rPr lang="en-GB"/>
              <a:t>uel purchase</a:t>
            </a:r>
            <a:endParaRPr/>
          </a:p>
        </p:txBody>
      </p:sp>
      <p:sp>
        <p:nvSpPr>
          <p:cNvPr id="325" name="Google Shape;325;p32"/>
          <p:cNvSpPr/>
          <p:nvPr/>
        </p:nvSpPr>
        <p:spPr>
          <a:xfrm>
            <a:off x="473400" y="3883729"/>
            <a:ext cx="2691300" cy="4572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a:t>
            </a:r>
            <a:r>
              <a:rPr lang="en-GB"/>
              <a:t>redit transfers</a:t>
            </a:r>
            <a:endParaRPr/>
          </a:p>
        </p:txBody>
      </p:sp>
      <p:sp>
        <p:nvSpPr>
          <p:cNvPr id="326" name="Google Shape;326;p32"/>
          <p:cNvSpPr/>
          <p:nvPr/>
        </p:nvSpPr>
        <p:spPr>
          <a:xfrm>
            <a:off x="473400" y="4372974"/>
            <a:ext cx="2691300" cy="4572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a:t>
            </a:r>
            <a:r>
              <a:rPr lang="en-GB"/>
              <a:t>eferral bonuses</a:t>
            </a:r>
            <a:endParaRPr/>
          </a:p>
        </p:txBody>
      </p:sp>
      <p:sp>
        <p:nvSpPr>
          <p:cNvPr id="327" name="Google Shape;327;p32"/>
          <p:cNvSpPr/>
          <p:nvPr/>
        </p:nvSpPr>
        <p:spPr>
          <a:xfrm>
            <a:off x="3369000" y="1926769"/>
            <a:ext cx="2691300" cy="4572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Commissions</a:t>
            </a:r>
            <a:endParaRPr/>
          </a:p>
        </p:txBody>
      </p:sp>
      <p:sp>
        <p:nvSpPr>
          <p:cNvPr id="328" name="Google Shape;328;p32"/>
          <p:cNvSpPr/>
          <p:nvPr/>
        </p:nvSpPr>
        <p:spPr>
          <a:xfrm>
            <a:off x="473400" y="1352975"/>
            <a:ext cx="2691300" cy="381000"/>
          </a:xfrm>
          <a:prstGeom prst="roundRect">
            <a:avLst>
              <a:gd fmla="val 16667" name="adj"/>
            </a:avLst>
          </a:prstGeom>
          <a:solidFill>
            <a:srgbClr val="00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Customers</a:t>
            </a:r>
            <a:endParaRPr>
              <a:solidFill>
                <a:schemeClr val="lt1"/>
              </a:solidFill>
            </a:endParaRPr>
          </a:p>
        </p:txBody>
      </p:sp>
      <p:sp>
        <p:nvSpPr>
          <p:cNvPr id="329" name="Google Shape;329;p32"/>
          <p:cNvSpPr/>
          <p:nvPr/>
        </p:nvSpPr>
        <p:spPr>
          <a:xfrm>
            <a:off x="3369000" y="2422647"/>
            <a:ext cx="2691300" cy="4572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Rent management</a:t>
            </a:r>
            <a:endParaRPr/>
          </a:p>
        </p:txBody>
      </p:sp>
      <p:sp>
        <p:nvSpPr>
          <p:cNvPr id="330" name="Google Shape;330;p32"/>
          <p:cNvSpPr/>
          <p:nvPr/>
        </p:nvSpPr>
        <p:spPr>
          <a:xfrm>
            <a:off x="3369000" y="2918526"/>
            <a:ext cx="2691300" cy="4572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Floor earnings</a:t>
            </a:r>
            <a:endParaRPr/>
          </a:p>
        </p:txBody>
      </p:sp>
      <p:sp>
        <p:nvSpPr>
          <p:cNvPr id="331" name="Google Shape;331;p32"/>
          <p:cNvSpPr/>
          <p:nvPr/>
        </p:nvSpPr>
        <p:spPr>
          <a:xfrm>
            <a:off x="3369000" y="1352975"/>
            <a:ext cx="2691300" cy="381000"/>
          </a:xfrm>
          <a:prstGeom prst="roundRect">
            <a:avLst>
              <a:gd fmla="val 16667" name="adj"/>
            </a:avLst>
          </a:prstGeom>
          <a:solidFill>
            <a:srgbClr val="38761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Agents</a:t>
            </a:r>
            <a:endParaRPr>
              <a:solidFill>
                <a:schemeClr val="lt1"/>
              </a:solidFill>
            </a:endParaRPr>
          </a:p>
        </p:txBody>
      </p:sp>
      <p:sp>
        <p:nvSpPr>
          <p:cNvPr id="332" name="Google Shape;332;p32"/>
          <p:cNvSpPr/>
          <p:nvPr/>
        </p:nvSpPr>
        <p:spPr>
          <a:xfrm>
            <a:off x="6264600" y="1933911"/>
            <a:ext cx="2691300" cy="4572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Real time tax computation (VAT, WHT)</a:t>
            </a:r>
            <a:endParaRPr/>
          </a:p>
        </p:txBody>
      </p:sp>
      <p:sp>
        <p:nvSpPr>
          <p:cNvPr id="333" name="Google Shape;333;p32"/>
          <p:cNvSpPr/>
          <p:nvPr/>
        </p:nvSpPr>
        <p:spPr>
          <a:xfrm>
            <a:off x="6264600" y="2428809"/>
            <a:ext cx="2691300" cy="4572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Real time financial accounting &amp; liquidity management</a:t>
            </a:r>
            <a:endParaRPr/>
          </a:p>
        </p:txBody>
      </p:sp>
      <p:sp>
        <p:nvSpPr>
          <p:cNvPr id="334" name="Google Shape;334;p32"/>
          <p:cNvSpPr/>
          <p:nvPr/>
        </p:nvSpPr>
        <p:spPr>
          <a:xfrm>
            <a:off x="6264600" y="1352975"/>
            <a:ext cx="2691300" cy="381000"/>
          </a:xfrm>
          <a:prstGeom prst="roundRect">
            <a:avLst>
              <a:gd fmla="val 16667" name="adj"/>
            </a:avLst>
          </a:prstGeom>
          <a:solidFill>
            <a:srgbClr val="134F5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KOKO Internal and Tax</a:t>
            </a:r>
            <a:endParaRPr>
              <a:solidFill>
                <a:schemeClr val="lt1"/>
              </a:solidFill>
            </a:endParaRPr>
          </a:p>
        </p:txBody>
      </p:sp>
      <p:sp>
        <p:nvSpPr>
          <p:cNvPr id="335" name="Google Shape;335;p32"/>
          <p:cNvSpPr/>
          <p:nvPr/>
        </p:nvSpPr>
        <p:spPr>
          <a:xfrm>
            <a:off x="9160200" y="1352975"/>
            <a:ext cx="2691300" cy="381000"/>
          </a:xfrm>
          <a:prstGeom prst="roundRect">
            <a:avLst>
              <a:gd fmla="val 16667" name="adj"/>
            </a:avLst>
          </a:prstGeom>
          <a:solidFill>
            <a:srgbClr val="85200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Wholesaler (eg: VIVO)</a:t>
            </a:r>
            <a:endParaRPr>
              <a:solidFill>
                <a:schemeClr val="lt1"/>
              </a:solidFill>
            </a:endParaRPr>
          </a:p>
        </p:txBody>
      </p:sp>
      <p:sp>
        <p:nvSpPr>
          <p:cNvPr id="336" name="Google Shape;336;p32"/>
          <p:cNvSpPr/>
          <p:nvPr/>
        </p:nvSpPr>
        <p:spPr>
          <a:xfrm>
            <a:off x="9160200" y="1933911"/>
            <a:ext cx="2691300" cy="4572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Fuel supply to KOKO /Agent network</a:t>
            </a:r>
            <a:endParaRPr/>
          </a:p>
        </p:txBody>
      </p:sp>
      <p:sp>
        <p:nvSpPr>
          <p:cNvPr id="337" name="Google Shape;337;p32"/>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338" name="Google Shape;338;p32"/>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339" name="Google Shape;339;p32"/>
          <p:cNvSpPr/>
          <p:nvPr/>
        </p:nvSpPr>
        <p:spPr>
          <a:xfrm>
            <a:off x="473400" y="5595025"/>
            <a:ext cx="11258100" cy="381000"/>
          </a:xfrm>
          <a:prstGeom prst="roundRect">
            <a:avLst>
              <a:gd fmla="val 16667" name="adj"/>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Automated Settlements and Payments</a:t>
            </a:r>
            <a:endParaRPr>
              <a:solidFill>
                <a:schemeClr val="lt1"/>
              </a:solidFill>
            </a:endParaRPr>
          </a:p>
        </p:txBody>
      </p:sp>
      <p:sp>
        <p:nvSpPr>
          <p:cNvPr id="340" name="Google Shape;340;p32"/>
          <p:cNvSpPr/>
          <p:nvPr/>
        </p:nvSpPr>
        <p:spPr>
          <a:xfrm>
            <a:off x="473400" y="5083676"/>
            <a:ext cx="11258100" cy="381000"/>
          </a:xfrm>
          <a:prstGeom prst="roundRect">
            <a:avLst>
              <a:gd fmla="val 16667"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Accounting</a:t>
            </a:r>
            <a:endParaRPr>
              <a:solidFill>
                <a:schemeClr val="lt1"/>
              </a:solidFill>
            </a:endParaRPr>
          </a:p>
        </p:txBody>
      </p:sp>
      <p:sp>
        <p:nvSpPr>
          <p:cNvPr id="341" name="Google Shape;341;p3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4. Key Use Cases (</a:t>
            </a:r>
            <a:r>
              <a:rPr lang="en-GB" sz="2700">
                <a:solidFill>
                  <a:srgbClr val="1C4587"/>
                </a:solidFill>
              </a:rPr>
              <a:t>1/5</a:t>
            </a:r>
            <a:r>
              <a:rPr lang="en-GB" sz="2700">
                <a:solidFill>
                  <a:srgbClr val="1C4587"/>
                </a:solidFill>
              </a:rPr>
              <a:t>) - Overview</a:t>
            </a:r>
            <a:endParaRPr sz="2700">
              <a:solidFill>
                <a:srgbClr val="1C458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347" name="Google Shape;347;p33"/>
          <p:cNvSpPr/>
          <p:nvPr/>
        </p:nvSpPr>
        <p:spPr>
          <a:xfrm>
            <a:off x="4397675" y="1969175"/>
            <a:ext cx="1560300" cy="39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KOKO Core</a:t>
            </a:r>
            <a:endParaRPr/>
          </a:p>
        </p:txBody>
      </p:sp>
      <p:cxnSp>
        <p:nvCxnSpPr>
          <p:cNvPr id="348" name="Google Shape;348;p33"/>
          <p:cNvCxnSpPr>
            <a:endCxn id="347" idx="1"/>
          </p:cNvCxnSpPr>
          <p:nvPr/>
        </p:nvCxnSpPr>
        <p:spPr>
          <a:xfrm>
            <a:off x="2681375" y="3941675"/>
            <a:ext cx="1716300" cy="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3"/>
          <p:cNvSpPr txBox="1"/>
          <p:nvPr/>
        </p:nvSpPr>
        <p:spPr>
          <a:xfrm>
            <a:off x="2575700" y="3577875"/>
            <a:ext cx="1716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Customer Top Up</a:t>
            </a:r>
            <a:endParaRPr/>
          </a:p>
        </p:txBody>
      </p:sp>
      <p:sp>
        <p:nvSpPr>
          <p:cNvPr id="350" name="Google Shape;350;p33"/>
          <p:cNvSpPr/>
          <p:nvPr/>
        </p:nvSpPr>
        <p:spPr>
          <a:xfrm>
            <a:off x="4397675" y="4771000"/>
            <a:ext cx="1560300" cy="1143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Wallet balance ++</a:t>
            </a:r>
            <a:endParaRPr sz="1000"/>
          </a:p>
        </p:txBody>
      </p:sp>
      <p:sp>
        <p:nvSpPr>
          <p:cNvPr id="351" name="Google Shape;351;p33"/>
          <p:cNvSpPr/>
          <p:nvPr/>
        </p:nvSpPr>
        <p:spPr>
          <a:xfrm>
            <a:off x="7750475" y="1969175"/>
            <a:ext cx="1716300" cy="39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Odoo</a:t>
            </a:r>
            <a:endParaRPr/>
          </a:p>
        </p:txBody>
      </p:sp>
      <p:cxnSp>
        <p:nvCxnSpPr>
          <p:cNvPr id="352" name="Google Shape;352;p33"/>
          <p:cNvCxnSpPr>
            <a:stCxn id="347" idx="3"/>
            <a:endCxn id="351" idx="1"/>
          </p:cNvCxnSpPr>
          <p:nvPr/>
        </p:nvCxnSpPr>
        <p:spPr>
          <a:xfrm>
            <a:off x="5957975" y="3941675"/>
            <a:ext cx="1792500" cy="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33"/>
          <p:cNvSpPr txBox="1"/>
          <p:nvPr/>
        </p:nvSpPr>
        <p:spPr>
          <a:xfrm>
            <a:off x="5928500" y="3654075"/>
            <a:ext cx="1716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Account for Top up</a:t>
            </a:r>
            <a:endParaRPr/>
          </a:p>
        </p:txBody>
      </p:sp>
      <p:sp>
        <p:nvSpPr>
          <p:cNvPr id="354" name="Google Shape;354;p33"/>
          <p:cNvSpPr/>
          <p:nvPr/>
        </p:nvSpPr>
        <p:spPr>
          <a:xfrm>
            <a:off x="7750481" y="4771000"/>
            <a:ext cx="1716300" cy="1143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Journal entries ++</a:t>
            </a:r>
            <a:endParaRPr sz="1000"/>
          </a:p>
        </p:txBody>
      </p:sp>
      <p:sp>
        <p:nvSpPr>
          <p:cNvPr id="355" name="Google Shape;355;p33"/>
          <p:cNvSpPr/>
          <p:nvPr/>
        </p:nvSpPr>
        <p:spPr>
          <a:xfrm>
            <a:off x="7750481" y="3543300"/>
            <a:ext cx="1716300" cy="824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Manage VAT based on</a:t>
            </a:r>
            <a:endParaRPr sz="1000"/>
          </a:p>
          <a:p>
            <a:pPr indent="0" lvl="0" marL="0" rtl="0" algn="ctr">
              <a:spcBef>
                <a:spcPts val="0"/>
              </a:spcBef>
              <a:spcAft>
                <a:spcPts val="0"/>
              </a:spcAft>
              <a:buNone/>
            </a:pPr>
            <a:r>
              <a:rPr lang="en-GB" sz="1000"/>
              <a:t>Stove vs Non Stove user</a:t>
            </a:r>
            <a:endParaRPr sz="1000"/>
          </a:p>
        </p:txBody>
      </p:sp>
      <p:sp>
        <p:nvSpPr>
          <p:cNvPr id="356" name="Google Shape;356;p33"/>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357" name="Google Shape;357;p3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4</a:t>
            </a:r>
            <a:r>
              <a:rPr lang="en-GB" sz="2700">
                <a:solidFill>
                  <a:srgbClr val="1C4587"/>
                </a:solidFill>
              </a:rPr>
              <a:t>. Key Use Cases (2/5) - Customer Top Up</a:t>
            </a:r>
            <a:endParaRPr sz="2700">
              <a:solidFill>
                <a:srgbClr val="1C4587"/>
              </a:solidFill>
            </a:endParaRPr>
          </a:p>
        </p:txBody>
      </p:sp>
      <p:sp>
        <p:nvSpPr>
          <p:cNvPr id="358" name="Google Shape;358;p33"/>
          <p:cNvSpPr txBox="1"/>
          <p:nvPr/>
        </p:nvSpPr>
        <p:spPr>
          <a:xfrm>
            <a:off x="6523675" y="3266500"/>
            <a:ext cx="6372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Jobs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4"/>
          <p:cNvPicPr preferRelativeResize="0"/>
          <p:nvPr/>
        </p:nvPicPr>
        <p:blipFill>
          <a:blip r:embed="rId3">
            <a:alphaModFix/>
          </a:blip>
          <a:stretch>
            <a:fillRect/>
          </a:stretch>
        </p:blipFill>
        <p:spPr>
          <a:xfrm>
            <a:off x="421875" y="1378526"/>
            <a:ext cx="11360699" cy="4921077"/>
          </a:xfrm>
          <a:prstGeom prst="rect">
            <a:avLst/>
          </a:prstGeom>
          <a:noFill/>
          <a:ln>
            <a:noFill/>
          </a:ln>
        </p:spPr>
      </p:pic>
      <p:sp>
        <p:nvSpPr>
          <p:cNvPr id="364" name="Google Shape;364;p34"/>
          <p:cNvSpPr/>
          <p:nvPr/>
        </p:nvSpPr>
        <p:spPr>
          <a:xfrm>
            <a:off x="315824" y="1327000"/>
            <a:ext cx="11572800" cy="5024100"/>
          </a:xfrm>
          <a:prstGeom prst="rect">
            <a:avLst/>
          </a:prstGeom>
          <a:solidFill>
            <a:srgbClr val="FFFFFF">
              <a:alpha val="8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2700">
                <a:solidFill>
                  <a:srgbClr val="1C4587"/>
                </a:solidFill>
              </a:rPr>
              <a:t>4. Key Use Cases (3/5) - </a:t>
            </a:r>
            <a:r>
              <a:rPr lang="en-GB" sz="2700">
                <a:solidFill>
                  <a:srgbClr val="1C4587"/>
                </a:solidFill>
              </a:rPr>
              <a:t>Agent Economics Management</a:t>
            </a:r>
            <a:endParaRPr sz="2700">
              <a:solidFill>
                <a:srgbClr val="1C4587"/>
              </a:solidFill>
            </a:endParaRPr>
          </a:p>
        </p:txBody>
      </p:sp>
      <p:sp>
        <p:nvSpPr>
          <p:cNvPr id="366" name="Google Shape;366;p34"/>
          <p:cNvSpPr txBox="1"/>
          <p:nvPr>
            <p:ph idx="12" type="sldNum"/>
          </p:nvPr>
        </p:nvSpPr>
        <p:spPr>
          <a:xfrm>
            <a:off x="11460310" y="634777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
        <p:nvSpPr>
          <p:cNvPr id="367" name="Google Shape;367;p34"/>
          <p:cNvSpPr txBox="1"/>
          <p:nvPr>
            <p:ph idx="2" type="sldNum"/>
          </p:nvPr>
        </p:nvSpPr>
        <p:spPr>
          <a:xfrm>
            <a:off x="-14" y="6347775"/>
            <a:ext cx="17163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GB"/>
              <a:t>CONFIDENTIAL</a:t>
            </a:r>
            <a:endParaRPr/>
          </a:p>
        </p:txBody>
      </p:sp>
      <p:sp>
        <p:nvSpPr>
          <p:cNvPr id="368" name="Google Shape;368;p34"/>
          <p:cNvSpPr/>
          <p:nvPr/>
        </p:nvSpPr>
        <p:spPr>
          <a:xfrm>
            <a:off x="4397675" y="1969175"/>
            <a:ext cx="1560300" cy="39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KOKO Core</a:t>
            </a:r>
            <a:endParaRPr/>
          </a:p>
        </p:txBody>
      </p:sp>
      <p:cxnSp>
        <p:nvCxnSpPr>
          <p:cNvPr id="369" name="Google Shape;369;p34"/>
          <p:cNvCxnSpPr/>
          <p:nvPr/>
        </p:nvCxnSpPr>
        <p:spPr>
          <a:xfrm>
            <a:off x="2681375" y="4551275"/>
            <a:ext cx="1716300" cy="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34"/>
          <p:cNvSpPr txBox="1"/>
          <p:nvPr/>
        </p:nvSpPr>
        <p:spPr>
          <a:xfrm>
            <a:off x="2575700" y="2663475"/>
            <a:ext cx="1716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KOKO Cooker sale</a:t>
            </a:r>
            <a:endParaRPr/>
          </a:p>
        </p:txBody>
      </p:sp>
      <p:sp>
        <p:nvSpPr>
          <p:cNvPr id="371" name="Google Shape;371;p34"/>
          <p:cNvSpPr/>
          <p:nvPr/>
        </p:nvSpPr>
        <p:spPr>
          <a:xfrm>
            <a:off x="4397675" y="5389600"/>
            <a:ext cx="1560300" cy="524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Wallet balance --</a:t>
            </a:r>
            <a:endParaRPr sz="1000"/>
          </a:p>
        </p:txBody>
      </p:sp>
      <p:sp>
        <p:nvSpPr>
          <p:cNvPr id="372" name="Google Shape;372;p34"/>
          <p:cNvSpPr/>
          <p:nvPr/>
        </p:nvSpPr>
        <p:spPr>
          <a:xfrm>
            <a:off x="7750475" y="1969175"/>
            <a:ext cx="1716300" cy="394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Odoo</a:t>
            </a:r>
            <a:endParaRPr/>
          </a:p>
        </p:txBody>
      </p:sp>
      <p:cxnSp>
        <p:nvCxnSpPr>
          <p:cNvPr id="373" name="Google Shape;373;p34"/>
          <p:cNvCxnSpPr>
            <a:stCxn id="368" idx="3"/>
            <a:endCxn id="372" idx="1"/>
          </p:cNvCxnSpPr>
          <p:nvPr/>
        </p:nvCxnSpPr>
        <p:spPr>
          <a:xfrm>
            <a:off x="5957975" y="3941675"/>
            <a:ext cx="1792500" cy="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34"/>
          <p:cNvSpPr txBox="1"/>
          <p:nvPr/>
        </p:nvSpPr>
        <p:spPr>
          <a:xfrm>
            <a:off x="5928500" y="3632094"/>
            <a:ext cx="1716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Account for Agent</a:t>
            </a:r>
            <a:endParaRPr/>
          </a:p>
          <a:p>
            <a:pPr indent="0" lvl="0" marL="0" rtl="0" algn="l">
              <a:spcBef>
                <a:spcPts val="0"/>
              </a:spcBef>
              <a:spcAft>
                <a:spcPts val="0"/>
              </a:spcAft>
              <a:buNone/>
            </a:pPr>
            <a:r>
              <a:rPr lang="en-GB"/>
              <a:t>Commissions</a:t>
            </a:r>
            <a:endParaRPr/>
          </a:p>
        </p:txBody>
      </p:sp>
      <p:sp>
        <p:nvSpPr>
          <p:cNvPr id="375" name="Google Shape;375;p34"/>
          <p:cNvSpPr/>
          <p:nvPr/>
        </p:nvSpPr>
        <p:spPr>
          <a:xfrm>
            <a:off x="7750475" y="5409950"/>
            <a:ext cx="1716300" cy="504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Journal entries ++</a:t>
            </a:r>
            <a:endParaRPr sz="1000"/>
          </a:p>
        </p:txBody>
      </p:sp>
      <p:sp>
        <p:nvSpPr>
          <p:cNvPr id="376" name="Google Shape;376;p34"/>
          <p:cNvSpPr/>
          <p:nvPr/>
        </p:nvSpPr>
        <p:spPr>
          <a:xfrm>
            <a:off x="7750481" y="3543300"/>
            <a:ext cx="1716300" cy="824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Calculate commissions</a:t>
            </a:r>
            <a:endParaRPr sz="1000"/>
          </a:p>
          <a:p>
            <a:pPr indent="0" lvl="0" marL="0" rtl="0" algn="ctr">
              <a:spcBef>
                <a:spcPts val="0"/>
              </a:spcBef>
              <a:spcAft>
                <a:spcPts val="0"/>
              </a:spcAft>
              <a:buNone/>
            </a:pPr>
            <a:r>
              <a:rPr lang="en-GB" sz="1000"/>
              <a:t>Based on Contracted terms</a:t>
            </a:r>
            <a:endParaRPr sz="1000"/>
          </a:p>
        </p:txBody>
      </p:sp>
      <p:cxnSp>
        <p:nvCxnSpPr>
          <p:cNvPr id="377" name="Google Shape;377;p34"/>
          <p:cNvCxnSpPr/>
          <p:nvPr/>
        </p:nvCxnSpPr>
        <p:spPr>
          <a:xfrm>
            <a:off x="2681375" y="3027275"/>
            <a:ext cx="1716300" cy="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4"/>
          <p:cNvSpPr txBox="1"/>
          <p:nvPr/>
        </p:nvSpPr>
        <p:spPr>
          <a:xfrm>
            <a:off x="2575700" y="4187475"/>
            <a:ext cx="1716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KOKO Fuel sale</a:t>
            </a:r>
            <a:endParaRPr/>
          </a:p>
        </p:txBody>
      </p:sp>
      <p:sp>
        <p:nvSpPr>
          <p:cNvPr id="379" name="Google Shape;379;p34"/>
          <p:cNvSpPr/>
          <p:nvPr/>
        </p:nvSpPr>
        <p:spPr>
          <a:xfrm>
            <a:off x="7750475" y="2705100"/>
            <a:ext cx="1716300" cy="524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KDM fees</a:t>
            </a:r>
            <a:endParaRPr sz="1000"/>
          </a:p>
        </p:txBody>
      </p:sp>
      <p:cxnSp>
        <p:nvCxnSpPr>
          <p:cNvPr id="380" name="Google Shape;380;p34"/>
          <p:cNvCxnSpPr>
            <a:stCxn id="379" idx="2"/>
            <a:endCxn id="376" idx="0"/>
          </p:cNvCxnSpPr>
          <p:nvPr/>
        </p:nvCxnSpPr>
        <p:spPr>
          <a:xfrm>
            <a:off x="8608625" y="3229800"/>
            <a:ext cx="0" cy="313500"/>
          </a:xfrm>
          <a:prstGeom prst="straightConnector1">
            <a:avLst/>
          </a:prstGeom>
          <a:noFill/>
          <a:ln cap="flat" cmpd="sng" w="9525">
            <a:solidFill>
              <a:schemeClr val="dk2"/>
            </a:solidFill>
            <a:prstDash val="solid"/>
            <a:round/>
            <a:headEnd len="med" w="med" type="none"/>
            <a:tailEnd len="med" w="med" type="stealth"/>
          </a:ln>
        </p:spPr>
      </p:cxnSp>
      <p:sp>
        <p:nvSpPr>
          <p:cNvPr id="381" name="Google Shape;381;p34"/>
          <p:cNvSpPr/>
          <p:nvPr/>
        </p:nvSpPr>
        <p:spPr>
          <a:xfrm>
            <a:off x="7750475" y="4610100"/>
            <a:ext cx="1716300" cy="5247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Rental deductions</a:t>
            </a:r>
            <a:endParaRPr sz="1000"/>
          </a:p>
        </p:txBody>
      </p:sp>
      <p:cxnSp>
        <p:nvCxnSpPr>
          <p:cNvPr id="382" name="Google Shape;382;p34"/>
          <p:cNvCxnSpPr>
            <a:stCxn id="376" idx="2"/>
            <a:endCxn id="381" idx="0"/>
          </p:cNvCxnSpPr>
          <p:nvPr/>
        </p:nvCxnSpPr>
        <p:spPr>
          <a:xfrm>
            <a:off x="8608631" y="4368000"/>
            <a:ext cx="0" cy="242100"/>
          </a:xfrm>
          <a:prstGeom prst="straightConnector1">
            <a:avLst/>
          </a:prstGeom>
          <a:noFill/>
          <a:ln cap="flat" cmpd="sng" w="9525">
            <a:solidFill>
              <a:schemeClr val="dk2"/>
            </a:solidFill>
            <a:prstDash val="solid"/>
            <a:round/>
            <a:headEnd len="med" w="med" type="none"/>
            <a:tailEnd len="med" w="med" type="stealth"/>
          </a:ln>
        </p:spPr>
      </p:cxnSp>
      <p:cxnSp>
        <p:nvCxnSpPr>
          <p:cNvPr id="383" name="Google Shape;383;p34"/>
          <p:cNvCxnSpPr>
            <a:stCxn id="375" idx="3"/>
          </p:cNvCxnSpPr>
          <p:nvPr/>
        </p:nvCxnSpPr>
        <p:spPr>
          <a:xfrm>
            <a:off x="9466775" y="5662100"/>
            <a:ext cx="1713000" cy="0"/>
          </a:xfrm>
          <a:prstGeom prst="straightConnector1">
            <a:avLst/>
          </a:prstGeom>
          <a:noFill/>
          <a:ln cap="flat" cmpd="sng" w="9525">
            <a:solidFill>
              <a:schemeClr val="dk2"/>
            </a:solidFill>
            <a:prstDash val="solid"/>
            <a:round/>
            <a:headEnd len="med" w="med" type="none"/>
            <a:tailEnd len="med" w="med" type="stealth"/>
          </a:ln>
        </p:spPr>
      </p:cxnSp>
      <p:sp>
        <p:nvSpPr>
          <p:cNvPr id="384" name="Google Shape;384;p34"/>
          <p:cNvSpPr txBox="1"/>
          <p:nvPr/>
        </p:nvSpPr>
        <p:spPr>
          <a:xfrm>
            <a:off x="9652545" y="5288984"/>
            <a:ext cx="1716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Agent settlement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CEv1">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