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BC8FF0-68E4-418F-8F49-E1E53C264B84}">
  <a:tblStyle styleId="{C0BC8FF0-68E4-418F-8F49-E1E53C264B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0384640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038464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40384640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0384640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40384640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0384640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40384640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0384640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40384640a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0384640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40384640a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0384640a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0384640a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0384640a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40384640a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0384640a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0384640a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0384640a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2475" y="784925"/>
            <a:ext cx="8520600" cy="22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a:p>
            <a:pPr indent="0" lvl="0" marL="0" rtl="0" algn="l">
              <a:spcBef>
                <a:spcPts val="0"/>
              </a:spcBef>
              <a:spcAft>
                <a:spcPts val="0"/>
              </a:spcAft>
              <a:buNone/>
            </a:pPr>
            <a:r>
              <a:t/>
            </a:r>
            <a:endParaRPr>
              <a:solidFill>
                <a:srgbClr val="1C4587"/>
              </a:solidFill>
            </a:endParaRPr>
          </a:p>
          <a:p>
            <a:pPr indent="0" lvl="0" marL="0" rtl="0" algn="l">
              <a:spcBef>
                <a:spcPts val="0"/>
              </a:spcBef>
              <a:spcAft>
                <a:spcPts val="0"/>
              </a:spcAft>
              <a:buNone/>
            </a:pPr>
            <a:r>
              <a:t/>
            </a:r>
            <a:endParaRPr>
              <a:solidFill>
                <a:srgbClr val="1C4587"/>
              </a:solidFill>
            </a:endParaRPr>
          </a:p>
          <a:p>
            <a:pPr indent="0" lvl="0" marL="0" rtl="0" algn="l">
              <a:spcBef>
                <a:spcPts val="0"/>
              </a:spcBef>
              <a:spcAft>
                <a:spcPts val="0"/>
              </a:spcAft>
              <a:buNone/>
            </a:pPr>
            <a:r>
              <a:t/>
            </a:r>
            <a:endParaRPr>
              <a:solidFill>
                <a:srgbClr val="1C4587"/>
              </a:solidFill>
            </a:endParaRPr>
          </a:p>
          <a:p>
            <a:pPr indent="0" lvl="0" marL="0" rtl="0" algn="l">
              <a:spcBef>
                <a:spcPts val="0"/>
              </a:spcBef>
              <a:spcAft>
                <a:spcPts val="0"/>
              </a:spcAft>
              <a:buNone/>
            </a:pPr>
            <a:r>
              <a:rPr lang="en">
                <a:solidFill>
                  <a:srgbClr val="1C4587"/>
                </a:solidFill>
              </a:rPr>
              <a:t>Odoo ERP </a:t>
            </a:r>
            <a:endParaRPr>
              <a:solidFill>
                <a:srgbClr val="1C4587"/>
              </a:solidFill>
            </a:endParaRPr>
          </a:p>
        </p:txBody>
      </p:sp>
      <p:sp>
        <p:nvSpPr>
          <p:cNvPr id="55" name="Google Shape;55;p13"/>
          <p:cNvSpPr txBox="1"/>
          <p:nvPr>
            <p:ph idx="1" type="subTitle"/>
          </p:nvPr>
        </p:nvSpPr>
        <p:spPr>
          <a:xfrm>
            <a:off x="311700" y="31367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 </a:t>
            </a:r>
            <a:r>
              <a:rPr lang="en">
                <a:solidFill>
                  <a:srgbClr val="1C4587"/>
                </a:solidFill>
              </a:rPr>
              <a:t>Koko Settlements and Payment System Overview </a:t>
            </a:r>
            <a:endParaRPr>
              <a:solidFill>
                <a:srgbClr val="1C4587"/>
              </a:solidFill>
            </a:endParaRPr>
          </a:p>
        </p:txBody>
      </p:sp>
      <p:pic>
        <p:nvPicPr>
          <p:cNvPr id="56" name="Google Shape;56;p13"/>
          <p:cNvPicPr preferRelativeResize="0"/>
          <p:nvPr/>
        </p:nvPicPr>
        <p:blipFill>
          <a:blip r:embed="rId3">
            <a:alphaModFix/>
          </a:blip>
          <a:stretch>
            <a:fillRect/>
          </a:stretch>
        </p:blipFill>
        <p:spPr>
          <a:xfrm>
            <a:off x="576000" y="623550"/>
            <a:ext cx="2624675" cy="105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C4587"/>
                </a:solidFill>
              </a:rPr>
              <a:t>Primary </a:t>
            </a:r>
            <a:r>
              <a:rPr lang="en" sz="2000">
                <a:solidFill>
                  <a:srgbClr val="1C4587"/>
                </a:solidFill>
              </a:rPr>
              <a:t>Objective: 	</a:t>
            </a:r>
            <a:endParaRPr sz="2000">
              <a:solidFill>
                <a:srgbClr val="1C4587"/>
              </a:solidFill>
            </a:endParaRPr>
          </a:p>
        </p:txBody>
      </p:sp>
      <p:sp>
        <p:nvSpPr>
          <p:cNvPr id="62" name="Google Shape;62;p14"/>
          <p:cNvSpPr txBox="1"/>
          <p:nvPr>
            <p:ph idx="1" type="body"/>
          </p:nvPr>
        </p:nvSpPr>
        <p:spPr>
          <a:xfrm>
            <a:off x="311700" y="1152475"/>
            <a:ext cx="8520600" cy="3269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Business Analysis and Knowledge Transfer of KN Processes to Prolitus </a:t>
            </a:r>
            <a:endParaRPr sz="1600"/>
          </a:p>
          <a:p>
            <a:pPr indent="-330200" lvl="0" marL="457200" rtl="0" algn="l">
              <a:spcBef>
                <a:spcPts val="0"/>
              </a:spcBef>
              <a:spcAft>
                <a:spcPts val="0"/>
              </a:spcAft>
              <a:buSzPts val="1600"/>
              <a:buAutoNum type="arabicPeriod"/>
            </a:pPr>
            <a:r>
              <a:rPr lang="en" sz="1600"/>
              <a:t>KN Financial Processes in Odoo - Simulation Data 	</a:t>
            </a:r>
            <a:endParaRPr sz="1600"/>
          </a:p>
          <a:p>
            <a:pPr indent="-330200" lvl="0" marL="457200" rtl="0" algn="l">
              <a:spcBef>
                <a:spcPts val="0"/>
              </a:spcBef>
              <a:spcAft>
                <a:spcPts val="0"/>
              </a:spcAft>
              <a:buSzPts val="1600"/>
              <a:buAutoNum type="arabicPeriod"/>
            </a:pPr>
            <a:r>
              <a:rPr lang="en" sz="1600"/>
              <a:t>System Gap Analysis - Identification of Gaps </a:t>
            </a:r>
            <a:endParaRPr sz="1600"/>
          </a:p>
          <a:p>
            <a:pPr indent="-330200" lvl="0" marL="457200" rtl="0" algn="l">
              <a:spcBef>
                <a:spcPts val="0"/>
              </a:spcBef>
              <a:spcAft>
                <a:spcPts val="0"/>
              </a:spcAft>
              <a:buSzPts val="1600"/>
              <a:buAutoNum type="arabicPeriod"/>
            </a:pPr>
            <a:r>
              <a:rPr lang="en" sz="1600"/>
              <a:t>Gap Analysis Report - System Design </a:t>
            </a:r>
            <a:endParaRPr sz="1600"/>
          </a:p>
          <a:p>
            <a:pPr indent="-330200" lvl="0" marL="457200" rtl="0" algn="l">
              <a:spcBef>
                <a:spcPts val="0"/>
              </a:spcBef>
              <a:spcAft>
                <a:spcPts val="0"/>
              </a:spcAft>
              <a:buSzPts val="1600"/>
              <a:buAutoNum type="arabicPeriod"/>
            </a:pPr>
            <a:r>
              <a:rPr lang="en" sz="1600"/>
              <a:t>API Analysis </a:t>
            </a:r>
            <a:endParaRPr sz="1600"/>
          </a:p>
          <a:p>
            <a:pPr indent="-330200" lvl="0" marL="457200" rtl="0" algn="l">
              <a:spcBef>
                <a:spcPts val="0"/>
              </a:spcBef>
              <a:spcAft>
                <a:spcPts val="0"/>
              </a:spcAft>
              <a:buSzPts val="1600"/>
              <a:buAutoNum type="arabicPeriod"/>
            </a:pPr>
            <a:r>
              <a:rPr lang="en" sz="1600"/>
              <a:t>Implementation </a:t>
            </a:r>
            <a:endParaRPr sz="1600"/>
          </a:p>
          <a:p>
            <a:pPr indent="-330200" lvl="0" marL="457200" rtl="0" algn="l">
              <a:spcBef>
                <a:spcPts val="0"/>
              </a:spcBef>
              <a:spcAft>
                <a:spcPts val="0"/>
              </a:spcAft>
              <a:buSzPts val="1600"/>
              <a:buAutoNum type="arabicPeriod"/>
            </a:pPr>
            <a:r>
              <a:rPr lang="en" sz="1600"/>
              <a:t>QA Testing </a:t>
            </a:r>
            <a:endParaRPr sz="1600"/>
          </a:p>
          <a:p>
            <a:pPr indent="-330200" lvl="0" marL="457200" rtl="0" algn="l">
              <a:spcBef>
                <a:spcPts val="0"/>
              </a:spcBef>
              <a:spcAft>
                <a:spcPts val="0"/>
              </a:spcAft>
              <a:buSzPts val="1600"/>
              <a:buAutoNum type="arabicPeriod"/>
            </a:pPr>
            <a:r>
              <a:rPr lang="en" sz="1600"/>
              <a:t>User Training </a:t>
            </a:r>
            <a:endParaRPr sz="1600"/>
          </a:p>
          <a:p>
            <a:pPr indent="-330200" lvl="0" marL="457200" rtl="0" algn="l">
              <a:spcBef>
                <a:spcPts val="0"/>
              </a:spcBef>
              <a:spcAft>
                <a:spcPts val="0"/>
              </a:spcAft>
              <a:buSzPts val="1600"/>
              <a:buAutoNum type="arabicPeriod"/>
            </a:pPr>
            <a:r>
              <a:rPr lang="en" sz="1600"/>
              <a:t>User Acceptance Test</a:t>
            </a:r>
            <a:endParaRPr sz="1600"/>
          </a:p>
          <a:p>
            <a:pPr indent="-330200" lvl="0" marL="457200" rtl="0" algn="l">
              <a:spcBef>
                <a:spcPts val="0"/>
              </a:spcBef>
              <a:spcAft>
                <a:spcPts val="0"/>
              </a:spcAft>
              <a:buSzPts val="1600"/>
              <a:buAutoNum type="arabicPeriod"/>
            </a:pPr>
            <a:r>
              <a:rPr lang="en" sz="1600"/>
              <a:t>Go Live </a:t>
            </a:r>
            <a:endParaRPr sz="1600"/>
          </a:p>
        </p:txBody>
      </p:sp>
      <p:pic>
        <p:nvPicPr>
          <p:cNvPr id="63" name="Google Shape;63;p14"/>
          <p:cNvPicPr preferRelativeResize="0"/>
          <p:nvPr/>
        </p:nvPicPr>
        <p:blipFill>
          <a:blip r:embed="rId3">
            <a:alphaModFix/>
          </a:blip>
          <a:stretch>
            <a:fillRect/>
          </a:stretch>
        </p:blipFill>
        <p:spPr>
          <a:xfrm>
            <a:off x="7683725" y="170900"/>
            <a:ext cx="1148575" cy="461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7836125" y="323300"/>
            <a:ext cx="1148575" cy="461925"/>
          </a:xfrm>
          <a:prstGeom prst="rect">
            <a:avLst/>
          </a:prstGeom>
          <a:noFill/>
          <a:ln>
            <a:noFill/>
          </a:ln>
        </p:spPr>
      </p:pic>
      <p:sp>
        <p:nvSpPr>
          <p:cNvPr id="69" name="Google Shape;69;p15"/>
          <p:cNvSpPr txBox="1"/>
          <p:nvPr>
            <p:ph type="title"/>
          </p:nvPr>
        </p:nvSpPr>
        <p:spPr>
          <a:xfrm>
            <a:off x="311700" y="78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C4587"/>
                </a:solidFill>
              </a:rPr>
              <a:t>Secondary Objective: 	</a:t>
            </a:r>
            <a:endParaRPr sz="2000">
              <a:solidFill>
                <a:srgbClr val="1C4587"/>
              </a:solidFill>
            </a:endParaRPr>
          </a:p>
        </p:txBody>
      </p:sp>
      <p:sp>
        <p:nvSpPr>
          <p:cNvPr id="70" name="Google Shape;70;p15"/>
          <p:cNvSpPr txBox="1"/>
          <p:nvPr>
            <p:ph idx="1" type="body"/>
          </p:nvPr>
        </p:nvSpPr>
        <p:spPr>
          <a:xfrm>
            <a:off x="311700" y="1468875"/>
            <a:ext cx="8520600" cy="298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Odoo Purchasing, Sales &amp; Accounting Module </a:t>
            </a:r>
            <a:endParaRPr sz="1600"/>
          </a:p>
          <a:p>
            <a:pPr indent="-317500" lvl="1" marL="914400" rtl="0" algn="l">
              <a:spcBef>
                <a:spcPts val="0"/>
              </a:spcBef>
              <a:spcAft>
                <a:spcPts val="0"/>
              </a:spcAft>
              <a:buSzPts val="1400"/>
              <a:buAutoNum type="alphaLcPeriod"/>
            </a:pPr>
            <a:r>
              <a:rPr lang="en"/>
              <a:t>Configuration </a:t>
            </a:r>
            <a:endParaRPr/>
          </a:p>
          <a:p>
            <a:pPr indent="-317500" lvl="1" marL="914400" rtl="0" algn="l">
              <a:spcBef>
                <a:spcPts val="0"/>
              </a:spcBef>
              <a:spcAft>
                <a:spcPts val="0"/>
              </a:spcAft>
              <a:buSzPts val="1400"/>
              <a:buAutoNum type="alphaLcPeriod"/>
            </a:pPr>
            <a:r>
              <a:rPr lang="en"/>
              <a:t>Update of Chart of Accounts </a:t>
            </a:r>
            <a:endParaRPr/>
          </a:p>
          <a:p>
            <a:pPr indent="-317500" lvl="1" marL="914400" rtl="0" algn="l">
              <a:spcBef>
                <a:spcPts val="0"/>
              </a:spcBef>
              <a:spcAft>
                <a:spcPts val="0"/>
              </a:spcAft>
              <a:buSzPts val="1400"/>
              <a:buAutoNum type="alphaLcPeriod"/>
            </a:pPr>
            <a:r>
              <a:rPr lang="en"/>
              <a:t>User Training and Go Live (Training Provided - additional sessions required) </a:t>
            </a:r>
            <a:endParaRPr/>
          </a:p>
          <a:p>
            <a:pPr indent="-330200" lvl="0" marL="457200" rtl="0" algn="l">
              <a:spcBef>
                <a:spcPts val="0"/>
              </a:spcBef>
              <a:spcAft>
                <a:spcPts val="0"/>
              </a:spcAft>
              <a:buSzPts val="1600"/>
              <a:buAutoNum type="arabicPeriod"/>
            </a:pPr>
            <a:r>
              <a:rPr lang="en" sz="1600"/>
              <a:t>Odoo CRM &amp; Agent Inspection Application - User Training and Go Live </a:t>
            </a:r>
            <a:endParaRPr sz="1600"/>
          </a:p>
          <a:p>
            <a:pPr indent="-317500" lvl="1" marL="914400" rtl="0" algn="l">
              <a:spcBef>
                <a:spcPts val="0"/>
              </a:spcBef>
              <a:spcAft>
                <a:spcPts val="0"/>
              </a:spcAft>
              <a:buSzPts val="1400"/>
              <a:buAutoNum type="alphaLcPeriod"/>
            </a:pPr>
            <a:r>
              <a:rPr lang="en"/>
              <a:t>Development &amp; Testing </a:t>
            </a:r>
            <a:endParaRPr/>
          </a:p>
          <a:p>
            <a:pPr indent="-317500" lvl="1" marL="914400" rtl="0" algn="l">
              <a:spcBef>
                <a:spcPts val="0"/>
              </a:spcBef>
              <a:spcAft>
                <a:spcPts val="0"/>
              </a:spcAft>
              <a:buSzPts val="1400"/>
              <a:buAutoNum type="alphaLcPeriod"/>
            </a:pPr>
            <a:r>
              <a:rPr lang="en"/>
              <a:t>Migration of Opportunity Information </a:t>
            </a:r>
            <a:endParaRPr/>
          </a:p>
          <a:p>
            <a:pPr indent="-317500" lvl="1" marL="914400" rtl="0" algn="l">
              <a:spcBef>
                <a:spcPts val="0"/>
              </a:spcBef>
              <a:spcAft>
                <a:spcPts val="0"/>
              </a:spcAft>
              <a:buSzPts val="1400"/>
              <a:buAutoNum type="alphaLcPeriod"/>
            </a:pPr>
            <a:r>
              <a:rPr lang="en"/>
              <a:t>User Training and Go Live (Awaiting Training Schedule)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3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C4587"/>
                </a:solidFill>
              </a:rPr>
              <a:t>Current Status </a:t>
            </a:r>
            <a:r>
              <a:rPr lang="en" sz="2000"/>
              <a:t>	</a:t>
            </a:r>
            <a:endParaRPr sz="2000"/>
          </a:p>
        </p:txBody>
      </p:sp>
      <p:pic>
        <p:nvPicPr>
          <p:cNvPr id="76" name="Google Shape;76;p16"/>
          <p:cNvPicPr preferRelativeResize="0"/>
          <p:nvPr/>
        </p:nvPicPr>
        <p:blipFill>
          <a:blip r:embed="rId3">
            <a:alphaModFix/>
          </a:blip>
          <a:stretch>
            <a:fillRect/>
          </a:stretch>
        </p:blipFill>
        <p:spPr>
          <a:xfrm>
            <a:off x="7836125" y="353550"/>
            <a:ext cx="1148575" cy="461925"/>
          </a:xfrm>
          <a:prstGeom prst="rect">
            <a:avLst/>
          </a:prstGeom>
          <a:noFill/>
          <a:ln>
            <a:noFill/>
          </a:ln>
        </p:spPr>
      </p:pic>
      <p:graphicFrame>
        <p:nvGraphicFramePr>
          <p:cNvPr id="77" name="Google Shape;77;p16"/>
          <p:cNvGraphicFramePr/>
          <p:nvPr/>
        </p:nvGraphicFramePr>
        <p:xfrm>
          <a:off x="311700" y="926475"/>
          <a:ext cx="3000000" cy="3000000"/>
        </p:xfrm>
        <a:graphic>
          <a:graphicData uri="http://schemas.openxmlformats.org/drawingml/2006/table">
            <a:tbl>
              <a:tblPr>
                <a:noFill/>
                <a:tableStyleId>{C0BC8FF0-68E4-418F-8F49-E1E53C264B84}</a:tableStyleId>
              </a:tblPr>
              <a:tblGrid>
                <a:gridCol w="2701400"/>
                <a:gridCol w="2900725"/>
                <a:gridCol w="1127000"/>
                <a:gridCol w="1479975"/>
              </a:tblGrid>
              <a:tr h="254775">
                <a:tc>
                  <a:txBody>
                    <a:bodyPr/>
                    <a:lstStyle/>
                    <a:p>
                      <a:pPr indent="0" lvl="0" marL="0" rtl="0" algn="l">
                        <a:spcBef>
                          <a:spcPts val="0"/>
                        </a:spcBef>
                        <a:spcAft>
                          <a:spcPts val="0"/>
                        </a:spcAft>
                        <a:buNone/>
                      </a:pPr>
                      <a:r>
                        <a:rPr b="1" lang="en" sz="1100"/>
                        <a:t>Task </a:t>
                      </a:r>
                      <a:endParaRPr b="1" sz="1100"/>
                    </a:p>
                  </a:txBody>
                  <a:tcPr marT="91425" marB="91425" marR="91425" marL="91425"/>
                </a:tc>
                <a:tc>
                  <a:txBody>
                    <a:bodyPr/>
                    <a:lstStyle/>
                    <a:p>
                      <a:pPr indent="0" lvl="0" marL="0" rtl="0" algn="l">
                        <a:spcBef>
                          <a:spcPts val="0"/>
                        </a:spcBef>
                        <a:spcAft>
                          <a:spcPts val="0"/>
                        </a:spcAft>
                        <a:buNone/>
                      </a:pPr>
                      <a:r>
                        <a:rPr b="1" lang="en" sz="1100"/>
                        <a:t>Description</a:t>
                      </a:r>
                      <a:r>
                        <a:rPr b="1" lang="en" sz="1100"/>
                        <a:t> </a:t>
                      </a:r>
                      <a:endParaRPr b="1" sz="1100"/>
                    </a:p>
                  </a:txBody>
                  <a:tcPr marT="91425" marB="91425" marR="91425" marL="91425"/>
                </a:tc>
                <a:tc>
                  <a:txBody>
                    <a:bodyPr/>
                    <a:lstStyle/>
                    <a:p>
                      <a:pPr indent="0" lvl="0" marL="0" rtl="0" algn="l">
                        <a:spcBef>
                          <a:spcPts val="0"/>
                        </a:spcBef>
                        <a:spcAft>
                          <a:spcPts val="0"/>
                        </a:spcAft>
                        <a:buNone/>
                      </a:pPr>
                      <a:r>
                        <a:rPr b="1" lang="en" sz="1100"/>
                        <a:t>Status </a:t>
                      </a:r>
                      <a:endParaRPr b="1" sz="1100"/>
                    </a:p>
                  </a:txBody>
                  <a:tcPr marT="91425" marB="91425" marR="91425" marL="91425"/>
                </a:tc>
                <a:tc>
                  <a:txBody>
                    <a:bodyPr/>
                    <a:lstStyle/>
                    <a:p>
                      <a:pPr indent="0" lvl="0" marL="0" rtl="0" algn="l">
                        <a:spcBef>
                          <a:spcPts val="0"/>
                        </a:spcBef>
                        <a:spcAft>
                          <a:spcPts val="0"/>
                        </a:spcAft>
                        <a:buNone/>
                      </a:pPr>
                      <a:r>
                        <a:rPr b="1" lang="en" sz="1100"/>
                        <a:t>Date of Completion </a:t>
                      </a:r>
                      <a:endParaRPr b="1" sz="1100"/>
                    </a:p>
                  </a:txBody>
                  <a:tcPr marT="91425" marB="91425" marR="91425" marL="91425"/>
                </a:tc>
              </a:tr>
              <a:tr h="585475">
                <a:tc>
                  <a:txBody>
                    <a:bodyPr/>
                    <a:lstStyle/>
                    <a:p>
                      <a:pPr indent="0" lvl="0" marL="0" rtl="0" algn="l">
                        <a:spcBef>
                          <a:spcPts val="0"/>
                        </a:spcBef>
                        <a:spcAft>
                          <a:spcPts val="0"/>
                        </a:spcAft>
                        <a:buNone/>
                      </a:pPr>
                      <a:r>
                        <a:rPr lang="en" sz="800"/>
                        <a:t>Business Analysis </a:t>
                      </a:r>
                      <a:endParaRPr sz="800"/>
                    </a:p>
                  </a:txBody>
                  <a:tcPr marT="91425" marB="91425" marR="91425" marL="91425"/>
                </a:tc>
                <a:tc>
                  <a:txBody>
                    <a:bodyPr/>
                    <a:lstStyle/>
                    <a:p>
                      <a:pPr indent="0" lvl="0" marL="0" rtl="0" algn="l">
                        <a:spcBef>
                          <a:spcPts val="0"/>
                        </a:spcBef>
                        <a:spcAft>
                          <a:spcPts val="0"/>
                        </a:spcAft>
                        <a:buNone/>
                      </a:pPr>
                      <a:r>
                        <a:rPr lang="en" sz="800"/>
                        <a:t>Knowledge Transfer of KN Accounting and Finance processes for KSPS. Detailed descriptions of workflows and JE’s providing reasons for processes and ensuring partner understands these clearly. </a:t>
                      </a:r>
                      <a:endParaRPr sz="800"/>
                    </a:p>
                  </a:txBody>
                  <a:tcPr marT="91425" marB="91425" marR="91425" marL="91425"/>
                </a:tc>
                <a:tc>
                  <a:txBody>
                    <a:bodyPr/>
                    <a:lstStyle/>
                    <a:p>
                      <a:pPr indent="0" lvl="0" marL="0" rtl="0" algn="l">
                        <a:spcBef>
                          <a:spcPts val="0"/>
                        </a:spcBef>
                        <a:spcAft>
                          <a:spcPts val="0"/>
                        </a:spcAft>
                        <a:buNone/>
                      </a:pPr>
                      <a:r>
                        <a:rPr lang="en" sz="800"/>
                        <a:t>Complete </a:t>
                      </a:r>
                      <a:endParaRPr sz="800"/>
                    </a:p>
                  </a:txBody>
                  <a:tcPr marT="91425" marB="91425" marR="91425" marL="91425"/>
                </a:tc>
                <a:tc>
                  <a:txBody>
                    <a:bodyPr/>
                    <a:lstStyle/>
                    <a:p>
                      <a:pPr indent="0" lvl="0" marL="0" rtl="0" algn="l">
                        <a:spcBef>
                          <a:spcPts val="0"/>
                        </a:spcBef>
                        <a:spcAft>
                          <a:spcPts val="0"/>
                        </a:spcAft>
                        <a:buNone/>
                      </a:pPr>
                      <a:r>
                        <a:rPr lang="en" sz="800"/>
                        <a:t>09 August 2018</a:t>
                      </a:r>
                      <a:endParaRPr sz="800"/>
                    </a:p>
                  </a:txBody>
                  <a:tcPr marT="91425" marB="91425" marR="91425" marL="91425"/>
                </a:tc>
              </a:tr>
              <a:tr h="666175">
                <a:tc>
                  <a:txBody>
                    <a:bodyPr/>
                    <a:lstStyle/>
                    <a:p>
                      <a:pPr indent="0" lvl="0" marL="0" rtl="0" algn="l">
                        <a:spcBef>
                          <a:spcPts val="0"/>
                        </a:spcBef>
                        <a:spcAft>
                          <a:spcPts val="0"/>
                        </a:spcAft>
                        <a:buNone/>
                      </a:pPr>
                      <a:r>
                        <a:rPr lang="en" sz="800"/>
                        <a:t>Simulation Data - Odoo </a:t>
                      </a:r>
                      <a:r>
                        <a:rPr lang="en" sz="800"/>
                        <a:t>Screenshots</a:t>
                      </a:r>
                      <a:endParaRPr sz="800"/>
                    </a:p>
                  </a:txBody>
                  <a:tcPr marT="91425" marB="91425" marR="91425" marL="91425"/>
                </a:tc>
                <a:tc>
                  <a:txBody>
                    <a:bodyPr/>
                    <a:lstStyle/>
                    <a:p>
                      <a:pPr indent="0" lvl="0" marL="0" rtl="0" algn="l">
                        <a:spcBef>
                          <a:spcPts val="0"/>
                        </a:spcBef>
                        <a:spcAft>
                          <a:spcPts val="0"/>
                        </a:spcAft>
                        <a:buNone/>
                      </a:pPr>
                      <a:r>
                        <a:rPr lang="en" sz="800"/>
                        <a:t>Entering workflow dummy data into the ERP system to Identify gaps in the system (for development). Providing Screenshots of dummy data to end users for clarification on any additional document added in the process. </a:t>
                      </a:r>
                      <a:endParaRPr sz="800"/>
                    </a:p>
                  </a:txBody>
                  <a:tcPr marT="91425" marB="91425" marR="91425" marL="91425"/>
                </a:tc>
                <a:tc>
                  <a:txBody>
                    <a:bodyPr/>
                    <a:lstStyle/>
                    <a:p>
                      <a:pPr indent="0" lvl="0" marL="0" rtl="0" algn="l">
                        <a:spcBef>
                          <a:spcPts val="0"/>
                        </a:spcBef>
                        <a:spcAft>
                          <a:spcPts val="0"/>
                        </a:spcAft>
                        <a:buNone/>
                      </a:pPr>
                      <a:r>
                        <a:rPr lang="en" sz="800"/>
                        <a:t>Complete </a:t>
                      </a:r>
                      <a:endParaRPr sz="800"/>
                    </a:p>
                  </a:txBody>
                  <a:tcPr marT="91425" marB="91425" marR="91425" marL="91425"/>
                </a:tc>
                <a:tc>
                  <a:txBody>
                    <a:bodyPr/>
                    <a:lstStyle/>
                    <a:p>
                      <a:pPr indent="0" lvl="0" marL="0" rtl="0" algn="l">
                        <a:spcBef>
                          <a:spcPts val="0"/>
                        </a:spcBef>
                        <a:spcAft>
                          <a:spcPts val="0"/>
                        </a:spcAft>
                        <a:buNone/>
                      </a:pPr>
                      <a:r>
                        <a:rPr lang="en" sz="800"/>
                        <a:t>02 August 2018</a:t>
                      </a:r>
                      <a:endParaRPr sz="800"/>
                    </a:p>
                  </a:txBody>
                  <a:tcPr marT="91425" marB="91425" marR="91425" marL="91425"/>
                </a:tc>
              </a:tr>
              <a:tr h="522875">
                <a:tc>
                  <a:txBody>
                    <a:bodyPr/>
                    <a:lstStyle/>
                    <a:p>
                      <a:pPr indent="0" lvl="0" marL="0" rtl="0" algn="l">
                        <a:spcBef>
                          <a:spcPts val="0"/>
                        </a:spcBef>
                        <a:spcAft>
                          <a:spcPts val="0"/>
                        </a:spcAft>
                        <a:buNone/>
                      </a:pPr>
                      <a:r>
                        <a:rPr lang="en" sz="800"/>
                        <a:t>System Gap Analysis </a:t>
                      </a:r>
                      <a:endParaRPr sz="800"/>
                    </a:p>
                  </a:txBody>
                  <a:tcPr marT="91425" marB="91425" marR="91425" marL="91425"/>
                </a:tc>
                <a:tc>
                  <a:txBody>
                    <a:bodyPr/>
                    <a:lstStyle/>
                    <a:p>
                      <a:pPr indent="0" lvl="0" marL="0" rtl="0" algn="l">
                        <a:spcBef>
                          <a:spcPts val="0"/>
                        </a:spcBef>
                        <a:spcAft>
                          <a:spcPts val="0"/>
                        </a:spcAft>
                        <a:buNone/>
                      </a:pPr>
                      <a:r>
                        <a:rPr lang="en" sz="800"/>
                        <a:t>Identification of System Gaps which assist in building case for development. Decisions are made on if Gaps can be configured, customised or built. </a:t>
                      </a:r>
                      <a:endParaRPr sz="800"/>
                    </a:p>
                  </a:txBody>
                  <a:tcPr marT="91425" marB="91425" marR="91425" marL="91425"/>
                </a:tc>
                <a:tc>
                  <a:txBody>
                    <a:bodyPr/>
                    <a:lstStyle/>
                    <a:p>
                      <a:pPr indent="0" lvl="0" marL="0" rtl="0" algn="l">
                        <a:spcBef>
                          <a:spcPts val="0"/>
                        </a:spcBef>
                        <a:spcAft>
                          <a:spcPts val="0"/>
                        </a:spcAft>
                        <a:buNone/>
                      </a:pPr>
                      <a:r>
                        <a:rPr lang="en" sz="800"/>
                        <a:t>Complete </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10 August 2018 </a:t>
                      </a:r>
                      <a:endParaRPr sz="800"/>
                    </a:p>
                  </a:txBody>
                  <a:tcPr marT="91425" marB="91425" marR="91425" marL="91425"/>
                </a:tc>
              </a:tr>
              <a:tr h="627725">
                <a:tc>
                  <a:txBody>
                    <a:bodyPr/>
                    <a:lstStyle/>
                    <a:p>
                      <a:pPr indent="0" lvl="0" marL="0" rtl="0" algn="l">
                        <a:spcBef>
                          <a:spcPts val="0"/>
                        </a:spcBef>
                        <a:spcAft>
                          <a:spcPts val="0"/>
                        </a:spcAft>
                        <a:buNone/>
                      </a:pPr>
                      <a:r>
                        <a:rPr lang="en" sz="800"/>
                        <a:t>Gap Analysis Report &amp; System Design </a:t>
                      </a:r>
                      <a:endParaRPr sz="800"/>
                    </a:p>
                  </a:txBody>
                  <a:tcPr marT="91425" marB="91425" marR="91425" marL="91425"/>
                </a:tc>
                <a:tc>
                  <a:txBody>
                    <a:bodyPr/>
                    <a:lstStyle/>
                    <a:p>
                      <a:pPr indent="0" lvl="0" marL="0" rtl="0" algn="l">
                        <a:spcBef>
                          <a:spcPts val="0"/>
                        </a:spcBef>
                        <a:spcAft>
                          <a:spcPts val="0"/>
                        </a:spcAft>
                        <a:buNone/>
                      </a:pPr>
                      <a:r>
                        <a:rPr lang="en" sz="800"/>
                        <a:t>A Gap Analysis Report is created from the System Gaps Identified, This is also defined as a System Design, where Development Tasks and Efforts are defined, for additional configuration and customisation. </a:t>
                      </a:r>
                      <a:endParaRPr sz="800"/>
                    </a:p>
                  </a:txBody>
                  <a:tcPr marT="91425" marB="91425" marR="91425" marL="91425"/>
                </a:tc>
                <a:tc>
                  <a:txBody>
                    <a:bodyPr/>
                    <a:lstStyle/>
                    <a:p>
                      <a:pPr indent="0" lvl="0" marL="0" rtl="0" algn="l">
                        <a:spcBef>
                          <a:spcPts val="0"/>
                        </a:spcBef>
                        <a:spcAft>
                          <a:spcPts val="0"/>
                        </a:spcAft>
                        <a:buNone/>
                      </a:pPr>
                      <a:r>
                        <a:rPr lang="en" sz="800"/>
                        <a:t>Ongoing </a:t>
                      </a:r>
                      <a:endParaRPr sz="800"/>
                    </a:p>
                  </a:txBody>
                  <a:tcPr marT="91425" marB="91425" marR="91425" marL="91425"/>
                </a:tc>
                <a:tc>
                  <a:txBody>
                    <a:bodyPr/>
                    <a:lstStyle/>
                    <a:p>
                      <a:pPr indent="0" lvl="0" marL="0" rtl="0" algn="l">
                        <a:spcBef>
                          <a:spcPts val="0"/>
                        </a:spcBef>
                        <a:spcAft>
                          <a:spcPts val="0"/>
                        </a:spcAft>
                        <a:buNone/>
                      </a:pPr>
                      <a:r>
                        <a:rPr lang="en" sz="800"/>
                        <a:t>17 August 2018</a:t>
                      </a:r>
                      <a:endParaRPr sz="800"/>
                    </a:p>
                  </a:txBody>
                  <a:tcPr marT="91425" marB="91425" marR="91425" marL="91425"/>
                </a:tc>
              </a:tr>
              <a:tr h="439750">
                <a:tc>
                  <a:txBody>
                    <a:bodyPr/>
                    <a:lstStyle/>
                    <a:p>
                      <a:pPr indent="0" lvl="0" marL="0" rtl="0" algn="l">
                        <a:spcBef>
                          <a:spcPts val="0"/>
                        </a:spcBef>
                        <a:spcAft>
                          <a:spcPts val="0"/>
                        </a:spcAft>
                        <a:buNone/>
                      </a:pPr>
                      <a:r>
                        <a:rPr lang="en" sz="800"/>
                        <a:t>API Analysis and Signature Document </a:t>
                      </a:r>
                      <a:endParaRPr sz="800"/>
                    </a:p>
                  </a:txBody>
                  <a:tcPr marT="91425" marB="91425" marR="91425" marL="91425"/>
                </a:tc>
                <a:tc>
                  <a:txBody>
                    <a:bodyPr/>
                    <a:lstStyle/>
                    <a:p>
                      <a:pPr indent="0" lvl="0" marL="0" rtl="0" algn="l">
                        <a:spcBef>
                          <a:spcPts val="0"/>
                        </a:spcBef>
                        <a:spcAft>
                          <a:spcPts val="0"/>
                        </a:spcAft>
                        <a:buNone/>
                      </a:pPr>
                      <a:r>
                        <a:rPr lang="en" sz="800"/>
                        <a:t>Identification of API requirements for KOKO Core and Odoo Transactional Data and Master Data </a:t>
                      </a:r>
                      <a:endParaRPr sz="800"/>
                    </a:p>
                  </a:txBody>
                  <a:tcPr marT="91425" marB="91425" marR="91425" marL="91425"/>
                </a:tc>
                <a:tc>
                  <a:txBody>
                    <a:bodyPr/>
                    <a:lstStyle/>
                    <a:p>
                      <a:pPr indent="0" lvl="0" marL="0" rtl="0" algn="l">
                        <a:spcBef>
                          <a:spcPts val="0"/>
                        </a:spcBef>
                        <a:spcAft>
                          <a:spcPts val="0"/>
                        </a:spcAft>
                        <a:buNone/>
                      </a:pPr>
                      <a:r>
                        <a:rPr lang="en" sz="800"/>
                        <a:t>Pending </a:t>
                      </a:r>
                      <a:endParaRPr sz="800"/>
                    </a:p>
                  </a:txBody>
                  <a:tcPr marT="91425" marB="91425" marR="91425" marL="91425"/>
                </a:tc>
                <a:tc>
                  <a:txBody>
                    <a:bodyPr/>
                    <a:lstStyle/>
                    <a:p>
                      <a:pPr indent="0" lvl="0" marL="0" rtl="0" algn="l">
                        <a:spcBef>
                          <a:spcPts val="0"/>
                        </a:spcBef>
                        <a:spcAft>
                          <a:spcPts val="0"/>
                        </a:spcAft>
                        <a:buNone/>
                      </a:pPr>
                      <a:r>
                        <a:rPr lang="en" sz="800"/>
                        <a:t>24 August 2018</a:t>
                      </a:r>
                      <a:endParaRPr sz="800"/>
                    </a:p>
                  </a:txBody>
                  <a:tcPr marT="91425" marB="91425" marR="91425" marL="91425"/>
                </a:tc>
              </a:tr>
              <a:tr h="327475">
                <a:tc>
                  <a:txBody>
                    <a:bodyPr/>
                    <a:lstStyle/>
                    <a:p>
                      <a:pPr indent="0" lvl="0" marL="0" rtl="0" algn="l">
                        <a:spcBef>
                          <a:spcPts val="0"/>
                        </a:spcBef>
                        <a:spcAft>
                          <a:spcPts val="0"/>
                        </a:spcAft>
                        <a:buNone/>
                      </a:pPr>
                      <a:r>
                        <a:rPr lang="en" sz="800"/>
                        <a:t>Implementation - Workflow; Customer Buys Credit &amp; Customer Buys Product - Smartcook Stove </a:t>
                      </a:r>
                      <a:endParaRPr sz="800"/>
                    </a:p>
                  </a:txBody>
                  <a:tcPr marT="91425" marB="91425" marR="91425" marL="91425"/>
                </a:tc>
                <a:tc>
                  <a:txBody>
                    <a:bodyPr/>
                    <a:lstStyle/>
                    <a:p>
                      <a:pPr indent="0" lvl="0" marL="0" rtl="0" algn="l">
                        <a:spcBef>
                          <a:spcPts val="0"/>
                        </a:spcBef>
                        <a:spcAft>
                          <a:spcPts val="0"/>
                        </a:spcAft>
                        <a:buNone/>
                      </a:pPr>
                      <a:r>
                        <a:rPr lang="en" sz="800"/>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None/>
                      </a:pPr>
                      <a:r>
                        <a:rPr lang="en" sz="800"/>
                        <a:t>Ongoing </a:t>
                      </a:r>
                      <a:endParaRPr sz="800"/>
                    </a:p>
                  </a:txBody>
                  <a:tcPr marT="91425" marB="91425" marR="91425" marL="91425"/>
                </a:tc>
                <a:tc>
                  <a:txBody>
                    <a:bodyPr/>
                    <a:lstStyle/>
                    <a:p>
                      <a:pPr indent="0" lvl="0" marL="0" rtl="0" algn="l">
                        <a:spcBef>
                          <a:spcPts val="0"/>
                        </a:spcBef>
                        <a:spcAft>
                          <a:spcPts val="0"/>
                        </a:spcAft>
                        <a:buNone/>
                      </a:pPr>
                      <a:r>
                        <a:rPr lang="en" sz="800"/>
                        <a:t>17 August 2018 (No API Integration at this stage) </a:t>
                      </a:r>
                      <a:endParaRPr sz="8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aphicFrame>
        <p:nvGraphicFramePr>
          <p:cNvPr id="82" name="Google Shape;82;p17"/>
          <p:cNvGraphicFramePr/>
          <p:nvPr/>
        </p:nvGraphicFramePr>
        <p:xfrm>
          <a:off x="311700" y="991700"/>
          <a:ext cx="3000000" cy="3000000"/>
        </p:xfrm>
        <a:graphic>
          <a:graphicData uri="http://schemas.openxmlformats.org/drawingml/2006/table">
            <a:tbl>
              <a:tblPr>
                <a:noFill/>
                <a:tableStyleId>{C0BC8FF0-68E4-418F-8F49-E1E53C264B84}</a:tableStyleId>
              </a:tblPr>
              <a:tblGrid>
                <a:gridCol w="3194150"/>
                <a:gridCol w="2300625"/>
                <a:gridCol w="1326900"/>
                <a:gridCol w="1851325"/>
              </a:tblGrid>
              <a:tr h="443975">
                <a:tc>
                  <a:txBody>
                    <a:bodyPr/>
                    <a:lstStyle/>
                    <a:p>
                      <a:pPr indent="0" lvl="0" marL="0" rtl="0" algn="l">
                        <a:spcBef>
                          <a:spcPts val="0"/>
                        </a:spcBef>
                        <a:spcAft>
                          <a:spcPts val="0"/>
                        </a:spcAft>
                        <a:buNone/>
                      </a:pPr>
                      <a:r>
                        <a:rPr b="1" lang="en" sz="1100"/>
                        <a:t>Task </a:t>
                      </a:r>
                      <a:endParaRPr b="1" sz="1100"/>
                    </a:p>
                  </a:txBody>
                  <a:tcPr marT="91425" marB="91425" marR="91425" marL="91425"/>
                </a:tc>
                <a:tc>
                  <a:txBody>
                    <a:bodyPr/>
                    <a:lstStyle/>
                    <a:p>
                      <a:pPr indent="0" lvl="0" marL="0" rtl="0" algn="l">
                        <a:spcBef>
                          <a:spcPts val="0"/>
                        </a:spcBef>
                        <a:spcAft>
                          <a:spcPts val="0"/>
                        </a:spcAft>
                        <a:buNone/>
                      </a:pPr>
                      <a:r>
                        <a:rPr b="1" lang="en" sz="1100"/>
                        <a:t>Description </a:t>
                      </a:r>
                      <a:endParaRPr b="1" sz="1100"/>
                    </a:p>
                  </a:txBody>
                  <a:tcPr marT="91425" marB="91425" marR="91425" marL="91425"/>
                </a:tc>
                <a:tc>
                  <a:txBody>
                    <a:bodyPr/>
                    <a:lstStyle/>
                    <a:p>
                      <a:pPr indent="0" lvl="0" marL="0" rtl="0" algn="l">
                        <a:spcBef>
                          <a:spcPts val="0"/>
                        </a:spcBef>
                        <a:spcAft>
                          <a:spcPts val="0"/>
                        </a:spcAft>
                        <a:buNone/>
                      </a:pPr>
                      <a:r>
                        <a:rPr b="1" lang="en" sz="1100"/>
                        <a:t>Status </a:t>
                      </a:r>
                      <a:endParaRPr b="1" sz="1100"/>
                    </a:p>
                  </a:txBody>
                  <a:tcPr marT="91425" marB="91425" marR="91425" marL="91425"/>
                </a:tc>
                <a:tc>
                  <a:txBody>
                    <a:bodyPr/>
                    <a:lstStyle/>
                    <a:p>
                      <a:pPr indent="0" lvl="0" marL="0" rtl="0" algn="l">
                        <a:spcBef>
                          <a:spcPts val="0"/>
                        </a:spcBef>
                        <a:spcAft>
                          <a:spcPts val="0"/>
                        </a:spcAft>
                        <a:buNone/>
                      </a:pPr>
                      <a:r>
                        <a:rPr b="1" lang="en" sz="1100"/>
                        <a:t>Date of Completion </a:t>
                      </a:r>
                      <a:endParaRPr b="1" sz="1100"/>
                    </a:p>
                  </a:txBody>
                  <a:tcPr marT="91425" marB="91425" marR="91425" marL="91425"/>
                </a:tc>
              </a:tr>
              <a:tr h="580650">
                <a:tc>
                  <a:txBody>
                    <a:bodyPr/>
                    <a:lstStyle/>
                    <a:p>
                      <a:pPr indent="0" lvl="0" marL="0" rtl="0" algn="l">
                        <a:spcBef>
                          <a:spcPts val="0"/>
                        </a:spcBef>
                        <a:spcAft>
                          <a:spcPts val="0"/>
                        </a:spcAft>
                        <a:buNone/>
                      </a:pPr>
                      <a:r>
                        <a:rPr lang="en" sz="800"/>
                        <a:t>Implementation - Workflow; Customer Buys Fuel &amp; Agent Buys KN Franchise (Pending Discussion on Change Management).</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None/>
                      </a:pPr>
                      <a:r>
                        <a:rPr lang="en" sz="800"/>
                        <a:t>Pending </a:t>
                      </a:r>
                      <a:endParaRPr sz="800"/>
                    </a:p>
                  </a:txBody>
                  <a:tcPr marT="91425" marB="91425" marR="91425" marL="91425"/>
                </a:tc>
                <a:tc>
                  <a:txBody>
                    <a:bodyPr/>
                    <a:lstStyle/>
                    <a:p>
                      <a:pPr indent="0" lvl="0" marL="0" rtl="0" algn="l">
                        <a:spcBef>
                          <a:spcPts val="0"/>
                        </a:spcBef>
                        <a:spcAft>
                          <a:spcPts val="0"/>
                        </a:spcAft>
                        <a:buNone/>
                      </a:pPr>
                      <a:r>
                        <a:rPr lang="en" sz="800"/>
                        <a:t>28 August 2018</a:t>
                      </a:r>
                      <a:endParaRPr sz="800"/>
                    </a:p>
                  </a:txBody>
                  <a:tcPr marT="91425" marB="91425" marR="91425" marL="91425"/>
                </a:tc>
              </a:tr>
              <a:tr h="558350">
                <a:tc>
                  <a:txBody>
                    <a:bodyPr/>
                    <a:lstStyle/>
                    <a:p>
                      <a:pPr indent="0" lvl="0" marL="0" rtl="0" algn="l">
                        <a:spcBef>
                          <a:spcPts val="0"/>
                        </a:spcBef>
                        <a:spcAft>
                          <a:spcPts val="0"/>
                        </a:spcAft>
                        <a:buNone/>
                      </a:pPr>
                      <a:r>
                        <a:rPr lang="en" sz="800"/>
                        <a:t>Implementation - Workflow; Agent Loan Management System &amp; Agent Buys Fuel from Wholesaler.</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None/>
                      </a:pPr>
                      <a:r>
                        <a:rPr lang="en" sz="800"/>
                        <a:t>Pending</a:t>
                      </a:r>
                      <a:endParaRPr sz="800"/>
                    </a:p>
                  </a:txBody>
                  <a:tcPr marT="91425" marB="91425" marR="91425" marL="91425"/>
                </a:tc>
                <a:tc>
                  <a:txBody>
                    <a:bodyPr/>
                    <a:lstStyle/>
                    <a:p>
                      <a:pPr indent="0" lvl="0" marL="0" rtl="0" algn="l">
                        <a:spcBef>
                          <a:spcPts val="0"/>
                        </a:spcBef>
                        <a:spcAft>
                          <a:spcPts val="0"/>
                        </a:spcAft>
                        <a:buNone/>
                      </a:pPr>
                      <a:r>
                        <a:rPr lang="en" sz="800"/>
                        <a:t>12 September 2018 </a:t>
                      </a:r>
                      <a:endParaRPr sz="800"/>
                    </a:p>
                  </a:txBody>
                  <a:tcPr marT="91425" marB="91425" marR="91425" marL="91425"/>
                </a:tc>
              </a:tr>
              <a:tr h="558350">
                <a:tc>
                  <a:txBody>
                    <a:bodyPr/>
                    <a:lstStyle/>
                    <a:p>
                      <a:pPr indent="0" lvl="0" marL="0" rtl="0" algn="l">
                        <a:spcBef>
                          <a:spcPts val="0"/>
                        </a:spcBef>
                        <a:spcAft>
                          <a:spcPts val="0"/>
                        </a:spcAft>
                        <a:buNone/>
                      </a:pPr>
                      <a:r>
                        <a:rPr lang="en" sz="800"/>
                        <a:t>Implementation - Workflow; Loan Payable to Bank &amp; Customer Credit Transfer.</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None/>
                      </a:pPr>
                      <a:r>
                        <a:rPr lang="en" sz="800"/>
                        <a:t>18 September 2018 </a:t>
                      </a:r>
                      <a:endParaRPr sz="800"/>
                    </a:p>
                  </a:txBody>
                  <a:tcPr marT="91425" marB="91425" marR="91425" marL="91425"/>
                </a:tc>
              </a:tr>
              <a:tr h="558350">
                <a:tc>
                  <a:txBody>
                    <a:bodyPr/>
                    <a:lstStyle/>
                    <a:p>
                      <a:pPr indent="0" lvl="0" marL="0" rtl="0" algn="l">
                        <a:spcBef>
                          <a:spcPts val="0"/>
                        </a:spcBef>
                        <a:spcAft>
                          <a:spcPts val="0"/>
                        </a:spcAft>
                        <a:buNone/>
                      </a:pPr>
                      <a:r>
                        <a:rPr lang="en" sz="800"/>
                        <a:t>Implementation Workflow;  Outgoing Payment &amp; </a:t>
                      </a:r>
                      <a:r>
                        <a:rPr lang="en" sz="800"/>
                        <a:t>Reconciliation</a:t>
                      </a:r>
                      <a:r>
                        <a:rPr lang="en" sz="800"/>
                        <a:t>- Fuel Wholesaler Payments.</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None/>
                      </a:pPr>
                      <a:r>
                        <a:rPr lang="en" sz="800"/>
                        <a:t>25 September 2018</a:t>
                      </a:r>
                      <a:endParaRPr sz="800"/>
                    </a:p>
                  </a:txBody>
                  <a:tcPr marT="91425" marB="91425" marR="91425" marL="91425"/>
                </a:tc>
              </a:tr>
              <a:tr h="558350">
                <a:tc>
                  <a:txBody>
                    <a:bodyPr/>
                    <a:lstStyle/>
                    <a:p>
                      <a:pPr indent="0" lvl="0" marL="0" rtl="0" algn="l">
                        <a:spcBef>
                          <a:spcPts val="0"/>
                        </a:spcBef>
                        <a:spcAft>
                          <a:spcPts val="0"/>
                        </a:spcAft>
                        <a:buNone/>
                      </a:pPr>
                      <a:r>
                        <a:rPr lang="en" sz="800"/>
                        <a:t>Implementation Workflow - Outgoing Payment &amp; Reconciliation - KN Agent Payments for Commissions and Margin.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None/>
                      </a:pPr>
                      <a:r>
                        <a:rPr lang="en" sz="800"/>
                        <a:t>27 September 2018</a:t>
                      </a:r>
                      <a:endParaRPr sz="800"/>
                    </a:p>
                  </a:txBody>
                  <a:tcPr marT="91425" marB="91425" marR="91425" marL="91425"/>
                </a:tc>
              </a:tr>
              <a:tr h="558350">
                <a:tc>
                  <a:txBody>
                    <a:bodyPr/>
                    <a:lstStyle/>
                    <a:p>
                      <a:pPr indent="0" lvl="0" marL="0" rtl="0" algn="l">
                        <a:spcBef>
                          <a:spcPts val="0"/>
                        </a:spcBef>
                        <a:spcAft>
                          <a:spcPts val="0"/>
                        </a:spcAft>
                        <a:buNone/>
                      </a:pPr>
                      <a:r>
                        <a:rPr lang="en" sz="800"/>
                        <a:t>Implementation Workflow - Outgoing Payment &amp; Reconciliation - Kenya Revenue Authority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None/>
                      </a:pPr>
                      <a:r>
                        <a:rPr lang="en" sz="800"/>
                        <a:t>28 September 2018</a:t>
                      </a:r>
                      <a:endParaRPr sz="800"/>
                    </a:p>
                  </a:txBody>
                  <a:tcPr marT="91425" marB="91425" marR="91425" marL="91425"/>
                </a:tc>
              </a:tr>
            </a:tbl>
          </a:graphicData>
        </a:graphic>
      </p:graphicFrame>
      <p:pic>
        <p:nvPicPr>
          <p:cNvPr id="83" name="Google Shape;83;p17"/>
          <p:cNvPicPr preferRelativeResize="0"/>
          <p:nvPr/>
        </p:nvPicPr>
        <p:blipFill>
          <a:blip r:embed="rId3">
            <a:alphaModFix/>
          </a:blip>
          <a:stretch>
            <a:fillRect/>
          </a:stretch>
        </p:blipFill>
        <p:spPr>
          <a:xfrm>
            <a:off x="7836125" y="353550"/>
            <a:ext cx="1148575" cy="46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aphicFrame>
        <p:nvGraphicFramePr>
          <p:cNvPr id="88" name="Google Shape;88;p18"/>
          <p:cNvGraphicFramePr/>
          <p:nvPr/>
        </p:nvGraphicFramePr>
        <p:xfrm>
          <a:off x="311700" y="724100"/>
          <a:ext cx="3000000" cy="3000000"/>
        </p:xfrm>
        <a:graphic>
          <a:graphicData uri="http://schemas.openxmlformats.org/drawingml/2006/table">
            <a:tbl>
              <a:tblPr>
                <a:noFill/>
                <a:tableStyleId>{C0BC8FF0-68E4-418F-8F49-E1E53C264B84}</a:tableStyleId>
              </a:tblPr>
              <a:tblGrid>
                <a:gridCol w="2578950"/>
                <a:gridCol w="2764575"/>
                <a:gridCol w="1669775"/>
                <a:gridCol w="1659700"/>
              </a:tblGrid>
              <a:tr h="443975">
                <a:tc>
                  <a:txBody>
                    <a:bodyPr/>
                    <a:lstStyle/>
                    <a:p>
                      <a:pPr indent="0" lvl="0" marL="0" rtl="0" algn="l">
                        <a:spcBef>
                          <a:spcPts val="0"/>
                        </a:spcBef>
                        <a:spcAft>
                          <a:spcPts val="0"/>
                        </a:spcAft>
                        <a:buNone/>
                      </a:pPr>
                      <a:r>
                        <a:rPr b="1" lang="en" sz="1100"/>
                        <a:t>Task </a:t>
                      </a:r>
                      <a:endParaRPr b="1" sz="1100"/>
                    </a:p>
                  </a:txBody>
                  <a:tcPr marT="91425" marB="91425" marR="91425" marL="91425"/>
                </a:tc>
                <a:tc>
                  <a:txBody>
                    <a:bodyPr/>
                    <a:lstStyle/>
                    <a:p>
                      <a:pPr indent="0" lvl="0" marL="0" rtl="0" algn="l">
                        <a:spcBef>
                          <a:spcPts val="0"/>
                        </a:spcBef>
                        <a:spcAft>
                          <a:spcPts val="0"/>
                        </a:spcAft>
                        <a:buNone/>
                      </a:pPr>
                      <a:r>
                        <a:rPr b="1" lang="en" sz="1100"/>
                        <a:t>Description </a:t>
                      </a:r>
                      <a:endParaRPr b="1" sz="1100"/>
                    </a:p>
                  </a:txBody>
                  <a:tcPr marT="91425" marB="91425" marR="91425" marL="91425"/>
                </a:tc>
                <a:tc>
                  <a:txBody>
                    <a:bodyPr/>
                    <a:lstStyle/>
                    <a:p>
                      <a:pPr indent="0" lvl="0" marL="0" rtl="0" algn="l">
                        <a:spcBef>
                          <a:spcPts val="0"/>
                        </a:spcBef>
                        <a:spcAft>
                          <a:spcPts val="0"/>
                        </a:spcAft>
                        <a:buNone/>
                      </a:pPr>
                      <a:r>
                        <a:rPr b="1" lang="en" sz="1100"/>
                        <a:t>Status </a:t>
                      </a:r>
                      <a:endParaRPr b="1"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100">
                          <a:solidFill>
                            <a:schemeClr val="dk1"/>
                          </a:solidFill>
                        </a:rPr>
                        <a:t>Date of Completion </a:t>
                      </a:r>
                      <a:endParaRPr b="1" sz="1100"/>
                    </a:p>
                  </a:txBody>
                  <a:tcPr marT="91425" marB="91425" marR="91425" marL="91425"/>
                </a:tc>
              </a:tr>
              <a:tr h="580650">
                <a:tc>
                  <a:txBody>
                    <a:bodyPr/>
                    <a:lstStyle/>
                    <a:p>
                      <a:pPr indent="0" lvl="0" marL="0" rtl="0" algn="l">
                        <a:spcBef>
                          <a:spcPts val="0"/>
                        </a:spcBef>
                        <a:spcAft>
                          <a:spcPts val="0"/>
                        </a:spcAft>
                        <a:buNone/>
                      </a:pPr>
                      <a:r>
                        <a:rPr lang="en" sz="800"/>
                        <a:t>Implementation - Workflow; Outgoing Payment - Loan Repayment to Bank</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None/>
                      </a:pPr>
                      <a:r>
                        <a:rPr lang="en" sz="800"/>
                        <a:t>2 October 2018</a:t>
                      </a:r>
                      <a:endParaRPr sz="800"/>
                    </a:p>
                  </a:txBody>
                  <a:tcPr marT="91425" marB="91425" marR="91425" marL="91425"/>
                </a:tc>
              </a:tr>
              <a:tr h="558350">
                <a:tc>
                  <a:txBody>
                    <a:bodyPr/>
                    <a:lstStyle/>
                    <a:p>
                      <a:pPr indent="0" lvl="0" marL="0" rtl="0" algn="l">
                        <a:spcBef>
                          <a:spcPts val="0"/>
                        </a:spcBef>
                        <a:spcAft>
                          <a:spcPts val="0"/>
                        </a:spcAft>
                        <a:buNone/>
                      </a:pPr>
                      <a:r>
                        <a:rPr lang="en" sz="800"/>
                        <a:t>Code Review &amp; System Testing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None/>
                      </a:pPr>
                      <a:r>
                        <a:rPr lang="en" sz="800"/>
                        <a:t>Will be complete as and when a workflow is released. This is to eliminate risk of re-work at the end of the project. </a:t>
                      </a:r>
                      <a:endParaRPr sz="800"/>
                    </a:p>
                  </a:txBody>
                  <a:tcPr marT="91425" marB="91425" marR="91425" marL="91425"/>
                </a:tc>
              </a:tr>
              <a:tr h="558350">
                <a:tc>
                  <a:txBody>
                    <a:bodyPr/>
                    <a:lstStyle/>
                    <a:p>
                      <a:pPr indent="0" lvl="0" marL="0" rtl="0" algn="l">
                        <a:spcBef>
                          <a:spcPts val="0"/>
                        </a:spcBef>
                        <a:spcAft>
                          <a:spcPts val="0"/>
                        </a:spcAft>
                        <a:buNone/>
                      </a:pPr>
                      <a:r>
                        <a:rPr lang="en" sz="800"/>
                        <a:t>QA Testing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Will be complete as and when a workflow is released. This is to eliminate risk of re-work at the end of the project. </a:t>
                      </a:r>
                      <a:endParaRPr sz="800"/>
                    </a:p>
                  </a:txBody>
                  <a:tcPr marT="91425" marB="91425" marR="91425" marL="91425"/>
                </a:tc>
              </a:tr>
              <a:tr h="558350">
                <a:tc>
                  <a:txBody>
                    <a:bodyPr/>
                    <a:lstStyle/>
                    <a:p>
                      <a:pPr indent="0" lvl="0" marL="0" rtl="0" algn="l">
                        <a:spcBef>
                          <a:spcPts val="0"/>
                        </a:spcBef>
                        <a:spcAft>
                          <a:spcPts val="0"/>
                        </a:spcAft>
                        <a:buNone/>
                      </a:pPr>
                      <a:r>
                        <a:rPr lang="en" sz="800"/>
                        <a:t>User Training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Will be done in two phases, Standard Odoo Training and KSPS training will be provided parallel to the release of workflows) </a:t>
                      </a:r>
                      <a:endParaRPr sz="800"/>
                    </a:p>
                  </a:txBody>
                  <a:tcPr marT="91425" marB="91425" marR="91425" marL="91425"/>
                </a:tc>
              </a:tr>
              <a:tr h="558350">
                <a:tc>
                  <a:txBody>
                    <a:bodyPr/>
                    <a:lstStyle/>
                    <a:p>
                      <a:pPr indent="0" lvl="0" marL="0" rtl="0" algn="l">
                        <a:spcBef>
                          <a:spcPts val="0"/>
                        </a:spcBef>
                        <a:spcAft>
                          <a:spcPts val="0"/>
                        </a:spcAft>
                        <a:buNone/>
                      </a:pPr>
                      <a:r>
                        <a:rPr lang="en" sz="800"/>
                        <a:t>User Acceptance Test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Will be complete as and when a workflow is released. This is to eliminate risk of re-work at the end of the project. </a:t>
                      </a:r>
                      <a:endParaRPr sz="800"/>
                    </a:p>
                  </a:txBody>
                  <a:tcPr marT="91425" marB="91425" marR="91425" marL="91425"/>
                </a:tc>
              </a:tr>
              <a:tr h="477675">
                <a:tc>
                  <a:txBody>
                    <a:bodyPr/>
                    <a:lstStyle/>
                    <a:p>
                      <a:pPr indent="0" lvl="0" marL="0" rtl="0" algn="l">
                        <a:spcBef>
                          <a:spcPts val="0"/>
                        </a:spcBef>
                        <a:spcAft>
                          <a:spcPts val="0"/>
                        </a:spcAft>
                        <a:buNone/>
                      </a:pPr>
                      <a:r>
                        <a:rPr lang="en" sz="800"/>
                        <a:t>Go Live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Implementation of pre-configurations and customised elements for workflows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Pending</a:t>
                      </a:r>
                      <a:endParaRPr sz="800"/>
                    </a:p>
                  </a:txBody>
                  <a:tcPr marT="91425" marB="91425" marR="91425" marL="91425"/>
                </a:tc>
                <a:tc>
                  <a:txBody>
                    <a:bodyPr/>
                    <a:lstStyle/>
                    <a:p>
                      <a:pPr indent="0" lvl="0" marL="0" rtl="0" algn="l">
                        <a:spcBef>
                          <a:spcPts val="0"/>
                        </a:spcBef>
                        <a:spcAft>
                          <a:spcPts val="0"/>
                        </a:spcAft>
                        <a:buNone/>
                      </a:pPr>
                      <a:r>
                        <a:rPr lang="en" sz="800"/>
                        <a:t>12th October 2018</a:t>
                      </a:r>
                      <a:endParaRPr sz="800"/>
                    </a:p>
                  </a:txBody>
                  <a:tcPr marT="91425" marB="91425" marR="91425" marL="91425"/>
                </a:tc>
              </a:tr>
            </a:tbl>
          </a:graphicData>
        </a:graphic>
      </p:graphicFrame>
      <p:pic>
        <p:nvPicPr>
          <p:cNvPr id="89" name="Google Shape;89;p18"/>
          <p:cNvPicPr preferRelativeResize="0"/>
          <p:nvPr/>
        </p:nvPicPr>
        <p:blipFill>
          <a:blip r:embed="rId3">
            <a:alphaModFix/>
          </a:blip>
          <a:stretch>
            <a:fillRect/>
          </a:stretch>
        </p:blipFill>
        <p:spPr>
          <a:xfrm>
            <a:off x="7836125" y="151850"/>
            <a:ext cx="1148575" cy="46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C4587"/>
                </a:solidFill>
              </a:rPr>
              <a:t>Functional Activities - Parallel to KSPS </a:t>
            </a:r>
            <a:endParaRPr sz="2000">
              <a:solidFill>
                <a:srgbClr val="1C4587"/>
              </a:solidFill>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KP Assembly - Process Discovery, BOM Upload, Gap Analysis Report (Q3, Mid September) </a:t>
            </a:r>
            <a:endParaRPr sz="1400"/>
          </a:p>
          <a:p>
            <a:pPr indent="-317500" lvl="0" marL="457200" rtl="0" algn="l">
              <a:spcBef>
                <a:spcPts val="0"/>
              </a:spcBef>
              <a:spcAft>
                <a:spcPts val="0"/>
              </a:spcAft>
              <a:buSzPts val="1400"/>
              <a:buAutoNum type="arabicPeriod"/>
            </a:pPr>
            <a:r>
              <a:rPr lang="en" sz="1400"/>
              <a:t>KN Smartcook Stove Distribution Process - Solution to Use Cases, System Gap Analysis, Gap Analysis Report (Q3, 20th August 2018)</a:t>
            </a:r>
            <a:endParaRPr sz="1400"/>
          </a:p>
          <a:p>
            <a:pPr indent="-317500" lvl="0" marL="457200" rtl="0" algn="l">
              <a:spcBef>
                <a:spcPts val="0"/>
              </a:spcBef>
              <a:spcAft>
                <a:spcPts val="0"/>
              </a:spcAft>
              <a:buSzPts val="1400"/>
              <a:buAutoNum type="arabicPeriod"/>
            </a:pPr>
            <a:r>
              <a:rPr lang="en" sz="1400"/>
              <a:t>KN Inventory Management - All Store Items (Q3, 20th August 2018)</a:t>
            </a:r>
            <a:endParaRPr sz="1400"/>
          </a:p>
          <a:p>
            <a:pPr indent="-317500" lvl="0" marL="457200" rtl="0" algn="l">
              <a:spcBef>
                <a:spcPts val="0"/>
              </a:spcBef>
              <a:spcAft>
                <a:spcPts val="0"/>
              </a:spcAft>
              <a:buSzPts val="1400"/>
              <a:buAutoNum type="arabicPeriod"/>
            </a:pPr>
            <a:r>
              <a:rPr lang="en" sz="1400"/>
              <a:t>Smartcook Stove Repair - (Q4, Undefined) </a:t>
            </a:r>
            <a:endParaRPr sz="1400"/>
          </a:p>
          <a:p>
            <a:pPr indent="-317500" lvl="0" marL="457200" rtl="0" algn="l">
              <a:spcBef>
                <a:spcPts val="0"/>
              </a:spcBef>
              <a:spcAft>
                <a:spcPts val="0"/>
              </a:spcAft>
              <a:buSzPts val="1400"/>
              <a:buAutoNum type="arabicPeriod"/>
            </a:pPr>
            <a:r>
              <a:rPr lang="en" sz="1400"/>
              <a:t>KP Maintenance - (Q4, Undefined)</a:t>
            </a:r>
            <a:endParaRPr sz="1400"/>
          </a:p>
          <a:p>
            <a:pPr indent="0" lvl="0" marL="0" rtl="0" algn="l">
              <a:spcBef>
                <a:spcPts val="1600"/>
              </a:spcBef>
              <a:spcAft>
                <a:spcPts val="1600"/>
              </a:spcAft>
              <a:buNone/>
            </a:pPr>
            <a:r>
              <a:t/>
            </a:r>
            <a:endParaRPr sz="1400"/>
          </a:p>
        </p:txBody>
      </p:sp>
      <p:pic>
        <p:nvPicPr>
          <p:cNvPr id="96" name="Google Shape;96;p19"/>
          <p:cNvPicPr preferRelativeResize="0"/>
          <p:nvPr/>
        </p:nvPicPr>
        <p:blipFill>
          <a:blip r:embed="rId3">
            <a:alphaModFix/>
          </a:blip>
          <a:stretch>
            <a:fillRect/>
          </a:stretch>
        </p:blipFill>
        <p:spPr>
          <a:xfrm>
            <a:off x="7836125" y="353550"/>
            <a:ext cx="1148575" cy="46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846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C4587"/>
                </a:solidFill>
              </a:rPr>
              <a:t>Questions?</a:t>
            </a:r>
            <a:endParaRPr>
              <a:solidFill>
                <a:srgbClr val="1C4587"/>
              </a:solidFill>
            </a:endParaRPr>
          </a:p>
        </p:txBody>
      </p:sp>
      <p:pic>
        <p:nvPicPr>
          <p:cNvPr id="102" name="Google Shape;102;p20"/>
          <p:cNvPicPr preferRelativeResize="0"/>
          <p:nvPr/>
        </p:nvPicPr>
        <p:blipFill>
          <a:blip r:embed="rId3">
            <a:alphaModFix/>
          </a:blip>
          <a:stretch>
            <a:fillRect/>
          </a:stretch>
        </p:blipFill>
        <p:spPr>
          <a:xfrm>
            <a:off x="7836125" y="363650"/>
            <a:ext cx="1148575" cy="46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846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C4587"/>
                </a:solidFill>
              </a:rPr>
              <a:t>Thank You </a:t>
            </a:r>
            <a:endParaRPr>
              <a:solidFill>
                <a:srgbClr val="1C4587"/>
              </a:solidFill>
            </a:endParaRPr>
          </a:p>
        </p:txBody>
      </p:sp>
      <p:pic>
        <p:nvPicPr>
          <p:cNvPr id="108" name="Google Shape;108;p21"/>
          <p:cNvPicPr preferRelativeResize="0"/>
          <p:nvPr/>
        </p:nvPicPr>
        <p:blipFill>
          <a:blip r:embed="rId3">
            <a:alphaModFix/>
          </a:blip>
          <a:stretch>
            <a:fillRect/>
          </a:stretch>
        </p:blipFill>
        <p:spPr>
          <a:xfrm>
            <a:off x="7836125" y="363650"/>
            <a:ext cx="1148575" cy="46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