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56" r:id="rId4"/>
    <p:sldId id="258" r:id="rId5"/>
    <p:sldId id="259" r:id="rId6"/>
    <p:sldId id="260" r:id="rId7"/>
    <p:sldId id="262" r:id="rId8"/>
  </p:sldIdLst>
  <p:sldSz cx="12801600" cy="9601200" type="A3"/>
  <p:notesSz cx="9871075" cy="14266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94660"/>
  </p:normalViewPr>
  <p:slideViewPr>
    <p:cSldViewPr snapToGrid="0">
      <p:cViewPr>
        <p:scale>
          <a:sx n="50" d="100"/>
          <a:sy n="50" d="100"/>
        </p:scale>
        <p:origin x="88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04B34-2BCD-499A-A99A-6DC88D1EBE6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647E48-D473-4477-99A0-63B3E31B6501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Product research</a:t>
          </a:r>
        </a:p>
      </dgm:t>
    </dgm:pt>
    <dgm:pt modelId="{4E41A85A-BF8A-472A-B56C-B7DBC9810B73}" type="parTrans" cxnId="{6992C8F2-92E0-44F8-8C54-9CED65A1BF02}">
      <dgm:prSet/>
      <dgm:spPr/>
      <dgm:t>
        <a:bodyPr/>
        <a:lstStyle/>
        <a:p>
          <a:endParaRPr lang="en-US"/>
        </a:p>
      </dgm:t>
    </dgm:pt>
    <dgm:pt modelId="{DE830E41-9AC1-43AB-AA55-07ADD3D2DE1E}" type="sibTrans" cxnId="{6992C8F2-92E0-44F8-8C54-9CED65A1BF02}">
      <dgm:prSet/>
      <dgm:spPr/>
      <dgm:t>
        <a:bodyPr/>
        <a:lstStyle/>
        <a:p>
          <a:endParaRPr lang="en-US"/>
        </a:p>
      </dgm:t>
    </dgm:pt>
    <dgm:pt modelId="{0A8AAC5E-D063-47F8-9F96-1594CF41DE0E}">
      <dgm:prSet phldrT="[Text]"/>
      <dgm:spPr/>
      <dgm:t>
        <a:bodyPr/>
        <a:lstStyle/>
        <a:p>
          <a:r>
            <a:rPr lang="en-US" dirty="0"/>
            <a:t>Develop </a:t>
          </a:r>
        </a:p>
        <a:p>
          <a:r>
            <a:rPr lang="en-US" dirty="0"/>
            <a:t>and Test</a:t>
          </a:r>
        </a:p>
      </dgm:t>
    </dgm:pt>
    <dgm:pt modelId="{028ADE2A-87FC-408D-A2E5-EA0A6752A8BB}" type="parTrans" cxnId="{56932A0D-2E0A-47C3-8220-ABD17EAD8055}">
      <dgm:prSet/>
      <dgm:spPr/>
      <dgm:t>
        <a:bodyPr/>
        <a:lstStyle/>
        <a:p>
          <a:endParaRPr lang="en-US"/>
        </a:p>
      </dgm:t>
    </dgm:pt>
    <dgm:pt modelId="{2574C971-418A-4421-8E86-1E6F17718C90}" type="sibTrans" cxnId="{56932A0D-2E0A-47C3-8220-ABD17EAD8055}">
      <dgm:prSet/>
      <dgm:spPr/>
      <dgm:t>
        <a:bodyPr/>
        <a:lstStyle/>
        <a:p>
          <a:endParaRPr lang="en-US"/>
        </a:p>
      </dgm:t>
    </dgm:pt>
    <dgm:pt modelId="{7571F0DB-6937-4BC6-8625-8CD594969275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9F454DDD-B27D-4908-BD3F-0B2D0C232EC0}" type="parTrans" cxnId="{6113DBC6-E4FA-4211-8D76-ED8D6BBC7C48}">
      <dgm:prSet/>
      <dgm:spPr/>
      <dgm:t>
        <a:bodyPr/>
        <a:lstStyle/>
        <a:p>
          <a:endParaRPr lang="en-US"/>
        </a:p>
      </dgm:t>
    </dgm:pt>
    <dgm:pt modelId="{6FFA68DB-FFDA-456D-B0EE-D229997B177E}" type="sibTrans" cxnId="{6113DBC6-E4FA-4211-8D76-ED8D6BBC7C48}">
      <dgm:prSet/>
      <dgm:spPr/>
      <dgm:t>
        <a:bodyPr/>
        <a:lstStyle/>
        <a:p>
          <a:endParaRPr lang="en-US"/>
        </a:p>
      </dgm:t>
    </dgm:pt>
    <dgm:pt modelId="{32F2566B-88C9-4000-9BBC-570E1ED33628}">
      <dgm:prSet phldrT="[Text]"/>
      <dgm:spPr>
        <a:gradFill rotWithShape="0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dirty="0"/>
            <a:t>Maintenance and feedback</a:t>
          </a:r>
        </a:p>
      </dgm:t>
    </dgm:pt>
    <dgm:pt modelId="{236546A5-6827-4170-A8C1-DA84564BAFD5}" type="parTrans" cxnId="{A9F1F867-37AE-4690-88C6-06DC854B129D}">
      <dgm:prSet/>
      <dgm:spPr/>
      <dgm:t>
        <a:bodyPr/>
        <a:lstStyle/>
        <a:p>
          <a:endParaRPr lang="en-US"/>
        </a:p>
      </dgm:t>
    </dgm:pt>
    <dgm:pt modelId="{F9AF25DA-EFF8-4D27-9F9E-8889496B697C}" type="sibTrans" cxnId="{A9F1F867-37AE-4690-88C6-06DC854B129D}">
      <dgm:prSet/>
      <dgm:spPr/>
      <dgm:t>
        <a:bodyPr/>
        <a:lstStyle/>
        <a:p>
          <a:endParaRPr lang="en-US"/>
        </a:p>
      </dgm:t>
    </dgm:pt>
    <dgm:pt modelId="{5FC5D6FF-6B95-4A89-9A5D-7ECB0B4DD6EA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Design and prototype</a:t>
          </a:r>
        </a:p>
      </dgm:t>
    </dgm:pt>
    <dgm:pt modelId="{D1116D53-2875-4EE3-893A-215307CEB209}" type="sibTrans" cxnId="{887EC346-F7F8-4D66-9D1F-17F5E378800E}">
      <dgm:prSet/>
      <dgm:spPr/>
      <dgm:t>
        <a:bodyPr/>
        <a:lstStyle/>
        <a:p>
          <a:endParaRPr lang="en-US"/>
        </a:p>
      </dgm:t>
    </dgm:pt>
    <dgm:pt modelId="{EE8F5E75-1996-4E28-BE49-B3B0302B70BE}" type="parTrans" cxnId="{887EC346-F7F8-4D66-9D1F-17F5E378800E}">
      <dgm:prSet/>
      <dgm:spPr/>
      <dgm:t>
        <a:bodyPr/>
        <a:lstStyle/>
        <a:p>
          <a:endParaRPr lang="en-US"/>
        </a:p>
      </dgm:t>
    </dgm:pt>
    <dgm:pt modelId="{F541D5BA-6E86-4351-959F-48F8BFEEBB01}" type="pres">
      <dgm:prSet presAssocID="{9E704B34-2BCD-499A-A99A-6DC88D1EBE61}" presName="Name0" presStyleCnt="0">
        <dgm:presLayoutVars>
          <dgm:dir/>
          <dgm:resizeHandles val="exact"/>
        </dgm:presLayoutVars>
      </dgm:prSet>
      <dgm:spPr/>
    </dgm:pt>
    <dgm:pt modelId="{9E3E75E3-4B48-4898-8C42-FBA583C37682}" type="pres">
      <dgm:prSet presAssocID="{9E704B34-2BCD-499A-A99A-6DC88D1EBE61}" presName="cycle" presStyleCnt="0"/>
      <dgm:spPr/>
    </dgm:pt>
    <dgm:pt modelId="{177861AC-944E-4D32-BC45-115B15030CC2}" type="pres">
      <dgm:prSet presAssocID="{AF647E48-D473-4477-99A0-63B3E31B6501}" presName="nodeFirstNode" presStyleLbl="node1" presStyleIdx="0" presStyleCnt="5">
        <dgm:presLayoutVars>
          <dgm:bulletEnabled val="1"/>
        </dgm:presLayoutVars>
      </dgm:prSet>
      <dgm:spPr/>
    </dgm:pt>
    <dgm:pt modelId="{BF2C98C5-28A8-4FA3-8F77-604082929C37}" type="pres">
      <dgm:prSet presAssocID="{DE830E41-9AC1-43AB-AA55-07ADD3D2DE1E}" presName="sibTransFirstNode" presStyleLbl="bgShp" presStyleIdx="0" presStyleCnt="1"/>
      <dgm:spPr/>
    </dgm:pt>
    <dgm:pt modelId="{F427329A-7BE4-48E5-8E47-5CFB9DCB160E}" type="pres">
      <dgm:prSet presAssocID="{5FC5D6FF-6B95-4A89-9A5D-7ECB0B4DD6EA}" presName="nodeFollowingNodes" presStyleLbl="node1" presStyleIdx="1" presStyleCnt="5">
        <dgm:presLayoutVars>
          <dgm:bulletEnabled val="1"/>
        </dgm:presLayoutVars>
      </dgm:prSet>
      <dgm:spPr/>
    </dgm:pt>
    <dgm:pt modelId="{977708E0-D28D-47A4-8C3A-DA654FE763A4}" type="pres">
      <dgm:prSet presAssocID="{0A8AAC5E-D063-47F8-9F96-1594CF41DE0E}" presName="nodeFollowingNodes" presStyleLbl="node1" presStyleIdx="2" presStyleCnt="5">
        <dgm:presLayoutVars>
          <dgm:bulletEnabled val="1"/>
        </dgm:presLayoutVars>
      </dgm:prSet>
      <dgm:spPr/>
    </dgm:pt>
    <dgm:pt modelId="{DDEF7163-9242-4662-BBBF-2BD7A1702A95}" type="pres">
      <dgm:prSet presAssocID="{7571F0DB-6937-4BC6-8625-8CD594969275}" presName="nodeFollowingNodes" presStyleLbl="node1" presStyleIdx="3" presStyleCnt="5">
        <dgm:presLayoutVars>
          <dgm:bulletEnabled val="1"/>
        </dgm:presLayoutVars>
      </dgm:prSet>
      <dgm:spPr/>
    </dgm:pt>
    <dgm:pt modelId="{84B17894-9752-4584-92D8-F0FEF45685FA}" type="pres">
      <dgm:prSet presAssocID="{32F2566B-88C9-4000-9BBC-570E1ED33628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6932A0D-2E0A-47C3-8220-ABD17EAD8055}" srcId="{9E704B34-2BCD-499A-A99A-6DC88D1EBE61}" destId="{0A8AAC5E-D063-47F8-9F96-1594CF41DE0E}" srcOrd="2" destOrd="0" parTransId="{028ADE2A-87FC-408D-A2E5-EA0A6752A8BB}" sibTransId="{2574C971-418A-4421-8E86-1E6F17718C90}"/>
    <dgm:cxn modelId="{93FC5322-3786-4265-BA9E-D1D61C8D6F0E}" type="presOf" srcId="{AF647E48-D473-4477-99A0-63B3E31B6501}" destId="{177861AC-944E-4D32-BC45-115B15030CC2}" srcOrd="0" destOrd="0" presId="urn:microsoft.com/office/officeart/2005/8/layout/cycle3"/>
    <dgm:cxn modelId="{6B56D072-D98B-48D0-9D03-7575295A2D79}" type="presOf" srcId="{5FC5D6FF-6B95-4A89-9A5D-7ECB0B4DD6EA}" destId="{F427329A-7BE4-48E5-8E47-5CFB9DCB160E}" srcOrd="0" destOrd="0" presId="urn:microsoft.com/office/officeart/2005/8/layout/cycle3"/>
    <dgm:cxn modelId="{6113DBC6-E4FA-4211-8D76-ED8D6BBC7C48}" srcId="{9E704B34-2BCD-499A-A99A-6DC88D1EBE61}" destId="{7571F0DB-6937-4BC6-8625-8CD594969275}" srcOrd="3" destOrd="0" parTransId="{9F454DDD-B27D-4908-BD3F-0B2D0C232EC0}" sibTransId="{6FFA68DB-FFDA-456D-B0EE-D229997B177E}"/>
    <dgm:cxn modelId="{6992C8F2-92E0-44F8-8C54-9CED65A1BF02}" srcId="{9E704B34-2BCD-499A-A99A-6DC88D1EBE61}" destId="{AF647E48-D473-4477-99A0-63B3E31B6501}" srcOrd="0" destOrd="0" parTransId="{4E41A85A-BF8A-472A-B56C-B7DBC9810B73}" sibTransId="{DE830E41-9AC1-43AB-AA55-07ADD3D2DE1E}"/>
    <dgm:cxn modelId="{76E74DF3-D25B-4225-8501-F840BE8C38E9}" type="presOf" srcId="{0A8AAC5E-D063-47F8-9F96-1594CF41DE0E}" destId="{977708E0-D28D-47A4-8C3A-DA654FE763A4}" srcOrd="0" destOrd="0" presId="urn:microsoft.com/office/officeart/2005/8/layout/cycle3"/>
    <dgm:cxn modelId="{FB69A7BD-3765-47CF-975A-C647F948F269}" type="presOf" srcId="{32F2566B-88C9-4000-9BBC-570E1ED33628}" destId="{84B17894-9752-4584-92D8-F0FEF45685FA}" srcOrd="0" destOrd="0" presId="urn:microsoft.com/office/officeart/2005/8/layout/cycle3"/>
    <dgm:cxn modelId="{2F782D14-2AC4-47DC-8209-2531F92A870B}" type="presOf" srcId="{DE830E41-9AC1-43AB-AA55-07ADD3D2DE1E}" destId="{BF2C98C5-28A8-4FA3-8F77-604082929C37}" srcOrd="0" destOrd="0" presId="urn:microsoft.com/office/officeart/2005/8/layout/cycle3"/>
    <dgm:cxn modelId="{A9F1F867-37AE-4690-88C6-06DC854B129D}" srcId="{9E704B34-2BCD-499A-A99A-6DC88D1EBE61}" destId="{32F2566B-88C9-4000-9BBC-570E1ED33628}" srcOrd="4" destOrd="0" parTransId="{236546A5-6827-4170-A8C1-DA84564BAFD5}" sibTransId="{F9AF25DA-EFF8-4D27-9F9E-8889496B697C}"/>
    <dgm:cxn modelId="{B9008009-0085-4EF9-A964-681740C30BF6}" type="presOf" srcId="{9E704B34-2BCD-499A-A99A-6DC88D1EBE61}" destId="{F541D5BA-6E86-4351-959F-48F8BFEEBB01}" srcOrd="0" destOrd="0" presId="urn:microsoft.com/office/officeart/2005/8/layout/cycle3"/>
    <dgm:cxn modelId="{1D223F58-7FC1-4F3B-BF21-873FE5ED91E2}" type="presOf" srcId="{7571F0DB-6937-4BC6-8625-8CD594969275}" destId="{DDEF7163-9242-4662-BBBF-2BD7A1702A95}" srcOrd="0" destOrd="0" presId="urn:microsoft.com/office/officeart/2005/8/layout/cycle3"/>
    <dgm:cxn modelId="{887EC346-F7F8-4D66-9D1F-17F5E378800E}" srcId="{9E704B34-2BCD-499A-A99A-6DC88D1EBE61}" destId="{5FC5D6FF-6B95-4A89-9A5D-7ECB0B4DD6EA}" srcOrd="1" destOrd="0" parTransId="{EE8F5E75-1996-4E28-BE49-B3B0302B70BE}" sibTransId="{D1116D53-2875-4EE3-893A-215307CEB209}"/>
    <dgm:cxn modelId="{52C90792-D896-4AA1-8F75-94E851C91694}" type="presParOf" srcId="{F541D5BA-6E86-4351-959F-48F8BFEEBB01}" destId="{9E3E75E3-4B48-4898-8C42-FBA583C37682}" srcOrd="0" destOrd="0" presId="urn:microsoft.com/office/officeart/2005/8/layout/cycle3"/>
    <dgm:cxn modelId="{331DF0FF-E73F-4A4C-8470-CB048B516EDC}" type="presParOf" srcId="{9E3E75E3-4B48-4898-8C42-FBA583C37682}" destId="{177861AC-944E-4D32-BC45-115B15030CC2}" srcOrd="0" destOrd="0" presId="urn:microsoft.com/office/officeart/2005/8/layout/cycle3"/>
    <dgm:cxn modelId="{41B91BB3-010B-4C72-95FE-F1D36522D38F}" type="presParOf" srcId="{9E3E75E3-4B48-4898-8C42-FBA583C37682}" destId="{BF2C98C5-28A8-4FA3-8F77-604082929C37}" srcOrd="1" destOrd="0" presId="urn:microsoft.com/office/officeart/2005/8/layout/cycle3"/>
    <dgm:cxn modelId="{817DE84D-03C9-4245-8723-EB22995F074E}" type="presParOf" srcId="{9E3E75E3-4B48-4898-8C42-FBA583C37682}" destId="{F427329A-7BE4-48E5-8E47-5CFB9DCB160E}" srcOrd="2" destOrd="0" presId="urn:microsoft.com/office/officeart/2005/8/layout/cycle3"/>
    <dgm:cxn modelId="{A5DA9110-F8C5-4403-9DFA-459379265018}" type="presParOf" srcId="{9E3E75E3-4B48-4898-8C42-FBA583C37682}" destId="{977708E0-D28D-47A4-8C3A-DA654FE763A4}" srcOrd="3" destOrd="0" presId="urn:microsoft.com/office/officeart/2005/8/layout/cycle3"/>
    <dgm:cxn modelId="{8F214172-C38A-495F-A003-E55EEF16BFD2}" type="presParOf" srcId="{9E3E75E3-4B48-4898-8C42-FBA583C37682}" destId="{DDEF7163-9242-4662-BBBF-2BD7A1702A95}" srcOrd="4" destOrd="0" presId="urn:microsoft.com/office/officeart/2005/8/layout/cycle3"/>
    <dgm:cxn modelId="{8126A960-DEA4-40F3-8269-C5A2EC03EAE5}" type="presParOf" srcId="{9E3E75E3-4B48-4898-8C42-FBA583C37682}" destId="{84B17894-9752-4584-92D8-F0FEF45685F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C98C5-28A8-4FA3-8F77-604082929C37}">
      <dsp:nvSpPr>
        <dsp:cNvPr id="0" name=""/>
        <dsp:cNvSpPr/>
      </dsp:nvSpPr>
      <dsp:spPr>
        <a:xfrm>
          <a:off x="2451175" y="-36400"/>
          <a:ext cx="5574482" cy="5574482"/>
        </a:xfrm>
        <a:prstGeom prst="circularArrow">
          <a:avLst>
            <a:gd name="adj1" fmla="val 5544"/>
            <a:gd name="adj2" fmla="val 330680"/>
            <a:gd name="adj3" fmla="val 13736108"/>
            <a:gd name="adj4" fmla="val 1741024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861AC-944E-4D32-BC45-115B15030CC2}">
      <dsp:nvSpPr>
        <dsp:cNvPr id="0" name=""/>
        <dsp:cNvSpPr/>
      </dsp:nvSpPr>
      <dsp:spPr>
        <a:xfrm>
          <a:off x="3910907" y="1464"/>
          <a:ext cx="2655017" cy="1327508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Product research</a:t>
          </a:r>
        </a:p>
      </dsp:txBody>
      <dsp:txXfrm>
        <a:off x="3975711" y="66268"/>
        <a:ext cx="2525409" cy="1197900"/>
      </dsp:txXfrm>
    </dsp:sp>
    <dsp:sp modelId="{F427329A-7BE4-48E5-8E47-5CFB9DCB160E}">
      <dsp:nvSpPr>
        <dsp:cNvPr id="0" name=""/>
        <dsp:cNvSpPr/>
      </dsp:nvSpPr>
      <dsp:spPr>
        <a:xfrm>
          <a:off x="6171738" y="1644054"/>
          <a:ext cx="2655017" cy="1327508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Design and prototype</a:t>
          </a:r>
        </a:p>
      </dsp:txBody>
      <dsp:txXfrm>
        <a:off x="6236542" y="1708858"/>
        <a:ext cx="2525409" cy="1197900"/>
      </dsp:txXfrm>
    </dsp:sp>
    <dsp:sp modelId="{977708E0-D28D-47A4-8C3A-DA654FE763A4}">
      <dsp:nvSpPr>
        <dsp:cNvPr id="0" name=""/>
        <dsp:cNvSpPr/>
      </dsp:nvSpPr>
      <dsp:spPr>
        <a:xfrm>
          <a:off x="5308177" y="4301820"/>
          <a:ext cx="2655017" cy="13275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Develop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and Test</a:t>
          </a:r>
        </a:p>
      </dsp:txBody>
      <dsp:txXfrm>
        <a:off x="5372981" y="4366624"/>
        <a:ext cx="2525409" cy="1197900"/>
      </dsp:txXfrm>
    </dsp:sp>
    <dsp:sp modelId="{DDEF7163-9242-4662-BBBF-2BD7A1702A95}">
      <dsp:nvSpPr>
        <dsp:cNvPr id="0" name=""/>
        <dsp:cNvSpPr/>
      </dsp:nvSpPr>
      <dsp:spPr>
        <a:xfrm>
          <a:off x="2513637" y="4301820"/>
          <a:ext cx="2655017" cy="13275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Deploy</a:t>
          </a:r>
        </a:p>
      </dsp:txBody>
      <dsp:txXfrm>
        <a:off x="2578441" y="4366624"/>
        <a:ext cx="2525409" cy="1197900"/>
      </dsp:txXfrm>
    </dsp:sp>
    <dsp:sp modelId="{84B17894-9752-4584-92D8-F0FEF45685FA}">
      <dsp:nvSpPr>
        <dsp:cNvPr id="0" name=""/>
        <dsp:cNvSpPr/>
      </dsp:nvSpPr>
      <dsp:spPr>
        <a:xfrm>
          <a:off x="1650076" y="1644054"/>
          <a:ext cx="2655017" cy="1327508"/>
        </a:xfrm>
        <a:prstGeom prst="roundRect">
          <a:avLst/>
        </a:prstGeom>
        <a:gradFill rotWithShape="0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Maintenance and feedback</a:t>
          </a:r>
        </a:p>
      </dsp:txBody>
      <dsp:txXfrm>
        <a:off x="1714880" y="1708858"/>
        <a:ext cx="2525409" cy="1197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6725" cy="715963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1177" y="0"/>
            <a:ext cx="4278314" cy="715963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r">
              <a:defRPr sz="1100"/>
            </a:lvl1pPr>
          </a:lstStyle>
          <a:p>
            <a:fld id="{4B003DCE-BF9A-4848-A19C-5AC66169D1C3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24025" y="1781175"/>
            <a:ext cx="6423025" cy="4816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5" rIns="91428" bIns="457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8" y="6865938"/>
            <a:ext cx="7896225" cy="5618162"/>
          </a:xfrm>
          <a:prstGeom prst="rect">
            <a:avLst/>
          </a:prstGeom>
        </p:spPr>
        <p:txBody>
          <a:bodyPr vert="horz" lIns="91428" tIns="45715" rIns="91428" bIns="4571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3550900"/>
            <a:ext cx="4276725" cy="715963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1177" y="13550900"/>
            <a:ext cx="4278314" cy="715963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r">
              <a:defRPr sz="1100"/>
            </a:lvl1pPr>
          </a:lstStyle>
          <a:p>
            <a:fld id="{A548979C-7497-4ACA-88FD-E9CB8AF7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51F2-6F29-4DE8-9189-8B4C7338EEC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EC71-E6FD-4A8D-8DCC-5D1E039E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7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51F2-6F29-4DE8-9189-8B4C7338EEC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EC71-E6FD-4A8D-8DCC-5D1E039E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51F2-6F29-4DE8-9189-8B4C7338EEC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EC71-E6FD-4A8D-8DCC-5D1E039E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6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51F2-6F29-4DE8-9189-8B4C7338EEC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EC71-E6FD-4A8D-8DCC-5D1E039E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51F2-6F29-4DE8-9189-8B4C7338EEC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EC71-E6FD-4A8D-8DCC-5D1E039E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51F2-6F29-4DE8-9189-8B4C7338EEC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EC71-E6FD-4A8D-8DCC-5D1E039E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51F2-6F29-4DE8-9189-8B4C7338EEC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EC71-E6FD-4A8D-8DCC-5D1E039E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51F2-6F29-4DE8-9189-8B4C7338EEC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EC71-E6FD-4A8D-8DCC-5D1E039E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5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51F2-6F29-4DE8-9189-8B4C7338EEC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EC71-E6FD-4A8D-8DCC-5D1E039E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51F2-6F29-4DE8-9189-8B4C7338EEC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EC71-E6FD-4A8D-8DCC-5D1E039E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51F2-6F29-4DE8-9189-8B4C7338EEC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EC71-E6FD-4A8D-8DCC-5D1E039E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8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A51F2-6F29-4DE8-9189-8B4C7338EEC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EC71-E6FD-4A8D-8DCC-5D1E039E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9479" y="183525"/>
            <a:ext cx="6909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/>
              <a:t>KOKOnet</a:t>
            </a:r>
            <a:r>
              <a:rPr lang="en-US" sz="6000" b="1" dirty="0"/>
              <a:t> PRODUCTS </a:t>
            </a:r>
          </a:p>
        </p:txBody>
      </p:sp>
      <p:sp>
        <p:nvSpPr>
          <p:cNvPr id="3" name="Rectangle 2"/>
          <p:cNvSpPr/>
          <p:nvPr/>
        </p:nvSpPr>
        <p:spPr>
          <a:xfrm>
            <a:off x="578407" y="1801691"/>
            <a:ext cx="4020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Customer interfaces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578407" y="3461374"/>
            <a:ext cx="131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Agent</a:t>
            </a:r>
            <a:endParaRPr lang="en-GB" sz="3600" dirty="0"/>
          </a:p>
        </p:txBody>
      </p:sp>
      <p:sp>
        <p:nvSpPr>
          <p:cNvPr id="6" name="Rectangle 5"/>
          <p:cNvSpPr/>
          <p:nvPr/>
        </p:nvSpPr>
        <p:spPr>
          <a:xfrm>
            <a:off x="578407" y="5121057"/>
            <a:ext cx="2367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Wholesaler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578407" y="6780740"/>
            <a:ext cx="2700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Network Ops</a:t>
            </a:r>
            <a:endParaRPr lang="en-GB" sz="3600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5308600" y="1567666"/>
            <a:ext cx="2146300" cy="117278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KOKO Point app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248900" y="1567666"/>
            <a:ext cx="2146300" cy="11727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Customer Helpline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778750" y="1567666"/>
            <a:ext cx="2146300" cy="117278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Customer app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308600" y="3248630"/>
            <a:ext cx="7086600" cy="10685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Agent web app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308600" y="6569628"/>
            <a:ext cx="7086600" cy="10685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Ops web app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308600" y="4909129"/>
            <a:ext cx="2146300" cy="106855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Tanker app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0248900" y="4909129"/>
            <a:ext cx="2146300" cy="10685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Depot Web app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778750" y="4909129"/>
            <a:ext cx="2146300" cy="106855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Driver app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5308600" y="8112906"/>
            <a:ext cx="2146300" cy="105649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Mobile interface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7778750" y="8112906"/>
            <a:ext cx="2146300" cy="105649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Web interface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10248900" y="8112906"/>
            <a:ext cx="2146300" cy="105649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Voice/SMS interface</a:t>
            </a:r>
          </a:p>
        </p:txBody>
      </p:sp>
    </p:spTree>
    <p:extLst>
      <p:ext uri="{BB962C8B-B14F-4D97-AF65-F5344CB8AC3E}">
        <p14:creationId xmlns:p14="http://schemas.microsoft.com/office/powerpoint/2010/main" val="414335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097396" y="1343278"/>
          <a:ext cx="10476833" cy="563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: Rounded Corners 12"/>
          <p:cNvSpPr/>
          <p:nvPr/>
        </p:nvSpPr>
        <p:spPr>
          <a:xfrm>
            <a:off x="224373" y="7139861"/>
            <a:ext cx="4038427" cy="23095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520" u="sng" dirty="0">
                <a:cs typeface="Arial" panose="020B0604020202020204" pitchFamily="34" charset="0"/>
              </a:rPr>
              <a:t>Engineering Team:</a:t>
            </a:r>
          </a:p>
          <a:p>
            <a:r>
              <a:rPr lang="en-GB" sz="2520" dirty="0">
                <a:cs typeface="Arial" panose="020B0604020202020204" pitchFamily="34" charset="0"/>
              </a:rPr>
              <a:t>4 x server side engineers</a:t>
            </a:r>
          </a:p>
          <a:p>
            <a:r>
              <a:rPr lang="en-GB" sz="2520" dirty="0">
                <a:cs typeface="Arial" panose="020B0604020202020204" pitchFamily="34" charset="0"/>
              </a:rPr>
              <a:t>2 x android engineers</a:t>
            </a:r>
          </a:p>
          <a:p>
            <a:r>
              <a:rPr lang="en-GB" sz="2520" dirty="0">
                <a:cs typeface="Arial" panose="020B0604020202020204" pitchFamily="34" charset="0"/>
              </a:rPr>
              <a:t>2 x electronics engineers</a:t>
            </a:r>
          </a:p>
          <a:p>
            <a:r>
              <a:rPr lang="en-GB" sz="2520" dirty="0">
                <a:cs typeface="Arial" panose="020B0604020202020204" pitchFamily="34" charset="0"/>
              </a:rPr>
              <a:t>2 x test engineers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8659795" y="230784"/>
            <a:ext cx="4038427" cy="23095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520" u="sng" dirty="0">
                <a:cs typeface="Arial" panose="020B0604020202020204" pitchFamily="34" charset="0"/>
              </a:rPr>
              <a:t>Product Managers:</a:t>
            </a:r>
          </a:p>
          <a:p>
            <a:pPr marL="300038" indent="-300038">
              <a:buFontTx/>
              <a:buChar char="-"/>
            </a:pPr>
            <a:r>
              <a:rPr lang="en-GB" sz="2520" dirty="0" err="1">
                <a:cs typeface="Arial" panose="020B0604020202020204" pitchFamily="34" charset="0"/>
              </a:rPr>
              <a:t>SmartCook</a:t>
            </a:r>
            <a:r>
              <a:rPr lang="en-GB" sz="2520" dirty="0">
                <a:cs typeface="Arial" panose="020B0604020202020204" pitchFamily="34" charset="0"/>
              </a:rPr>
              <a:t> Customer</a:t>
            </a:r>
          </a:p>
          <a:p>
            <a:pPr marL="300038" indent="-300038">
              <a:buFontTx/>
              <a:buChar char="-"/>
            </a:pPr>
            <a:r>
              <a:rPr lang="en-GB" sz="2520" dirty="0">
                <a:cs typeface="Arial" panose="020B0604020202020204" pitchFamily="34" charset="0"/>
              </a:rPr>
              <a:t>Agent</a:t>
            </a:r>
          </a:p>
          <a:p>
            <a:pPr marL="300038" indent="-300038">
              <a:buFontTx/>
              <a:buChar char="-"/>
            </a:pPr>
            <a:r>
              <a:rPr lang="en-GB" sz="2520" dirty="0">
                <a:cs typeface="Arial" panose="020B0604020202020204" pitchFamily="34" charset="0"/>
              </a:rPr>
              <a:t>Fuel Wholesaler</a:t>
            </a:r>
          </a:p>
          <a:p>
            <a:pPr marL="300038" indent="-300038">
              <a:buFontTx/>
              <a:buChar char="-"/>
            </a:pPr>
            <a:r>
              <a:rPr lang="en-GB" sz="2520" dirty="0">
                <a:cs typeface="Arial" panose="020B0604020202020204" pitchFamily="34" charset="0"/>
              </a:rPr>
              <a:t>Advertising</a:t>
            </a:r>
          </a:p>
        </p:txBody>
      </p:sp>
      <p:sp>
        <p:nvSpPr>
          <p:cNvPr id="15" name="Arrow: Down 14"/>
          <p:cNvSpPr/>
          <p:nvPr/>
        </p:nvSpPr>
        <p:spPr>
          <a:xfrm rot="18805153">
            <a:off x="5820108" y="4038445"/>
            <a:ext cx="752259" cy="1398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20"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826" y="7522589"/>
            <a:ext cx="667794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40" b="1" dirty="0">
                <a:cs typeface="Arial" panose="020B0604020202020204" pitchFamily="34" charset="0"/>
              </a:rPr>
              <a:t>KOKO Product </a:t>
            </a:r>
          </a:p>
          <a:p>
            <a:pPr algn="ctr"/>
            <a:r>
              <a:rPr lang="en-GB" sz="5040" b="1" dirty="0">
                <a:cs typeface="Arial" panose="020B0604020202020204" pitchFamily="34" charset="0"/>
              </a:rPr>
              <a:t>Development Cycle</a:t>
            </a:r>
          </a:p>
        </p:txBody>
      </p:sp>
    </p:spTree>
    <p:extLst>
      <p:ext uri="{BB962C8B-B14F-4D97-AF65-F5344CB8AC3E}">
        <p14:creationId xmlns:p14="http://schemas.microsoft.com/office/powerpoint/2010/main" val="308390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12"/>
          <a:stretch/>
        </p:blipFill>
        <p:spPr>
          <a:xfrm>
            <a:off x="188352" y="2126313"/>
            <a:ext cx="4071297" cy="2551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89" y="6209113"/>
            <a:ext cx="4289765" cy="2139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352" y="0"/>
            <a:ext cx="12100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Customer interfaces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7437" y="5456943"/>
            <a:ext cx="54796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Allow customers to:</a:t>
            </a:r>
          </a:p>
          <a:p>
            <a:pPr marL="285750" indent="-285750">
              <a:buFontTx/>
              <a:buChar char="-"/>
            </a:pPr>
            <a:r>
              <a:rPr lang="en-GB" sz="2800" dirty="0"/>
              <a:t>Market </a:t>
            </a:r>
            <a:r>
              <a:rPr lang="en-GB" sz="2800" dirty="0" err="1"/>
              <a:t>smartcook</a:t>
            </a:r>
            <a:r>
              <a:rPr lang="en-GB" sz="2800" dirty="0"/>
              <a:t> stove </a:t>
            </a:r>
          </a:p>
          <a:p>
            <a:pPr marL="285750" indent="-285750">
              <a:buFontTx/>
              <a:buChar char="-"/>
            </a:pPr>
            <a:r>
              <a:rPr lang="en-GB" sz="2800" dirty="0"/>
              <a:t>Earn money through conversions</a:t>
            </a:r>
          </a:p>
          <a:p>
            <a:pPr marL="285750" indent="-285750">
              <a:buFontTx/>
              <a:buChar char="-"/>
            </a:pPr>
            <a:r>
              <a:rPr lang="en-GB" sz="2800" dirty="0"/>
              <a:t>Send money to other KOKO customers</a:t>
            </a:r>
          </a:p>
          <a:p>
            <a:pPr marL="285750" indent="-285750">
              <a:buFontTx/>
              <a:buChar char="-"/>
            </a:pPr>
            <a:r>
              <a:rPr lang="en-GB" sz="2800" dirty="0"/>
              <a:t>Learn cooking tips</a:t>
            </a:r>
          </a:p>
          <a:p>
            <a:pPr marL="285750" indent="-285750">
              <a:buFontTx/>
              <a:buChar char="-"/>
            </a:pPr>
            <a:r>
              <a:rPr lang="en-GB" sz="2800" dirty="0"/>
              <a:t>Learn about other products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526"/>
          <a:stretch/>
        </p:blipFill>
        <p:spPr>
          <a:xfrm>
            <a:off x="4797226" y="5582073"/>
            <a:ext cx="2342867" cy="3822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16" y="1441500"/>
            <a:ext cx="5996539" cy="374783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8789" y="5258906"/>
            <a:ext cx="2261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KOKO App </a:t>
            </a:r>
            <a:endParaRPr lang="en-GB" sz="3600" dirty="0"/>
          </a:p>
        </p:txBody>
      </p:sp>
      <p:sp>
        <p:nvSpPr>
          <p:cNvPr id="13" name="Rectangle 12"/>
          <p:cNvSpPr/>
          <p:nvPr/>
        </p:nvSpPr>
        <p:spPr>
          <a:xfrm>
            <a:off x="358789" y="1265528"/>
            <a:ext cx="24994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KOKO point </a:t>
            </a:r>
            <a:endParaRPr lang="en-GB" sz="3600" dirty="0"/>
          </a:p>
        </p:txBody>
      </p:sp>
      <p:sp>
        <p:nvSpPr>
          <p:cNvPr id="14" name="Rectangle 13"/>
          <p:cNvSpPr/>
          <p:nvPr/>
        </p:nvSpPr>
        <p:spPr>
          <a:xfrm>
            <a:off x="358789" y="8681735"/>
            <a:ext cx="3035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KOKO helpline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5175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1163" y="233019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Agent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8931" y="1826373"/>
            <a:ext cx="72904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Our </a:t>
            </a:r>
            <a:r>
              <a:rPr lang="en-GB" sz="2800" b="1" dirty="0"/>
              <a:t>KOKO Agents </a:t>
            </a:r>
            <a:r>
              <a:rPr lang="en-GB" sz="2800" dirty="0"/>
              <a:t>can: </a:t>
            </a:r>
          </a:p>
          <a:p>
            <a:pPr marL="285750" indent="-285750">
              <a:buFontTx/>
              <a:buChar char="-"/>
            </a:pPr>
            <a:r>
              <a:rPr lang="en-GB" sz="2800" dirty="0"/>
              <a:t>Understand performance of their investment</a:t>
            </a:r>
          </a:p>
          <a:p>
            <a:pPr marL="285750" indent="-285750">
              <a:buFontTx/>
              <a:buChar char="-"/>
            </a:pPr>
            <a:r>
              <a:rPr lang="en-GB" sz="2800" dirty="0"/>
              <a:t>Transfer their earnings to their bank account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42" y="1966114"/>
            <a:ext cx="2387621" cy="16994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42" y="3865288"/>
            <a:ext cx="10799458" cy="51963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22642" y="1180041"/>
            <a:ext cx="3185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Agent Web App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6425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1163" y="280334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Wholesaler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62845" y="1619665"/>
            <a:ext cx="9557435" cy="2779976"/>
            <a:chOff x="1443492" y="1482945"/>
            <a:chExt cx="6953977" cy="20227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492" y="1482945"/>
              <a:ext cx="6953977" cy="20227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210" y="1960636"/>
              <a:ext cx="426930" cy="533662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67" y="4472737"/>
            <a:ext cx="8453438" cy="4062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61" y="4399641"/>
            <a:ext cx="2793339" cy="49659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2667" y="8608248"/>
            <a:ext cx="3234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Depot Web App</a:t>
            </a:r>
            <a:endParaRPr lang="en-GB" sz="3600" dirty="0"/>
          </a:p>
        </p:txBody>
      </p:sp>
      <p:sp>
        <p:nvSpPr>
          <p:cNvPr id="11" name="Rectangle 10"/>
          <p:cNvSpPr/>
          <p:nvPr/>
        </p:nvSpPr>
        <p:spPr>
          <a:xfrm>
            <a:off x="7272642" y="8608247"/>
            <a:ext cx="2245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Driver App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1402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800" y="447154"/>
            <a:ext cx="1262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Network Operations &amp;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3" y="2999339"/>
            <a:ext cx="5030007" cy="1759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778455"/>
            <a:ext cx="9385300" cy="456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113" y="4911630"/>
            <a:ext cx="8646613" cy="41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2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hevron 29"/>
          <p:cNvSpPr/>
          <p:nvPr/>
        </p:nvSpPr>
        <p:spPr>
          <a:xfrm>
            <a:off x="1342046" y="2042182"/>
            <a:ext cx="11367081" cy="118575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070700" y="2143827"/>
            <a:ext cx="3553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Commercial </a:t>
            </a:r>
            <a:br>
              <a:rPr lang="en-GB" sz="3200" b="1" dirty="0">
                <a:solidFill>
                  <a:schemeClr val="bg1"/>
                </a:solidFill>
              </a:rPr>
            </a:br>
            <a:r>
              <a:rPr lang="en-GB" sz="3200" b="1" dirty="0">
                <a:solidFill>
                  <a:schemeClr val="bg1"/>
                </a:solidFill>
              </a:rPr>
              <a:t>Soft Launch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396" y="3242955"/>
            <a:ext cx="6656576" cy="1338777"/>
            <a:chOff x="2396396" y="3242955"/>
            <a:chExt cx="6656576" cy="697777"/>
          </a:xfrm>
        </p:grpSpPr>
        <p:cxnSp>
          <p:nvCxnSpPr>
            <p:cNvPr id="2" name="Straight Connector 1"/>
            <p:cNvCxnSpPr/>
            <p:nvPr/>
          </p:nvCxnSpPr>
          <p:spPr>
            <a:xfrm>
              <a:off x="9052972" y="3243149"/>
              <a:ext cx="0" cy="6975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5694914" y="3242955"/>
              <a:ext cx="0" cy="6975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96396" y="3242955"/>
              <a:ext cx="0" cy="6975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14400" y="156030"/>
            <a:ext cx="10454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Development Timeline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6395" y="2130690"/>
            <a:ext cx="2486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Technology</a:t>
            </a:r>
            <a:br>
              <a:rPr lang="en-GB" sz="3200" b="1" dirty="0">
                <a:solidFill>
                  <a:schemeClr val="bg1"/>
                </a:solidFill>
              </a:rPr>
            </a:br>
            <a:r>
              <a:rPr lang="en-GB" sz="3200" b="1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9754" y="2143633"/>
            <a:ext cx="2591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Test </a:t>
            </a:r>
            <a:br>
              <a:rPr lang="en-GB" sz="3200" b="1" dirty="0">
                <a:solidFill>
                  <a:schemeClr val="bg1"/>
                </a:solidFill>
              </a:rPr>
            </a:br>
            <a:r>
              <a:rPr lang="en-GB" sz="3200" b="1" dirty="0">
                <a:solidFill>
                  <a:schemeClr val="bg1"/>
                </a:solidFill>
              </a:rPr>
              <a:t>Rollout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110" y="4820298"/>
            <a:ext cx="227657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Objectives </a:t>
            </a:r>
            <a:br>
              <a:rPr lang="en-GB" sz="2400" b="1" dirty="0"/>
            </a:br>
            <a:r>
              <a:rPr lang="en-GB" sz="2400" b="1" dirty="0"/>
              <a:t>For Systems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110" y="6259193"/>
            <a:ext cx="2276578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Team </a:t>
            </a:r>
            <a:br>
              <a:rPr lang="en-GB" sz="2400" b="1" dirty="0"/>
            </a:br>
            <a:r>
              <a:rPr lang="en-GB" sz="2400" b="1" dirty="0"/>
              <a:t>Growth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5250" y="3336254"/>
            <a:ext cx="2794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40 Customers</a:t>
            </a:r>
          </a:p>
          <a:p>
            <a:r>
              <a:rPr lang="en-GB" sz="2400" b="1" dirty="0"/>
              <a:t>1 </a:t>
            </a:r>
            <a:r>
              <a:rPr lang="en-GB" sz="2400" b="1" dirty="0" err="1"/>
              <a:t>KOKOpoint</a:t>
            </a:r>
            <a:endParaRPr lang="en-GB" sz="2400" b="1" dirty="0"/>
          </a:p>
          <a:p>
            <a:r>
              <a:rPr lang="en-GB" sz="2400" b="1" dirty="0"/>
              <a:t>1 </a:t>
            </a:r>
            <a:r>
              <a:rPr lang="en-GB" sz="2400" b="1" dirty="0" err="1"/>
              <a:t>MicroTanker</a:t>
            </a:r>
            <a:endParaRPr lang="en-GB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66629" y="3336254"/>
            <a:ext cx="398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600 Customers</a:t>
            </a:r>
          </a:p>
          <a:p>
            <a:r>
              <a:rPr lang="en-GB" sz="2400" b="1" dirty="0"/>
              <a:t>3 </a:t>
            </a:r>
            <a:r>
              <a:rPr lang="en-GB" sz="2400" b="1" dirty="0" err="1"/>
              <a:t>KOKOpoints</a:t>
            </a:r>
            <a:endParaRPr lang="en-GB" sz="2400" b="1" dirty="0"/>
          </a:p>
          <a:p>
            <a:r>
              <a:rPr lang="en-GB" sz="2400" b="1" dirty="0"/>
              <a:t>1 </a:t>
            </a:r>
            <a:r>
              <a:rPr lang="en-GB" sz="2400" b="1" dirty="0" err="1"/>
              <a:t>MicroTanker</a:t>
            </a:r>
            <a:endParaRPr lang="en-GB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32997" y="4833262"/>
            <a:ext cx="285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Iterate on consumer products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7721" y="4833262"/>
            <a:ext cx="328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Iterate on retailer &amp; wholesaler products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32997" y="6254494"/>
            <a:ext cx="328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10 full time </a:t>
            </a:r>
          </a:p>
          <a:p>
            <a:r>
              <a:rPr lang="en-GB" sz="2400" dirty="0"/>
              <a:t>engineers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84508" y="4833262"/>
            <a:ext cx="328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Refine &amp; adapt for commercial rollout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97721" y="6254493"/>
            <a:ext cx="328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12 full time engineers (addition of ops)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84508" y="6254604"/>
            <a:ext cx="3539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15 full time engineers</a:t>
            </a:r>
          </a:p>
          <a:p>
            <a:r>
              <a:rPr lang="en-GB" sz="2400" dirty="0"/>
              <a:t>(more dev &amp; ops)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110" y="7501124"/>
            <a:ext cx="2276578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Key Engineering Challenges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1851" y="7501124"/>
            <a:ext cx="263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Meeting consumer needs in a robust &amp; enjoyable way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1734" y="7501124"/>
            <a:ext cx="3280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Making operations smooth for our partners Operational support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62509" y="7501124"/>
            <a:ext cx="3561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Scaling services while maintaining excellent experience for customers &amp; operating partners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56669" y="3353032"/>
            <a:ext cx="3072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20,000 Customers</a:t>
            </a:r>
          </a:p>
          <a:p>
            <a:r>
              <a:rPr lang="en-GB" sz="2400" b="1" dirty="0"/>
              <a:t>100 </a:t>
            </a:r>
            <a:r>
              <a:rPr lang="en-GB" sz="2400" b="1" dirty="0" err="1"/>
              <a:t>KOKOpoints</a:t>
            </a:r>
            <a:endParaRPr lang="en-GB" sz="2400" b="1" dirty="0"/>
          </a:p>
          <a:p>
            <a:r>
              <a:rPr lang="en-GB" sz="2400" b="1" dirty="0"/>
              <a:t>2 </a:t>
            </a:r>
            <a:r>
              <a:rPr lang="en-GB" sz="2400" b="1" dirty="0" err="1"/>
              <a:t>MicroTankers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48094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238</Words>
  <Application>Microsoft Office PowerPoint</Application>
  <PresentationFormat>A3 Paper (297x420 mm)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Sagun Saxena</dc:creator>
  <cp:lastModifiedBy>Micael da Costa</cp:lastModifiedBy>
  <cp:revision>21</cp:revision>
  <cp:lastPrinted>2016-10-31T05:29:02Z</cp:lastPrinted>
  <dcterms:created xsi:type="dcterms:W3CDTF">2016-06-15T08:21:26Z</dcterms:created>
  <dcterms:modified xsi:type="dcterms:W3CDTF">2016-11-16T10:20:39Z</dcterms:modified>
</cp:coreProperties>
</file>