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3169921" cy="4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8375" lIns="96750" spcFirstLastPara="1" rIns="96750" wrap="square" tIns="48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9" y="0"/>
            <a:ext cx="3169921" cy="4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8375" lIns="96750" spcFirstLastPara="1" rIns="96750" wrap="square" tIns="483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1" y="4620579"/>
            <a:ext cx="5852160" cy="3780472"/>
          </a:xfrm>
          <a:prstGeom prst="rect">
            <a:avLst/>
          </a:prstGeom>
          <a:noFill/>
          <a:ln>
            <a:noFill/>
          </a:ln>
        </p:spPr>
        <p:txBody>
          <a:bodyPr anchorCtr="0" anchor="t" bIns="48375" lIns="96750" spcFirstLastPara="1" rIns="96750" wrap="square" tIns="483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119476"/>
            <a:ext cx="3169921" cy="481727"/>
          </a:xfrm>
          <a:prstGeom prst="rect">
            <a:avLst/>
          </a:prstGeom>
          <a:noFill/>
          <a:ln>
            <a:noFill/>
          </a:ln>
        </p:spPr>
        <p:txBody>
          <a:bodyPr anchorCtr="0" anchor="b" bIns="48375" lIns="96750" spcFirstLastPara="1" rIns="96750" wrap="square" tIns="48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9" y="9119476"/>
            <a:ext cx="3169921" cy="481727"/>
          </a:xfrm>
          <a:prstGeom prst="rect">
            <a:avLst/>
          </a:prstGeom>
          <a:noFill/>
          <a:ln>
            <a:noFill/>
          </a:ln>
        </p:spPr>
        <p:txBody>
          <a:bodyPr anchorCtr="0" anchor="b" bIns="48375" lIns="96750" spcFirstLastPara="1" rIns="96750" wrap="square" tIns="483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731521" y="4620579"/>
            <a:ext cx="5852160" cy="3780472"/>
          </a:xfrm>
          <a:prstGeom prst="rect">
            <a:avLst/>
          </a:prstGeom>
        </p:spPr>
        <p:txBody>
          <a:bodyPr anchorCtr="0" anchor="t" bIns="48375" lIns="96750" spcFirstLastPara="1" rIns="96750" wrap="square" tIns="48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731521" y="4620579"/>
            <a:ext cx="5852160" cy="3780472"/>
          </a:xfrm>
          <a:prstGeom prst="rect">
            <a:avLst/>
          </a:prstGeom>
        </p:spPr>
        <p:txBody>
          <a:bodyPr anchorCtr="0" anchor="t" bIns="48375" lIns="96750" spcFirstLastPara="1" rIns="96750" wrap="square" tIns="48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731521" y="4620579"/>
            <a:ext cx="5852160" cy="3780472"/>
          </a:xfrm>
          <a:prstGeom prst="rect">
            <a:avLst/>
          </a:prstGeom>
        </p:spPr>
        <p:txBody>
          <a:bodyPr anchorCtr="0" anchor="t" bIns="48375" lIns="96750" spcFirstLastPara="1" rIns="96750" wrap="square" tIns="48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e9580e061_0_2:notes"/>
          <p:cNvSpPr txBox="1"/>
          <p:nvPr>
            <p:ph idx="1" type="body"/>
          </p:nvPr>
        </p:nvSpPr>
        <p:spPr>
          <a:xfrm>
            <a:off x="731521" y="4620579"/>
            <a:ext cx="5852100" cy="3780600"/>
          </a:xfrm>
          <a:prstGeom prst="rect">
            <a:avLst/>
          </a:prstGeom>
        </p:spPr>
        <p:txBody>
          <a:bodyPr anchorCtr="0" anchor="t" bIns="48375" lIns="96750" spcFirstLastPara="1" rIns="96750" wrap="square" tIns="48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e9580e061_0_2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8427" y="-486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291000" y="642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08427" y="300639"/>
            <a:ext cx="11513457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venir"/>
              <a:buNone/>
              <a:defRPr b="0" i="0" sz="2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 rot="5400000">
            <a:off x="3308325" y="-2204014"/>
            <a:ext cx="5311877" cy="11513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308427" y="-486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9291000" y="642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venir"/>
              <a:buNone/>
              <a:defRPr b="0" i="0" sz="2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08427" y="-486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9291000" y="642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Title and Content">
  <p:cSld name="41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609600" y="274638"/>
            <a:ext cx="10972800" cy="601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31"/>
              <a:buFont typeface="Avenir"/>
              <a:buNone/>
              <a:defRPr b="0" i="0" sz="4431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609600" y="1932040"/>
            <a:ext cx="10972800" cy="4194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2" type="body"/>
          </p:nvPr>
        </p:nvSpPr>
        <p:spPr>
          <a:xfrm>
            <a:off x="609600" y="885417"/>
            <a:ext cx="10972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None/>
              <a:defRPr b="0" i="0" sz="2215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9252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9252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9252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9252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15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08427" y="-486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9291000" y="642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Title and Content">
  <p:cSld name="29_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308427" y="-486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>
            <a:off x="5431353" y="1441174"/>
            <a:ext cx="1162113" cy="24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9291000" y="642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venir"/>
              <a:buNone/>
              <a:defRPr b="0" i="0" sz="6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9291000" y="642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08427" y="300639"/>
            <a:ext cx="11513457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venir"/>
              <a:buNone/>
              <a:defRPr b="0" i="0" sz="2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07535" y="896776"/>
            <a:ext cx="11513457" cy="5311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8427" y="-486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9291000" y="642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venir"/>
              <a:buNone/>
              <a:defRPr b="0" i="0" sz="6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8427" y="-486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9291000" y="642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08427" y="300639"/>
            <a:ext cx="11513457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venir"/>
              <a:buNone/>
              <a:defRPr b="0" i="0" sz="2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08427" y="-486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9291000" y="642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venir"/>
              <a:buNone/>
              <a:defRPr b="0" i="0" sz="2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08427" y="-486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9291000" y="642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8427" y="300639"/>
            <a:ext cx="11513457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venir"/>
              <a:buNone/>
              <a:defRPr b="0" i="0" sz="2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08427" y="-486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9291000" y="642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venir"/>
              <a:buNone/>
              <a:defRPr b="0" i="0" sz="3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308427" y="-486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9291000" y="642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venir"/>
              <a:buNone/>
              <a:defRPr b="0" i="0" sz="32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8427" y="-486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9291000" y="642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308427" y="300639"/>
            <a:ext cx="11513457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venir"/>
              <a:buNone/>
              <a:defRPr b="0" i="0" sz="2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07535" y="896776"/>
            <a:ext cx="11513457" cy="5311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8427" y="-486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291000" y="642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p.asana.com/0/770907582338070/770907582338083?lg=1532512744779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p.asana.com/0/770907582338070/770907582338083?lg=153251274477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08424" y="-48600"/>
            <a:ext cx="672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www.kokonetworks.com / © 2018 KOKO Networks Limited</a:t>
            </a:r>
            <a:endParaRPr b="0" i="0" sz="1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831850" y="499831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August </a:t>
            </a:r>
            <a:r>
              <a:rPr lang="en-US"/>
              <a:t>2018</a:t>
            </a:r>
            <a:endParaRPr b="1" i="1"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Market Research</a:t>
            </a:r>
            <a:r>
              <a:rPr b="1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(MR):</a:t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 Request Pipeline &amp; Process</a:t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426000" y="1269000"/>
            <a:ext cx="5738700" cy="5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</a:t>
            </a:r>
            <a:r>
              <a:rPr i="0" lang="en-US" u="none" cap="none" strike="noStrike">
                <a:solidFill>
                  <a:schemeClr val="dk1"/>
                </a:solidFill>
              </a:rPr>
              <a:t>ll requests can be </a:t>
            </a:r>
            <a:r>
              <a:rPr lang="en-US">
                <a:solidFill>
                  <a:schemeClr val="dk1"/>
                </a:solidFill>
              </a:rPr>
              <a:t>placed and tracked on </a:t>
            </a:r>
            <a:r>
              <a:rPr i="0" lang="en-US" u="none" cap="none" strike="noStrike">
                <a:solidFill>
                  <a:schemeClr val="dk1"/>
                </a:solidFill>
              </a:rPr>
              <a:t>Asana in the </a:t>
            </a:r>
            <a:r>
              <a:rPr lang="en-US">
                <a:solidFill>
                  <a:schemeClr val="dk1"/>
                </a:solidFill>
              </a:rPr>
              <a:t>“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Market Research Pipeline</a:t>
            </a:r>
            <a:r>
              <a:rPr lang="en-US">
                <a:solidFill>
                  <a:schemeClr val="dk1"/>
                </a:solidFill>
              </a:rPr>
              <a:t>” project in Asana by making a copy of the template and filling out the details.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Requests will pass through the following stages: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US">
                <a:solidFill>
                  <a:schemeClr val="dk1"/>
                </a:solidFill>
              </a:rPr>
              <a:t>New</a:t>
            </a:r>
            <a:r>
              <a:rPr lang="en-US">
                <a:solidFill>
                  <a:schemeClr val="dk1"/>
                </a:solidFill>
              </a:rPr>
              <a:t>:</a:t>
            </a:r>
            <a:r>
              <a:rPr lang="en-US">
                <a:solidFill>
                  <a:schemeClr val="dk1"/>
                </a:solidFill>
              </a:rPr>
              <a:t> requirements draft &amp; ready for review by MI team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US">
                <a:solidFill>
                  <a:schemeClr val="dk1"/>
                </a:solidFill>
              </a:rPr>
              <a:t>Backlog: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requirements finalized by MI team and ready for work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US">
                <a:solidFill>
                  <a:schemeClr val="dk1"/>
                </a:solidFill>
              </a:rPr>
              <a:t>Current: </a:t>
            </a:r>
            <a:r>
              <a:rPr lang="en-US">
                <a:solidFill>
                  <a:schemeClr val="dk1"/>
                </a:solidFill>
              </a:rPr>
              <a:t>request scheduled for work during current sprint - work may include research design, research planning, data collection, data analysis, and report development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US">
                <a:solidFill>
                  <a:schemeClr val="dk1"/>
                </a:solidFill>
              </a:rPr>
              <a:t>Blocked: </a:t>
            </a:r>
            <a:r>
              <a:rPr lang="en-US">
                <a:solidFill>
                  <a:schemeClr val="dk1"/>
                </a:solidFill>
              </a:rPr>
              <a:t>help / clarification required before work can continue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US">
                <a:solidFill>
                  <a:schemeClr val="dk1"/>
                </a:solidFill>
              </a:rPr>
              <a:t>Acceptance</a:t>
            </a:r>
            <a:r>
              <a:rPr b="1" lang="en-US">
                <a:solidFill>
                  <a:schemeClr val="dk1"/>
                </a:solidFill>
              </a:rPr>
              <a:t>: </a:t>
            </a:r>
            <a:r>
              <a:rPr lang="en-US">
                <a:solidFill>
                  <a:schemeClr val="dk1"/>
                </a:solidFill>
              </a:rPr>
              <a:t>request completed and ready for requester review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US">
                <a:solidFill>
                  <a:schemeClr val="dk1"/>
                </a:solidFill>
              </a:rPr>
              <a:t>Completed:</a:t>
            </a:r>
            <a:r>
              <a:rPr b="1"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requester confirmed task meets requirements</a:t>
            </a:r>
            <a:endParaRPr/>
          </a:p>
          <a:p>
            <a:pPr indent="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When the request is accepted by the requester, the MI team will mark the task complete in Asana, and it will disappear from the task list.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MI team will track progress based on the following metrics: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Number of tasks completed each month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Percent of tasks scheduled that were completed each month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308424" y="-48600"/>
            <a:ext cx="593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www.kokonetworks.com / © 2018 KOKO Networks Limited</a:t>
            </a:r>
            <a:endParaRPr b="0" i="0" sz="1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36000" y="472899"/>
            <a:ext cx="11901868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venir"/>
              <a:buNone/>
            </a:pPr>
            <a:r>
              <a:rPr b="1" lang="en-US" sz="2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Summary of MR request process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100" y="1105430"/>
            <a:ext cx="5722501" cy="5420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2121075" y="2177288"/>
            <a:ext cx="10071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M</a:t>
            </a:r>
            <a:r>
              <a:rPr lang="en-US" sz="1300">
                <a:solidFill>
                  <a:schemeClr val="dk1"/>
                </a:solidFill>
              </a:rPr>
              <a:t>I team will review each request and ask for any clarifications needed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chemeClr val="dk1"/>
                </a:solidFill>
              </a:rPr>
              <a:t>Once request is well defined, MI team will add to “</a:t>
            </a:r>
            <a:r>
              <a:rPr b="1" lang="en-US" sz="1300">
                <a:solidFill>
                  <a:schemeClr val="dk1"/>
                </a:solidFill>
              </a:rPr>
              <a:t>Backlog</a:t>
            </a:r>
            <a:r>
              <a:rPr lang="en-US" sz="1300">
                <a:solidFill>
                  <a:schemeClr val="dk1"/>
                </a:solidFill>
              </a:rPr>
              <a:t>” and indicate how many hours will be required to complete it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>
            <p:ph idx="11" type="ftr"/>
          </p:nvPr>
        </p:nvSpPr>
        <p:spPr>
          <a:xfrm>
            <a:off x="308424" y="-48600"/>
            <a:ext cx="659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www.kokonetworks.com / © 2018 KOKO Networks Limited</a:t>
            </a:r>
            <a:endParaRPr b="0" i="0" sz="1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36000" y="472900"/>
            <a:ext cx="118557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venir"/>
              <a:buNone/>
            </a:pPr>
            <a:r>
              <a:rPr b="1" lang="en-US" sz="2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Detailed stages of MR requests 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45984" y="1229452"/>
            <a:ext cx="1828800" cy="6402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New </a:t>
            </a:r>
            <a:endParaRPr b="1"/>
          </a:p>
        </p:txBody>
      </p:sp>
      <p:sp>
        <p:nvSpPr>
          <p:cNvPr id="105" name="Google Shape;105;p17"/>
          <p:cNvSpPr txBox="1"/>
          <p:nvPr/>
        </p:nvSpPr>
        <p:spPr>
          <a:xfrm>
            <a:off x="2121075" y="1229450"/>
            <a:ext cx="10058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US" sz="1300">
                <a:solidFill>
                  <a:schemeClr val="dk1"/>
                </a:solidFill>
              </a:rPr>
              <a:t>Requests can be placed on our Asana </a:t>
            </a:r>
            <a:r>
              <a:rPr i="0" lang="en-US" sz="1300" u="none" cap="none" strike="noStrike">
                <a:solidFill>
                  <a:schemeClr val="dk1"/>
                </a:solidFill>
              </a:rPr>
              <a:t>“</a:t>
            </a:r>
            <a:r>
              <a:rPr b="1" lang="en-US" sz="1300" u="sng">
                <a:solidFill>
                  <a:schemeClr val="hlink"/>
                </a:solidFill>
                <a:hlinkClick r:id="rId3"/>
              </a:rPr>
              <a:t>Market Research Pipeline</a:t>
            </a:r>
            <a:r>
              <a:rPr i="0" lang="en-US" sz="1300" u="none" cap="none" strike="noStrike">
                <a:solidFill>
                  <a:schemeClr val="dk1"/>
                </a:solidFill>
              </a:rPr>
              <a:t>” </a:t>
            </a:r>
            <a:r>
              <a:rPr lang="en-US" sz="1300">
                <a:solidFill>
                  <a:schemeClr val="dk1"/>
                </a:solidFill>
              </a:rPr>
              <a:t>project by copying </a:t>
            </a:r>
            <a:r>
              <a:rPr lang="en-US" sz="1300">
                <a:solidFill>
                  <a:schemeClr val="dk1"/>
                </a:solidFill>
              </a:rPr>
              <a:t>“</a:t>
            </a:r>
            <a:r>
              <a:rPr b="1" lang="en-US" sz="1300">
                <a:solidFill>
                  <a:schemeClr val="dk1"/>
                </a:solidFill>
              </a:rPr>
              <a:t>request template</a:t>
            </a:r>
            <a:r>
              <a:rPr lang="en-US" sz="1300">
                <a:solidFill>
                  <a:schemeClr val="dk1"/>
                </a:solidFill>
              </a:rPr>
              <a:t>” into a new task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chemeClr val="dk1"/>
                </a:solidFill>
              </a:rPr>
              <a:t>Fill in template with details of your request (see “</a:t>
            </a:r>
            <a:r>
              <a:rPr b="1" lang="en-US" sz="1300">
                <a:solidFill>
                  <a:schemeClr val="dk1"/>
                </a:solidFill>
              </a:rPr>
              <a:t>example request</a:t>
            </a:r>
            <a:r>
              <a:rPr lang="en-US" sz="1300">
                <a:solidFill>
                  <a:schemeClr val="dk1"/>
                </a:solidFill>
              </a:rPr>
              <a:t>” for information a request should include)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chemeClr val="dk1"/>
                </a:solidFill>
              </a:rPr>
              <a:t>Drag new request into “</a:t>
            </a:r>
            <a:r>
              <a:rPr b="1" lang="en-US" sz="1300">
                <a:solidFill>
                  <a:schemeClr val="dk1"/>
                </a:solidFill>
              </a:rPr>
              <a:t>New</a:t>
            </a:r>
            <a:r>
              <a:rPr lang="en-US" sz="1300">
                <a:solidFill>
                  <a:schemeClr val="dk1"/>
                </a:solidFill>
              </a:rPr>
              <a:t>”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121042" y="4072975"/>
            <a:ext cx="10058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If MI team cannot work on a request due to external dependencies, </a:t>
            </a:r>
            <a:r>
              <a:rPr lang="en-US" sz="1300">
                <a:solidFill>
                  <a:schemeClr val="dk1"/>
                </a:solidFill>
              </a:rPr>
              <a:t>affected request(s) will be moved to “</a:t>
            </a:r>
            <a:r>
              <a:rPr b="1" lang="en-US" sz="1300">
                <a:solidFill>
                  <a:schemeClr val="dk1"/>
                </a:solidFill>
              </a:rPr>
              <a:t>Blocked</a:t>
            </a:r>
            <a:r>
              <a:rPr lang="en-US" sz="1300">
                <a:solidFill>
                  <a:schemeClr val="dk1"/>
                </a:solidFill>
              </a:rPr>
              <a:t>”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Most common reason for a blocked request will be insufficient detail from the requester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121050" y="5020813"/>
            <a:ext cx="10058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Once each request is ready for review, it will be moved to “</a:t>
            </a:r>
            <a:r>
              <a:rPr b="1" lang="en-US" sz="1300">
                <a:solidFill>
                  <a:schemeClr val="dk1"/>
                </a:solidFill>
              </a:rPr>
              <a:t>Acceptance</a:t>
            </a:r>
            <a:r>
              <a:rPr lang="en-US" sz="1300">
                <a:solidFill>
                  <a:schemeClr val="dk1"/>
                </a:solidFill>
              </a:rPr>
              <a:t>” and assigned back to requester to confirm output and design meets requirements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121075" y="5968675"/>
            <a:ext cx="10058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When requester confirms request has been completed as desired, MI team will move it to “</a:t>
            </a:r>
            <a:r>
              <a:rPr b="1" lang="en-US" sz="1300">
                <a:solidFill>
                  <a:schemeClr val="dk1"/>
                </a:solidFill>
              </a:rPr>
              <a:t>Completed</a:t>
            </a:r>
            <a:r>
              <a:rPr lang="en-US" sz="1300">
                <a:solidFill>
                  <a:schemeClr val="dk1"/>
                </a:solidFill>
              </a:rPr>
              <a:t>” and </a:t>
            </a:r>
            <a:r>
              <a:rPr lang="en-US" sz="1300">
                <a:solidFill>
                  <a:schemeClr val="dk1"/>
                </a:solidFill>
              </a:rPr>
              <a:t>mark it complete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45947" y="2177291"/>
            <a:ext cx="1828800" cy="6402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Backlog</a:t>
            </a:r>
            <a:endParaRPr b="1"/>
          </a:p>
        </p:txBody>
      </p:sp>
      <p:sp>
        <p:nvSpPr>
          <p:cNvPr id="110" name="Google Shape;110;p17"/>
          <p:cNvSpPr/>
          <p:nvPr/>
        </p:nvSpPr>
        <p:spPr>
          <a:xfrm>
            <a:off x="345947" y="4072969"/>
            <a:ext cx="1828800" cy="6402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Blocked</a:t>
            </a:r>
            <a:endParaRPr b="1"/>
          </a:p>
        </p:txBody>
      </p:sp>
      <p:sp>
        <p:nvSpPr>
          <p:cNvPr id="111" name="Google Shape;111;p17"/>
          <p:cNvSpPr/>
          <p:nvPr/>
        </p:nvSpPr>
        <p:spPr>
          <a:xfrm>
            <a:off x="345947" y="5020808"/>
            <a:ext cx="1828800" cy="6402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Acceptance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45925" y="5968647"/>
            <a:ext cx="1828800" cy="6402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Completed</a:t>
            </a:r>
            <a:endParaRPr b="1"/>
          </a:p>
        </p:txBody>
      </p:sp>
      <p:sp>
        <p:nvSpPr>
          <p:cNvPr id="113" name="Google Shape;113;p17"/>
          <p:cNvSpPr txBox="1"/>
          <p:nvPr/>
        </p:nvSpPr>
        <p:spPr>
          <a:xfrm>
            <a:off x="2121050" y="3125138"/>
            <a:ext cx="10058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M</a:t>
            </a:r>
            <a:r>
              <a:rPr lang="en-US" sz="1300">
                <a:solidFill>
                  <a:schemeClr val="dk1"/>
                </a:solidFill>
              </a:rPr>
              <a:t>I team will schedule one-week sprints (Tue - Mon) based on its understanding of KOKO priorities and team time constraints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Items to be worked on during each week’s sprint will be moved to “</a:t>
            </a:r>
            <a:r>
              <a:rPr b="1" lang="en-US" sz="1300">
                <a:solidFill>
                  <a:schemeClr val="dk1"/>
                </a:solidFill>
              </a:rPr>
              <a:t>Current Sprint</a:t>
            </a:r>
            <a:r>
              <a:rPr lang="en-US" sz="1300">
                <a:solidFill>
                  <a:schemeClr val="dk1"/>
                </a:solidFill>
              </a:rPr>
              <a:t>”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“</a:t>
            </a:r>
            <a:r>
              <a:rPr b="1" lang="en-US" sz="1300">
                <a:solidFill>
                  <a:schemeClr val="dk1"/>
                </a:solidFill>
              </a:rPr>
              <a:t>Backlog</a:t>
            </a:r>
            <a:r>
              <a:rPr lang="en-US" sz="1300">
                <a:solidFill>
                  <a:schemeClr val="dk1"/>
                </a:solidFill>
              </a:rPr>
              <a:t>” will be updated and reprioritized weekly to indicate which requests are likely to be completed during future sprints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45947" y="3125130"/>
            <a:ext cx="1828800" cy="6402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Current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2121078" y="2634519"/>
            <a:ext cx="100710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rgbClr val="151B26"/>
                </a:solidFill>
              </a:rPr>
              <a:t>Information required, including location, sample size, target / selection criteria, data to collect, and budget, where appropriate</a:t>
            </a:r>
            <a:endParaRPr sz="1300">
              <a:solidFill>
                <a:srgbClr val="151B26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B26"/>
              </a:buClr>
              <a:buSzPts val="1300"/>
              <a:buChar char="○"/>
            </a:pPr>
            <a:r>
              <a:rPr lang="en-US" sz="1300" u="sng">
                <a:solidFill>
                  <a:srgbClr val="151B26"/>
                </a:solidFill>
              </a:rPr>
              <a:t>Example</a:t>
            </a:r>
            <a:r>
              <a:rPr lang="en-US" sz="1300">
                <a:solidFill>
                  <a:srgbClr val="151B26"/>
                </a:solidFill>
              </a:rPr>
              <a:t>: collect pricing data in 8 neighborhoods for charcoal, kerosene, and LPG:</a:t>
            </a:r>
            <a:endParaRPr sz="1300">
              <a:solidFill>
                <a:srgbClr val="151B26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B26"/>
              </a:buClr>
              <a:buSzPts val="1300"/>
              <a:buChar char="■"/>
            </a:pPr>
            <a:r>
              <a:rPr lang="en-US" sz="1300">
                <a:solidFill>
                  <a:srgbClr val="151B26"/>
                </a:solidFill>
              </a:rPr>
              <a:t>Locations to visit: petrol stations, charcoal vendors, supermarkets, kerosene pumps, LPG vendors</a:t>
            </a:r>
            <a:endParaRPr sz="1300">
              <a:solidFill>
                <a:srgbClr val="151B26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B26"/>
              </a:buClr>
              <a:buSzPts val="1300"/>
              <a:buChar char="■"/>
            </a:pPr>
            <a:r>
              <a:rPr lang="en-US" sz="1300">
                <a:solidFill>
                  <a:srgbClr val="151B26"/>
                </a:solidFill>
              </a:rPr>
              <a:t>Sample size: 5+ outlets per neighborhood</a:t>
            </a:r>
            <a:endParaRPr sz="1300">
              <a:solidFill>
                <a:srgbClr val="151B26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B26"/>
              </a:buClr>
              <a:buSzPts val="1300"/>
              <a:buChar char="■"/>
            </a:pPr>
            <a:r>
              <a:rPr lang="en-US" sz="1300">
                <a:solidFill>
                  <a:srgbClr val="151B26"/>
                </a:solidFill>
              </a:rPr>
              <a:t>Data: charcoal price (per tin and per sack), kerosene price (per litre), and LPG price (per 3kg, 6kg, 13kg)</a:t>
            </a:r>
            <a:endParaRPr sz="1300">
              <a:solidFill>
                <a:srgbClr val="151B26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B26"/>
              </a:buClr>
              <a:buSzPts val="1300"/>
              <a:buChar char="■"/>
            </a:pPr>
            <a:r>
              <a:rPr lang="en-US" sz="1300">
                <a:solidFill>
                  <a:srgbClr val="151B26"/>
                </a:solidFill>
              </a:rPr>
              <a:t>Budget / timing: KES 8,000 for 1 day</a:t>
            </a:r>
            <a:endParaRPr sz="1300">
              <a:solidFill>
                <a:srgbClr val="151B26"/>
              </a:solidFill>
            </a:endParaRPr>
          </a:p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08424" y="-48600"/>
            <a:ext cx="659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www.kokonetworks.com / © 2018 KOKO Networks Limited</a:t>
            </a:r>
            <a:endParaRPr b="0" i="0" sz="1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36000" y="472900"/>
            <a:ext cx="118557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venir"/>
              <a:buNone/>
            </a:pPr>
            <a:r>
              <a:rPr b="1" lang="en-US" sz="2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Information required for MR</a:t>
            </a:r>
            <a:r>
              <a:rPr b="1" lang="en-US" sz="2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 requests 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345984" y="1229452"/>
            <a:ext cx="1828800" cy="6402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Objective</a:t>
            </a:r>
            <a:endParaRPr b="1"/>
          </a:p>
        </p:txBody>
      </p:sp>
      <p:sp>
        <p:nvSpPr>
          <p:cNvPr id="123" name="Google Shape;123;p18"/>
          <p:cNvSpPr txBox="1"/>
          <p:nvPr/>
        </p:nvSpPr>
        <p:spPr>
          <a:xfrm>
            <a:off x="2121075" y="1229450"/>
            <a:ext cx="10058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rgbClr val="151B26"/>
                </a:solidFill>
              </a:rPr>
              <a:t>One sentence description of question you are trying to answer or proble</a:t>
            </a:r>
            <a:r>
              <a:rPr lang="en-US" sz="1300">
                <a:solidFill>
                  <a:srgbClr val="151B26"/>
                </a:solidFill>
              </a:rPr>
              <a:t>m you are tryi</a:t>
            </a:r>
            <a:r>
              <a:rPr lang="en-US" sz="1300">
                <a:solidFill>
                  <a:srgbClr val="151B26"/>
                </a:solidFill>
              </a:rPr>
              <a:t>ng to solve</a:t>
            </a:r>
            <a:endParaRPr sz="1300">
              <a:solidFill>
                <a:srgbClr val="151B26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B26"/>
              </a:buClr>
              <a:buSzPts val="1300"/>
              <a:buChar char="○"/>
            </a:pPr>
            <a:r>
              <a:rPr lang="en-US" sz="1300" u="sng">
                <a:solidFill>
                  <a:srgbClr val="151B26"/>
                </a:solidFill>
              </a:rPr>
              <a:t>Example</a:t>
            </a:r>
            <a:r>
              <a:rPr lang="en-US" sz="1300">
                <a:solidFill>
                  <a:srgbClr val="151B26"/>
                </a:solidFill>
              </a:rPr>
              <a:t>: update Nairobi fuel pricing index</a:t>
            </a:r>
            <a:endParaRPr sz="1300">
              <a:solidFill>
                <a:srgbClr val="151B26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121050" y="4301575"/>
            <a:ext cx="100584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rgbClr val="151B26"/>
                </a:solidFill>
              </a:rPr>
              <a:t>GIS Mapping vs. Field Research vs. Data Analysis vs. Other</a:t>
            </a:r>
            <a:endParaRPr sz="1300">
              <a:solidFill>
                <a:srgbClr val="151B26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B26"/>
              </a:buClr>
              <a:buSzPts val="1300"/>
              <a:buChar char="○"/>
            </a:pPr>
            <a:r>
              <a:rPr lang="en-US" sz="1300" u="sng">
                <a:solidFill>
                  <a:srgbClr val="151B26"/>
                </a:solidFill>
              </a:rPr>
              <a:t>Example</a:t>
            </a:r>
            <a:r>
              <a:rPr lang="en-US" sz="1300">
                <a:solidFill>
                  <a:srgbClr val="151B26"/>
                </a:solidFill>
              </a:rPr>
              <a:t>: Field Research</a:t>
            </a:r>
            <a:endParaRPr sz="1300">
              <a:solidFill>
                <a:srgbClr val="151B26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121050" y="5249388"/>
            <a:ext cx="10058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rgbClr val="151B26"/>
                </a:solidFill>
              </a:rPr>
              <a:t>High = need it ASAP; Medium = need it this month; Low = willing to wait; indicate any critical deadlines here</a:t>
            </a:r>
            <a:endParaRPr sz="1300">
              <a:solidFill>
                <a:srgbClr val="151B26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B26"/>
              </a:buClr>
              <a:buSzPts val="1300"/>
              <a:buChar char="○"/>
            </a:pPr>
            <a:r>
              <a:rPr lang="en-US" sz="1300" u="sng">
                <a:solidFill>
                  <a:srgbClr val="151B26"/>
                </a:solidFill>
              </a:rPr>
              <a:t>Example</a:t>
            </a:r>
            <a:r>
              <a:rPr lang="en-US" sz="1300">
                <a:solidFill>
                  <a:srgbClr val="151B26"/>
                </a:solidFill>
              </a:rPr>
              <a:t>: Medium. Data is part of routine monthly update, which we aim to complete by 13th of the month</a:t>
            </a:r>
            <a:endParaRPr sz="1300">
              <a:solidFill>
                <a:srgbClr val="151B26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121075" y="5968675"/>
            <a:ext cx="10058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rgbClr val="151B26"/>
                </a:solidFill>
              </a:rPr>
              <a:t>Who is the intended recipient of this request?; e.g., ExCo, Agent Management, Operations, Hardware, Product, etc.</a:t>
            </a:r>
            <a:endParaRPr sz="1300">
              <a:solidFill>
                <a:srgbClr val="151B26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B26"/>
              </a:buClr>
              <a:buSzPts val="1300"/>
              <a:buChar char="○"/>
            </a:pPr>
            <a:r>
              <a:rPr lang="en-US" sz="1300" u="sng">
                <a:solidFill>
                  <a:srgbClr val="151B26"/>
                </a:solidFill>
              </a:rPr>
              <a:t>Example</a:t>
            </a:r>
            <a:r>
              <a:rPr lang="en-US" sz="1300">
                <a:solidFill>
                  <a:srgbClr val="151B26"/>
                </a:solidFill>
              </a:rPr>
              <a:t>: ExCo, Product, and Customer teams</a:t>
            </a:r>
            <a:endParaRPr sz="1300">
              <a:solidFill>
                <a:srgbClr val="151B26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345950" y="2634528"/>
            <a:ext cx="1828800" cy="15969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Research Request</a:t>
            </a:r>
            <a:endParaRPr b="1"/>
          </a:p>
        </p:txBody>
      </p:sp>
      <p:sp>
        <p:nvSpPr>
          <p:cNvPr id="128" name="Google Shape;128;p18"/>
          <p:cNvSpPr/>
          <p:nvPr/>
        </p:nvSpPr>
        <p:spPr>
          <a:xfrm>
            <a:off x="345950" y="4301577"/>
            <a:ext cx="1828800" cy="8736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Request Type</a:t>
            </a:r>
            <a:endParaRPr b="1"/>
          </a:p>
        </p:txBody>
      </p:sp>
      <p:sp>
        <p:nvSpPr>
          <p:cNvPr id="129" name="Google Shape;129;p18"/>
          <p:cNvSpPr/>
          <p:nvPr/>
        </p:nvSpPr>
        <p:spPr>
          <a:xfrm>
            <a:off x="345947" y="5249408"/>
            <a:ext cx="1828800" cy="6402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Priority / Deadline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345925" y="5968647"/>
            <a:ext cx="1828800" cy="6402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Audience</a:t>
            </a:r>
            <a:endParaRPr b="1"/>
          </a:p>
        </p:txBody>
      </p:sp>
      <p:sp>
        <p:nvSpPr>
          <p:cNvPr id="131" name="Google Shape;131;p18"/>
          <p:cNvSpPr txBox="1"/>
          <p:nvPr/>
        </p:nvSpPr>
        <p:spPr>
          <a:xfrm>
            <a:off x="2121042" y="1931988"/>
            <a:ext cx="10058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rgbClr val="151B26"/>
                </a:solidFill>
              </a:rPr>
              <a:t>Specific questions to answer or hypotheses to test</a:t>
            </a:r>
            <a:endParaRPr sz="1300">
              <a:solidFill>
                <a:srgbClr val="151B26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B26"/>
              </a:buClr>
              <a:buSzPts val="1300"/>
              <a:buChar char="○"/>
            </a:pPr>
            <a:r>
              <a:rPr lang="en-US" sz="1300" u="sng">
                <a:solidFill>
                  <a:srgbClr val="151B26"/>
                </a:solidFill>
              </a:rPr>
              <a:t>Example</a:t>
            </a:r>
            <a:r>
              <a:rPr lang="en-US" sz="1300">
                <a:solidFill>
                  <a:srgbClr val="151B26"/>
                </a:solidFill>
              </a:rPr>
              <a:t>: how has pricing for competitor fuels changed across Nairobi vs. last month? </a:t>
            </a:r>
            <a:endParaRPr sz="1300">
              <a:solidFill>
                <a:srgbClr val="151B26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45947" y="1931982"/>
            <a:ext cx="1828800" cy="6402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Research Questions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