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69" r:id="rId3"/>
    <p:sldId id="283" r:id="rId4"/>
    <p:sldId id="282" r:id="rId5"/>
    <p:sldId id="287" r:id="rId6"/>
    <p:sldId id="259" r:id="rId7"/>
    <p:sldId id="268" r:id="rId8"/>
    <p:sldId id="264" r:id="rId9"/>
    <p:sldId id="265" r:id="rId10"/>
    <p:sldId id="266" r:id="rId11"/>
    <p:sldId id="267" r:id="rId12"/>
    <p:sldId id="284" r:id="rId13"/>
    <p:sldId id="285" r:id="rId14"/>
    <p:sldId id="286" r:id="rId15"/>
    <p:sldId id="281" r:id="rId16"/>
    <p:sldId id="271" r:id="rId17"/>
    <p:sldId id="270" r:id="rId18"/>
    <p:sldId id="274" r:id="rId19"/>
    <p:sldId id="276" r:id="rId20"/>
    <p:sldId id="260" r:id="rId21"/>
    <p:sldId id="272" r:id="rId22"/>
    <p:sldId id="278" r:id="rId23"/>
    <p:sldId id="261" r:id="rId24"/>
    <p:sldId id="279" r:id="rId25"/>
  </p:sldIdLst>
  <p:sldSz cx="9144000" cy="5143500" type="screen16x9"/>
  <p:notesSz cx="6858000" cy="9144000"/>
  <p:embeddedFontLs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59"/>
    <a:srgbClr val="09DCFC"/>
    <a:srgbClr val="00FF00"/>
    <a:srgbClr val="02788C"/>
    <a:srgbClr val="04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7" autoAdjust="0"/>
    <p:restoredTop sz="80221" autoAdjust="0"/>
  </p:normalViewPr>
  <p:slideViewPr>
    <p:cSldViewPr snapToGrid="0">
      <p:cViewPr varScale="1">
        <p:scale>
          <a:sx n="116" d="100"/>
          <a:sy n="11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5E170-7BCD-4C57-BEDE-31B5104095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9428A-DA84-428F-8565-DF68703C3C9C}">
      <dgm:prSet phldrT="[Text]"/>
      <dgm:spPr>
        <a:xfrm>
          <a:off x="761781" y="76356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Tech Manager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C904CFB-FAB6-4750-96E7-F04A93DC5562}" type="parTrans" cxnId="{BC4D47F3-7269-4EEF-8BDC-4E38B8B4F767}">
      <dgm:prSet/>
      <dgm:spPr>
        <a:xfrm>
          <a:off x="1298704" y="538055"/>
          <a:ext cx="649676" cy="225507"/>
        </a:xfrm>
        <a:custGeom>
          <a:avLst/>
          <a:gdLst/>
          <a:ahLst/>
          <a:cxnLst/>
          <a:rect l="0" t="0" r="0" b="0"/>
          <a:pathLst>
            <a:path>
              <a:moveTo>
                <a:pt x="649676" y="0"/>
              </a:moveTo>
              <a:lnTo>
                <a:pt x="649676" y="112753"/>
              </a:lnTo>
              <a:lnTo>
                <a:pt x="0" y="112753"/>
              </a:lnTo>
              <a:lnTo>
                <a:pt x="0" y="2255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FDB60D26-53AC-4841-A275-6371D839397A}" type="sibTrans" cxnId="{BC4D47F3-7269-4EEF-8BDC-4E38B8B4F767}">
      <dgm:prSet/>
      <dgm:spPr/>
      <dgm:t>
        <a:bodyPr/>
        <a:lstStyle/>
        <a:p>
          <a:endParaRPr lang="en-US"/>
        </a:p>
      </dgm:t>
    </dgm:pt>
    <dgm:pt modelId="{01B27015-16BD-4654-B5B4-0687AFCAFC00}">
      <dgm:prSet phldrT="[Text]"/>
      <dgm:spPr>
        <a:xfrm>
          <a:off x="2061134" y="76356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Product Analyst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149B814-2615-46F5-85A9-010E8E58A29C}" type="parTrans" cxnId="{2F6B7964-B434-4E75-909F-A2A8E4002F03}">
      <dgm:prSet/>
      <dgm:spPr>
        <a:xfrm>
          <a:off x="1948380" y="538055"/>
          <a:ext cx="649676" cy="22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"/>
              </a:lnTo>
              <a:lnTo>
                <a:pt x="649676" y="112753"/>
              </a:lnTo>
              <a:lnTo>
                <a:pt x="649676" y="2255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F8204C00-CDE1-4FD4-A0E8-18F27C5FD89A}" type="sibTrans" cxnId="{2F6B7964-B434-4E75-909F-A2A8E4002F03}">
      <dgm:prSet/>
      <dgm:spPr/>
      <dgm:t>
        <a:bodyPr/>
        <a:lstStyle/>
        <a:p>
          <a:endParaRPr lang="en-US"/>
        </a:p>
      </dgm:t>
    </dgm:pt>
    <dgm:pt modelId="{35236735-3B7D-4910-9F28-A98040BB183B}">
      <dgm:prSet phldrT="[Text]"/>
      <dgm:spPr>
        <a:xfrm>
          <a:off x="1411458" y="113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Tech Team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A41101D-D290-44DD-80C4-13B6627F5B70}" type="sibTrans" cxnId="{422DCCB7-5BF0-4154-8285-4884473EEC07}">
      <dgm:prSet/>
      <dgm:spPr/>
      <dgm:t>
        <a:bodyPr/>
        <a:lstStyle/>
        <a:p>
          <a:endParaRPr lang="en-US"/>
        </a:p>
      </dgm:t>
    </dgm:pt>
    <dgm:pt modelId="{DECDE6E8-1643-413B-93B9-42B8E7E96F98}" type="parTrans" cxnId="{422DCCB7-5BF0-4154-8285-4884473EEC07}">
      <dgm:prSet/>
      <dgm:spPr/>
      <dgm:t>
        <a:bodyPr/>
        <a:lstStyle/>
        <a:p>
          <a:endParaRPr lang="en-US"/>
        </a:p>
      </dgm:t>
    </dgm:pt>
    <dgm:pt modelId="{44606BEF-3B12-4550-A855-DB032C9E9A04}">
      <dgm:prSet phldrT="[Text]"/>
      <dgm:spPr>
        <a:xfrm>
          <a:off x="1030243" y="152599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F0C84D3-25A6-4866-A91F-DF2BCCB971AE}" type="parTrans" cxnId="{214E785E-119A-4D4D-AB23-8070A0EDFFA0}">
      <dgm:prSet/>
      <dgm:spPr>
        <a:xfrm>
          <a:off x="869166" y="1300485"/>
          <a:ext cx="161076" cy="49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68"/>
              </a:lnTo>
              <a:lnTo>
                <a:pt x="161076" y="49396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8E2B0BF-29BA-4C7F-863D-89315E2A9C9E}" type="sibTrans" cxnId="{214E785E-119A-4D4D-AB23-8070A0EDFFA0}">
      <dgm:prSet/>
      <dgm:spPr/>
      <dgm:t>
        <a:bodyPr/>
        <a:lstStyle/>
        <a:p>
          <a:endParaRPr lang="en-US"/>
        </a:p>
      </dgm:t>
    </dgm:pt>
    <dgm:pt modelId="{F5D8D689-80DD-47A7-87AA-F0A0035CF0D8}">
      <dgm:prSet phldrT="[Text]"/>
      <dgm:spPr>
        <a:xfrm>
          <a:off x="1030243" y="228842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6FE4382-F2A8-4FFD-AFDD-3124143B2683}" type="parTrans" cxnId="{B2FE68A9-0DDB-4596-BACB-6A015DA6D0D8}">
      <dgm:prSet/>
      <dgm:spPr>
        <a:xfrm>
          <a:off x="869166" y="1300485"/>
          <a:ext cx="161076" cy="125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398"/>
              </a:lnTo>
              <a:lnTo>
                <a:pt x="161076" y="125639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09292DAA-BAD2-41E8-B76F-1D29FE9D08D9}" type="sibTrans" cxnId="{B2FE68A9-0DDB-4596-BACB-6A015DA6D0D8}">
      <dgm:prSet/>
      <dgm:spPr/>
      <dgm:t>
        <a:bodyPr/>
        <a:lstStyle/>
        <a:p>
          <a:endParaRPr lang="en-US"/>
        </a:p>
      </dgm:t>
    </dgm:pt>
    <dgm:pt modelId="{DF164258-BF84-4E10-ACB0-B82DEB62FED4}">
      <dgm:prSet phldrT="[Text]"/>
      <dgm:spPr>
        <a:xfrm>
          <a:off x="1030243" y="305085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EA0A351-7BC5-4984-818D-8E4C0F7EF70A}" type="parTrans" cxnId="{1996D54C-76D0-46CE-890F-BE096731B17F}">
      <dgm:prSet/>
      <dgm:spPr>
        <a:xfrm>
          <a:off x="869166" y="1300485"/>
          <a:ext cx="161076" cy="2018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828"/>
              </a:lnTo>
              <a:lnTo>
                <a:pt x="161076" y="201882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9B78BD2-6499-477E-9C1F-9DB2AAD8602E}" type="sibTrans" cxnId="{1996D54C-76D0-46CE-890F-BE096731B17F}">
      <dgm:prSet/>
      <dgm:spPr/>
      <dgm:t>
        <a:bodyPr/>
        <a:lstStyle/>
        <a:p>
          <a:endParaRPr lang="en-US"/>
        </a:p>
      </dgm:t>
    </dgm:pt>
    <dgm:pt modelId="{D689BB3C-0A79-489A-8B03-763D686D2A88}">
      <dgm:prSet phldrT="[Text]"/>
      <dgm:spPr>
        <a:xfrm>
          <a:off x="1030243" y="381328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D6D8718B-890F-4250-9F30-96FB3605FAE6}" type="parTrans" cxnId="{B1C385B2-4DAB-47AE-8D8A-FE6FD9CD9DFD}">
      <dgm:prSet/>
      <dgm:spPr>
        <a:xfrm>
          <a:off x="869166" y="1300485"/>
          <a:ext cx="161076" cy="2781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1258"/>
              </a:lnTo>
              <a:lnTo>
                <a:pt x="161076" y="278125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/>
        </a:p>
      </dgm:t>
    </dgm:pt>
    <dgm:pt modelId="{E7640D7B-3534-4F77-A3DD-3D424B029097}" type="sibTrans" cxnId="{B1C385B2-4DAB-47AE-8D8A-FE6FD9CD9DFD}">
      <dgm:prSet/>
      <dgm:spPr/>
      <dgm:t>
        <a:bodyPr/>
        <a:lstStyle/>
        <a:p>
          <a:endParaRPr lang="en-US"/>
        </a:p>
      </dgm:t>
    </dgm:pt>
    <dgm:pt modelId="{0447E341-5E28-4B0F-B21F-314B70E1BE12}" type="pres">
      <dgm:prSet presAssocID="{8245E170-7BCD-4C57-BEDE-31B5104095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50E1B6-9589-4792-897C-3F304BADB676}" type="pres">
      <dgm:prSet presAssocID="{35236735-3B7D-4910-9F28-A98040BB183B}" presName="hierRoot1" presStyleCnt="0">
        <dgm:presLayoutVars>
          <dgm:hierBranch val="init"/>
        </dgm:presLayoutVars>
      </dgm:prSet>
      <dgm:spPr/>
    </dgm:pt>
    <dgm:pt modelId="{201E8EDF-7133-48E4-898A-33334E6FC71D}" type="pres">
      <dgm:prSet presAssocID="{35236735-3B7D-4910-9F28-A98040BB183B}" presName="rootComposite1" presStyleCnt="0"/>
      <dgm:spPr/>
    </dgm:pt>
    <dgm:pt modelId="{665D7B80-6A63-4837-B02A-FA145F898A30}" type="pres">
      <dgm:prSet presAssocID="{35236735-3B7D-4910-9F28-A98040BB183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BE009-FCC3-4AB5-9FAD-579F70516548}" type="pres">
      <dgm:prSet presAssocID="{35236735-3B7D-4910-9F28-A98040BB18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2CB7476-9039-4C96-A695-8FC078E84421}" type="pres">
      <dgm:prSet presAssocID="{35236735-3B7D-4910-9F28-A98040BB183B}" presName="hierChild2" presStyleCnt="0"/>
      <dgm:spPr/>
    </dgm:pt>
    <dgm:pt modelId="{57D979BE-5AE9-410B-A4D7-64621CD7C6FA}" type="pres">
      <dgm:prSet presAssocID="{BC904CFB-FAB6-4750-96E7-F04A93DC556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039C42A-FAB7-451F-90FD-B0CD5F9F6E98}" type="pres">
      <dgm:prSet presAssocID="{80D9428A-DA84-428F-8565-DF68703C3C9C}" presName="hierRoot2" presStyleCnt="0">
        <dgm:presLayoutVars>
          <dgm:hierBranch val="init"/>
        </dgm:presLayoutVars>
      </dgm:prSet>
      <dgm:spPr/>
    </dgm:pt>
    <dgm:pt modelId="{A2D9F8AD-8012-46D1-9FB1-A8A7344B6279}" type="pres">
      <dgm:prSet presAssocID="{80D9428A-DA84-428F-8565-DF68703C3C9C}" presName="rootComposite" presStyleCnt="0"/>
      <dgm:spPr/>
    </dgm:pt>
    <dgm:pt modelId="{AB05A922-B4D4-479A-8F3B-C1E986B4A417}" type="pres">
      <dgm:prSet presAssocID="{80D9428A-DA84-428F-8565-DF68703C3C9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CEEC6-5B99-402D-A505-CE270EEAE972}" type="pres">
      <dgm:prSet presAssocID="{80D9428A-DA84-428F-8565-DF68703C3C9C}" presName="rootConnector" presStyleLbl="node2" presStyleIdx="0" presStyleCnt="2"/>
      <dgm:spPr/>
      <dgm:t>
        <a:bodyPr/>
        <a:lstStyle/>
        <a:p>
          <a:endParaRPr lang="en-US"/>
        </a:p>
      </dgm:t>
    </dgm:pt>
    <dgm:pt modelId="{C951D961-3395-4E4D-B547-A20D4E820D74}" type="pres">
      <dgm:prSet presAssocID="{80D9428A-DA84-428F-8565-DF68703C3C9C}" presName="hierChild4" presStyleCnt="0"/>
      <dgm:spPr/>
    </dgm:pt>
    <dgm:pt modelId="{73387662-4E24-408D-A836-7705DF47C864}" type="pres">
      <dgm:prSet presAssocID="{9F0C84D3-25A6-4866-A91F-DF2BCCB971AE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9A3BB6E-56C2-45D7-87AE-2AF3E332AA00}" type="pres">
      <dgm:prSet presAssocID="{44606BEF-3B12-4550-A855-DB032C9E9A04}" presName="hierRoot2" presStyleCnt="0">
        <dgm:presLayoutVars>
          <dgm:hierBranch val="init"/>
        </dgm:presLayoutVars>
      </dgm:prSet>
      <dgm:spPr/>
    </dgm:pt>
    <dgm:pt modelId="{4CA963A3-ACA9-4D9B-9CC6-E51B4C39FF50}" type="pres">
      <dgm:prSet presAssocID="{44606BEF-3B12-4550-A855-DB032C9E9A04}" presName="rootComposite" presStyleCnt="0"/>
      <dgm:spPr/>
    </dgm:pt>
    <dgm:pt modelId="{EF676D44-5DC1-4F60-B427-DA8BBDED6442}" type="pres">
      <dgm:prSet presAssocID="{44606BEF-3B12-4550-A855-DB032C9E9A0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EFABFA-D558-45DC-8393-242B7C939834}" type="pres">
      <dgm:prSet presAssocID="{44606BEF-3B12-4550-A855-DB032C9E9A04}" presName="rootConnector" presStyleLbl="node3" presStyleIdx="0" presStyleCnt="4"/>
      <dgm:spPr/>
      <dgm:t>
        <a:bodyPr/>
        <a:lstStyle/>
        <a:p>
          <a:endParaRPr lang="en-US"/>
        </a:p>
      </dgm:t>
    </dgm:pt>
    <dgm:pt modelId="{D6F8660E-73C9-48BB-97B5-96EFC7339070}" type="pres">
      <dgm:prSet presAssocID="{44606BEF-3B12-4550-A855-DB032C9E9A04}" presName="hierChild4" presStyleCnt="0"/>
      <dgm:spPr/>
    </dgm:pt>
    <dgm:pt modelId="{5710AF90-24A7-4A2B-A5B4-47E5C96E70A2}" type="pres">
      <dgm:prSet presAssocID="{44606BEF-3B12-4550-A855-DB032C9E9A04}" presName="hierChild5" presStyleCnt="0"/>
      <dgm:spPr/>
    </dgm:pt>
    <dgm:pt modelId="{C0A58D7F-162C-4A74-9C00-7C9CE14D6376}" type="pres">
      <dgm:prSet presAssocID="{96FE4382-F2A8-4FFD-AFDD-3124143B2683}" presName="Name37" presStyleLbl="parChTrans1D3" presStyleIdx="1" presStyleCnt="4"/>
      <dgm:spPr/>
      <dgm:t>
        <a:bodyPr/>
        <a:lstStyle/>
        <a:p>
          <a:endParaRPr lang="en-US"/>
        </a:p>
      </dgm:t>
    </dgm:pt>
    <dgm:pt modelId="{0DB42F4C-8C9C-41B9-82D6-F210CC0275CC}" type="pres">
      <dgm:prSet presAssocID="{F5D8D689-80DD-47A7-87AA-F0A0035CF0D8}" presName="hierRoot2" presStyleCnt="0">
        <dgm:presLayoutVars>
          <dgm:hierBranch val="init"/>
        </dgm:presLayoutVars>
      </dgm:prSet>
      <dgm:spPr/>
    </dgm:pt>
    <dgm:pt modelId="{1FFC8EE8-1E8B-445F-99F1-71568697A6CE}" type="pres">
      <dgm:prSet presAssocID="{F5D8D689-80DD-47A7-87AA-F0A0035CF0D8}" presName="rootComposite" presStyleCnt="0"/>
      <dgm:spPr/>
    </dgm:pt>
    <dgm:pt modelId="{EE8BD95F-B3E5-4178-9414-F7571DD335DC}" type="pres">
      <dgm:prSet presAssocID="{F5D8D689-80DD-47A7-87AA-F0A0035CF0D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F28F1E-D946-4C6C-B2B8-A8B82E2846F1}" type="pres">
      <dgm:prSet presAssocID="{F5D8D689-80DD-47A7-87AA-F0A0035CF0D8}" presName="rootConnector" presStyleLbl="node3" presStyleIdx="1" presStyleCnt="4"/>
      <dgm:spPr/>
      <dgm:t>
        <a:bodyPr/>
        <a:lstStyle/>
        <a:p>
          <a:endParaRPr lang="en-US"/>
        </a:p>
      </dgm:t>
    </dgm:pt>
    <dgm:pt modelId="{698975F4-8C7B-4813-A535-8E3BBD41D74A}" type="pres">
      <dgm:prSet presAssocID="{F5D8D689-80DD-47A7-87AA-F0A0035CF0D8}" presName="hierChild4" presStyleCnt="0"/>
      <dgm:spPr/>
    </dgm:pt>
    <dgm:pt modelId="{F0F7ACE5-DBA1-4C6F-AD05-D60D3FAA5262}" type="pres">
      <dgm:prSet presAssocID="{F5D8D689-80DD-47A7-87AA-F0A0035CF0D8}" presName="hierChild5" presStyleCnt="0"/>
      <dgm:spPr/>
    </dgm:pt>
    <dgm:pt modelId="{C65FDABB-2D42-4944-AE39-F17C7D4165F8}" type="pres">
      <dgm:prSet presAssocID="{1EA0A351-7BC5-4984-818D-8E4C0F7EF70A}" presName="Name37" presStyleLbl="parChTrans1D3" presStyleIdx="2" presStyleCnt="4"/>
      <dgm:spPr/>
      <dgm:t>
        <a:bodyPr/>
        <a:lstStyle/>
        <a:p>
          <a:endParaRPr lang="en-US"/>
        </a:p>
      </dgm:t>
    </dgm:pt>
    <dgm:pt modelId="{7D1D54E8-22A3-4D15-9970-B388DC783432}" type="pres">
      <dgm:prSet presAssocID="{DF164258-BF84-4E10-ACB0-B82DEB62FED4}" presName="hierRoot2" presStyleCnt="0">
        <dgm:presLayoutVars>
          <dgm:hierBranch val="init"/>
        </dgm:presLayoutVars>
      </dgm:prSet>
      <dgm:spPr/>
    </dgm:pt>
    <dgm:pt modelId="{A57B77E4-4552-4972-92F2-AE1366EC3987}" type="pres">
      <dgm:prSet presAssocID="{DF164258-BF84-4E10-ACB0-B82DEB62FED4}" presName="rootComposite" presStyleCnt="0"/>
      <dgm:spPr/>
    </dgm:pt>
    <dgm:pt modelId="{ECAA3CF9-3F79-4E83-947E-DDFBAD6B0980}" type="pres">
      <dgm:prSet presAssocID="{DF164258-BF84-4E10-ACB0-B82DEB62FED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2085B9-E72A-4D57-B2F1-17EFD53FE45D}" type="pres">
      <dgm:prSet presAssocID="{DF164258-BF84-4E10-ACB0-B82DEB62FED4}" presName="rootConnector" presStyleLbl="node3" presStyleIdx="2" presStyleCnt="4"/>
      <dgm:spPr/>
      <dgm:t>
        <a:bodyPr/>
        <a:lstStyle/>
        <a:p>
          <a:endParaRPr lang="en-US"/>
        </a:p>
      </dgm:t>
    </dgm:pt>
    <dgm:pt modelId="{33CA4D23-399E-4C8C-A86A-79B1E0AD68AB}" type="pres">
      <dgm:prSet presAssocID="{DF164258-BF84-4E10-ACB0-B82DEB62FED4}" presName="hierChild4" presStyleCnt="0"/>
      <dgm:spPr/>
    </dgm:pt>
    <dgm:pt modelId="{7CAFF85C-2528-49CA-9FD7-65A60A451FD1}" type="pres">
      <dgm:prSet presAssocID="{DF164258-BF84-4E10-ACB0-B82DEB62FED4}" presName="hierChild5" presStyleCnt="0"/>
      <dgm:spPr/>
    </dgm:pt>
    <dgm:pt modelId="{D45AEE94-55CD-4B59-998A-504B19D09AEB}" type="pres">
      <dgm:prSet presAssocID="{D6D8718B-890F-4250-9F30-96FB3605FAE6}" presName="Name37" presStyleLbl="parChTrans1D3" presStyleIdx="3" presStyleCnt="4"/>
      <dgm:spPr/>
      <dgm:t>
        <a:bodyPr/>
        <a:lstStyle/>
        <a:p>
          <a:endParaRPr lang="en-US"/>
        </a:p>
      </dgm:t>
    </dgm:pt>
    <dgm:pt modelId="{075292AC-603A-4CC6-9FC4-72DF79E0A707}" type="pres">
      <dgm:prSet presAssocID="{D689BB3C-0A79-489A-8B03-763D686D2A88}" presName="hierRoot2" presStyleCnt="0">
        <dgm:presLayoutVars>
          <dgm:hierBranch val="init"/>
        </dgm:presLayoutVars>
      </dgm:prSet>
      <dgm:spPr/>
    </dgm:pt>
    <dgm:pt modelId="{A4C047E9-D52B-4C35-80F8-78A607B9CE32}" type="pres">
      <dgm:prSet presAssocID="{D689BB3C-0A79-489A-8B03-763D686D2A88}" presName="rootComposite" presStyleCnt="0"/>
      <dgm:spPr/>
    </dgm:pt>
    <dgm:pt modelId="{F7E2E649-93BA-4AF4-A369-DE4F8E9595C9}" type="pres">
      <dgm:prSet presAssocID="{D689BB3C-0A79-489A-8B03-763D686D2A88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B5DCF4-C67D-40B2-8B97-9786F0B1FCF3}" type="pres">
      <dgm:prSet presAssocID="{D689BB3C-0A79-489A-8B03-763D686D2A88}" presName="rootConnector" presStyleLbl="node3" presStyleIdx="3" presStyleCnt="4"/>
      <dgm:spPr/>
      <dgm:t>
        <a:bodyPr/>
        <a:lstStyle/>
        <a:p>
          <a:endParaRPr lang="en-US"/>
        </a:p>
      </dgm:t>
    </dgm:pt>
    <dgm:pt modelId="{326ECEE5-1500-4401-9103-6D0DD90BA665}" type="pres">
      <dgm:prSet presAssocID="{D689BB3C-0A79-489A-8B03-763D686D2A88}" presName="hierChild4" presStyleCnt="0"/>
      <dgm:spPr/>
    </dgm:pt>
    <dgm:pt modelId="{C48F1753-75BD-42F1-BDC4-CF86ED5701B1}" type="pres">
      <dgm:prSet presAssocID="{D689BB3C-0A79-489A-8B03-763D686D2A88}" presName="hierChild5" presStyleCnt="0"/>
      <dgm:spPr/>
    </dgm:pt>
    <dgm:pt modelId="{E2DF5A72-9D47-4321-A19C-283D9C450BD1}" type="pres">
      <dgm:prSet presAssocID="{80D9428A-DA84-428F-8565-DF68703C3C9C}" presName="hierChild5" presStyleCnt="0"/>
      <dgm:spPr/>
    </dgm:pt>
    <dgm:pt modelId="{EBA7730D-86E3-4AAB-A425-F0B1F81664FE}" type="pres">
      <dgm:prSet presAssocID="{C149B814-2615-46F5-85A9-010E8E58A29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98B5D92-9C1C-4B95-993C-C22253C5DEBD}" type="pres">
      <dgm:prSet presAssocID="{01B27015-16BD-4654-B5B4-0687AFCAFC00}" presName="hierRoot2" presStyleCnt="0">
        <dgm:presLayoutVars>
          <dgm:hierBranch val="init"/>
        </dgm:presLayoutVars>
      </dgm:prSet>
      <dgm:spPr/>
    </dgm:pt>
    <dgm:pt modelId="{C73D3D8D-7D95-4362-8AE3-B02D6DB11D3B}" type="pres">
      <dgm:prSet presAssocID="{01B27015-16BD-4654-B5B4-0687AFCAFC00}" presName="rootComposite" presStyleCnt="0"/>
      <dgm:spPr/>
    </dgm:pt>
    <dgm:pt modelId="{49841045-A156-4990-958A-8D8371F18947}" type="pres">
      <dgm:prSet presAssocID="{01B27015-16BD-4654-B5B4-0687AFCAFC0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B57CA6-D819-42F3-ADA6-647499514F8D}" type="pres">
      <dgm:prSet presAssocID="{01B27015-16BD-4654-B5B4-0687AFCAFC00}" presName="rootConnector" presStyleLbl="node2" presStyleIdx="1" presStyleCnt="2"/>
      <dgm:spPr/>
      <dgm:t>
        <a:bodyPr/>
        <a:lstStyle/>
        <a:p>
          <a:endParaRPr lang="en-US"/>
        </a:p>
      </dgm:t>
    </dgm:pt>
    <dgm:pt modelId="{C7D17BA1-5615-469C-92F2-E497B31E80F4}" type="pres">
      <dgm:prSet presAssocID="{01B27015-16BD-4654-B5B4-0687AFCAFC00}" presName="hierChild4" presStyleCnt="0"/>
      <dgm:spPr/>
    </dgm:pt>
    <dgm:pt modelId="{A27B2141-069E-4263-BAF1-EE60430CDFB3}" type="pres">
      <dgm:prSet presAssocID="{01B27015-16BD-4654-B5B4-0687AFCAFC00}" presName="hierChild5" presStyleCnt="0"/>
      <dgm:spPr/>
    </dgm:pt>
    <dgm:pt modelId="{F9C68D5B-E86D-4E81-A81F-626437A6EACA}" type="pres">
      <dgm:prSet presAssocID="{35236735-3B7D-4910-9F28-A98040BB183B}" presName="hierChild3" presStyleCnt="0"/>
      <dgm:spPr/>
    </dgm:pt>
  </dgm:ptLst>
  <dgm:cxnLst>
    <dgm:cxn modelId="{2C762787-7148-4B47-B176-0CCBFB82151E}" type="presOf" srcId="{35236735-3B7D-4910-9F28-A98040BB183B}" destId="{665D7B80-6A63-4837-B02A-FA145F898A30}" srcOrd="0" destOrd="0" presId="urn:microsoft.com/office/officeart/2005/8/layout/orgChart1"/>
    <dgm:cxn modelId="{1902E6A0-893A-4EB3-B6A1-3F8C210CC8D3}" type="presOf" srcId="{D6D8718B-890F-4250-9F30-96FB3605FAE6}" destId="{D45AEE94-55CD-4B59-998A-504B19D09AEB}" srcOrd="0" destOrd="0" presId="urn:microsoft.com/office/officeart/2005/8/layout/orgChart1"/>
    <dgm:cxn modelId="{B2FE68A9-0DDB-4596-BACB-6A015DA6D0D8}" srcId="{80D9428A-DA84-428F-8565-DF68703C3C9C}" destId="{F5D8D689-80DD-47A7-87AA-F0A0035CF0D8}" srcOrd="1" destOrd="0" parTransId="{96FE4382-F2A8-4FFD-AFDD-3124143B2683}" sibTransId="{09292DAA-BAD2-41E8-B76F-1D29FE9D08D9}"/>
    <dgm:cxn modelId="{F14CB005-8D35-454B-8E0F-213A59FB1466}" type="presOf" srcId="{D689BB3C-0A79-489A-8B03-763D686D2A88}" destId="{F7E2E649-93BA-4AF4-A369-DE4F8E9595C9}" srcOrd="0" destOrd="0" presId="urn:microsoft.com/office/officeart/2005/8/layout/orgChart1"/>
    <dgm:cxn modelId="{98B04939-1015-47F7-B004-0580DAF36393}" type="presOf" srcId="{D689BB3C-0A79-489A-8B03-763D686D2A88}" destId="{B2B5DCF4-C67D-40B2-8B97-9786F0B1FCF3}" srcOrd="1" destOrd="0" presId="urn:microsoft.com/office/officeart/2005/8/layout/orgChart1"/>
    <dgm:cxn modelId="{84790151-CB3E-49E5-BFDF-E4A1DD0C9ACE}" type="presOf" srcId="{01B27015-16BD-4654-B5B4-0687AFCAFC00}" destId="{49841045-A156-4990-958A-8D8371F18947}" srcOrd="0" destOrd="0" presId="urn:microsoft.com/office/officeart/2005/8/layout/orgChart1"/>
    <dgm:cxn modelId="{49DA84A6-F00F-4F7D-97AA-137C7A83B7A3}" type="presOf" srcId="{44606BEF-3B12-4550-A855-DB032C9E9A04}" destId="{24EFABFA-D558-45DC-8393-242B7C939834}" srcOrd="1" destOrd="0" presId="urn:microsoft.com/office/officeart/2005/8/layout/orgChart1"/>
    <dgm:cxn modelId="{0FBC882E-4207-4BA0-B88F-5A6E1D1B803F}" type="presOf" srcId="{DF164258-BF84-4E10-ACB0-B82DEB62FED4}" destId="{A22085B9-E72A-4D57-B2F1-17EFD53FE45D}" srcOrd="1" destOrd="0" presId="urn:microsoft.com/office/officeart/2005/8/layout/orgChart1"/>
    <dgm:cxn modelId="{4C60C8D1-16DD-48C6-BDCF-1EC5AE1D0644}" type="presOf" srcId="{80D9428A-DA84-428F-8565-DF68703C3C9C}" destId="{23CCEEC6-5B99-402D-A505-CE270EEAE972}" srcOrd="1" destOrd="0" presId="urn:microsoft.com/office/officeart/2005/8/layout/orgChart1"/>
    <dgm:cxn modelId="{E937EE2F-9169-4E1D-978F-C1CC77462584}" type="presOf" srcId="{1EA0A351-7BC5-4984-818D-8E4C0F7EF70A}" destId="{C65FDABB-2D42-4944-AE39-F17C7D4165F8}" srcOrd="0" destOrd="0" presId="urn:microsoft.com/office/officeart/2005/8/layout/orgChart1"/>
    <dgm:cxn modelId="{B1C385B2-4DAB-47AE-8D8A-FE6FD9CD9DFD}" srcId="{80D9428A-DA84-428F-8565-DF68703C3C9C}" destId="{D689BB3C-0A79-489A-8B03-763D686D2A88}" srcOrd="3" destOrd="0" parTransId="{D6D8718B-890F-4250-9F30-96FB3605FAE6}" sibTransId="{E7640D7B-3534-4F77-A3DD-3D424B029097}"/>
    <dgm:cxn modelId="{214E785E-119A-4D4D-AB23-8070A0EDFFA0}" srcId="{80D9428A-DA84-428F-8565-DF68703C3C9C}" destId="{44606BEF-3B12-4550-A855-DB032C9E9A04}" srcOrd="0" destOrd="0" parTransId="{9F0C84D3-25A6-4866-A91F-DF2BCCB971AE}" sibTransId="{E8E2B0BF-29BA-4C7F-863D-89315E2A9C9E}"/>
    <dgm:cxn modelId="{E682B0AE-4F95-488C-902E-0E6F5BAF26D2}" type="presOf" srcId="{80D9428A-DA84-428F-8565-DF68703C3C9C}" destId="{AB05A922-B4D4-479A-8F3B-C1E986B4A417}" srcOrd="0" destOrd="0" presId="urn:microsoft.com/office/officeart/2005/8/layout/orgChart1"/>
    <dgm:cxn modelId="{49CBA646-7989-47FC-AF7C-3EC3EAC1C9E3}" type="presOf" srcId="{F5D8D689-80DD-47A7-87AA-F0A0035CF0D8}" destId="{EE8BD95F-B3E5-4178-9414-F7571DD335DC}" srcOrd="0" destOrd="0" presId="urn:microsoft.com/office/officeart/2005/8/layout/orgChart1"/>
    <dgm:cxn modelId="{1996D54C-76D0-46CE-890F-BE096731B17F}" srcId="{80D9428A-DA84-428F-8565-DF68703C3C9C}" destId="{DF164258-BF84-4E10-ACB0-B82DEB62FED4}" srcOrd="2" destOrd="0" parTransId="{1EA0A351-7BC5-4984-818D-8E4C0F7EF70A}" sibTransId="{E9B78BD2-6499-477E-9C1F-9DB2AAD8602E}"/>
    <dgm:cxn modelId="{17465911-2F2A-4FC7-B77A-5AA3861CCF06}" type="presOf" srcId="{8245E170-7BCD-4C57-BEDE-31B510409502}" destId="{0447E341-5E28-4B0F-B21F-314B70E1BE12}" srcOrd="0" destOrd="0" presId="urn:microsoft.com/office/officeart/2005/8/layout/orgChart1"/>
    <dgm:cxn modelId="{043B4C30-A6E6-4D70-9C57-1B66FFF335F8}" type="presOf" srcId="{96FE4382-F2A8-4FFD-AFDD-3124143B2683}" destId="{C0A58D7F-162C-4A74-9C00-7C9CE14D6376}" srcOrd="0" destOrd="0" presId="urn:microsoft.com/office/officeart/2005/8/layout/orgChart1"/>
    <dgm:cxn modelId="{B21E01A0-F04C-4D97-8EF8-DF152EDEE122}" type="presOf" srcId="{DF164258-BF84-4E10-ACB0-B82DEB62FED4}" destId="{ECAA3CF9-3F79-4E83-947E-DDFBAD6B0980}" srcOrd="0" destOrd="0" presId="urn:microsoft.com/office/officeart/2005/8/layout/orgChart1"/>
    <dgm:cxn modelId="{6A704AAB-4125-42B5-A67F-284381DA0065}" type="presOf" srcId="{35236735-3B7D-4910-9F28-A98040BB183B}" destId="{7F5BE009-FCC3-4AB5-9FAD-579F70516548}" srcOrd="1" destOrd="0" presId="urn:microsoft.com/office/officeart/2005/8/layout/orgChart1"/>
    <dgm:cxn modelId="{B2F9E182-7599-46F6-8D41-5CD03BCF89BD}" type="presOf" srcId="{C149B814-2615-46F5-85A9-010E8E58A29C}" destId="{EBA7730D-86E3-4AAB-A425-F0B1F81664FE}" srcOrd="0" destOrd="0" presId="urn:microsoft.com/office/officeart/2005/8/layout/orgChart1"/>
    <dgm:cxn modelId="{2F6B7964-B434-4E75-909F-A2A8E4002F03}" srcId="{35236735-3B7D-4910-9F28-A98040BB183B}" destId="{01B27015-16BD-4654-B5B4-0687AFCAFC00}" srcOrd="1" destOrd="0" parTransId="{C149B814-2615-46F5-85A9-010E8E58A29C}" sibTransId="{F8204C00-CDE1-4FD4-A0E8-18F27C5FD89A}"/>
    <dgm:cxn modelId="{422DCCB7-5BF0-4154-8285-4884473EEC07}" srcId="{8245E170-7BCD-4C57-BEDE-31B510409502}" destId="{35236735-3B7D-4910-9F28-A98040BB183B}" srcOrd="0" destOrd="0" parTransId="{DECDE6E8-1643-413B-93B9-42B8E7E96F98}" sibTransId="{8A41101D-D290-44DD-80C4-13B6627F5B70}"/>
    <dgm:cxn modelId="{37994DAC-8A25-4404-B309-2985C34E7682}" type="presOf" srcId="{44606BEF-3B12-4550-A855-DB032C9E9A04}" destId="{EF676D44-5DC1-4F60-B427-DA8BBDED6442}" srcOrd="0" destOrd="0" presId="urn:microsoft.com/office/officeart/2005/8/layout/orgChart1"/>
    <dgm:cxn modelId="{CE02C843-B945-4BD7-BC08-73DC4576DDCC}" type="presOf" srcId="{BC904CFB-FAB6-4750-96E7-F04A93DC5562}" destId="{57D979BE-5AE9-410B-A4D7-64621CD7C6FA}" srcOrd="0" destOrd="0" presId="urn:microsoft.com/office/officeart/2005/8/layout/orgChart1"/>
    <dgm:cxn modelId="{746C6DC7-0D9D-4CD0-9442-CDD459D97A05}" type="presOf" srcId="{F5D8D689-80DD-47A7-87AA-F0A0035CF0D8}" destId="{F2F28F1E-D946-4C6C-B2B8-A8B82E2846F1}" srcOrd="1" destOrd="0" presId="urn:microsoft.com/office/officeart/2005/8/layout/orgChart1"/>
    <dgm:cxn modelId="{BC4D47F3-7269-4EEF-8BDC-4E38B8B4F767}" srcId="{35236735-3B7D-4910-9F28-A98040BB183B}" destId="{80D9428A-DA84-428F-8565-DF68703C3C9C}" srcOrd="0" destOrd="0" parTransId="{BC904CFB-FAB6-4750-96E7-F04A93DC5562}" sibTransId="{FDB60D26-53AC-4841-A275-6371D839397A}"/>
    <dgm:cxn modelId="{EF04BBF3-41E1-40E9-9D9C-47CF42A193A2}" type="presOf" srcId="{9F0C84D3-25A6-4866-A91F-DF2BCCB971AE}" destId="{73387662-4E24-408D-A836-7705DF47C864}" srcOrd="0" destOrd="0" presId="urn:microsoft.com/office/officeart/2005/8/layout/orgChart1"/>
    <dgm:cxn modelId="{4AC6B5F1-CD08-447E-A7E2-0C2C6E018EEE}" type="presOf" srcId="{01B27015-16BD-4654-B5B4-0687AFCAFC00}" destId="{91B57CA6-D819-42F3-ADA6-647499514F8D}" srcOrd="1" destOrd="0" presId="urn:microsoft.com/office/officeart/2005/8/layout/orgChart1"/>
    <dgm:cxn modelId="{F278F86E-2AB2-404C-9DA7-2C9DF7DBC8DB}" type="presParOf" srcId="{0447E341-5E28-4B0F-B21F-314B70E1BE12}" destId="{4350E1B6-9589-4792-897C-3F304BADB676}" srcOrd="0" destOrd="0" presId="urn:microsoft.com/office/officeart/2005/8/layout/orgChart1"/>
    <dgm:cxn modelId="{AE3644E9-6A7C-4DD7-9973-4723B038FCE4}" type="presParOf" srcId="{4350E1B6-9589-4792-897C-3F304BADB676}" destId="{201E8EDF-7133-48E4-898A-33334E6FC71D}" srcOrd="0" destOrd="0" presId="urn:microsoft.com/office/officeart/2005/8/layout/orgChart1"/>
    <dgm:cxn modelId="{018369FC-0908-450D-B0F7-0C5452384A71}" type="presParOf" srcId="{201E8EDF-7133-48E4-898A-33334E6FC71D}" destId="{665D7B80-6A63-4837-B02A-FA145F898A30}" srcOrd="0" destOrd="0" presId="urn:microsoft.com/office/officeart/2005/8/layout/orgChart1"/>
    <dgm:cxn modelId="{EEE02289-41AE-4271-B72D-7BC4E529BA67}" type="presParOf" srcId="{201E8EDF-7133-48E4-898A-33334E6FC71D}" destId="{7F5BE009-FCC3-4AB5-9FAD-579F70516548}" srcOrd="1" destOrd="0" presId="urn:microsoft.com/office/officeart/2005/8/layout/orgChart1"/>
    <dgm:cxn modelId="{E712F06D-5A94-42F0-ADB5-9B6AE8EC7D6C}" type="presParOf" srcId="{4350E1B6-9589-4792-897C-3F304BADB676}" destId="{82CB7476-9039-4C96-A695-8FC078E84421}" srcOrd="1" destOrd="0" presId="urn:microsoft.com/office/officeart/2005/8/layout/orgChart1"/>
    <dgm:cxn modelId="{68D48F55-F22E-4343-A184-5CA12D76E7E8}" type="presParOf" srcId="{82CB7476-9039-4C96-A695-8FC078E84421}" destId="{57D979BE-5AE9-410B-A4D7-64621CD7C6FA}" srcOrd="0" destOrd="0" presId="urn:microsoft.com/office/officeart/2005/8/layout/orgChart1"/>
    <dgm:cxn modelId="{1AC38823-186C-431D-A866-146B41A71890}" type="presParOf" srcId="{82CB7476-9039-4C96-A695-8FC078E84421}" destId="{E039C42A-FAB7-451F-90FD-B0CD5F9F6E98}" srcOrd="1" destOrd="0" presId="urn:microsoft.com/office/officeart/2005/8/layout/orgChart1"/>
    <dgm:cxn modelId="{DEB72DAE-6B24-4955-BBE2-31A34A264421}" type="presParOf" srcId="{E039C42A-FAB7-451F-90FD-B0CD5F9F6E98}" destId="{A2D9F8AD-8012-46D1-9FB1-A8A7344B6279}" srcOrd="0" destOrd="0" presId="urn:microsoft.com/office/officeart/2005/8/layout/orgChart1"/>
    <dgm:cxn modelId="{DCA11203-C2AE-489B-98B4-D4FE4C4E090D}" type="presParOf" srcId="{A2D9F8AD-8012-46D1-9FB1-A8A7344B6279}" destId="{AB05A922-B4D4-479A-8F3B-C1E986B4A417}" srcOrd="0" destOrd="0" presId="urn:microsoft.com/office/officeart/2005/8/layout/orgChart1"/>
    <dgm:cxn modelId="{51EBE1E2-0EF8-432E-A68E-8C03DBD6F7D3}" type="presParOf" srcId="{A2D9F8AD-8012-46D1-9FB1-A8A7344B6279}" destId="{23CCEEC6-5B99-402D-A505-CE270EEAE972}" srcOrd="1" destOrd="0" presId="urn:microsoft.com/office/officeart/2005/8/layout/orgChart1"/>
    <dgm:cxn modelId="{E8E62B0F-1332-45CC-8F30-94BE2D058A90}" type="presParOf" srcId="{E039C42A-FAB7-451F-90FD-B0CD5F9F6E98}" destId="{C951D961-3395-4E4D-B547-A20D4E820D74}" srcOrd="1" destOrd="0" presId="urn:microsoft.com/office/officeart/2005/8/layout/orgChart1"/>
    <dgm:cxn modelId="{1FC70081-F296-457C-96C9-B97B0935BF3B}" type="presParOf" srcId="{C951D961-3395-4E4D-B547-A20D4E820D74}" destId="{73387662-4E24-408D-A836-7705DF47C864}" srcOrd="0" destOrd="0" presId="urn:microsoft.com/office/officeart/2005/8/layout/orgChart1"/>
    <dgm:cxn modelId="{95432E73-746B-41E3-A231-7654E56ABA5C}" type="presParOf" srcId="{C951D961-3395-4E4D-B547-A20D4E820D74}" destId="{69A3BB6E-56C2-45D7-87AE-2AF3E332AA00}" srcOrd="1" destOrd="0" presId="urn:microsoft.com/office/officeart/2005/8/layout/orgChart1"/>
    <dgm:cxn modelId="{C785447E-D4C8-4B99-AF29-1351A418BE61}" type="presParOf" srcId="{69A3BB6E-56C2-45D7-87AE-2AF3E332AA00}" destId="{4CA963A3-ACA9-4D9B-9CC6-E51B4C39FF50}" srcOrd="0" destOrd="0" presId="urn:microsoft.com/office/officeart/2005/8/layout/orgChart1"/>
    <dgm:cxn modelId="{3FC248A3-D74D-48B7-93B9-E882015FA89C}" type="presParOf" srcId="{4CA963A3-ACA9-4D9B-9CC6-E51B4C39FF50}" destId="{EF676D44-5DC1-4F60-B427-DA8BBDED6442}" srcOrd="0" destOrd="0" presId="urn:microsoft.com/office/officeart/2005/8/layout/orgChart1"/>
    <dgm:cxn modelId="{ED6944FB-108A-413A-A794-85B4BEA5B123}" type="presParOf" srcId="{4CA963A3-ACA9-4D9B-9CC6-E51B4C39FF50}" destId="{24EFABFA-D558-45DC-8393-242B7C939834}" srcOrd="1" destOrd="0" presId="urn:microsoft.com/office/officeart/2005/8/layout/orgChart1"/>
    <dgm:cxn modelId="{00C78F65-8E2D-41D4-9572-D4E4C66AB02B}" type="presParOf" srcId="{69A3BB6E-56C2-45D7-87AE-2AF3E332AA00}" destId="{D6F8660E-73C9-48BB-97B5-96EFC7339070}" srcOrd="1" destOrd="0" presId="urn:microsoft.com/office/officeart/2005/8/layout/orgChart1"/>
    <dgm:cxn modelId="{F9C0DC80-B976-427E-B903-C68B8834146D}" type="presParOf" srcId="{69A3BB6E-56C2-45D7-87AE-2AF3E332AA00}" destId="{5710AF90-24A7-4A2B-A5B4-47E5C96E70A2}" srcOrd="2" destOrd="0" presId="urn:microsoft.com/office/officeart/2005/8/layout/orgChart1"/>
    <dgm:cxn modelId="{CCE116A1-9055-4489-B43B-5BFE200BAF33}" type="presParOf" srcId="{C951D961-3395-4E4D-B547-A20D4E820D74}" destId="{C0A58D7F-162C-4A74-9C00-7C9CE14D6376}" srcOrd="2" destOrd="0" presId="urn:microsoft.com/office/officeart/2005/8/layout/orgChart1"/>
    <dgm:cxn modelId="{DD3696F6-2A69-4319-9045-CFD3E25DAD90}" type="presParOf" srcId="{C951D961-3395-4E4D-B547-A20D4E820D74}" destId="{0DB42F4C-8C9C-41B9-82D6-F210CC0275CC}" srcOrd="3" destOrd="0" presId="urn:microsoft.com/office/officeart/2005/8/layout/orgChart1"/>
    <dgm:cxn modelId="{07B0DB52-4FF9-436D-8C08-9FF42F50B961}" type="presParOf" srcId="{0DB42F4C-8C9C-41B9-82D6-F210CC0275CC}" destId="{1FFC8EE8-1E8B-445F-99F1-71568697A6CE}" srcOrd="0" destOrd="0" presId="urn:microsoft.com/office/officeart/2005/8/layout/orgChart1"/>
    <dgm:cxn modelId="{37C0FE7B-76A3-4DCF-984A-C06970B8D22F}" type="presParOf" srcId="{1FFC8EE8-1E8B-445F-99F1-71568697A6CE}" destId="{EE8BD95F-B3E5-4178-9414-F7571DD335DC}" srcOrd="0" destOrd="0" presId="urn:microsoft.com/office/officeart/2005/8/layout/orgChart1"/>
    <dgm:cxn modelId="{370CB96D-DB4B-4860-93D5-83432B07C7E1}" type="presParOf" srcId="{1FFC8EE8-1E8B-445F-99F1-71568697A6CE}" destId="{F2F28F1E-D946-4C6C-B2B8-A8B82E2846F1}" srcOrd="1" destOrd="0" presId="urn:microsoft.com/office/officeart/2005/8/layout/orgChart1"/>
    <dgm:cxn modelId="{ACF87DDB-082B-4659-831B-6F2FFC683990}" type="presParOf" srcId="{0DB42F4C-8C9C-41B9-82D6-F210CC0275CC}" destId="{698975F4-8C7B-4813-A535-8E3BBD41D74A}" srcOrd="1" destOrd="0" presId="urn:microsoft.com/office/officeart/2005/8/layout/orgChart1"/>
    <dgm:cxn modelId="{68AAB25F-01DA-4D6B-90AE-34A145A403B9}" type="presParOf" srcId="{0DB42F4C-8C9C-41B9-82D6-F210CC0275CC}" destId="{F0F7ACE5-DBA1-4C6F-AD05-D60D3FAA5262}" srcOrd="2" destOrd="0" presId="urn:microsoft.com/office/officeart/2005/8/layout/orgChart1"/>
    <dgm:cxn modelId="{C9FB8C83-2C0A-45AA-AC36-E5023D67EBA8}" type="presParOf" srcId="{C951D961-3395-4E4D-B547-A20D4E820D74}" destId="{C65FDABB-2D42-4944-AE39-F17C7D4165F8}" srcOrd="4" destOrd="0" presId="urn:microsoft.com/office/officeart/2005/8/layout/orgChart1"/>
    <dgm:cxn modelId="{0285B335-64F3-49E0-A17B-9401EABCFD56}" type="presParOf" srcId="{C951D961-3395-4E4D-B547-A20D4E820D74}" destId="{7D1D54E8-22A3-4D15-9970-B388DC783432}" srcOrd="5" destOrd="0" presId="urn:microsoft.com/office/officeart/2005/8/layout/orgChart1"/>
    <dgm:cxn modelId="{D93448A6-9013-4C5C-88C8-AC2CB45753D2}" type="presParOf" srcId="{7D1D54E8-22A3-4D15-9970-B388DC783432}" destId="{A57B77E4-4552-4972-92F2-AE1366EC3987}" srcOrd="0" destOrd="0" presId="urn:microsoft.com/office/officeart/2005/8/layout/orgChart1"/>
    <dgm:cxn modelId="{BBD86D5F-EEA0-498F-BC2B-60A8A59046CB}" type="presParOf" srcId="{A57B77E4-4552-4972-92F2-AE1366EC3987}" destId="{ECAA3CF9-3F79-4E83-947E-DDFBAD6B0980}" srcOrd="0" destOrd="0" presId="urn:microsoft.com/office/officeart/2005/8/layout/orgChart1"/>
    <dgm:cxn modelId="{EEE6D083-9C83-4B44-97A5-E37146A1F3DA}" type="presParOf" srcId="{A57B77E4-4552-4972-92F2-AE1366EC3987}" destId="{A22085B9-E72A-4D57-B2F1-17EFD53FE45D}" srcOrd="1" destOrd="0" presId="urn:microsoft.com/office/officeart/2005/8/layout/orgChart1"/>
    <dgm:cxn modelId="{0BE0A0DB-DF15-462C-9A1A-44F4D99BF46D}" type="presParOf" srcId="{7D1D54E8-22A3-4D15-9970-B388DC783432}" destId="{33CA4D23-399E-4C8C-A86A-79B1E0AD68AB}" srcOrd="1" destOrd="0" presId="urn:microsoft.com/office/officeart/2005/8/layout/orgChart1"/>
    <dgm:cxn modelId="{1C96F920-D935-4D96-BA5E-7B9938CB4E5C}" type="presParOf" srcId="{7D1D54E8-22A3-4D15-9970-B388DC783432}" destId="{7CAFF85C-2528-49CA-9FD7-65A60A451FD1}" srcOrd="2" destOrd="0" presId="urn:microsoft.com/office/officeart/2005/8/layout/orgChart1"/>
    <dgm:cxn modelId="{1C29E5E6-D21B-4E32-B0F6-C3F19C7BD781}" type="presParOf" srcId="{C951D961-3395-4E4D-B547-A20D4E820D74}" destId="{D45AEE94-55CD-4B59-998A-504B19D09AEB}" srcOrd="6" destOrd="0" presId="urn:microsoft.com/office/officeart/2005/8/layout/orgChart1"/>
    <dgm:cxn modelId="{F80F341A-E1F6-4F37-80B7-FD3FCE4A45C7}" type="presParOf" srcId="{C951D961-3395-4E4D-B547-A20D4E820D74}" destId="{075292AC-603A-4CC6-9FC4-72DF79E0A707}" srcOrd="7" destOrd="0" presId="urn:microsoft.com/office/officeart/2005/8/layout/orgChart1"/>
    <dgm:cxn modelId="{8C9F637B-F949-4B5D-8ECC-D57879F53619}" type="presParOf" srcId="{075292AC-603A-4CC6-9FC4-72DF79E0A707}" destId="{A4C047E9-D52B-4C35-80F8-78A607B9CE32}" srcOrd="0" destOrd="0" presId="urn:microsoft.com/office/officeart/2005/8/layout/orgChart1"/>
    <dgm:cxn modelId="{91F66057-CEC9-41B4-9B58-B193462CC838}" type="presParOf" srcId="{A4C047E9-D52B-4C35-80F8-78A607B9CE32}" destId="{F7E2E649-93BA-4AF4-A369-DE4F8E9595C9}" srcOrd="0" destOrd="0" presId="urn:microsoft.com/office/officeart/2005/8/layout/orgChart1"/>
    <dgm:cxn modelId="{78A6EF86-D35E-43FF-91CA-2AFA3F8F89FC}" type="presParOf" srcId="{A4C047E9-D52B-4C35-80F8-78A607B9CE32}" destId="{B2B5DCF4-C67D-40B2-8B97-9786F0B1FCF3}" srcOrd="1" destOrd="0" presId="urn:microsoft.com/office/officeart/2005/8/layout/orgChart1"/>
    <dgm:cxn modelId="{9BDF4BF5-8B50-4AFB-8BC0-916D0BD3E7EA}" type="presParOf" srcId="{075292AC-603A-4CC6-9FC4-72DF79E0A707}" destId="{326ECEE5-1500-4401-9103-6D0DD90BA665}" srcOrd="1" destOrd="0" presId="urn:microsoft.com/office/officeart/2005/8/layout/orgChart1"/>
    <dgm:cxn modelId="{D5A94127-C169-4986-9AF8-3E1BA56FF7E8}" type="presParOf" srcId="{075292AC-603A-4CC6-9FC4-72DF79E0A707}" destId="{C48F1753-75BD-42F1-BDC4-CF86ED5701B1}" srcOrd="2" destOrd="0" presId="urn:microsoft.com/office/officeart/2005/8/layout/orgChart1"/>
    <dgm:cxn modelId="{57AFBDD2-463A-40DB-B7EE-FD8F4B99ECE2}" type="presParOf" srcId="{E039C42A-FAB7-451F-90FD-B0CD5F9F6E98}" destId="{E2DF5A72-9D47-4321-A19C-283D9C450BD1}" srcOrd="2" destOrd="0" presId="urn:microsoft.com/office/officeart/2005/8/layout/orgChart1"/>
    <dgm:cxn modelId="{780300E9-F591-4E47-AD4C-238EF9A05681}" type="presParOf" srcId="{82CB7476-9039-4C96-A695-8FC078E84421}" destId="{EBA7730D-86E3-4AAB-A425-F0B1F81664FE}" srcOrd="2" destOrd="0" presId="urn:microsoft.com/office/officeart/2005/8/layout/orgChart1"/>
    <dgm:cxn modelId="{7079F881-2840-4A48-9FC4-63AD09253A2C}" type="presParOf" srcId="{82CB7476-9039-4C96-A695-8FC078E84421}" destId="{198B5D92-9C1C-4B95-993C-C22253C5DEBD}" srcOrd="3" destOrd="0" presId="urn:microsoft.com/office/officeart/2005/8/layout/orgChart1"/>
    <dgm:cxn modelId="{24A0A514-265A-47D2-97B4-505F22E7D7EB}" type="presParOf" srcId="{198B5D92-9C1C-4B95-993C-C22253C5DEBD}" destId="{C73D3D8D-7D95-4362-8AE3-B02D6DB11D3B}" srcOrd="0" destOrd="0" presId="urn:microsoft.com/office/officeart/2005/8/layout/orgChart1"/>
    <dgm:cxn modelId="{1E89C351-13A8-4736-849B-4F279C8E09C9}" type="presParOf" srcId="{C73D3D8D-7D95-4362-8AE3-B02D6DB11D3B}" destId="{49841045-A156-4990-958A-8D8371F18947}" srcOrd="0" destOrd="0" presId="urn:microsoft.com/office/officeart/2005/8/layout/orgChart1"/>
    <dgm:cxn modelId="{EE905D05-7662-499B-AC04-E85139B7C150}" type="presParOf" srcId="{C73D3D8D-7D95-4362-8AE3-B02D6DB11D3B}" destId="{91B57CA6-D819-42F3-ADA6-647499514F8D}" srcOrd="1" destOrd="0" presId="urn:microsoft.com/office/officeart/2005/8/layout/orgChart1"/>
    <dgm:cxn modelId="{77D93AFC-E9A8-40BB-A4E0-6110DC291475}" type="presParOf" srcId="{198B5D92-9C1C-4B95-993C-C22253C5DEBD}" destId="{C7D17BA1-5615-469C-92F2-E497B31E80F4}" srcOrd="1" destOrd="0" presId="urn:microsoft.com/office/officeart/2005/8/layout/orgChart1"/>
    <dgm:cxn modelId="{41D09DC4-8464-403D-B397-13CB4F66D404}" type="presParOf" srcId="{198B5D92-9C1C-4B95-993C-C22253C5DEBD}" destId="{A27B2141-069E-4263-BAF1-EE60430CDFB3}" srcOrd="2" destOrd="0" presId="urn:microsoft.com/office/officeart/2005/8/layout/orgChart1"/>
    <dgm:cxn modelId="{0B1270E7-B6EE-4DA0-BABE-E129C1F3E3D2}" type="presParOf" srcId="{4350E1B6-9589-4792-897C-3F304BADB676}" destId="{F9C68D5B-E86D-4E81-A81F-626437A6EA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7730D-86E3-4AAB-A425-F0B1F81664FE}">
      <dsp:nvSpPr>
        <dsp:cNvPr id="0" name=""/>
        <dsp:cNvSpPr/>
      </dsp:nvSpPr>
      <dsp:spPr>
        <a:xfrm>
          <a:off x="1948380" y="538055"/>
          <a:ext cx="649676" cy="22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"/>
              </a:lnTo>
              <a:lnTo>
                <a:pt x="649676" y="112753"/>
              </a:lnTo>
              <a:lnTo>
                <a:pt x="649676" y="2255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AEE94-55CD-4B59-998A-504B19D09AEB}">
      <dsp:nvSpPr>
        <dsp:cNvPr id="0" name=""/>
        <dsp:cNvSpPr/>
      </dsp:nvSpPr>
      <dsp:spPr>
        <a:xfrm>
          <a:off x="869166" y="1300485"/>
          <a:ext cx="161076" cy="2781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1258"/>
              </a:lnTo>
              <a:lnTo>
                <a:pt x="161076" y="278125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FDABB-2D42-4944-AE39-F17C7D4165F8}">
      <dsp:nvSpPr>
        <dsp:cNvPr id="0" name=""/>
        <dsp:cNvSpPr/>
      </dsp:nvSpPr>
      <dsp:spPr>
        <a:xfrm>
          <a:off x="869166" y="1300485"/>
          <a:ext cx="161076" cy="2018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828"/>
              </a:lnTo>
              <a:lnTo>
                <a:pt x="161076" y="201882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58D7F-162C-4A74-9C00-7C9CE14D6376}">
      <dsp:nvSpPr>
        <dsp:cNvPr id="0" name=""/>
        <dsp:cNvSpPr/>
      </dsp:nvSpPr>
      <dsp:spPr>
        <a:xfrm>
          <a:off x="869166" y="1300485"/>
          <a:ext cx="161076" cy="125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398"/>
              </a:lnTo>
              <a:lnTo>
                <a:pt x="161076" y="125639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87662-4E24-408D-A836-7705DF47C864}">
      <dsp:nvSpPr>
        <dsp:cNvPr id="0" name=""/>
        <dsp:cNvSpPr/>
      </dsp:nvSpPr>
      <dsp:spPr>
        <a:xfrm>
          <a:off x="869166" y="1300485"/>
          <a:ext cx="161076" cy="49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68"/>
              </a:lnTo>
              <a:lnTo>
                <a:pt x="161076" y="493968"/>
              </a:lnTo>
            </a:path>
          </a:pathLst>
        </a:custGeom>
        <a:noFill/>
        <a:ln w="12700" cap="flat" cmpd="sng" algn="ctr">
          <a:solidFill>
            <a:srgbClr val="5B9BD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979BE-5AE9-410B-A4D7-64621CD7C6FA}">
      <dsp:nvSpPr>
        <dsp:cNvPr id="0" name=""/>
        <dsp:cNvSpPr/>
      </dsp:nvSpPr>
      <dsp:spPr>
        <a:xfrm>
          <a:off x="1298704" y="538055"/>
          <a:ext cx="649676" cy="225507"/>
        </a:xfrm>
        <a:custGeom>
          <a:avLst/>
          <a:gdLst/>
          <a:ahLst/>
          <a:cxnLst/>
          <a:rect l="0" t="0" r="0" b="0"/>
          <a:pathLst>
            <a:path>
              <a:moveTo>
                <a:pt x="649676" y="0"/>
              </a:moveTo>
              <a:lnTo>
                <a:pt x="649676" y="112753"/>
              </a:lnTo>
              <a:lnTo>
                <a:pt x="0" y="112753"/>
              </a:lnTo>
              <a:lnTo>
                <a:pt x="0" y="2255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7B80-6A63-4837-B02A-FA145F898A30}">
      <dsp:nvSpPr>
        <dsp:cNvPr id="0" name=""/>
        <dsp:cNvSpPr/>
      </dsp:nvSpPr>
      <dsp:spPr>
        <a:xfrm>
          <a:off x="1411458" y="113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Tech Team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411458" y="1132"/>
        <a:ext cx="1073844" cy="536922"/>
      </dsp:txXfrm>
    </dsp:sp>
    <dsp:sp modelId="{AB05A922-B4D4-479A-8F3B-C1E986B4A417}">
      <dsp:nvSpPr>
        <dsp:cNvPr id="0" name=""/>
        <dsp:cNvSpPr/>
      </dsp:nvSpPr>
      <dsp:spPr>
        <a:xfrm>
          <a:off x="761781" y="76356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Tech Manager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61781" y="763562"/>
        <a:ext cx="1073844" cy="536922"/>
      </dsp:txXfrm>
    </dsp:sp>
    <dsp:sp modelId="{EF676D44-5DC1-4F60-B427-DA8BBDED6442}">
      <dsp:nvSpPr>
        <dsp:cNvPr id="0" name=""/>
        <dsp:cNvSpPr/>
      </dsp:nvSpPr>
      <dsp:spPr>
        <a:xfrm>
          <a:off x="1030243" y="152599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030243" y="1525992"/>
        <a:ext cx="1073844" cy="536922"/>
      </dsp:txXfrm>
    </dsp:sp>
    <dsp:sp modelId="{EE8BD95F-B3E5-4178-9414-F7571DD335DC}">
      <dsp:nvSpPr>
        <dsp:cNvPr id="0" name=""/>
        <dsp:cNvSpPr/>
      </dsp:nvSpPr>
      <dsp:spPr>
        <a:xfrm>
          <a:off x="1030243" y="228842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030243" y="2288422"/>
        <a:ext cx="1073844" cy="536922"/>
      </dsp:txXfrm>
    </dsp:sp>
    <dsp:sp modelId="{ECAA3CF9-3F79-4E83-947E-DDFBAD6B0980}">
      <dsp:nvSpPr>
        <dsp:cNvPr id="0" name=""/>
        <dsp:cNvSpPr/>
      </dsp:nvSpPr>
      <dsp:spPr>
        <a:xfrm>
          <a:off x="1030243" y="305085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030243" y="3050852"/>
        <a:ext cx="1073844" cy="536922"/>
      </dsp:txXfrm>
    </dsp:sp>
    <dsp:sp modelId="{F7E2E649-93BA-4AF4-A369-DE4F8E9595C9}">
      <dsp:nvSpPr>
        <dsp:cNvPr id="0" name=""/>
        <dsp:cNvSpPr/>
      </dsp:nvSpPr>
      <dsp:spPr>
        <a:xfrm>
          <a:off x="1030243" y="381328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Engineer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030243" y="3813282"/>
        <a:ext cx="1073844" cy="536922"/>
      </dsp:txXfrm>
    </dsp:sp>
    <dsp:sp modelId="{49841045-A156-4990-958A-8D8371F18947}">
      <dsp:nvSpPr>
        <dsp:cNvPr id="0" name=""/>
        <dsp:cNvSpPr/>
      </dsp:nvSpPr>
      <dsp:spPr>
        <a:xfrm>
          <a:off x="2061134" y="763562"/>
          <a:ext cx="1073844" cy="53692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NOC Product Analyst</a:t>
          </a:r>
          <a:endParaRPr lang="en-US" sz="15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061134" y="763562"/>
        <a:ext cx="1073844" cy="53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5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4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50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955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smtClean="0"/>
              <a:t>Dark</a:t>
            </a:r>
            <a:r>
              <a:rPr lang="en-GB" baseline="0" dirty="0" smtClean="0"/>
              <a:t> blue teams are local teams/ market specific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 smtClean="0"/>
              <a:t>Light blue teams are “Global” teams that serve all of the KOKO teams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NOC Operations: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Monitor live dashboards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Real Time and Live Support to teams in the field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Suggest improvements to NOC Technology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Suggest improvements to field tech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Escalate to the correct teams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Resolve issues (rate TBD)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Maintain escalation matrix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Maintenance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Escalation point from the NOC Ops Team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Resolve issues in the field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Escalate to relevant teams for unresolved issues (hit rate has to be in the high 90%'s by this point)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NOC Technology Team: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Escalation of issues from the NOC Ops Team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Build out of the NOC technology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Resolving issues that are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/scripting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(long term objective)</a:t>
            </a:r>
            <a:b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Escalation of issues to the relevant teams</a:t>
            </a:r>
          </a:p>
        </p:txBody>
      </p:sp>
    </p:spTree>
    <p:extLst>
      <p:ext uri="{BB962C8B-B14F-4D97-AF65-F5344CB8AC3E}">
        <p14:creationId xmlns:p14="http://schemas.microsoft.com/office/powerpoint/2010/main" val="364330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06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799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732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050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Show example </a:t>
            </a:r>
            <a:r>
              <a:rPr lang="en-GB" dirty="0" err="1" smtClean="0"/>
              <a:t>mockups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6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40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smtClean="0"/>
              <a:t>Example process that we are</a:t>
            </a:r>
            <a:r>
              <a:rPr lang="en-GB" baseline="0" dirty="0" smtClean="0"/>
              <a:t> going to fully automate with NOC tech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774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smtClean="0"/>
              <a:t>Example process that we are</a:t>
            </a:r>
            <a:r>
              <a:rPr lang="en-GB" baseline="0" dirty="0" smtClean="0"/>
              <a:t> going to fully automate with NOC tech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817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123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235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4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82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9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0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9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6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84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c3d7063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c3d7063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5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16850" y="1444025"/>
            <a:ext cx="38418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6">
  <p:cSld name="Portfolio 1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>
            <a:spLocks noGrp="1"/>
          </p:cNvSpPr>
          <p:nvPr>
            <p:ph type="pic" idx="2"/>
          </p:nvPr>
        </p:nvSpPr>
        <p:spPr>
          <a:xfrm>
            <a:off x="784025" y="2005906"/>
            <a:ext cx="2780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3"/>
          </p:nvPr>
        </p:nvSpPr>
        <p:spPr>
          <a:xfrm>
            <a:off x="5581388" y="2005906"/>
            <a:ext cx="2780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>
            <a:spLocks noGrp="1"/>
          </p:cNvSpPr>
          <p:nvPr>
            <p:ph type="pic" idx="4"/>
          </p:nvPr>
        </p:nvSpPr>
        <p:spPr>
          <a:xfrm>
            <a:off x="1893540" y="1768004"/>
            <a:ext cx="5360400" cy="1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97" name="Google Shape;97;p11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r Team 3">
  <p:cSld name="Our Team 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>
            <a:spLocks noGrp="1"/>
          </p:cNvSpPr>
          <p:nvPr>
            <p:ph type="pic" idx="2"/>
          </p:nvPr>
        </p:nvSpPr>
        <p:spPr>
          <a:xfrm>
            <a:off x="3764107" y="1505944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>
            <a:spLocks noGrp="1"/>
          </p:cNvSpPr>
          <p:nvPr>
            <p:ph type="pic" idx="3"/>
          </p:nvPr>
        </p:nvSpPr>
        <p:spPr>
          <a:xfrm>
            <a:off x="6810458" y="1505469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02" name="Google Shape;102;p12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r Team 4">
  <p:cSld name="Our Team 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22872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06" name="Google Shape;106;p13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r Team 5">
  <p:cSld name="Our Team 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>
            <a:spLocks noGrp="1"/>
          </p:cNvSpPr>
          <p:nvPr>
            <p:ph type="pic" idx="2"/>
          </p:nvPr>
        </p:nvSpPr>
        <p:spPr>
          <a:xfrm>
            <a:off x="3430190" y="571500"/>
            <a:ext cx="22860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10" name="Google Shape;110;p14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 Facts 1">
  <p:cSld name="Some Facts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631781" y="0"/>
            <a:ext cx="2513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14" name="Google Shape;114;p15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 Facts 2">
  <p:cSld name="Some Facts 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3096815" y="1701404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3"/>
          </p:nvPr>
        </p:nvSpPr>
        <p:spPr>
          <a:xfrm>
            <a:off x="4811375" y="1701404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4"/>
          </p:nvPr>
        </p:nvSpPr>
        <p:spPr>
          <a:xfrm>
            <a:off x="6525386" y="1701404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1382064" y="1701404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21" name="Google Shape;121;p16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lestones 1">
  <p:cSld name="Milestone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6058171" y="1970037"/>
            <a:ext cx="21081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3087019" y="2930574"/>
            <a:ext cx="21081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>
            <a:spLocks noGrp="1"/>
          </p:cNvSpPr>
          <p:nvPr>
            <p:ph type="pic" idx="4"/>
          </p:nvPr>
        </p:nvSpPr>
        <p:spPr>
          <a:xfrm>
            <a:off x="979018" y="1844515"/>
            <a:ext cx="27525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27" name="Google Shape;127;p17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lestones 2">
  <p:cSld name="Milestones 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5450727" y="1639062"/>
            <a:ext cx="55602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>
            <a:spLocks noGrp="1"/>
          </p:cNvSpPr>
          <p:nvPr>
            <p:ph type="pic" idx="3"/>
          </p:nvPr>
        </p:nvSpPr>
        <p:spPr>
          <a:xfrm>
            <a:off x="2555432" y="3025615"/>
            <a:ext cx="27525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pic" idx="4"/>
          </p:nvPr>
        </p:nvSpPr>
        <p:spPr>
          <a:xfrm>
            <a:off x="979018" y="2355739"/>
            <a:ext cx="21081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3" name="Google Shape;133;p18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lestones 3">
  <p:cSld name="Milestones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>
            <a:spLocks noGrp="1"/>
          </p:cNvSpPr>
          <p:nvPr>
            <p:ph type="pic" idx="2"/>
          </p:nvPr>
        </p:nvSpPr>
        <p:spPr>
          <a:xfrm>
            <a:off x="1163" y="0"/>
            <a:ext cx="91440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7" name="Google Shape;137;p19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lestones 4">
  <p:cSld name="Milestones 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>
            <a:spLocks noGrp="1"/>
          </p:cNvSpPr>
          <p:nvPr>
            <p:ph type="pic" idx="2"/>
          </p:nvPr>
        </p:nvSpPr>
        <p:spPr>
          <a:xfrm>
            <a:off x="3240174" y="570755"/>
            <a:ext cx="26649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1" name="Google Shape;141;p20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Image">
  <p:cSld name="Background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2" name="Google Shape;22;p3" descr="Image"/>
          <p:cNvPicPr preferRelativeResize="0"/>
          <p:nvPr/>
        </p:nvPicPr>
        <p:blipFill rotWithShape="1">
          <a:blip r:embed="rId2">
            <a:alphaModFix/>
          </a:blip>
          <a:srcRect l="1611" t="19306" b="25219"/>
          <a:stretch/>
        </p:blipFill>
        <p:spPr>
          <a:xfrm>
            <a:off x="-89632" y="-56618"/>
            <a:ext cx="9323265" cy="5256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2108192" y="705480"/>
            <a:ext cx="7034711" cy="4436338"/>
            <a:chOff x="-1" y="12"/>
            <a:chExt cx="9379615" cy="5915117"/>
          </a:xfrm>
        </p:grpSpPr>
        <p:cxnSp>
          <p:nvCxnSpPr>
            <p:cNvPr id="24" name="Google Shape;24;p3"/>
            <p:cNvCxnSpPr/>
            <p:nvPr/>
          </p:nvCxnSpPr>
          <p:spPr>
            <a:xfrm rot="10800000" flipH="1">
              <a:off x="4883150" y="596583"/>
              <a:ext cx="957300" cy="9573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" name="Google Shape;25;p3"/>
            <p:cNvCxnSpPr/>
            <p:nvPr/>
          </p:nvCxnSpPr>
          <p:spPr>
            <a:xfrm rot="10800000" flipH="1">
              <a:off x="4731919" y="2493008"/>
              <a:ext cx="1942500" cy="19425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" name="Google Shape;26;p3"/>
            <p:cNvCxnSpPr/>
            <p:nvPr/>
          </p:nvCxnSpPr>
          <p:spPr>
            <a:xfrm rot="10800000" flipH="1">
              <a:off x="5680314" y="12"/>
              <a:ext cx="3699300" cy="36993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" name="Google Shape;27;p3"/>
            <p:cNvCxnSpPr/>
            <p:nvPr/>
          </p:nvCxnSpPr>
          <p:spPr>
            <a:xfrm rot="10800000" flipH="1">
              <a:off x="229804" y="3857129"/>
              <a:ext cx="2058000" cy="20580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8" name="Google Shape;28;p3"/>
            <p:cNvCxnSpPr/>
            <p:nvPr/>
          </p:nvCxnSpPr>
          <p:spPr>
            <a:xfrm rot="10800000" flipH="1">
              <a:off x="-1" y="4957829"/>
              <a:ext cx="957300" cy="9573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29" name="Google Shape;29;p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82" y="105154"/>
            <a:ext cx="476252" cy="61758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916631" y="536522"/>
            <a:ext cx="7770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16631" y="1200150"/>
            <a:ext cx="7770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ptop 1">
  <p:cSld name="Laptop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>
            <a:spLocks noGrp="1"/>
          </p:cNvSpPr>
          <p:nvPr>
            <p:ph type="pic" idx="2"/>
          </p:nvPr>
        </p:nvSpPr>
        <p:spPr>
          <a:xfrm>
            <a:off x="2717602" y="1668066"/>
            <a:ext cx="3714900" cy="2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5" name="Google Shape;145;p21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ptop 2">
  <p:cSld name="Laptop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>
            <a:spLocks noGrp="1"/>
          </p:cNvSpPr>
          <p:nvPr>
            <p:ph type="pic" idx="2"/>
          </p:nvPr>
        </p:nvSpPr>
        <p:spPr>
          <a:xfrm>
            <a:off x="5004883" y="1003977"/>
            <a:ext cx="4812300" cy="3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9" name="Google Shape;149;p22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">
  <p:cSld name="Portfolio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>
            <a:spLocks noGrp="1"/>
          </p:cNvSpPr>
          <p:nvPr>
            <p:ph type="pic" idx="2"/>
          </p:nvPr>
        </p:nvSpPr>
        <p:spPr>
          <a:xfrm>
            <a:off x="3429596" y="572228"/>
            <a:ext cx="22860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>
            <a:spLocks noGrp="1"/>
          </p:cNvSpPr>
          <p:nvPr>
            <p:ph type="pic" idx="3"/>
          </p:nvPr>
        </p:nvSpPr>
        <p:spPr>
          <a:xfrm>
            <a:off x="6001345" y="856506"/>
            <a:ext cx="17145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4" name="Google Shape;154;p23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2">
  <p:cSld name="Portfolio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>
            <a:spLocks noGrp="1"/>
          </p:cNvSpPr>
          <p:nvPr>
            <p:ph type="pic" idx="2"/>
          </p:nvPr>
        </p:nvSpPr>
        <p:spPr>
          <a:xfrm>
            <a:off x="1143596" y="856506"/>
            <a:ext cx="25716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>
            <a:spLocks noGrp="1"/>
          </p:cNvSpPr>
          <p:nvPr>
            <p:ph type="pic" idx="3"/>
          </p:nvPr>
        </p:nvSpPr>
        <p:spPr>
          <a:xfrm>
            <a:off x="4143969" y="856506"/>
            <a:ext cx="17145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>
            <a:spLocks noGrp="1"/>
          </p:cNvSpPr>
          <p:nvPr>
            <p:ph type="pic" idx="4"/>
          </p:nvPr>
        </p:nvSpPr>
        <p:spPr>
          <a:xfrm>
            <a:off x="6287094" y="856506"/>
            <a:ext cx="17145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60" name="Google Shape;160;p24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3">
  <p:cSld name="Portfolio 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>
            <a:spLocks noGrp="1"/>
          </p:cNvSpPr>
          <p:nvPr>
            <p:ph type="pic" idx="2"/>
          </p:nvPr>
        </p:nvSpPr>
        <p:spPr>
          <a:xfrm>
            <a:off x="4572596" y="476250"/>
            <a:ext cx="28551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>
            <a:spLocks noGrp="1"/>
          </p:cNvSpPr>
          <p:nvPr>
            <p:ph type="pic" idx="3"/>
          </p:nvPr>
        </p:nvSpPr>
        <p:spPr>
          <a:xfrm>
            <a:off x="1717625" y="476250"/>
            <a:ext cx="28551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65" name="Google Shape;165;p25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4">
  <p:cSld name="Portfolio 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>
            <a:spLocks noGrp="1"/>
          </p:cNvSpPr>
          <p:nvPr>
            <p:ph type="pic" idx="2"/>
          </p:nvPr>
        </p:nvSpPr>
        <p:spPr>
          <a:xfrm>
            <a:off x="6858582" y="571501"/>
            <a:ext cx="17145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>
            <a:spLocks noGrp="1"/>
          </p:cNvSpPr>
          <p:nvPr>
            <p:ph type="pic" idx="3"/>
          </p:nvPr>
        </p:nvSpPr>
        <p:spPr>
          <a:xfrm>
            <a:off x="4572558" y="571489"/>
            <a:ext cx="22860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>
            <a:spLocks noGrp="1"/>
          </p:cNvSpPr>
          <p:nvPr>
            <p:ph type="pic" idx="4"/>
          </p:nvPr>
        </p:nvSpPr>
        <p:spPr>
          <a:xfrm>
            <a:off x="2858057" y="571468"/>
            <a:ext cx="17145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>
            <a:spLocks noGrp="1"/>
          </p:cNvSpPr>
          <p:nvPr>
            <p:ph type="pic" idx="5"/>
          </p:nvPr>
        </p:nvSpPr>
        <p:spPr>
          <a:xfrm>
            <a:off x="2861859" y="2571734"/>
            <a:ext cx="39966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72" name="Google Shape;172;p26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5">
  <p:cSld name="Portfolio 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>
            <a:spLocks noGrp="1"/>
          </p:cNvSpPr>
          <p:nvPr>
            <p:ph type="pic" idx="2"/>
          </p:nvPr>
        </p:nvSpPr>
        <p:spPr>
          <a:xfrm>
            <a:off x="4572596" y="476248"/>
            <a:ext cx="28383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76" name="Google Shape;176;p27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6">
  <p:cSld name="Portfolio 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>
            <a:spLocks noGrp="1"/>
          </p:cNvSpPr>
          <p:nvPr>
            <p:ph type="pic" idx="2"/>
          </p:nvPr>
        </p:nvSpPr>
        <p:spPr>
          <a:xfrm>
            <a:off x="3429596" y="2857649"/>
            <a:ext cx="79815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>
            <a:spLocks noGrp="1"/>
          </p:cNvSpPr>
          <p:nvPr>
            <p:ph type="pic" idx="3"/>
          </p:nvPr>
        </p:nvSpPr>
        <p:spPr>
          <a:xfrm>
            <a:off x="-2284885" y="2857351"/>
            <a:ext cx="79815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81" name="Google Shape;181;p28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7">
  <p:cSld name="Portfolio 7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>
            <a:spLocks noGrp="1"/>
          </p:cNvSpPr>
          <p:nvPr>
            <p:ph type="pic" idx="2"/>
          </p:nvPr>
        </p:nvSpPr>
        <p:spPr>
          <a:xfrm>
            <a:off x="6858582" y="571488"/>
            <a:ext cx="17223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>
            <a:spLocks noGrp="1"/>
          </p:cNvSpPr>
          <p:nvPr>
            <p:ph type="pic" idx="3"/>
          </p:nvPr>
        </p:nvSpPr>
        <p:spPr>
          <a:xfrm>
            <a:off x="3421855" y="571489"/>
            <a:ext cx="11508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>
            <a:spLocks noGrp="1"/>
          </p:cNvSpPr>
          <p:nvPr>
            <p:ph type="pic" idx="4"/>
          </p:nvPr>
        </p:nvSpPr>
        <p:spPr>
          <a:xfrm>
            <a:off x="4568668" y="571467"/>
            <a:ext cx="22824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>
            <a:spLocks noGrp="1"/>
          </p:cNvSpPr>
          <p:nvPr>
            <p:ph type="pic" idx="5"/>
          </p:nvPr>
        </p:nvSpPr>
        <p:spPr>
          <a:xfrm>
            <a:off x="3419799" y="2571722"/>
            <a:ext cx="34389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88" name="Google Shape;188;p29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9">
  <p:cSld name="Portfolio 9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>
            <a:spLocks noGrp="1"/>
          </p:cNvSpPr>
          <p:nvPr>
            <p:ph type="pic" idx="2"/>
          </p:nvPr>
        </p:nvSpPr>
        <p:spPr>
          <a:xfrm>
            <a:off x="3240174" y="570756"/>
            <a:ext cx="26649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92" name="Google Shape;192;p30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elcome">
  <p:cSld name="Welcom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16631" y="536522"/>
            <a:ext cx="7770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16631" y="1200150"/>
            <a:ext cx="7770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0">
  <p:cSld name="Portfolio 10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>
            <a:spLocks noGrp="1"/>
          </p:cNvSpPr>
          <p:nvPr>
            <p:ph type="pic" idx="2"/>
          </p:nvPr>
        </p:nvSpPr>
        <p:spPr>
          <a:xfrm>
            <a:off x="3843708" y="2049661"/>
            <a:ext cx="18387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>
            <a:spLocks noGrp="1"/>
          </p:cNvSpPr>
          <p:nvPr>
            <p:ph type="pic" idx="3"/>
          </p:nvPr>
        </p:nvSpPr>
        <p:spPr>
          <a:xfrm>
            <a:off x="5682479" y="330994"/>
            <a:ext cx="1838700" cy="29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7" name="Google Shape;197;p31"/>
          <p:cNvSpPr>
            <a:spLocks noGrp="1"/>
          </p:cNvSpPr>
          <p:nvPr>
            <p:ph type="pic" idx="4"/>
          </p:nvPr>
        </p:nvSpPr>
        <p:spPr>
          <a:xfrm>
            <a:off x="4763094" y="1190809"/>
            <a:ext cx="18387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98" name="Google Shape;198;p31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1">
  <p:cSld name="Portfolio 1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>
            <a:spLocks noGrp="1"/>
          </p:cNvSpPr>
          <p:nvPr>
            <p:ph type="pic" idx="2"/>
          </p:nvPr>
        </p:nvSpPr>
        <p:spPr>
          <a:xfrm>
            <a:off x="1463946" y="952574"/>
            <a:ext cx="21573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2" name="Google Shape;202;p32"/>
          <p:cNvSpPr>
            <a:spLocks noGrp="1"/>
          </p:cNvSpPr>
          <p:nvPr>
            <p:ph type="pic" idx="3"/>
          </p:nvPr>
        </p:nvSpPr>
        <p:spPr>
          <a:xfrm>
            <a:off x="5524088" y="952574"/>
            <a:ext cx="21570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3" name="Google Shape;203;p32"/>
          <p:cNvSpPr>
            <a:spLocks noGrp="1"/>
          </p:cNvSpPr>
          <p:nvPr>
            <p:ph type="pic" idx="4"/>
          </p:nvPr>
        </p:nvSpPr>
        <p:spPr>
          <a:xfrm>
            <a:off x="3240174" y="570755"/>
            <a:ext cx="26649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04" name="Google Shape;204;p32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2">
  <p:cSld name="Portfolio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>
            <a:spLocks noGrp="1"/>
          </p:cNvSpPr>
          <p:nvPr>
            <p:ph type="pic" idx="2"/>
          </p:nvPr>
        </p:nvSpPr>
        <p:spPr>
          <a:xfrm>
            <a:off x="571682" y="1477081"/>
            <a:ext cx="3216900" cy="30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>
            <a:spLocks noGrp="1"/>
          </p:cNvSpPr>
          <p:nvPr>
            <p:ph type="pic" idx="3"/>
          </p:nvPr>
        </p:nvSpPr>
        <p:spPr>
          <a:xfrm>
            <a:off x="3889342" y="1477081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>
            <a:spLocks noGrp="1"/>
          </p:cNvSpPr>
          <p:nvPr>
            <p:ph type="pic" idx="4"/>
          </p:nvPr>
        </p:nvSpPr>
        <p:spPr>
          <a:xfrm>
            <a:off x="5487097" y="1477081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>
            <a:spLocks noGrp="1"/>
          </p:cNvSpPr>
          <p:nvPr>
            <p:ph type="pic" idx="5"/>
          </p:nvPr>
        </p:nvSpPr>
        <p:spPr>
          <a:xfrm>
            <a:off x="7082934" y="1477081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>
            <a:spLocks noGrp="1"/>
          </p:cNvSpPr>
          <p:nvPr>
            <p:ph type="pic" idx="6"/>
          </p:nvPr>
        </p:nvSpPr>
        <p:spPr>
          <a:xfrm>
            <a:off x="3884311" y="3071368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>
            <a:spLocks noGrp="1"/>
          </p:cNvSpPr>
          <p:nvPr>
            <p:ph type="pic" idx="7"/>
          </p:nvPr>
        </p:nvSpPr>
        <p:spPr>
          <a:xfrm>
            <a:off x="5482064" y="3071368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>
            <a:spLocks noGrp="1"/>
          </p:cNvSpPr>
          <p:nvPr>
            <p:ph type="pic" idx="8"/>
          </p:nvPr>
        </p:nvSpPr>
        <p:spPr>
          <a:xfrm>
            <a:off x="7077902" y="3071368"/>
            <a:ext cx="14973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14" name="Google Shape;214;p33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3">
  <p:cSld name="Portfolio 13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>
            <a:spLocks noGrp="1"/>
          </p:cNvSpPr>
          <p:nvPr>
            <p:ph type="pic" idx="2"/>
          </p:nvPr>
        </p:nvSpPr>
        <p:spPr>
          <a:xfrm>
            <a:off x="1715095" y="476250"/>
            <a:ext cx="5715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18" name="Google Shape;218;p34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4">
  <p:cSld name="Portfolio 14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>
            <a:spLocks noGrp="1"/>
          </p:cNvSpPr>
          <p:nvPr>
            <p:ph type="pic" idx="2"/>
          </p:nvPr>
        </p:nvSpPr>
        <p:spPr>
          <a:xfrm>
            <a:off x="1281279" y="857250"/>
            <a:ext cx="17148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2" name="Google Shape;222;p35"/>
          <p:cNvSpPr>
            <a:spLocks noGrp="1"/>
          </p:cNvSpPr>
          <p:nvPr>
            <p:ph type="pic" idx="3"/>
          </p:nvPr>
        </p:nvSpPr>
        <p:spPr>
          <a:xfrm>
            <a:off x="3715131" y="857250"/>
            <a:ext cx="17148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3" name="Google Shape;223;p35"/>
          <p:cNvSpPr>
            <a:spLocks noGrp="1"/>
          </p:cNvSpPr>
          <p:nvPr>
            <p:ph type="pic" idx="4"/>
          </p:nvPr>
        </p:nvSpPr>
        <p:spPr>
          <a:xfrm>
            <a:off x="6145522" y="857250"/>
            <a:ext cx="17148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24" name="Google Shape;224;p35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5">
  <p:cSld name="Portfolio 1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>
            <a:spLocks noGrp="1"/>
          </p:cNvSpPr>
          <p:nvPr>
            <p:ph type="pic" idx="2"/>
          </p:nvPr>
        </p:nvSpPr>
        <p:spPr>
          <a:xfrm>
            <a:off x="595" y="2571751"/>
            <a:ext cx="9144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28" name="Google Shape;228;p36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7">
  <p:cSld name="Portfolio 17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>
            <a:spLocks noGrp="1"/>
          </p:cNvSpPr>
          <p:nvPr>
            <p:ph type="pic" idx="2"/>
          </p:nvPr>
        </p:nvSpPr>
        <p:spPr>
          <a:xfrm>
            <a:off x="7334845" y="1238239"/>
            <a:ext cx="18102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2" name="Google Shape;232;p37"/>
          <p:cNvSpPr>
            <a:spLocks noGrp="1"/>
          </p:cNvSpPr>
          <p:nvPr>
            <p:ph type="pic" idx="3"/>
          </p:nvPr>
        </p:nvSpPr>
        <p:spPr>
          <a:xfrm>
            <a:off x="2143720" y="1000050"/>
            <a:ext cx="4857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3" name="Google Shape;233;p37"/>
          <p:cNvSpPr>
            <a:spLocks noGrp="1"/>
          </p:cNvSpPr>
          <p:nvPr>
            <p:ph type="pic" idx="4"/>
          </p:nvPr>
        </p:nvSpPr>
        <p:spPr>
          <a:xfrm>
            <a:off x="0" y="1238239"/>
            <a:ext cx="18102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34" name="Google Shape;234;p37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8">
  <p:cSld name="Portfolio 18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>
            <a:spLocks noGrp="1"/>
          </p:cNvSpPr>
          <p:nvPr>
            <p:ph type="pic" idx="2"/>
          </p:nvPr>
        </p:nvSpPr>
        <p:spPr>
          <a:xfrm>
            <a:off x="2127498" y="2752279"/>
            <a:ext cx="28338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8" name="Google Shape;238;p38"/>
          <p:cNvSpPr>
            <a:spLocks noGrp="1"/>
          </p:cNvSpPr>
          <p:nvPr>
            <p:ph type="pic" idx="3"/>
          </p:nvPr>
        </p:nvSpPr>
        <p:spPr>
          <a:xfrm>
            <a:off x="5746551" y="567184"/>
            <a:ext cx="28338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9" name="Google Shape;239;p38"/>
          <p:cNvSpPr>
            <a:spLocks noGrp="1"/>
          </p:cNvSpPr>
          <p:nvPr>
            <p:ph type="pic" idx="4"/>
          </p:nvPr>
        </p:nvSpPr>
        <p:spPr>
          <a:xfrm>
            <a:off x="3210967" y="1288702"/>
            <a:ext cx="4285800" cy="2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40" name="Google Shape;240;p38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19">
  <p:cSld name="Portfolio 19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>
            <a:spLocks noGrp="1"/>
          </p:cNvSpPr>
          <p:nvPr>
            <p:ph type="pic" idx="2"/>
          </p:nvPr>
        </p:nvSpPr>
        <p:spPr>
          <a:xfrm>
            <a:off x="4572594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44" name="Google Shape;244;p39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20">
  <p:cSld name="Portfolio 20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>
            <a:spLocks noGrp="1"/>
          </p:cNvSpPr>
          <p:nvPr>
            <p:ph type="pic" idx="2"/>
          </p:nvPr>
        </p:nvSpPr>
        <p:spPr>
          <a:xfrm>
            <a:off x="2000306" y="471488"/>
            <a:ext cx="6189000" cy="4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48" name="Google Shape;248;p40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r Team 1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>
            <a:spLocks noGrp="1"/>
          </p:cNvSpPr>
          <p:nvPr>
            <p:ph type="pic" idx="2"/>
          </p:nvPr>
        </p:nvSpPr>
        <p:spPr>
          <a:xfrm>
            <a:off x="1371413" y="2044732"/>
            <a:ext cx="12477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3"/>
          </p:nvPr>
        </p:nvSpPr>
        <p:spPr>
          <a:xfrm>
            <a:off x="3086543" y="2044732"/>
            <a:ext cx="12477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>
            <a:spLocks noGrp="1"/>
          </p:cNvSpPr>
          <p:nvPr>
            <p:ph type="pic" idx="4"/>
          </p:nvPr>
        </p:nvSpPr>
        <p:spPr>
          <a:xfrm>
            <a:off x="4800547" y="2044164"/>
            <a:ext cx="12477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5"/>
          </p:nvPr>
        </p:nvSpPr>
        <p:spPr>
          <a:xfrm>
            <a:off x="6514243" y="2044164"/>
            <a:ext cx="12477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41" name="Google Shape;41;p5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21">
  <p:cSld name="Portfolio 2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>
            <a:spLocks noGrp="1"/>
          </p:cNvSpPr>
          <p:nvPr>
            <p:ph type="pic" idx="2"/>
          </p:nvPr>
        </p:nvSpPr>
        <p:spPr>
          <a:xfrm>
            <a:off x="6001345" y="856506"/>
            <a:ext cx="17145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52" name="Google Shape;252;p41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ur Team 2">
  <p:cSld name="Our Team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3096815" y="2034779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3"/>
          </p:nvPr>
        </p:nvSpPr>
        <p:spPr>
          <a:xfrm>
            <a:off x="4811375" y="2034779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4"/>
          </p:nvPr>
        </p:nvSpPr>
        <p:spPr>
          <a:xfrm>
            <a:off x="6525386" y="2034779"/>
            <a:ext cx="12384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46" name="Google Shape;46;p6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 Facts 3">
  <p:cSld name="Some Facts 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335191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0" name="Google Shape;50;p7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ients">
  <p:cSld name="Cli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>
            <a:spLocks noGrp="1"/>
          </p:cNvSpPr>
          <p:nvPr>
            <p:ph type="pic" idx="2"/>
          </p:nvPr>
        </p:nvSpPr>
        <p:spPr>
          <a:xfrm>
            <a:off x="1481014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>
            <a:spLocks noGrp="1"/>
          </p:cNvSpPr>
          <p:nvPr>
            <p:ph type="pic" idx="3"/>
          </p:nvPr>
        </p:nvSpPr>
        <p:spPr>
          <a:xfrm>
            <a:off x="3215283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pic" idx="4"/>
          </p:nvPr>
        </p:nvSpPr>
        <p:spPr>
          <a:xfrm>
            <a:off x="4977407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pic" idx="5"/>
          </p:nvPr>
        </p:nvSpPr>
        <p:spPr>
          <a:xfrm>
            <a:off x="6739535" y="1970538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6"/>
          </p:nvPr>
        </p:nvSpPr>
        <p:spPr>
          <a:xfrm>
            <a:off x="1481014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>
            <a:spLocks noGrp="1"/>
          </p:cNvSpPr>
          <p:nvPr>
            <p:ph type="pic" idx="7"/>
          </p:nvPr>
        </p:nvSpPr>
        <p:spPr>
          <a:xfrm>
            <a:off x="3215283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pic" idx="8"/>
          </p:nvPr>
        </p:nvSpPr>
        <p:spPr>
          <a:xfrm>
            <a:off x="4977407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>
            <a:spLocks noGrp="1"/>
          </p:cNvSpPr>
          <p:nvPr>
            <p:ph type="pic" idx="9"/>
          </p:nvPr>
        </p:nvSpPr>
        <p:spPr>
          <a:xfrm>
            <a:off x="6739535" y="3176327"/>
            <a:ext cx="9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>
            <a:off x="1150181" y="1793296"/>
            <a:ext cx="6847270" cy="2240743"/>
            <a:chOff x="0" y="58"/>
            <a:chExt cx="9129694" cy="2987657"/>
          </a:xfrm>
        </p:grpSpPr>
        <p:cxnSp>
          <p:nvCxnSpPr>
            <p:cNvPr id="62" name="Google Shape;62;p8"/>
            <p:cNvCxnSpPr/>
            <p:nvPr/>
          </p:nvCxnSpPr>
          <p:spPr>
            <a:xfrm rot="10800000">
              <a:off x="4563219" y="58"/>
              <a:ext cx="0" cy="136680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3" name="Google Shape;63;p8"/>
            <p:cNvCxnSpPr/>
            <p:nvPr/>
          </p:nvCxnSpPr>
          <p:spPr>
            <a:xfrm rot="10800000">
              <a:off x="6912719" y="58"/>
              <a:ext cx="0" cy="136680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4" name="Google Shape;64;p8"/>
            <p:cNvCxnSpPr/>
            <p:nvPr/>
          </p:nvCxnSpPr>
          <p:spPr>
            <a:xfrm rot="10800000">
              <a:off x="2216894" y="58"/>
              <a:ext cx="0" cy="136680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5" name="Google Shape;65;p8"/>
            <p:cNvCxnSpPr/>
            <p:nvPr/>
          </p:nvCxnSpPr>
          <p:spPr>
            <a:xfrm rot="10800000">
              <a:off x="4563219" y="1620915"/>
              <a:ext cx="0" cy="136680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6912719" y="1620915"/>
              <a:ext cx="0" cy="136680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7" name="Google Shape;67;p8"/>
            <p:cNvCxnSpPr/>
            <p:nvPr/>
          </p:nvCxnSpPr>
          <p:spPr>
            <a:xfrm rot="10800000">
              <a:off x="2216894" y="1620915"/>
              <a:ext cx="0" cy="136680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8" name="Google Shape;68;p8"/>
            <p:cNvCxnSpPr/>
            <p:nvPr/>
          </p:nvCxnSpPr>
          <p:spPr>
            <a:xfrm>
              <a:off x="2347069" y="1484331"/>
              <a:ext cx="2086800" cy="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9" name="Google Shape;69;p8"/>
            <p:cNvCxnSpPr/>
            <p:nvPr/>
          </p:nvCxnSpPr>
          <p:spPr>
            <a:xfrm>
              <a:off x="4697741" y="1484331"/>
              <a:ext cx="2086800" cy="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7042894" y="1484331"/>
              <a:ext cx="2086800" cy="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0" y="1484331"/>
              <a:ext cx="2086800" cy="0"/>
            </a:xfrm>
            <a:prstGeom prst="straightConnector1">
              <a:avLst/>
            </a:prstGeom>
            <a:noFill/>
            <a:ln w="12700" cap="flat" cmpd="sng">
              <a:solidFill>
                <a:srgbClr val="2C2F37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72" name="Google Shape;72;p8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dvisors and Investors">
  <p:cSld name="Advisors and Investor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>
            <a:spLocks noGrp="1"/>
          </p:cNvSpPr>
          <p:nvPr>
            <p:ph type="pic" idx="2"/>
          </p:nvPr>
        </p:nvSpPr>
        <p:spPr>
          <a:xfrm>
            <a:off x="1524410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pic" idx="3"/>
          </p:nvPr>
        </p:nvSpPr>
        <p:spPr>
          <a:xfrm>
            <a:off x="3239033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pic" idx="4"/>
          </p:nvPr>
        </p:nvSpPr>
        <p:spPr>
          <a:xfrm>
            <a:off x="4954129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pic" idx="5"/>
          </p:nvPr>
        </p:nvSpPr>
        <p:spPr>
          <a:xfrm>
            <a:off x="6667808" y="1415801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>
            <a:spLocks noGrp="1"/>
          </p:cNvSpPr>
          <p:nvPr>
            <p:ph type="pic" idx="6"/>
          </p:nvPr>
        </p:nvSpPr>
        <p:spPr>
          <a:xfrm>
            <a:off x="1524410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>
            <a:spLocks noGrp="1"/>
          </p:cNvSpPr>
          <p:nvPr>
            <p:ph type="pic" idx="7"/>
          </p:nvPr>
        </p:nvSpPr>
        <p:spPr>
          <a:xfrm>
            <a:off x="3239033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>
            <a:spLocks noGrp="1"/>
          </p:cNvSpPr>
          <p:nvPr>
            <p:ph type="pic" idx="8"/>
          </p:nvPr>
        </p:nvSpPr>
        <p:spPr>
          <a:xfrm>
            <a:off x="4953656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9"/>
          </p:nvPr>
        </p:nvSpPr>
        <p:spPr>
          <a:xfrm>
            <a:off x="6667808" y="3018892"/>
            <a:ext cx="952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3" name="Google Shape;83;p9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 8">
  <p:cSld name="Portfolio 8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572095" y="714375"/>
            <a:ext cx="34290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3"/>
          </p:nvPr>
        </p:nvSpPr>
        <p:spPr>
          <a:xfrm>
            <a:off x="4001096" y="714375"/>
            <a:ext cx="28575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4"/>
          </p:nvPr>
        </p:nvSpPr>
        <p:spPr>
          <a:xfrm>
            <a:off x="6858596" y="714375"/>
            <a:ext cx="17223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5"/>
          </p:nvPr>
        </p:nvSpPr>
        <p:spPr>
          <a:xfrm>
            <a:off x="566057" y="2726828"/>
            <a:ext cx="1136100" cy="19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>
            <a:spLocks noGrp="1"/>
          </p:cNvSpPr>
          <p:nvPr>
            <p:ph type="pic" idx="6"/>
          </p:nvPr>
        </p:nvSpPr>
        <p:spPr>
          <a:xfrm>
            <a:off x="1715039" y="2714625"/>
            <a:ext cx="22785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Char char="•"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91" name="Google Shape;91;p10" descr="KOKO Logo Lockups 2-03.png"/>
          <p:cNvPicPr preferRelativeResize="0"/>
          <p:nvPr/>
        </p:nvPicPr>
        <p:blipFill rotWithShape="1">
          <a:blip r:embed="rId2">
            <a:alphaModFix/>
          </a:blip>
          <a:srcRect l="22080" t="23362" r="22079" b="23363"/>
          <a:stretch/>
        </p:blipFill>
        <p:spPr>
          <a:xfrm>
            <a:off x="-66260" y="25297"/>
            <a:ext cx="982892" cy="66301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511766" y="4348163"/>
            <a:ext cx="1068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Image"/>
          <p:cNvPicPr preferRelativeResize="0"/>
          <p:nvPr/>
        </p:nvPicPr>
        <p:blipFill rotWithShape="1">
          <a:blip r:embed="rId43">
            <a:alphaModFix/>
          </a:blip>
          <a:srcRect l="1611" t="19306" b="25219"/>
          <a:stretch/>
        </p:blipFill>
        <p:spPr>
          <a:xfrm>
            <a:off x="-89632" y="-56618"/>
            <a:ext cx="9323265" cy="5256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591" y="-2"/>
            <a:ext cx="476243" cy="475996"/>
            <a:chOff x="-5" y="-1"/>
            <a:chExt cx="634991" cy="634662"/>
          </a:xfrm>
        </p:grpSpPr>
        <p:sp>
          <p:nvSpPr>
            <p:cNvPr id="8" name="Google Shape;8;p1"/>
            <p:cNvSpPr/>
            <p:nvPr/>
          </p:nvSpPr>
          <p:spPr>
            <a:xfrm>
              <a:off x="0" y="156"/>
              <a:ext cx="634986" cy="6345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09" y="0"/>
                  </a:moveTo>
                  <a:lnTo>
                    <a:pt x="0" y="2050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rgbClr val="DCDEE0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Helvetica Neue"/>
                <a:buNone/>
              </a:pPr>
              <a:endPara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rot="5400000">
              <a:off x="-5" y="-1"/>
              <a:ext cx="634662" cy="6346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Helvetica Neue"/>
                <a:buNone/>
              </a:pPr>
              <a:endParaRPr sz="9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" name="Google Shape;10;p1"/>
          <p:cNvGrpSpPr/>
          <p:nvPr/>
        </p:nvGrpSpPr>
        <p:grpSpPr>
          <a:xfrm>
            <a:off x="2108192" y="705480"/>
            <a:ext cx="7034711" cy="4436338"/>
            <a:chOff x="-1" y="12"/>
            <a:chExt cx="9379615" cy="5915117"/>
          </a:xfrm>
        </p:grpSpPr>
        <p:cxnSp>
          <p:nvCxnSpPr>
            <p:cNvPr id="11" name="Google Shape;11;p1"/>
            <p:cNvCxnSpPr/>
            <p:nvPr/>
          </p:nvCxnSpPr>
          <p:spPr>
            <a:xfrm rot="10800000" flipH="1">
              <a:off x="4883150" y="596583"/>
              <a:ext cx="957300" cy="9573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10800000" flipH="1">
              <a:off x="4731919" y="2493008"/>
              <a:ext cx="1942500" cy="19425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 rot="10800000" flipH="1">
              <a:off x="5680314" y="12"/>
              <a:ext cx="3699300" cy="36993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 rot="10800000" flipH="1">
              <a:off x="229804" y="3857129"/>
              <a:ext cx="2058000" cy="20580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 rot="10800000" flipH="1">
              <a:off x="-1" y="4957829"/>
              <a:ext cx="957300" cy="957300"/>
            </a:xfrm>
            <a:prstGeom prst="straightConnector1">
              <a:avLst/>
            </a:prstGeom>
            <a:noFill/>
            <a:ln w="9525" cap="flat" cmpd="sng">
              <a:solidFill>
                <a:srgbClr val="1A56E5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16" name="Google Shape;16;p1" descr="Image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7741501" y="3353170"/>
            <a:ext cx="1056533" cy="13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416850" y="1444025"/>
            <a:ext cx="38418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9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oleObject" Target="../embeddings/oleObject5.bin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image" Target="../media/image5.emf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NOC Technology Roadmap</a:t>
            </a:r>
            <a:endParaRPr dirty="0"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14</a:t>
            </a:r>
            <a:r>
              <a:rPr lang="en-GB" baseline="30000" dirty="0" smtClean="0"/>
              <a:t>th</a:t>
            </a:r>
            <a:r>
              <a:rPr lang="en-GB" dirty="0" smtClean="0"/>
              <a:t> Feb 19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6015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7" imgW="499" imgH="499" progId="TCLayout.ActiveDocument.1">
                  <p:embed/>
                </p:oleObj>
              </mc:Choice>
              <mc:Fallback>
                <p:oleObj name="think-cell Slide" r:id="rId7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Stage 3: Mombasa Launch (Q4 2019 timeframe)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End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to end process tracing (for all of the key process) 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1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Move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to purpose built tech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(reduce our dependence on Tableau)</a:t>
            </a:r>
          </a:p>
          <a:p>
            <a:pPr lvl="0">
              <a:lnSpc>
                <a:spcPct val="11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Escalation matrix and communication matrix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built into our tech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choices </a:t>
            </a:r>
          </a:p>
          <a:p>
            <a:pPr lvl="0">
              <a:lnSpc>
                <a:spcPct val="11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Data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storage and access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optimizations, bias towards streaming data analytics </a:t>
            </a:r>
          </a:p>
          <a:p>
            <a:pPr lvl="0">
              <a:lnSpc>
                <a:spcPct val="11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SLA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based management and monitoring of all of the key business processes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Pentagon 1"/>
          <p:cNvSpPr/>
          <p:nvPr>
            <p:custDataLst>
              <p:tags r:id="rId4"/>
            </p:custDataLst>
          </p:nvPr>
        </p:nvSpPr>
        <p:spPr bwMode="auto">
          <a:xfrm>
            <a:off x="0" y="4787900"/>
            <a:ext cx="9209088" cy="355600"/>
          </a:xfrm>
          <a:prstGeom prst="homePlate">
            <a:avLst>
              <a:gd name="adj" fmla="val 18304"/>
            </a:avLst>
          </a:prstGeom>
          <a:solidFill>
            <a:srgbClr val="09D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1438" tIns="71438" rIns="0" bIns="71438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Scale up of existing tools and processes to support expansion in Kenya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4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676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7" imgW="499" imgH="499" progId="TCLayout.ActiveDocument.1">
                  <p:embed/>
                </p:oleObj>
              </mc:Choice>
              <mc:Fallback>
                <p:oleObj name="think-cell Slide" r:id="rId7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Stage 4: Beyond Kenya Prep (2020)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NOC Tech as a service to our partners</a:t>
            </a:r>
          </a:p>
          <a:p>
            <a:pPr lvl="0">
              <a:buClrTx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SLA based service provision of our NOC Tech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to our partners</a:t>
            </a:r>
          </a:p>
          <a:p>
            <a:pPr lvl="0">
              <a:buClrTx/>
            </a:pPr>
            <a:r>
              <a:rPr lang="en-GB" sz="1800" baseline="0" dirty="0" smtClean="0">
                <a:solidFill>
                  <a:srgbClr val="000000"/>
                </a:solidFill>
                <a:latin typeface="+mj-lt"/>
              </a:rPr>
              <a:t>Third parties performing maintenance</a:t>
            </a: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 on KOKO equipment</a:t>
            </a:r>
          </a:p>
          <a:p>
            <a:pPr lvl="0"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Potential third party developers interfacing with our systems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Pentagon 1"/>
          <p:cNvSpPr/>
          <p:nvPr>
            <p:custDataLst>
              <p:tags r:id="rId4"/>
            </p:custDataLst>
          </p:nvPr>
        </p:nvSpPr>
        <p:spPr bwMode="auto">
          <a:xfrm>
            <a:off x="0" y="4787900"/>
            <a:ext cx="9209088" cy="355600"/>
          </a:xfrm>
          <a:prstGeom prst="homePlate">
            <a:avLst>
              <a:gd name="adj" fmla="val 18304"/>
            </a:avLst>
          </a:prstGeom>
          <a:solidFill>
            <a:srgbClr val="09D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1438" tIns="71438" rIns="0" bIns="71438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Engagement model for expansion will be the key driver of technology roadmap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36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4420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499" imgH="499" progId="TCLayout.ActiveDocument.1">
                  <p:embed/>
                </p:oleObj>
              </mc:Choice>
              <mc:Fallback>
                <p:oleObj name="think-cell Slide" r:id="rId7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Important Business Questions: Mombasa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Do we intend to have our own maintenance team in Mombasa using our planned tools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? (Yes – it will just be an extension of Nairobi)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Do we intend to have dedicated people managing a Mombasa NOC</a:t>
            </a: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? (No, </a:t>
            </a:r>
            <a:r>
              <a:rPr lang="en-GB" sz="1800" smtClean="0">
                <a:solidFill>
                  <a:srgbClr val="000000"/>
                </a:solidFill>
                <a:latin typeface="+mj-lt"/>
              </a:rPr>
              <a:t>same team)</a:t>
            </a:r>
            <a:endParaRPr lang="en-GB" sz="1800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Pentagon 1"/>
          <p:cNvSpPr/>
          <p:nvPr>
            <p:custDataLst>
              <p:tags r:id="rId4"/>
            </p:custDataLst>
          </p:nvPr>
        </p:nvSpPr>
        <p:spPr bwMode="auto">
          <a:xfrm>
            <a:off x="0" y="4787900"/>
            <a:ext cx="9209088" cy="355600"/>
          </a:xfrm>
          <a:prstGeom prst="homePlate">
            <a:avLst>
              <a:gd name="adj" fmla="val 18304"/>
            </a:avLst>
          </a:prstGeom>
          <a:solidFill>
            <a:srgbClr val="09D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1438" tIns="71438" rIns="0" bIns="71438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We will manage the Mombasa network from Nairobi, the team will just be an extension of what </a:t>
            </a:r>
            <a:r>
              <a:rPr lang="en-GB" smtClean="0">
                <a:solidFill>
                  <a:schemeClr val="tx1"/>
                </a:solidFill>
                <a:sym typeface="+mn-lt"/>
              </a:rPr>
              <a:t>we have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6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0227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499" imgH="499" progId="TCLayout.ActiveDocument.1">
                  <p:embed/>
                </p:oleObj>
              </mc:Choice>
              <mc:Fallback>
                <p:oleObj name="think-cell Slide" r:id="rId7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Important Business Questions: Zanzibar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What is the charging model for the partner there? How much of that are the NOC tools meant / are allowed to cost?</a:t>
            </a:r>
          </a:p>
          <a:p>
            <a:pPr lvl="0">
              <a:lnSpc>
                <a:spcPct val="120000"/>
              </a:lnSpc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What SLA’s will we give the partner? What penalties exist for breaching our SLA’s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How will we manage inbound feature requests for NOC tools from our partners?</a:t>
            </a:r>
          </a:p>
          <a:p>
            <a:pPr lvl="0">
              <a:lnSpc>
                <a:spcPct val="120000"/>
              </a:lnSpc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How technically skilled do we expect their team to be? Should they hire developers?</a:t>
            </a:r>
          </a:p>
          <a:p>
            <a:pPr lvl="0">
              <a:lnSpc>
                <a:spcPct val="120000"/>
              </a:lnSpc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Do we expect that they will use our tools as they currently exist or will we need to integrate to their ticketing systems?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Pentagon 1"/>
          <p:cNvSpPr/>
          <p:nvPr>
            <p:custDataLst>
              <p:tags r:id="rId4"/>
            </p:custDataLst>
          </p:nvPr>
        </p:nvSpPr>
        <p:spPr bwMode="auto">
          <a:xfrm>
            <a:off x="0" y="4787900"/>
            <a:ext cx="9209088" cy="355600"/>
          </a:xfrm>
          <a:prstGeom prst="homePlate">
            <a:avLst>
              <a:gd name="adj" fmla="val 18304"/>
            </a:avLst>
          </a:prstGeom>
          <a:solidFill>
            <a:srgbClr val="0CE2FF"/>
          </a:solidFill>
          <a:ln w="9525" cap="flat" cmpd="sng" algn="ctr">
            <a:solidFill>
              <a:srgbClr val="D6D7D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1438" tIns="71438" rIns="0" bIns="71438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We expect that there is going to be 1 person running the entire network in ZNZ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58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49059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5" imgW="499" imgH="499" progId="TCLayout.ActiveDocument.1">
                  <p:embed/>
                </p:oleObj>
              </mc:Choice>
              <mc:Fallback>
                <p:oleObj name="think-cell Slide" r:id="rId5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8200" y="266065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Teams – Support Levels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61" y="992022"/>
            <a:ext cx="5584421" cy="41514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9077" y="1091196"/>
            <a:ext cx="1235675" cy="8187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85%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9077" y="2146274"/>
            <a:ext cx="1235675" cy="8187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11%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9077" y="3201352"/>
            <a:ext cx="1235675" cy="8187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3%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89077" y="4256430"/>
            <a:ext cx="1235675" cy="8187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1%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6587" y="511349"/>
            <a:ext cx="125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5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6261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6" imgW="499" imgH="499" progId="TCLayout.ActiveDocument.1">
                  <p:embed/>
                </p:oleObj>
              </mc:Choice>
              <mc:Fallback>
                <p:oleObj name="think-cell Slide" r:id="rId6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" name="Rectangle 389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Next Steps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Tx/>
              <a:buNone/>
            </a:pP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lvl="0">
              <a:buClrTx/>
            </a:pP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93" name="Picture 3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814" y="891541"/>
            <a:ext cx="8378930" cy="39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15640" y="1988821"/>
            <a:ext cx="3550920" cy="822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GB" sz="4400" dirty="0" smtClean="0">
                <a:solidFill>
                  <a:sysClr val="windowText" lastClr="000000"/>
                </a:solidFill>
                <a:latin typeface="Calibri" panose="020F0502020204030204"/>
              </a:rPr>
              <a:t>Questions</a:t>
            </a:r>
            <a:endParaRPr lang="en-GB" sz="4400" noProof="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8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15640" y="1988821"/>
            <a:ext cx="3550920" cy="822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Appendix</a:t>
            </a:r>
            <a:endParaRPr lang="en-GB" sz="4400" noProof="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Hard Launch: New Requirements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buClrTx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System health information for all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systems (Out of service/in service)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Power status information for all of the systems</a:t>
            </a:r>
          </a:p>
          <a:p>
            <a:pPr lvl="0">
              <a:lnSpc>
                <a:spcPct val="120000"/>
              </a:lnSpc>
              <a:buClrTx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Connectivity status for all of the systems</a:t>
            </a:r>
          </a:p>
          <a:p>
            <a:pPr lvl="0">
              <a:lnSpc>
                <a:spcPct val="120000"/>
              </a:lnSpc>
              <a:buClrTx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Fuel status information for all of the systems</a:t>
            </a:r>
          </a:p>
          <a:p>
            <a:pPr lvl="0">
              <a:lnSpc>
                <a:spcPct val="120000"/>
              </a:lnSpc>
              <a:buClrTx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Auto create helpdesk ticket for an out of service system</a:t>
            </a:r>
          </a:p>
          <a:p>
            <a:pPr lvl="0">
              <a:lnSpc>
                <a:spcPct val="120000"/>
              </a:lnSpc>
              <a:buClrTx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Auto close helpdesk ticket for a "back in service" system</a:t>
            </a:r>
          </a:p>
        </p:txBody>
      </p:sp>
    </p:spTree>
    <p:extLst>
      <p:ext uri="{BB962C8B-B14F-4D97-AF65-F5344CB8AC3E}">
        <p14:creationId xmlns:p14="http://schemas.microsoft.com/office/powerpoint/2010/main" val="39043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Hard Launch: New Requirements (Design)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Tx/>
              <a:buNone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We will use the following design patterns to try and represent the data for now:</a:t>
            </a:r>
          </a:p>
          <a:p>
            <a:pPr lvl="0"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Summary &amp; Details view</a:t>
            </a:r>
          </a:p>
          <a:p>
            <a:pPr lvl="0"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Grid </a:t>
            </a:r>
            <a:r>
              <a:rPr lang="en-GB" sz="1800" dirty="0" err="1" smtClean="0">
                <a:solidFill>
                  <a:srgbClr val="000000"/>
                </a:solidFill>
                <a:latin typeface="+mj-lt"/>
              </a:rPr>
              <a:t>Heatmap</a:t>
            </a: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 view</a:t>
            </a:r>
          </a:p>
          <a:p>
            <a:pPr lvl="0"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Map Data view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6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Maturity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Structure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Next Steps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 smtClean="0">
                <a:solidFill>
                  <a:sysClr val="windowText" lastClr="000000"/>
                </a:solidFill>
                <a:latin typeface="Calibri" panose="020F0502020204030204"/>
              </a:rPr>
              <a:t>QnA</a:t>
            </a:r>
            <a:endParaRPr lang="en-GB" noProof="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7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7" y="988911"/>
            <a:ext cx="8583445" cy="410124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266065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KP Out of Service Resolution (WIP)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38200" y="266065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Key Business Processes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85298"/>
              </p:ext>
            </p:extLst>
          </p:nvPr>
        </p:nvGraphicFramePr>
        <p:xfrm>
          <a:off x="308610" y="976746"/>
          <a:ext cx="7804521" cy="3404753"/>
        </p:xfrm>
        <a:graphic>
          <a:graphicData uri="http://schemas.openxmlformats.org/drawingml/2006/table">
            <a:tbl>
              <a:tblPr/>
              <a:tblGrid>
                <a:gridCol w="424551">
                  <a:extLst>
                    <a:ext uri="{9D8B030D-6E8A-4147-A177-3AD203B41FA5}">
                      <a16:colId xmlns:a16="http://schemas.microsoft.com/office/drawing/2014/main" val="3713946659"/>
                    </a:ext>
                  </a:extLst>
                </a:gridCol>
                <a:gridCol w="2085538">
                  <a:extLst>
                    <a:ext uri="{9D8B030D-6E8A-4147-A177-3AD203B41FA5}">
                      <a16:colId xmlns:a16="http://schemas.microsoft.com/office/drawing/2014/main" val="491780944"/>
                    </a:ext>
                  </a:extLst>
                </a:gridCol>
                <a:gridCol w="2605197">
                  <a:extLst>
                    <a:ext uri="{9D8B030D-6E8A-4147-A177-3AD203B41FA5}">
                      <a16:colId xmlns:a16="http://schemas.microsoft.com/office/drawing/2014/main" val="3377590326"/>
                    </a:ext>
                  </a:extLst>
                </a:gridCol>
                <a:gridCol w="814528">
                  <a:extLst>
                    <a:ext uri="{9D8B030D-6E8A-4147-A177-3AD203B41FA5}">
                      <a16:colId xmlns:a16="http://schemas.microsoft.com/office/drawing/2014/main" val="2005956525"/>
                    </a:ext>
                  </a:extLst>
                </a:gridCol>
                <a:gridCol w="762812">
                  <a:extLst>
                    <a:ext uri="{9D8B030D-6E8A-4147-A177-3AD203B41FA5}">
                      <a16:colId xmlns:a16="http://schemas.microsoft.com/office/drawing/2014/main" val="3543308495"/>
                    </a:ext>
                  </a:extLst>
                </a:gridCol>
                <a:gridCol w="1111895">
                  <a:extLst>
                    <a:ext uri="{9D8B030D-6E8A-4147-A177-3AD203B41FA5}">
                      <a16:colId xmlns:a16="http://schemas.microsoft.com/office/drawing/2014/main" val="1671549641"/>
                    </a:ext>
                  </a:extLst>
                </a:gridCol>
              </a:tblGrid>
              <a:tr h="198651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Systems affected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144261"/>
                  </a:ext>
                </a:extLst>
              </a:tr>
              <a:tr h="280879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Process Area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STS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SDS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50732"/>
                  </a:ext>
                </a:extLst>
              </a:tr>
              <a:tr h="561760">
                <a:tc>
                  <a:txBody>
                    <a:bodyPr/>
                    <a:lstStyle/>
                    <a:p>
                      <a:pPr rtl="0" fontAlgn="b"/>
                      <a:endParaRPr lang="en-US" sz="8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we be able to dispense fuel to a customer </a:t>
                      </a:r>
                      <a:r>
                        <a:rPr lang="en-US" sz="800" b="0" dirty="0" err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sucessfully</a:t>
                      </a:r>
                      <a:endParaRPr lang="en-US" sz="800" b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connectivity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power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 KP out of service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enough fuel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807928"/>
                  </a:ext>
                </a:extLst>
              </a:tr>
              <a:tr h="702200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P2</a:t>
                      </a: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we be able to refill a KP succesfully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connectivity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power (to last the time of refill)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 KP out of service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STS have connectivity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 STS out of service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SDS have connectivity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 SDS out of service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KOA have an issue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65548"/>
                  </a:ext>
                </a:extLst>
              </a:tr>
              <a:tr h="702200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P3</a:t>
                      </a: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 we able to play ads to a customer succesfully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connectivity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power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 KP out of service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our ads platform provider up and running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how long is the ad buffering for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342944"/>
                  </a:ext>
                </a:extLst>
              </a:tr>
              <a:tr h="561760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P4</a:t>
                      </a: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 we able to play radio in the store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connectivity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Does the KP have power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 KP out of service</a:t>
                      </a:r>
                      <a:b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b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our radio platform provider up and running</a:t>
                      </a:r>
                    </a:p>
                  </a:txBody>
                  <a:tcPr marL="19394" marR="19394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13264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P1</a:t>
                      </a:r>
                    </a:p>
                  </a:txBody>
                  <a:tcPr marL="19394" marR="19394" marT="0" marB="0" anchor="b">
                    <a:lnL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the KP out of service due to a HSE concern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there a fuel leak</a:t>
                      </a:r>
                      <a:br>
                        <a:rPr lang="en-US" sz="8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is it too hot inside the KP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19394" marR="19394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19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049780" y="319405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Incident Communication Matrix (NOC Ops TBD)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29365"/>
              </p:ext>
            </p:extLst>
          </p:nvPr>
        </p:nvGraphicFramePr>
        <p:xfrm>
          <a:off x="87565" y="824750"/>
          <a:ext cx="4106700" cy="1468075"/>
        </p:xfrm>
        <a:graphic>
          <a:graphicData uri="http://schemas.openxmlformats.org/drawingml/2006/table">
            <a:tbl>
              <a:tblPr/>
              <a:tblGrid>
                <a:gridCol w="684450">
                  <a:extLst>
                    <a:ext uri="{9D8B030D-6E8A-4147-A177-3AD203B41FA5}">
                      <a16:colId xmlns:a16="http://schemas.microsoft.com/office/drawing/2014/main" val="1031664898"/>
                    </a:ext>
                  </a:extLst>
                </a:gridCol>
                <a:gridCol w="684450">
                  <a:extLst>
                    <a:ext uri="{9D8B030D-6E8A-4147-A177-3AD203B41FA5}">
                      <a16:colId xmlns:a16="http://schemas.microsoft.com/office/drawing/2014/main" val="3221723023"/>
                    </a:ext>
                  </a:extLst>
                </a:gridCol>
                <a:gridCol w="684450">
                  <a:extLst>
                    <a:ext uri="{9D8B030D-6E8A-4147-A177-3AD203B41FA5}">
                      <a16:colId xmlns:a16="http://schemas.microsoft.com/office/drawing/2014/main" val="4111707782"/>
                    </a:ext>
                  </a:extLst>
                </a:gridCol>
                <a:gridCol w="684450">
                  <a:extLst>
                    <a:ext uri="{9D8B030D-6E8A-4147-A177-3AD203B41FA5}">
                      <a16:colId xmlns:a16="http://schemas.microsoft.com/office/drawing/2014/main" val="2321456009"/>
                    </a:ext>
                  </a:extLst>
                </a:gridCol>
                <a:gridCol w="684450">
                  <a:extLst>
                    <a:ext uri="{9D8B030D-6E8A-4147-A177-3AD203B41FA5}">
                      <a16:colId xmlns:a16="http://schemas.microsoft.com/office/drawing/2014/main" val="1170796597"/>
                    </a:ext>
                  </a:extLst>
                </a:gridCol>
                <a:gridCol w="684450">
                  <a:extLst>
                    <a:ext uri="{9D8B030D-6E8A-4147-A177-3AD203B41FA5}">
                      <a16:colId xmlns:a16="http://schemas.microsoft.com/office/drawing/2014/main" val="3301327395"/>
                    </a:ext>
                  </a:extLst>
                </a:gridCol>
              </a:tblGrid>
              <a:tr h="209725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Urgency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82961"/>
                  </a:ext>
                </a:extLst>
              </a:tr>
              <a:tr h="20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Insignificant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65182"/>
                  </a:ext>
                </a:extLst>
              </a:tr>
              <a:tr h="2097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04470"/>
                  </a:ext>
                </a:extLst>
              </a:tr>
              <a:tr h="2097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68535"/>
                  </a:ext>
                </a:extLst>
              </a:tr>
              <a:tr h="2097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40721"/>
                  </a:ext>
                </a:extLst>
              </a:tr>
              <a:tr h="2097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05629"/>
                  </a:ext>
                </a:extLst>
              </a:tr>
              <a:tr h="20972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634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57375" y="1700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47439"/>
              </p:ext>
            </p:extLst>
          </p:nvPr>
        </p:nvGraphicFramePr>
        <p:xfrm>
          <a:off x="4363679" y="829154"/>
          <a:ext cx="4455856" cy="1491180"/>
        </p:xfrm>
        <a:graphic>
          <a:graphicData uri="http://schemas.openxmlformats.org/drawingml/2006/table">
            <a:tbl>
              <a:tblPr/>
              <a:tblGrid>
                <a:gridCol w="1113964">
                  <a:extLst>
                    <a:ext uri="{9D8B030D-6E8A-4147-A177-3AD203B41FA5}">
                      <a16:colId xmlns:a16="http://schemas.microsoft.com/office/drawing/2014/main" val="145340689"/>
                    </a:ext>
                  </a:extLst>
                </a:gridCol>
                <a:gridCol w="1113964">
                  <a:extLst>
                    <a:ext uri="{9D8B030D-6E8A-4147-A177-3AD203B41FA5}">
                      <a16:colId xmlns:a16="http://schemas.microsoft.com/office/drawing/2014/main" val="586781985"/>
                    </a:ext>
                  </a:extLst>
                </a:gridCol>
                <a:gridCol w="1113964">
                  <a:extLst>
                    <a:ext uri="{9D8B030D-6E8A-4147-A177-3AD203B41FA5}">
                      <a16:colId xmlns:a16="http://schemas.microsoft.com/office/drawing/2014/main" val="442201496"/>
                    </a:ext>
                  </a:extLst>
                </a:gridCol>
                <a:gridCol w="1113964">
                  <a:extLst>
                    <a:ext uri="{9D8B030D-6E8A-4147-A177-3AD203B41FA5}">
                      <a16:colId xmlns:a16="http://schemas.microsoft.com/office/drawing/2014/main" val="3273204028"/>
                    </a:ext>
                  </a:extLst>
                </a:gridCol>
              </a:tblGrid>
              <a:tr h="31539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Priority Code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 Response Time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 Resolution Time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78872"/>
                  </a:ext>
                </a:extLst>
              </a:tr>
              <a:tr h="22965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Immediate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21877"/>
                  </a:ext>
                </a:extLst>
              </a:tr>
              <a:tr h="22965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Minutes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Hours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29747"/>
                  </a:ext>
                </a:extLst>
              </a:tr>
              <a:tr h="22965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Hour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Hours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29690"/>
                  </a:ext>
                </a:extLst>
              </a:tr>
              <a:tr h="22965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Hours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Hours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70687"/>
                  </a:ext>
                </a:extLst>
              </a:tr>
              <a:tr h="22965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  <a:endParaRPr lang="en-US" sz="100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Week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19050" marB="19050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2889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4550" y="1870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34347"/>
              </p:ext>
            </p:extLst>
          </p:nvPr>
        </p:nvGraphicFramePr>
        <p:xfrm>
          <a:off x="87565" y="2548031"/>
          <a:ext cx="8731970" cy="2119833"/>
        </p:xfrm>
        <a:graphic>
          <a:graphicData uri="http://schemas.openxmlformats.org/drawingml/2006/table">
            <a:tbl>
              <a:tblPr/>
              <a:tblGrid>
                <a:gridCol w="991742">
                  <a:extLst>
                    <a:ext uri="{9D8B030D-6E8A-4147-A177-3AD203B41FA5}">
                      <a16:colId xmlns:a16="http://schemas.microsoft.com/office/drawing/2014/main" val="1360038127"/>
                    </a:ext>
                  </a:extLst>
                </a:gridCol>
                <a:gridCol w="1503108">
                  <a:extLst>
                    <a:ext uri="{9D8B030D-6E8A-4147-A177-3AD203B41FA5}">
                      <a16:colId xmlns:a16="http://schemas.microsoft.com/office/drawing/2014/main" val="1865361145"/>
                    </a:ext>
                  </a:extLst>
                </a:gridCol>
                <a:gridCol w="1247424">
                  <a:extLst>
                    <a:ext uri="{9D8B030D-6E8A-4147-A177-3AD203B41FA5}">
                      <a16:colId xmlns:a16="http://schemas.microsoft.com/office/drawing/2014/main" val="1896688166"/>
                    </a:ext>
                  </a:extLst>
                </a:gridCol>
                <a:gridCol w="1247424">
                  <a:extLst>
                    <a:ext uri="{9D8B030D-6E8A-4147-A177-3AD203B41FA5}">
                      <a16:colId xmlns:a16="http://schemas.microsoft.com/office/drawing/2014/main" val="2596111465"/>
                    </a:ext>
                  </a:extLst>
                </a:gridCol>
                <a:gridCol w="1247424">
                  <a:extLst>
                    <a:ext uri="{9D8B030D-6E8A-4147-A177-3AD203B41FA5}">
                      <a16:colId xmlns:a16="http://schemas.microsoft.com/office/drawing/2014/main" val="3268529615"/>
                    </a:ext>
                  </a:extLst>
                </a:gridCol>
                <a:gridCol w="1247424">
                  <a:extLst>
                    <a:ext uri="{9D8B030D-6E8A-4147-A177-3AD203B41FA5}">
                      <a16:colId xmlns:a16="http://schemas.microsoft.com/office/drawing/2014/main" val="2186511290"/>
                    </a:ext>
                  </a:extLst>
                </a:gridCol>
                <a:gridCol w="1247424">
                  <a:extLst>
                    <a:ext uri="{9D8B030D-6E8A-4147-A177-3AD203B41FA5}">
                      <a16:colId xmlns:a16="http://schemas.microsoft.com/office/drawing/2014/main" val="937937522"/>
                    </a:ext>
                  </a:extLst>
                </a:gridCol>
              </a:tblGrid>
              <a:tr h="508893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 Priority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Affected Customers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System/Network Impaired Time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MTTR Breaking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HSEQ Violation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Departments Involved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Stakeholders to be notified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19858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60%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6 hours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 Breaking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60%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2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80%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31260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40%-60%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3-6 hours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 Breaking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40%-60%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60%-80%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56070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20%-40%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2-3 hours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 Breaking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25%-40%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40%-60%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44944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5%-20%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1-2 hours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 Breaking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5%-20%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10%-40%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34803"/>
                  </a:ext>
                </a:extLst>
              </a:tr>
              <a:tr h="32218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1%-5%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 hour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Notification/Warning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1%-5%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00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1%-10%</a:t>
                      </a:r>
                      <a:endParaRPr lang="en-US" sz="1000" dirty="0">
                        <a:effectLst/>
                      </a:endParaRPr>
                    </a:p>
                  </a:txBody>
                  <a:tcPr marL="20994" marR="20994" marT="13996" marB="13996" anchor="b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997807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7564" y="2548137"/>
            <a:ext cx="101240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049780" y="319405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KP Streaming Data Analysis (High Level Architecture)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05740" y="1325880"/>
            <a:ext cx="8648700" cy="3469276"/>
            <a:chOff x="661852" y="653142"/>
            <a:chExt cx="11216639" cy="6039394"/>
          </a:xfrm>
        </p:grpSpPr>
        <p:sp>
          <p:nvSpPr>
            <p:cNvPr id="41" name="Rectangle 40"/>
            <p:cNvSpPr/>
            <p:nvPr/>
          </p:nvSpPr>
          <p:spPr>
            <a:xfrm>
              <a:off x="661852" y="653143"/>
              <a:ext cx="818606" cy="80989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 1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52" y="1624148"/>
              <a:ext cx="818606" cy="80989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 2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1852" y="2595153"/>
              <a:ext cx="818606" cy="80989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KP3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61852" y="3566158"/>
              <a:ext cx="818606" cy="80989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KP n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1852" y="4537163"/>
              <a:ext cx="818606" cy="80989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STS n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1852" y="5508168"/>
              <a:ext cx="818606" cy="80989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SDS n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90206" y="653142"/>
              <a:ext cx="818606" cy="566492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KOKO Admin API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Straight Arrow Connector 47"/>
            <p:cNvCxnSpPr>
              <a:stCxn id="41" idx="3"/>
            </p:cNvCxnSpPr>
            <p:nvPr/>
          </p:nvCxnSpPr>
          <p:spPr>
            <a:xfrm>
              <a:off x="1480458" y="105809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>
            <a:xfrm>
              <a:off x="1480458" y="202474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>
            <a:xfrm>
              <a:off x="1480458" y="299139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>
            <a:xfrm>
              <a:off x="1480458" y="395804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>
              <a:off x="1480458" y="492469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>
            <a:xfrm>
              <a:off x="1480458" y="589134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3718560" y="840374"/>
              <a:ext cx="1598024" cy="11843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Aggregation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18560" y="2595153"/>
              <a:ext cx="1598024" cy="11843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Augmentation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18560" y="4487086"/>
              <a:ext cx="1598024" cy="1184368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Realtime</a:t>
              </a: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Analysis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008812" y="1465218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3008812" y="3213462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3008812" y="5074916"/>
              <a:ext cx="709748" cy="435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0" name="Can 59"/>
            <p:cNvSpPr/>
            <p:nvPr/>
          </p:nvSpPr>
          <p:spPr>
            <a:xfrm>
              <a:off x="5873932" y="877388"/>
              <a:ext cx="997131" cy="1184368"/>
            </a:xfrm>
            <a:prstGeom prst="ca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Totals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an 60"/>
            <p:cNvSpPr/>
            <p:nvPr/>
          </p:nvSpPr>
          <p:spPr>
            <a:xfrm>
              <a:off x="5913122" y="2629987"/>
              <a:ext cx="997131" cy="1184368"/>
            </a:xfrm>
            <a:prstGeom prst="ca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Archive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an 61"/>
            <p:cNvSpPr/>
            <p:nvPr/>
          </p:nvSpPr>
          <p:spPr>
            <a:xfrm>
              <a:off x="5873932" y="4482732"/>
              <a:ext cx="997131" cy="1184368"/>
            </a:xfrm>
            <a:prstGeom prst="can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19851" y="912221"/>
              <a:ext cx="1598024" cy="11843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Monthly Reports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55725" y="5508168"/>
              <a:ext cx="1598024" cy="1184368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Anomaly Detection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255725" y="2973974"/>
              <a:ext cx="1598024" cy="1184368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Dashboards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80467" y="4482732"/>
              <a:ext cx="1598024" cy="1184368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Realtime</a:t>
              </a:r>
              <a:r>
                <a:rPr kumimoji="0" lang="en-GB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Responses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5333999" y="1469572"/>
              <a:ext cx="53993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>
            <a:xfrm>
              <a:off x="5316584" y="3213462"/>
              <a:ext cx="596538" cy="8709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>
            <a:xfrm>
              <a:off x="5290456" y="5057498"/>
              <a:ext cx="596538" cy="8709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endCxn id="66" idx="1"/>
            </p:cNvCxnSpPr>
            <p:nvPr/>
          </p:nvCxnSpPr>
          <p:spPr>
            <a:xfrm>
              <a:off x="6888480" y="5053143"/>
              <a:ext cx="3391987" cy="21773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endCxn id="65" idx="1"/>
            </p:cNvCxnSpPr>
            <p:nvPr/>
          </p:nvCxnSpPr>
          <p:spPr>
            <a:xfrm flipV="1">
              <a:off x="6910253" y="3566158"/>
              <a:ext cx="1345472" cy="1469569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>
              <a:endCxn id="64" idx="1"/>
            </p:cNvCxnSpPr>
            <p:nvPr/>
          </p:nvCxnSpPr>
          <p:spPr>
            <a:xfrm>
              <a:off x="6910253" y="5074916"/>
              <a:ext cx="1345472" cy="102543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Straight Arrow Connector 72"/>
            <p:cNvCxnSpPr>
              <a:stCxn id="60" idx="4"/>
            </p:cNvCxnSpPr>
            <p:nvPr/>
          </p:nvCxnSpPr>
          <p:spPr>
            <a:xfrm>
              <a:off x="6871063" y="1469572"/>
              <a:ext cx="648788" cy="2177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12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049780" y="319405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Tech Team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86908"/>
              </p:ext>
            </p:extLst>
          </p:nvPr>
        </p:nvGraphicFramePr>
        <p:xfrm>
          <a:off x="379091" y="1008677"/>
          <a:ext cx="3907159" cy="32623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88227">
                  <a:extLst>
                    <a:ext uri="{9D8B030D-6E8A-4147-A177-3AD203B41FA5}">
                      <a16:colId xmlns:a16="http://schemas.microsoft.com/office/drawing/2014/main" val="2428604603"/>
                    </a:ext>
                  </a:extLst>
                </a:gridCol>
                <a:gridCol w="1197220">
                  <a:extLst>
                    <a:ext uri="{9D8B030D-6E8A-4147-A177-3AD203B41FA5}">
                      <a16:colId xmlns:a16="http://schemas.microsoft.com/office/drawing/2014/main" val="579351310"/>
                    </a:ext>
                  </a:extLst>
                </a:gridCol>
                <a:gridCol w="1021712">
                  <a:extLst>
                    <a:ext uri="{9D8B030D-6E8A-4147-A177-3AD203B41FA5}">
                      <a16:colId xmlns:a16="http://schemas.microsoft.com/office/drawing/2014/main" val="928741743"/>
                    </a:ext>
                  </a:extLst>
                </a:gridCol>
              </a:tblGrid>
              <a:tr h="1254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Role</a:t>
                      </a:r>
                      <a:endParaRPr lang="en-US" sz="7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Responsibilities</a:t>
                      </a:r>
                      <a:endParaRPr lang="en-US" sz="7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Skill Set</a:t>
                      </a:r>
                      <a:endParaRPr lang="en-US" sz="7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3009661160"/>
                  </a:ext>
                </a:extLst>
              </a:tr>
              <a:tr h="1003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NOC Technology Manager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  <a:t>- Manage the team NOC Tech Team</a:t>
                      </a:r>
                      <a:b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  <a:t>- Design technology solutions for the NOC</a:t>
                      </a:r>
                      <a:b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  <a:t>- Plan the future of the NOC</a:t>
                      </a:r>
                      <a:endParaRPr lang="en-US" sz="7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Server and infrastructure management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IOT fleet management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Scripting and SQL skills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Data storage and access expertise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4044798939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NOC Engineer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Build out the tech required to manage the NOC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L2 support for the NOC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SQL /Server side dev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Devops background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BI background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644089027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NOC Engineer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Build out the tech required to manage the NOC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L2 support for the NOC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SQL /Server side dev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Devops background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BI background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222106349"/>
                  </a:ext>
                </a:extLst>
              </a:tr>
              <a:tr h="37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NOC Engineer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Build out the tech required to manage the NOC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L2 support for the NOC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SQL /Server side dev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Devops background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BI background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4050275466"/>
                  </a:ext>
                </a:extLst>
              </a:tr>
              <a:tr h="501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NOC Engineer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Build out the tech required to manage the NOC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L2 support for the NOC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Android /Mobile dev background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Devops background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BI background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334306987"/>
                  </a:ext>
                </a:extLst>
              </a:tr>
              <a:tr h="5018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Product Analyst</a:t>
                      </a:r>
                      <a:endParaRPr lang="en-US" sz="7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Manage the Network ops backlog</a:t>
                      </a:r>
                      <a:b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700" u="none" strike="noStrike">
                          <a:solidFill>
                            <a:schemeClr val="tx2"/>
                          </a:solidFill>
                          <a:effectLst/>
                        </a:rPr>
                        <a:t>- Build out NOC documentation</a:t>
                      </a:r>
                      <a:endParaRPr lang="en-US" sz="7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tx2"/>
                          </a:solidFill>
                          <a:effectLst/>
                        </a:rPr>
                        <a:t>- Product analyst in an IOT based organization</a:t>
                      </a:r>
                      <a:endParaRPr lang="en-US" sz="7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4" marR="6274" marT="6274" marB="0" anchor="b"/>
                </a:tc>
                <a:extLst>
                  <a:ext uri="{0D108BD9-81ED-4DB2-BD59-A6C34878D82A}">
                    <a16:rowId xmlns:a16="http://schemas.microsoft.com/office/drawing/2014/main" val="3404181101"/>
                  </a:ext>
                </a:extLst>
              </a:tr>
            </a:tbl>
          </a:graphicData>
        </a:graphic>
      </p:graphicFrame>
      <p:graphicFrame>
        <p:nvGraphicFramePr>
          <p:cNvPr id="7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792128"/>
              </p:ext>
            </p:extLst>
          </p:nvPr>
        </p:nvGraphicFramePr>
        <p:xfrm>
          <a:off x="4574339" y="464165"/>
          <a:ext cx="38967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870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Launch Setup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1" y="750393"/>
            <a:ext cx="6083836" cy="39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Launch Readiness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solidFill>
                  <a:sysClr val="windowText" lastClr="000000"/>
                </a:solidFill>
                <a:latin typeface="Calibri" panose="020F0502020204030204"/>
              </a:rPr>
              <a:t>Plan Setup - Done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Spec out the required machines - Done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Procure</a:t>
            </a:r>
            <a:r>
              <a:rPr kumimoji="0" lang="en-GB" sz="2800" b="0" i="0" u="none" strike="noStrike" kern="120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Equipment – In Progress</a:t>
            </a:r>
            <a:endParaRPr kumimoji="0" lang="en-GB" sz="2800" b="0" i="0" u="none" strike="noStrike" kern="120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Set up Equipment - Pending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solidFill>
                  <a:sysClr val="windowText" lastClr="000000"/>
                </a:solidFill>
                <a:latin typeface="Calibri" panose="020F0502020204030204"/>
              </a:rPr>
              <a:t>Set up the layout – Pending</a:t>
            </a:r>
            <a:endParaRPr lang="en-GB" noProof="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0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Maturity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Structure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Next Steps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 smtClean="0">
                <a:solidFill>
                  <a:sysClr val="windowText" lastClr="000000"/>
                </a:solidFill>
                <a:latin typeface="Calibri" panose="020F0502020204030204"/>
              </a:rPr>
              <a:t>QnA</a:t>
            </a:r>
            <a:endParaRPr lang="en-GB" noProof="0" dirty="0" smtClean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0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want to be able to tell the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our network(s)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want to ensure that the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informed in case there is an issue and that issues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resolved as close to the customer/agent as possible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want to ensure that the people who are actively restoring the service have the </a:t>
            </a:r>
            <a:r>
              <a:rPr lang="en-GB" b="1" dirty="0" smtClean="0">
                <a:solidFill>
                  <a:sysClr val="windowText" lastClr="000000"/>
                </a:solidFill>
                <a:latin typeface="Calibri" panose="020F0502020204030204"/>
              </a:rPr>
              <a:t>NECESSARY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take correct actions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solidFill>
                  <a:sysClr val="windowText" lastClr="000000"/>
                </a:solidFill>
                <a:latin typeface="Calibri" panose="020F0502020204030204"/>
              </a:rPr>
              <a:t>We will actively reduce the manual intervention required to manage the fleet and bias heavily to </a:t>
            </a:r>
            <a:r>
              <a:rPr lang="en-GB" b="1" dirty="0" smtClean="0">
                <a:solidFill>
                  <a:sysClr val="windowText" lastClr="000000"/>
                </a:solidFill>
                <a:latin typeface="Calibri" panose="020F0502020204030204"/>
              </a:rPr>
              <a:t>AUTOMATION</a:t>
            </a:r>
            <a:r>
              <a:rPr lang="en-GB" dirty="0" smtClean="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lang="en-GB" b="1" dirty="0" smtClean="0">
                <a:solidFill>
                  <a:sysClr val="windowText" lastClr="000000"/>
                </a:solidFill>
                <a:latin typeface="Calibri" panose="020F0502020204030204"/>
              </a:rPr>
              <a:t>and fixing </a:t>
            </a:r>
            <a:r>
              <a:rPr lang="en-GB" dirty="0" smtClean="0">
                <a:solidFill>
                  <a:sysClr val="windowText" lastClr="000000"/>
                </a:solidFill>
                <a:latin typeface="Calibri" panose="020F0502020204030204"/>
              </a:rPr>
              <a:t>underlying issues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We want to be able to support the continued </a:t>
            </a:r>
            <a:r>
              <a:rPr lang="en-GB" b="1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GROWTH</a:t>
            </a:r>
            <a:r>
              <a:rPr lang="en-GB" noProof="0" dirty="0" smtClean="0">
                <a:solidFill>
                  <a:sysClr val="windowText" lastClr="000000"/>
                </a:solidFill>
                <a:latin typeface="Calibri" panose="020F0502020204030204"/>
              </a:rPr>
              <a:t> of our fleet across multiple countries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/>
          <p:nvPr/>
        </p:nvSpPr>
        <p:spPr>
          <a:xfrm>
            <a:off x="0" y="2633525"/>
            <a:ext cx="9144000" cy="2510100"/>
          </a:xfrm>
          <a:prstGeom prst="rect">
            <a:avLst/>
          </a:prstGeom>
          <a:solidFill>
            <a:srgbClr val="09DC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209650" y="2193696"/>
            <a:ext cx="1196700" cy="398567"/>
            <a:chOff x="209650" y="2193696"/>
            <a:chExt cx="1196700" cy="398567"/>
          </a:xfrm>
        </p:grpSpPr>
        <p:sp>
          <p:nvSpPr>
            <p:cNvPr id="274" name="Google Shape;274;p45"/>
            <p:cNvSpPr/>
            <p:nvPr/>
          </p:nvSpPr>
          <p:spPr>
            <a:xfrm>
              <a:off x="209650" y="2198963"/>
              <a:ext cx="1196700" cy="393300"/>
            </a:xfrm>
            <a:prstGeom prst="rect">
              <a:avLst/>
            </a:prstGeom>
            <a:solidFill>
              <a:schemeClr val="bg2">
                <a:lumMod val="75000"/>
                <a:alpha val="1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5"/>
            <p:cNvSpPr txBox="1"/>
            <p:nvPr/>
          </p:nvSpPr>
          <p:spPr>
            <a:xfrm>
              <a:off x="413350" y="2193696"/>
              <a:ext cx="7893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1</a:t>
              </a:r>
              <a:endParaRPr sz="1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77151" y="1780401"/>
            <a:ext cx="1196700" cy="807900"/>
            <a:chOff x="1946828" y="1784363"/>
            <a:chExt cx="1196700" cy="807900"/>
          </a:xfrm>
        </p:grpSpPr>
        <p:sp>
          <p:nvSpPr>
            <p:cNvPr id="273" name="Google Shape;273;p45"/>
            <p:cNvSpPr/>
            <p:nvPr/>
          </p:nvSpPr>
          <p:spPr>
            <a:xfrm>
              <a:off x="1946828" y="1784363"/>
              <a:ext cx="1196700" cy="807900"/>
            </a:xfrm>
            <a:prstGeom prst="rect">
              <a:avLst/>
            </a:prstGeom>
            <a:solidFill>
              <a:srgbClr val="00FF00">
                <a:alpha val="1960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5"/>
            <p:cNvSpPr txBox="1"/>
            <p:nvPr/>
          </p:nvSpPr>
          <p:spPr>
            <a:xfrm>
              <a:off x="2150528" y="2180789"/>
              <a:ext cx="7893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bg2">
                      <a:lumMod val="75000"/>
                    </a:schemeClr>
                  </a:solidFill>
                </a:rPr>
                <a:t>Stage 2</a:t>
              </a:r>
              <a:endParaRPr sz="10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119553" y="801545"/>
            <a:ext cx="1196700" cy="1785900"/>
            <a:chOff x="5466400" y="810325"/>
            <a:chExt cx="1196700" cy="1785900"/>
          </a:xfrm>
        </p:grpSpPr>
        <p:sp>
          <p:nvSpPr>
            <p:cNvPr id="282" name="Google Shape;282;p45"/>
            <p:cNvSpPr/>
            <p:nvPr/>
          </p:nvSpPr>
          <p:spPr>
            <a:xfrm>
              <a:off x="5466400" y="810325"/>
              <a:ext cx="1196700" cy="1785900"/>
            </a:xfrm>
            <a:prstGeom prst="rect">
              <a:avLst/>
            </a:prstGeom>
            <a:solidFill>
              <a:srgbClr val="09D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5"/>
            <p:cNvSpPr txBox="1"/>
            <p:nvPr/>
          </p:nvSpPr>
          <p:spPr>
            <a:xfrm>
              <a:off x="5670100" y="2188313"/>
              <a:ext cx="7893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tx1"/>
                  </a:solidFill>
                </a:rPr>
                <a:t>Stage 4</a:t>
              </a:r>
              <a:endParaRPr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48352" y="1241645"/>
            <a:ext cx="1196700" cy="1345800"/>
            <a:chOff x="3670190" y="1248125"/>
            <a:chExt cx="1196700" cy="1345800"/>
          </a:xfrm>
        </p:grpSpPr>
        <p:sp>
          <p:nvSpPr>
            <p:cNvPr id="272" name="Google Shape;272;p45"/>
            <p:cNvSpPr/>
            <p:nvPr/>
          </p:nvSpPr>
          <p:spPr>
            <a:xfrm>
              <a:off x="3670190" y="1248125"/>
              <a:ext cx="1196700" cy="1345800"/>
            </a:xfrm>
            <a:prstGeom prst="rect">
              <a:avLst/>
            </a:prstGeom>
            <a:solidFill>
              <a:srgbClr val="06A8C1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5"/>
            <p:cNvSpPr txBox="1"/>
            <p:nvPr/>
          </p:nvSpPr>
          <p:spPr>
            <a:xfrm>
              <a:off x="3873890" y="2202725"/>
              <a:ext cx="7893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 smtClean="0">
                  <a:solidFill>
                    <a:schemeClr val="tx2">
                      <a:lumMod val="50000"/>
                    </a:schemeClr>
                  </a:solidFill>
                </a:rPr>
                <a:t>Stage 3</a:t>
              </a:r>
              <a:endParaRPr sz="1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" y="288036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Nairobi Pilot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15 KP’s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1 SDS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1 STS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3500" y="2880359"/>
            <a:ext cx="16498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Hard Launch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700+ KP’s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10 SDS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10 STS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1 million + KP heartbeats daily</a:t>
            </a:r>
            <a:endParaRPr 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1020" y="2880358"/>
            <a:ext cx="2019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Mombasa Launch / Q4 2019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Large Geographical area to manage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Cloud infrastructure costs are material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55020" y="2880358"/>
            <a:ext cx="2122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latin typeface="+mj-lt"/>
              </a:rPr>
              <a:t>Beyond Kenya/ 2020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IOT fleet observability is a core service offering to our </a:t>
            </a:r>
            <a:r>
              <a:rPr lang="en-US" dirty="0" smtClean="0">
                <a:latin typeface="+mj-lt"/>
              </a:rPr>
              <a:t>partners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+mj-lt"/>
              </a:rPr>
              <a:t>Third parties maintaining KOKO equipment</a:t>
            </a:r>
            <a:endParaRPr lang="en-US" dirty="0">
              <a:latin typeface="+mj-lt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Landscape and Maturity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Stage 1: Pilot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Dashboards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easily show all of the KPs in one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visualization 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0"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Wallboards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are easy to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analyze </a:t>
            </a:r>
          </a:p>
          <a:p>
            <a:pPr lvl="0">
              <a:buClrTx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Current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status of KPs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understood</a:t>
            </a:r>
          </a:p>
          <a:p>
            <a:pPr lvl="0">
              <a:buClrTx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Dashboards are built to serve 15KPs </a:t>
            </a:r>
          </a:p>
          <a:p>
            <a:pPr lvl="0"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Tableau (with some KOKO admin major driver)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  <a:p>
            <a:pPr lvl="0">
              <a:buClrTx/>
            </a:pPr>
            <a:r>
              <a:rPr lang="en-GB" sz="1800" dirty="0" smtClean="0">
                <a:solidFill>
                  <a:srgbClr val="000000"/>
                </a:solidFill>
                <a:latin typeface="+mj-lt"/>
              </a:rPr>
              <a:t>Will not scale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0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5838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7" imgW="499" imgH="499" progId="TCLayout.ActiveDocument.1">
                  <p:embed/>
                </p:oleObj>
              </mc:Choice>
              <mc:Fallback>
                <p:oleObj name="think-cell Slide" r:id="rId7" imgW="499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07058" y="211667"/>
            <a:ext cx="4472940" cy="335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/>
              <a:t>NOC Stage 2: Hard Launch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54380" y="891541"/>
            <a:ext cx="8001000" cy="3360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Update and replace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existing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Tableau dashboards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ready to scale up Nairobi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based reporting for the KP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fleet</a:t>
            </a:r>
          </a:p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Prioritization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events coming in from devices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the field issues to the right stakeholders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SLAs defined</a:t>
            </a:r>
          </a:p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BI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analytics and live monitoring separated out for KPs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20000"/>
              </a:lnSpc>
              <a:buClrTx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Launch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Team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Recruited</a:t>
            </a:r>
          </a:p>
          <a:p>
            <a:pPr lvl="0">
              <a:lnSpc>
                <a:spcPct val="120000"/>
              </a:lnSpc>
              <a:buClrTx/>
            </a:pPr>
            <a:r>
              <a:rPr lang="en-GB" noProof="0" dirty="0" smtClean="0">
                <a:solidFill>
                  <a:srgbClr val="000000"/>
                </a:solidFill>
                <a:latin typeface="+mj-lt"/>
              </a:rPr>
              <a:t>Tableau in place (needs to be replaced)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Pentagon 1"/>
          <p:cNvSpPr/>
          <p:nvPr>
            <p:custDataLst>
              <p:tags r:id="rId4"/>
            </p:custDataLst>
          </p:nvPr>
        </p:nvSpPr>
        <p:spPr bwMode="auto">
          <a:xfrm>
            <a:off x="0" y="4787900"/>
            <a:ext cx="9209088" cy="355600"/>
          </a:xfrm>
          <a:prstGeom prst="homePlate">
            <a:avLst>
              <a:gd name="adj" fmla="val 18304"/>
            </a:avLst>
          </a:prstGeom>
          <a:solidFill>
            <a:srgbClr val="09DC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1438" tIns="71438" rIns="0" bIns="71438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Tableau refreshed, SLAs defined, NOC Tech Team recruited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1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3.36609999999999986997E+00&quot;&gt;&lt;m_msothmcolidx val=&quot;0&quot;/&gt;&lt;m_rgb r=&quot;09&quot; g=&quot;DC&quot; b=&quot;FC&quot;/&gt;&lt;m_nBrightness tagver0=&quot;26206&quot; tagname0=&quot;m_nBrightnessUNRECOGNIZED&quot; val=&quot;0&quot;/&gt;&lt;/elem&gt;&lt;elem m_fUsage=&quot;1.31949000000000005173E+00&quot;&gt;&lt;m_msothmcolidx val=&quot;0&quot;/&gt;&lt;m_rgb r=&quot;0C&quot; g=&quot;E2&quot; b=&quot;FF&quot;/&gt;&lt;m_nBrightness tagver0=&quot;26206&quot; tagname0=&quot;m_nBrightnessUNRECOGNIZED&quot; val=&quot;0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4hvfcDQAKUhyBOZUMpS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ts4doWQaSFvQ4jpEq4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9wKjA3SAKhAvAuD3QB.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K3LJi.QoqRZ49S1chdp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kpLEQBT8SxWLyNk8aA7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YZxWNATkKrJqMjKOvf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XyUa02TBaqSDeipNjW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VlXll0Se6fR_VfyHqVl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aG5eP6R6SmXlZWhHoC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JBRcKyS2u.IsHoDcRU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4ERh2.To.9VvRhzUEuqg"/>
</p:tagLst>
</file>

<file path=ppt/theme/theme1.xml><?xml version="1.0" encoding="utf-8"?>
<a:theme xmlns:a="http://schemas.openxmlformats.org/drawingml/2006/main" name="KOKO PPT theme">
  <a:themeElements>
    <a:clrScheme name="Main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11906</TotalTime>
  <Words>1354</Words>
  <Application>Microsoft Office PowerPoint</Application>
  <PresentationFormat>On-screen Show (16:9)</PresentationFormat>
  <Paragraphs>312</Paragraphs>
  <Slides>24</Slides>
  <Notes>24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Helvetica Neue</vt:lpstr>
      <vt:lpstr>Arial</vt:lpstr>
      <vt:lpstr>Calibri</vt:lpstr>
      <vt:lpstr>KOKO PPT theme</vt:lpstr>
      <vt:lpstr>think-cell Slide</vt:lpstr>
      <vt:lpstr>NOC Technology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</dc:creator>
  <cp:lastModifiedBy>Timo</cp:lastModifiedBy>
  <cp:revision>68</cp:revision>
  <dcterms:modified xsi:type="dcterms:W3CDTF">2019-02-16T14:31:10Z</dcterms:modified>
</cp:coreProperties>
</file>