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SemiBold"/>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Roboto-regular.fntdata"/><Relationship Id="rId23" Type="http://schemas.openxmlformats.org/officeDocument/2006/relationships/font" Target="fonts/Nunito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fbb2a9954_0_1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8fbb2a9954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126ddd0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126ddd0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126ddd01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126ddd01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01d98d11d452b2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301d98d11d452b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01d98d11d452b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01d98d11d452b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26ddd01d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b126ddd01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7ae65d46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a7ae65d464_0_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a7ae65d464_0_6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7ae65d46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7ae65d46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a3299a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a3299a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d44fdaa9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9ed44fdaa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a3299a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a3299a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a3299a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a3299a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126ddd0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126ddd01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126ddd0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126ddd0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page">
  <p:cSld name="Front page">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1191" y="1191"/>
            <a:ext cx="1190" cy="1190"/>
          </a:xfrm>
          <a:prstGeom prst="rect">
            <a:avLst/>
          </a:prstGeom>
          <a:noFill/>
          <a:ln>
            <a:noFill/>
          </a:ln>
        </p:spPr>
      </p:pic>
      <p:sp>
        <p:nvSpPr>
          <p:cNvPr id="52" name="Google Shape;52;p13"/>
          <p:cNvSpPr txBox="1"/>
          <p:nvPr>
            <p:ph type="title"/>
          </p:nvPr>
        </p:nvSpPr>
        <p:spPr>
          <a:xfrm>
            <a:off x="4693444" y="2053615"/>
            <a:ext cx="4027200" cy="55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2300"/>
              <a:buNone/>
              <a:defRPr sz="2300"/>
            </a:lvl1pPr>
            <a:lvl2pPr lvl="1" rtl="0" algn="l">
              <a:lnSpc>
                <a:spcPct val="90000"/>
              </a:lnSpc>
              <a:spcBef>
                <a:spcPts val="0"/>
              </a:spcBef>
              <a:spcAft>
                <a:spcPts val="0"/>
              </a:spcAft>
              <a:buSzPts val="2300"/>
              <a:buNone/>
              <a:defRPr sz="2300"/>
            </a:lvl2pPr>
            <a:lvl3pPr lvl="2" rtl="0" algn="l">
              <a:lnSpc>
                <a:spcPct val="90000"/>
              </a:lnSpc>
              <a:spcBef>
                <a:spcPts val="0"/>
              </a:spcBef>
              <a:spcAft>
                <a:spcPts val="0"/>
              </a:spcAft>
              <a:buSzPts val="2300"/>
              <a:buNone/>
              <a:defRPr sz="2300"/>
            </a:lvl3pPr>
            <a:lvl4pPr lvl="3" rtl="0" algn="l">
              <a:lnSpc>
                <a:spcPct val="90000"/>
              </a:lnSpc>
              <a:spcBef>
                <a:spcPts val="0"/>
              </a:spcBef>
              <a:spcAft>
                <a:spcPts val="0"/>
              </a:spcAft>
              <a:buSzPts val="2300"/>
              <a:buNone/>
              <a:defRPr sz="2300"/>
            </a:lvl4pPr>
            <a:lvl5pPr lvl="4" rtl="0" algn="l">
              <a:lnSpc>
                <a:spcPct val="90000"/>
              </a:lnSpc>
              <a:spcBef>
                <a:spcPts val="0"/>
              </a:spcBef>
              <a:spcAft>
                <a:spcPts val="0"/>
              </a:spcAft>
              <a:buSzPts val="2300"/>
              <a:buNone/>
              <a:defRPr sz="2300"/>
            </a:lvl5pPr>
            <a:lvl6pPr lvl="5" rtl="0" algn="l">
              <a:lnSpc>
                <a:spcPct val="90000"/>
              </a:lnSpc>
              <a:spcBef>
                <a:spcPts val="0"/>
              </a:spcBef>
              <a:spcAft>
                <a:spcPts val="0"/>
              </a:spcAft>
              <a:buSzPts val="2300"/>
              <a:buNone/>
              <a:defRPr sz="2300"/>
            </a:lvl6pPr>
            <a:lvl7pPr lvl="6" rtl="0" algn="l">
              <a:lnSpc>
                <a:spcPct val="90000"/>
              </a:lnSpc>
              <a:spcBef>
                <a:spcPts val="0"/>
              </a:spcBef>
              <a:spcAft>
                <a:spcPts val="0"/>
              </a:spcAft>
              <a:buSzPts val="2300"/>
              <a:buNone/>
              <a:defRPr sz="2300"/>
            </a:lvl7pPr>
            <a:lvl8pPr lvl="7" rtl="0" algn="l">
              <a:lnSpc>
                <a:spcPct val="90000"/>
              </a:lnSpc>
              <a:spcBef>
                <a:spcPts val="0"/>
              </a:spcBef>
              <a:spcAft>
                <a:spcPts val="0"/>
              </a:spcAft>
              <a:buSzPts val="2300"/>
              <a:buNone/>
              <a:defRPr sz="2300"/>
            </a:lvl8pPr>
            <a:lvl9pPr lvl="8" rtl="0" algn="l">
              <a:lnSpc>
                <a:spcPct val="90000"/>
              </a:lnSpc>
              <a:spcBef>
                <a:spcPts val="0"/>
              </a:spcBef>
              <a:spcAft>
                <a:spcPts val="0"/>
              </a:spcAft>
              <a:buSzPts val="2300"/>
              <a:buNone/>
              <a:defRPr sz="2300"/>
            </a:lvl9pPr>
          </a:lstStyle>
          <a:p/>
        </p:txBody>
      </p:sp>
      <p:pic>
        <p:nvPicPr>
          <p:cNvPr id="53" name="Google Shape;53;p13"/>
          <p:cNvPicPr preferRelativeResize="0"/>
          <p:nvPr/>
        </p:nvPicPr>
        <p:blipFill rotWithShape="1">
          <a:blip r:embed="rId3">
            <a:alphaModFix/>
          </a:blip>
          <a:srcRect b="0" l="0" r="0" t="0"/>
          <a:stretch/>
        </p:blipFill>
        <p:spPr>
          <a:xfrm>
            <a:off x="7821472" y="78581"/>
            <a:ext cx="1135856" cy="1135856"/>
          </a:xfrm>
          <a:prstGeom prst="rect">
            <a:avLst/>
          </a:prstGeom>
          <a:noFill/>
          <a:ln>
            <a:noFill/>
          </a:ln>
        </p:spPr>
      </p:pic>
      <p:sp>
        <p:nvSpPr>
          <p:cNvPr id="54" name="Google Shape;54;p13"/>
          <p:cNvSpPr txBox="1"/>
          <p:nvPr>
            <p:ph idx="1" type="subTitle"/>
          </p:nvPr>
        </p:nvSpPr>
        <p:spPr>
          <a:xfrm>
            <a:off x="4693443" y="2783527"/>
            <a:ext cx="4027200" cy="559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1800"/>
              <a:buNone/>
              <a:defRPr sz="1800">
                <a:solidFill>
                  <a:schemeClr val="dk1"/>
                </a:solidFill>
              </a:defRPr>
            </a:lvl1pPr>
            <a:lvl2pPr lvl="1" rtl="0" algn="ctr">
              <a:lnSpc>
                <a:spcPct val="90000"/>
              </a:lnSpc>
              <a:spcBef>
                <a:spcPts val="400"/>
              </a:spcBef>
              <a:spcAft>
                <a:spcPts val="0"/>
              </a:spcAft>
              <a:buClr>
                <a:schemeClr val="dk1"/>
              </a:buClr>
              <a:buSzPts val="1400"/>
              <a:buNone/>
              <a:defRPr/>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800"/>
              <a:buNone/>
              <a:defRPr sz="1800"/>
            </a:lvl4pPr>
            <a:lvl5pPr lvl="4" rtl="0" algn="ctr">
              <a:lnSpc>
                <a:spcPct val="90000"/>
              </a:lnSpc>
              <a:spcBef>
                <a:spcPts val="400"/>
              </a:spcBef>
              <a:spcAft>
                <a:spcPts val="0"/>
              </a:spcAft>
              <a:buClr>
                <a:schemeClr val="dk1"/>
              </a:buClr>
              <a:buSzPts val="1800"/>
              <a:buNone/>
              <a:defRPr sz="1800"/>
            </a:lvl5pPr>
            <a:lvl6pPr lvl="5" rtl="0" algn="ctr">
              <a:lnSpc>
                <a:spcPct val="90000"/>
              </a:lnSpc>
              <a:spcBef>
                <a:spcPts val="400"/>
              </a:spcBef>
              <a:spcAft>
                <a:spcPts val="0"/>
              </a:spcAft>
              <a:buClr>
                <a:schemeClr val="dk1"/>
              </a:buClr>
              <a:buSzPts val="1800"/>
              <a:buNone/>
              <a:defRPr sz="1800"/>
            </a:lvl6pPr>
            <a:lvl7pPr lvl="6" rtl="0" algn="ctr">
              <a:lnSpc>
                <a:spcPct val="90000"/>
              </a:lnSpc>
              <a:spcBef>
                <a:spcPts val="1600"/>
              </a:spcBef>
              <a:spcAft>
                <a:spcPts val="0"/>
              </a:spcAft>
              <a:buClr>
                <a:schemeClr val="dk1"/>
              </a:buClr>
              <a:buSzPts val="1800"/>
              <a:buNone/>
              <a:defRPr sz="1800"/>
            </a:lvl7pPr>
            <a:lvl8pPr lvl="7" rtl="0" algn="ctr">
              <a:lnSpc>
                <a:spcPct val="90000"/>
              </a:lnSpc>
              <a:spcBef>
                <a:spcPts val="1600"/>
              </a:spcBef>
              <a:spcAft>
                <a:spcPts val="0"/>
              </a:spcAft>
              <a:buClr>
                <a:schemeClr val="dk1"/>
              </a:buClr>
              <a:buSzPts val="1800"/>
              <a:buNone/>
              <a:defRPr sz="1800"/>
            </a:lvl8pPr>
            <a:lvl9pPr lvl="8" rtl="0" algn="ctr">
              <a:lnSpc>
                <a:spcPct val="90000"/>
              </a:lnSpc>
              <a:spcBef>
                <a:spcPts val="1600"/>
              </a:spcBef>
              <a:spcAft>
                <a:spcPts val="1600"/>
              </a:spcAft>
              <a:buClr>
                <a:schemeClr val="dk1"/>
              </a:buClr>
              <a:buSzPts val="1800"/>
              <a:buNone/>
              <a:defRPr sz="1800"/>
            </a:lvl9pPr>
          </a:lstStyle>
          <a:p/>
        </p:txBody>
      </p:sp>
      <p:grpSp>
        <p:nvGrpSpPr>
          <p:cNvPr id="55" name="Google Shape;55;p13"/>
          <p:cNvGrpSpPr/>
          <p:nvPr/>
        </p:nvGrpSpPr>
        <p:grpSpPr>
          <a:xfrm>
            <a:off x="0" y="-334"/>
            <a:ext cx="6070775" cy="5150357"/>
            <a:chOff x="0" y="-446"/>
            <a:chExt cx="8094367" cy="6867143"/>
          </a:xfrm>
        </p:grpSpPr>
        <p:pic>
          <p:nvPicPr>
            <p:cNvPr descr="Image" id="56" name="Google Shape;56;p13"/>
            <p:cNvPicPr preferRelativeResize="0"/>
            <p:nvPr/>
          </p:nvPicPr>
          <p:blipFill rotWithShape="1">
            <a:blip r:embed="rId4">
              <a:alphaModFix/>
            </a:blip>
            <a:srcRect b="368" l="0" r="0" t="0"/>
            <a:stretch/>
          </p:blipFill>
          <p:spPr>
            <a:xfrm>
              <a:off x="0" y="3695"/>
              <a:ext cx="8094367" cy="6858000"/>
            </a:xfrm>
            <a:prstGeom prst="rect">
              <a:avLst/>
            </a:prstGeom>
            <a:noFill/>
            <a:ln>
              <a:noFill/>
            </a:ln>
          </p:spPr>
        </p:pic>
        <p:pic>
          <p:nvPicPr>
            <p:cNvPr descr="Image" id="57" name="Google Shape;57;p13"/>
            <p:cNvPicPr preferRelativeResize="0"/>
            <p:nvPr/>
          </p:nvPicPr>
          <p:blipFill rotWithShape="1">
            <a:blip r:embed="rId5">
              <a:alphaModFix amt="72000"/>
            </a:blip>
            <a:srcRect b="0" l="0" r="0" t="0"/>
            <a:stretch/>
          </p:blipFill>
          <p:spPr>
            <a:xfrm>
              <a:off x="0" y="-446"/>
              <a:ext cx="7119847" cy="6867143"/>
            </a:xfrm>
            <a:prstGeom prst="rect">
              <a:avLst/>
            </a:prstGeom>
            <a:noFill/>
            <a:ln>
              <a:noFill/>
            </a:ln>
          </p:spPr>
        </p:pic>
      </p:grpSp>
      <p:cxnSp>
        <p:nvCxnSpPr>
          <p:cNvPr id="58" name="Google Shape;58;p13"/>
          <p:cNvCxnSpPr/>
          <p:nvPr/>
        </p:nvCxnSpPr>
        <p:spPr>
          <a:xfrm>
            <a:off x="4693443" y="2619853"/>
            <a:ext cx="4027200" cy="0"/>
          </a:xfrm>
          <a:prstGeom prst="straightConnector1">
            <a:avLst/>
          </a:prstGeom>
          <a:noFill/>
          <a:ln cap="flat" cmpd="sng" w="9525">
            <a:solidFill>
              <a:schemeClr val="dk1"/>
            </a:solidFill>
            <a:prstDash val="solid"/>
            <a:miter lim="800000"/>
            <a:headEnd len="sm" w="sm" type="none"/>
            <a:tailEnd len="sm" w="sm" type="none"/>
          </a:ln>
        </p:spPr>
      </p:cxnSp>
      <p:sp>
        <p:nvSpPr>
          <p:cNvPr id="59" name="Google Shape;59;p13"/>
          <p:cNvSpPr txBox="1"/>
          <p:nvPr/>
        </p:nvSpPr>
        <p:spPr>
          <a:xfrm>
            <a:off x="6125512" y="4944056"/>
            <a:ext cx="3018600" cy="192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800" u="none" cap="none" strike="noStrike">
                <a:solidFill>
                  <a:schemeClr val="dk1"/>
                </a:solidFill>
                <a:latin typeface="Nunito"/>
                <a:ea typeface="Nunito"/>
                <a:cs typeface="Nunito"/>
                <a:sym typeface="Nunito"/>
              </a:rPr>
              <a:t>© 2019 KOKO Networks Limited – Proprietary &amp; Confidential </a:t>
            </a:r>
            <a:endParaRPr b="1"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ontent">
  <p:cSld name="Text content">
    <p:spTree>
      <p:nvGrpSpPr>
        <p:cNvPr id="60" name="Shape 60"/>
        <p:cNvGrpSpPr/>
        <p:nvPr/>
      </p:nvGrpSpPr>
      <p:grpSpPr>
        <a:xfrm>
          <a:off x="0" y="0"/>
          <a:ext cx="0" cy="0"/>
          <a:chOff x="0" y="0"/>
          <a:chExt cx="0" cy="0"/>
        </a:xfrm>
      </p:grpSpPr>
      <p:pic>
        <p:nvPicPr>
          <p:cNvPr descr="Image" id="61" name="Google Shape;61;p14"/>
          <p:cNvPicPr preferRelativeResize="0"/>
          <p:nvPr/>
        </p:nvPicPr>
        <p:blipFill rotWithShape="1">
          <a:blip r:embed="rId2">
            <a:alphaModFix/>
          </a:blip>
          <a:srcRect b="0" l="0" r="0" t="0"/>
          <a:stretch/>
        </p:blipFill>
        <p:spPr>
          <a:xfrm rot="10800000">
            <a:off x="8645044" y="4800601"/>
            <a:ext cx="505189" cy="342899"/>
          </a:xfrm>
          <a:prstGeom prst="rect">
            <a:avLst/>
          </a:prstGeom>
          <a:noFill/>
          <a:ln>
            <a:noFill/>
          </a:ln>
        </p:spPr>
      </p:pic>
      <p:pic>
        <p:nvPicPr>
          <p:cNvPr descr="Image" id="62" name="Google Shape;62;p14"/>
          <p:cNvPicPr preferRelativeResize="0"/>
          <p:nvPr/>
        </p:nvPicPr>
        <p:blipFill rotWithShape="1">
          <a:blip r:embed="rId3">
            <a:alphaModFix/>
          </a:blip>
          <a:srcRect b="0" l="0" r="0" t="0"/>
          <a:stretch/>
        </p:blipFill>
        <p:spPr>
          <a:xfrm>
            <a:off x="-1" y="1"/>
            <a:ext cx="900113" cy="707230"/>
          </a:xfrm>
          <a:prstGeom prst="rect">
            <a:avLst/>
          </a:prstGeom>
          <a:noFill/>
          <a:ln>
            <a:noFill/>
          </a:ln>
        </p:spPr>
      </p:pic>
      <p:pic>
        <p:nvPicPr>
          <p:cNvPr descr="Image" id="63" name="Google Shape;63;p14"/>
          <p:cNvPicPr preferRelativeResize="0"/>
          <p:nvPr/>
        </p:nvPicPr>
        <p:blipFill rotWithShape="1">
          <a:blip r:embed="rId4">
            <a:alphaModFix/>
          </a:blip>
          <a:srcRect b="0" l="0" r="0" t="0"/>
          <a:stretch/>
        </p:blipFill>
        <p:spPr>
          <a:xfrm>
            <a:off x="116347" y="113911"/>
            <a:ext cx="320113" cy="415110"/>
          </a:xfrm>
          <a:prstGeom prst="rect">
            <a:avLst/>
          </a:prstGeom>
          <a:noFill/>
          <a:ln>
            <a:noFill/>
          </a:ln>
        </p:spPr>
      </p:pic>
      <p:cxnSp>
        <p:nvCxnSpPr>
          <p:cNvPr id="64" name="Google Shape;64;p14"/>
          <p:cNvCxnSpPr/>
          <p:nvPr/>
        </p:nvCxnSpPr>
        <p:spPr>
          <a:xfrm>
            <a:off x="0" y="703247"/>
            <a:ext cx="9150300" cy="0"/>
          </a:xfrm>
          <a:prstGeom prst="straightConnector1">
            <a:avLst/>
          </a:prstGeom>
          <a:noFill/>
          <a:ln cap="flat" cmpd="sng" w="19050">
            <a:solidFill>
              <a:srgbClr val="65D9F8"/>
            </a:solidFill>
            <a:prstDash val="solid"/>
            <a:miter lim="400000"/>
            <a:headEnd len="sm" w="sm" type="none"/>
            <a:tailEnd len="sm" w="sm" type="none"/>
          </a:ln>
        </p:spPr>
      </p:cxnSp>
      <p:sp>
        <p:nvSpPr>
          <p:cNvPr id="65" name="Google Shape;65;p14"/>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2800"/>
              <a:buNone/>
              <a:defRPr sz="2400"/>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sp>
        <p:nvSpPr>
          <p:cNvPr id="66" name="Google Shape;66;p14"/>
          <p:cNvSpPr txBox="1"/>
          <p:nvPr/>
        </p:nvSpPr>
        <p:spPr>
          <a:xfrm>
            <a:off x="0" y="4952700"/>
            <a:ext cx="3111000" cy="192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800" u="none" cap="none" strike="noStrike">
                <a:solidFill>
                  <a:schemeClr val="dk1"/>
                </a:solidFill>
                <a:latin typeface="Nunito"/>
                <a:ea typeface="Nunito"/>
                <a:cs typeface="Nunito"/>
                <a:sym typeface="Nunito"/>
              </a:rPr>
              <a:t>© 20</a:t>
            </a:r>
            <a:r>
              <a:rPr b="1" lang="en" sz="800">
                <a:solidFill>
                  <a:schemeClr val="dk1"/>
                </a:solidFill>
                <a:latin typeface="Nunito"/>
                <a:ea typeface="Nunito"/>
                <a:cs typeface="Nunito"/>
                <a:sym typeface="Nunito"/>
              </a:rPr>
              <a:t>20</a:t>
            </a:r>
            <a:r>
              <a:rPr b="1" i="0" lang="en" sz="800" u="none" cap="none" strike="noStrike">
                <a:solidFill>
                  <a:schemeClr val="dk1"/>
                </a:solidFill>
                <a:latin typeface="Nunito"/>
                <a:ea typeface="Nunito"/>
                <a:cs typeface="Nunito"/>
                <a:sym typeface="Nunito"/>
              </a:rPr>
              <a:t> KOKO Networks Limited – Proprietary &amp; Confidential </a:t>
            </a:r>
            <a:endParaRPr b="1" sz="1100"/>
          </a:p>
        </p:txBody>
      </p:sp>
      <p:sp>
        <p:nvSpPr>
          <p:cNvPr id="67" name="Google Shape;67;p14"/>
          <p:cNvSpPr txBox="1"/>
          <p:nvPr>
            <p:ph idx="1" type="subTitle"/>
          </p:nvPr>
        </p:nvSpPr>
        <p:spPr>
          <a:xfrm>
            <a:off x="344043" y="999353"/>
            <a:ext cx="8455800" cy="3639000"/>
          </a:xfrm>
          <a:prstGeom prst="rect">
            <a:avLst/>
          </a:prstGeom>
          <a:noFill/>
          <a:ln>
            <a:noFill/>
          </a:ln>
        </p:spPr>
        <p:txBody>
          <a:bodyPr anchorCtr="0" anchor="t" bIns="34275" lIns="68575" spcFirstLastPara="1" rIns="68575" wrap="square" tIns="34275">
            <a:noAutofit/>
          </a:bodyPr>
          <a:lstStyle>
            <a:lvl1pPr lvl="0" rtl="0" algn="l">
              <a:lnSpc>
                <a:spcPct val="120000"/>
              </a:lnSpc>
              <a:spcBef>
                <a:spcPts val="0"/>
              </a:spcBef>
              <a:spcAft>
                <a:spcPts val="0"/>
              </a:spcAft>
              <a:buClr>
                <a:schemeClr val="dk1"/>
              </a:buClr>
              <a:buSzPts val="2100"/>
              <a:buAutoNum type="romanUcPeriod"/>
              <a:defRPr b="0" sz="1800">
                <a:solidFill>
                  <a:schemeClr val="dk1"/>
                </a:solidFill>
                <a:latin typeface="Nunito"/>
                <a:ea typeface="Nunito"/>
                <a:cs typeface="Nunito"/>
                <a:sym typeface="Nunito"/>
              </a:defRPr>
            </a:lvl1pPr>
            <a:lvl2pPr lvl="1" rtl="0" algn="ctr">
              <a:lnSpc>
                <a:spcPct val="90000"/>
              </a:lnSpc>
              <a:spcBef>
                <a:spcPts val="1800"/>
              </a:spcBef>
              <a:spcAft>
                <a:spcPts val="0"/>
              </a:spcAft>
              <a:buClr>
                <a:schemeClr val="dk1"/>
              </a:buClr>
              <a:buSzPts val="1500"/>
              <a:buAutoNum type="alphaUcPeriod"/>
              <a:defRPr sz="1500"/>
            </a:lvl2pPr>
            <a:lvl3pPr lvl="2" rtl="0" algn="ctr">
              <a:lnSpc>
                <a:spcPct val="90000"/>
              </a:lnSpc>
              <a:spcBef>
                <a:spcPts val="400"/>
              </a:spcBef>
              <a:spcAft>
                <a:spcPts val="0"/>
              </a:spcAft>
              <a:buClr>
                <a:schemeClr val="dk1"/>
              </a:buClr>
              <a:buSzPts val="1400"/>
              <a:buAutoNum type="arabicPeriod"/>
              <a:defRPr sz="1400"/>
            </a:lvl3pPr>
            <a:lvl4pPr lvl="3" rtl="0" algn="ctr">
              <a:lnSpc>
                <a:spcPct val="90000"/>
              </a:lnSpc>
              <a:spcBef>
                <a:spcPts val="400"/>
              </a:spcBef>
              <a:spcAft>
                <a:spcPts val="0"/>
              </a:spcAft>
              <a:buClr>
                <a:schemeClr val="dk1"/>
              </a:buClr>
              <a:buSzPts val="1200"/>
              <a:buAutoNum type="alphaLcParenR"/>
              <a:defRPr sz="1200"/>
            </a:lvl4pPr>
            <a:lvl5pPr lvl="4" rtl="0" algn="ctr">
              <a:lnSpc>
                <a:spcPct val="90000"/>
              </a:lnSpc>
              <a:spcBef>
                <a:spcPts val="400"/>
              </a:spcBef>
              <a:spcAft>
                <a:spcPts val="0"/>
              </a:spcAft>
              <a:buClr>
                <a:schemeClr val="dk1"/>
              </a:buClr>
              <a:buSzPts val="1200"/>
              <a:buAutoNum type="arabicParenBoth"/>
              <a:defRPr sz="1200"/>
            </a:lvl5pPr>
            <a:lvl6pPr lvl="5" rtl="0" algn="ctr">
              <a:lnSpc>
                <a:spcPct val="90000"/>
              </a:lnSpc>
              <a:spcBef>
                <a:spcPts val="400"/>
              </a:spcBef>
              <a:spcAft>
                <a:spcPts val="0"/>
              </a:spcAft>
              <a:buClr>
                <a:schemeClr val="dk1"/>
              </a:buClr>
              <a:buSzPts val="1200"/>
              <a:buAutoNum type="alphaLcParenBoth"/>
              <a:defRPr sz="1200"/>
            </a:lvl6pPr>
            <a:lvl7pPr lvl="6" rtl="0" algn="ctr">
              <a:lnSpc>
                <a:spcPct val="90000"/>
              </a:lnSpc>
              <a:spcBef>
                <a:spcPts val="1600"/>
              </a:spcBef>
              <a:spcAft>
                <a:spcPts val="0"/>
              </a:spcAft>
              <a:buClr>
                <a:schemeClr val="dk1"/>
              </a:buClr>
              <a:buSzPts val="1200"/>
              <a:buAutoNum type="romanLcParenBoth"/>
              <a:defRPr sz="1200"/>
            </a:lvl7pPr>
            <a:lvl8pPr lvl="7" rtl="0" algn="ctr">
              <a:lnSpc>
                <a:spcPct val="90000"/>
              </a:lnSpc>
              <a:spcBef>
                <a:spcPts val="1600"/>
              </a:spcBef>
              <a:spcAft>
                <a:spcPts val="0"/>
              </a:spcAft>
              <a:buClr>
                <a:schemeClr val="dk1"/>
              </a:buClr>
              <a:buSzPts val="1200"/>
              <a:buAutoNum type="alphaLcParenBoth"/>
              <a:defRPr sz="1200"/>
            </a:lvl8pPr>
            <a:lvl9pPr lvl="8" rtl="0" algn="ctr">
              <a:lnSpc>
                <a:spcPct val="90000"/>
              </a:lnSpc>
              <a:spcBef>
                <a:spcPts val="1600"/>
              </a:spcBef>
              <a:spcAft>
                <a:spcPts val="1600"/>
              </a:spcAft>
              <a:buClr>
                <a:schemeClr val="dk1"/>
              </a:buClr>
              <a:buSzPts val="1200"/>
              <a:buAutoNum type="romanLcParenBoth"/>
              <a:defRPr sz="1200"/>
            </a:lvl9pPr>
          </a:lstStyle>
          <a:p/>
        </p:txBody>
      </p:sp>
      <p:cxnSp>
        <p:nvCxnSpPr>
          <p:cNvPr id="68" name="Google Shape;68;p14"/>
          <p:cNvCxnSpPr/>
          <p:nvPr/>
        </p:nvCxnSpPr>
        <p:spPr>
          <a:xfrm>
            <a:off x="-1" y="4790417"/>
            <a:ext cx="9148500" cy="10200"/>
          </a:xfrm>
          <a:prstGeom prst="straightConnector1">
            <a:avLst/>
          </a:prstGeom>
          <a:noFill/>
          <a:ln cap="flat" cmpd="sng" w="12700">
            <a:solidFill>
              <a:srgbClr val="000000"/>
            </a:solidFill>
            <a:prstDash val="solid"/>
            <a:miter lim="400000"/>
            <a:headEnd len="sm" w="sm" type="none"/>
            <a:tailEnd len="sm" w="sm" type="none"/>
          </a:ln>
        </p:spPr>
      </p:cxnSp>
      <p:sp>
        <p:nvSpPr>
          <p:cNvPr id="69" name="Google Shape;69;p14"/>
          <p:cNvSpPr txBox="1"/>
          <p:nvPr>
            <p:ph idx="12" type="sldNum"/>
          </p:nvPr>
        </p:nvSpPr>
        <p:spPr>
          <a:xfrm>
            <a:off x="8828325" y="4800694"/>
            <a:ext cx="320100" cy="342900"/>
          </a:xfrm>
          <a:prstGeom prst="rect">
            <a:avLst/>
          </a:prstGeom>
        </p:spPr>
        <p:txBody>
          <a:bodyPr anchorCtr="0" anchor="t" bIns="91425" lIns="91425" spcFirstLastPara="1" rIns="91425" wrap="square" tIns="91425">
            <a:noAutofit/>
          </a:bodyPr>
          <a:lstStyle>
            <a:lvl1pPr lvl="0" rtl="0" algn="ctr">
              <a:buNone/>
              <a:defRPr b="1" sz="1100">
                <a:solidFill>
                  <a:srgbClr val="FFFFFF"/>
                </a:solidFill>
                <a:latin typeface="Nunito"/>
                <a:ea typeface="Nunito"/>
                <a:cs typeface="Nunito"/>
                <a:sym typeface="Nunito"/>
              </a:defRPr>
            </a:lvl1pPr>
            <a:lvl2pPr lvl="1" rtl="0" algn="ctr">
              <a:buNone/>
              <a:defRPr b="1" sz="1100">
                <a:solidFill>
                  <a:srgbClr val="FFFFFF"/>
                </a:solidFill>
                <a:latin typeface="Nunito"/>
                <a:ea typeface="Nunito"/>
                <a:cs typeface="Nunito"/>
                <a:sym typeface="Nunito"/>
              </a:defRPr>
            </a:lvl2pPr>
            <a:lvl3pPr lvl="2" rtl="0" algn="ctr">
              <a:buNone/>
              <a:defRPr b="1" sz="1100">
                <a:solidFill>
                  <a:srgbClr val="FFFFFF"/>
                </a:solidFill>
                <a:latin typeface="Nunito"/>
                <a:ea typeface="Nunito"/>
                <a:cs typeface="Nunito"/>
                <a:sym typeface="Nunito"/>
              </a:defRPr>
            </a:lvl3pPr>
            <a:lvl4pPr lvl="3" rtl="0" algn="ctr">
              <a:buNone/>
              <a:defRPr b="1" sz="1100">
                <a:solidFill>
                  <a:srgbClr val="FFFFFF"/>
                </a:solidFill>
                <a:latin typeface="Nunito"/>
                <a:ea typeface="Nunito"/>
                <a:cs typeface="Nunito"/>
                <a:sym typeface="Nunito"/>
              </a:defRPr>
            </a:lvl4pPr>
            <a:lvl5pPr lvl="4" rtl="0" algn="ctr">
              <a:buNone/>
              <a:defRPr b="1" sz="1100">
                <a:solidFill>
                  <a:srgbClr val="FFFFFF"/>
                </a:solidFill>
                <a:latin typeface="Nunito"/>
                <a:ea typeface="Nunito"/>
                <a:cs typeface="Nunito"/>
                <a:sym typeface="Nunito"/>
              </a:defRPr>
            </a:lvl5pPr>
            <a:lvl6pPr lvl="5" rtl="0" algn="ctr">
              <a:buNone/>
              <a:defRPr b="1" sz="1100">
                <a:solidFill>
                  <a:srgbClr val="FFFFFF"/>
                </a:solidFill>
                <a:latin typeface="Nunito"/>
                <a:ea typeface="Nunito"/>
                <a:cs typeface="Nunito"/>
                <a:sym typeface="Nunito"/>
              </a:defRPr>
            </a:lvl6pPr>
            <a:lvl7pPr lvl="6" rtl="0" algn="ctr">
              <a:buNone/>
              <a:defRPr b="1" sz="1100">
                <a:solidFill>
                  <a:srgbClr val="FFFFFF"/>
                </a:solidFill>
                <a:latin typeface="Nunito"/>
                <a:ea typeface="Nunito"/>
                <a:cs typeface="Nunito"/>
                <a:sym typeface="Nunito"/>
              </a:defRPr>
            </a:lvl7pPr>
            <a:lvl8pPr lvl="7" rtl="0" algn="ctr">
              <a:buNone/>
              <a:defRPr b="1" sz="1100">
                <a:solidFill>
                  <a:srgbClr val="FFFFFF"/>
                </a:solidFill>
                <a:latin typeface="Nunito"/>
                <a:ea typeface="Nunito"/>
                <a:cs typeface="Nunito"/>
                <a:sym typeface="Nunito"/>
              </a:defRPr>
            </a:lvl8pPr>
            <a:lvl9pPr lvl="8" rtl="0" algn="ctr">
              <a:buNone/>
              <a:defRPr b="1" sz="1100">
                <a:solidFill>
                  <a:srgbClr val="FFFFFF"/>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70" name="Shape 70"/>
        <p:cNvGrpSpPr/>
        <p:nvPr/>
      </p:nvGrpSpPr>
      <p:grpSpPr>
        <a:xfrm>
          <a:off x="0" y="0"/>
          <a:ext cx="0" cy="0"/>
          <a:chOff x="0" y="0"/>
          <a:chExt cx="0" cy="0"/>
        </a:xfrm>
      </p:grpSpPr>
      <p:pic>
        <p:nvPicPr>
          <p:cNvPr descr="Image" id="71" name="Google Shape;71;p15"/>
          <p:cNvPicPr preferRelativeResize="0"/>
          <p:nvPr/>
        </p:nvPicPr>
        <p:blipFill rotWithShape="1">
          <a:blip r:embed="rId2">
            <a:alphaModFix/>
          </a:blip>
          <a:srcRect b="0" l="0" r="0" t="0"/>
          <a:stretch/>
        </p:blipFill>
        <p:spPr>
          <a:xfrm>
            <a:off x="-1" y="1"/>
            <a:ext cx="900113" cy="707230"/>
          </a:xfrm>
          <a:prstGeom prst="rect">
            <a:avLst/>
          </a:prstGeom>
          <a:noFill/>
          <a:ln>
            <a:noFill/>
          </a:ln>
        </p:spPr>
      </p:pic>
      <p:pic>
        <p:nvPicPr>
          <p:cNvPr descr="Image" id="72" name="Google Shape;72;p15"/>
          <p:cNvPicPr preferRelativeResize="0"/>
          <p:nvPr/>
        </p:nvPicPr>
        <p:blipFill rotWithShape="1">
          <a:blip r:embed="rId3">
            <a:alphaModFix/>
          </a:blip>
          <a:srcRect b="0" l="0" r="0" t="0"/>
          <a:stretch/>
        </p:blipFill>
        <p:spPr>
          <a:xfrm>
            <a:off x="116347" y="113911"/>
            <a:ext cx="320113" cy="415110"/>
          </a:xfrm>
          <a:prstGeom prst="rect">
            <a:avLst/>
          </a:prstGeom>
          <a:noFill/>
          <a:ln>
            <a:noFill/>
          </a:ln>
        </p:spPr>
      </p:pic>
      <p:cxnSp>
        <p:nvCxnSpPr>
          <p:cNvPr id="73" name="Google Shape;73;p15"/>
          <p:cNvCxnSpPr/>
          <p:nvPr/>
        </p:nvCxnSpPr>
        <p:spPr>
          <a:xfrm>
            <a:off x="0" y="703247"/>
            <a:ext cx="9150300" cy="0"/>
          </a:xfrm>
          <a:prstGeom prst="straightConnector1">
            <a:avLst/>
          </a:prstGeom>
          <a:noFill/>
          <a:ln cap="flat" cmpd="sng" w="19050">
            <a:solidFill>
              <a:srgbClr val="65D9F8"/>
            </a:solidFill>
            <a:prstDash val="solid"/>
            <a:miter lim="400000"/>
            <a:headEnd len="sm" w="sm" type="none"/>
            <a:tailEnd len="sm" w="sm" type="none"/>
          </a:ln>
        </p:spPr>
      </p:cxnSp>
      <p:sp>
        <p:nvSpPr>
          <p:cNvPr id="74" name="Google Shape;74;p15"/>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2800"/>
              <a:buNone/>
              <a:defRPr b="0" sz="2400">
                <a:latin typeface="Nunito SemiBold"/>
                <a:ea typeface="Nunito SemiBold"/>
                <a:cs typeface="Nunito SemiBold"/>
                <a:sym typeface="Nunito SemiBold"/>
              </a:defRPr>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pic>
        <p:nvPicPr>
          <p:cNvPr descr="Image" id="75" name="Google Shape;75;p15"/>
          <p:cNvPicPr preferRelativeResize="0"/>
          <p:nvPr/>
        </p:nvPicPr>
        <p:blipFill rotWithShape="1">
          <a:blip r:embed="rId2">
            <a:alphaModFix/>
          </a:blip>
          <a:srcRect b="0" l="0" r="0" t="0"/>
          <a:stretch/>
        </p:blipFill>
        <p:spPr>
          <a:xfrm rot="10800000">
            <a:off x="8645044" y="4800601"/>
            <a:ext cx="505189" cy="342899"/>
          </a:xfrm>
          <a:prstGeom prst="rect">
            <a:avLst/>
          </a:prstGeom>
          <a:noFill/>
          <a:ln>
            <a:noFill/>
          </a:ln>
        </p:spPr>
      </p:pic>
      <p:sp>
        <p:nvSpPr>
          <p:cNvPr id="76" name="Google Shape;76;p15"/>
          <p:cNvSpPr txBox="1"/>
          <p:nvPr/>
        </p:nvSpPr>
        <p:spPr>
          <a:xfrm>
            <a:off x="-1" y="4952691"/>
            <a:ext cx="2762400" cy="192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dk1"/>
                </a:solidFill>
                <a:latin typeface="Nunito"/>
                <a:ea typeface="Nunito"/>
                <a:cs typeface="Nunito"/>
                <a:sym typeface="Nunito"/>
              </a:rPr>
              <a:t>© 2020 KOKO Networks Limited – Proprietary &amp; Confidential </a:t>
            </a:r>
            <a:endParaRPr sz="1100"/>
          </a:p>
        </p:txBody>
      </p:sp>
      <p:cxnSp>
        <p:nvCxnSpPr>
          <p:cNvPr id="77" name="Google Shape;77;p15"/>
          <p:cNvCxnSpPr/>
          <p:nvPr/>
        </p:nvCxnSpPr>
        <p:spPr>
          <a:xfrm>
            <a:off x="-1" y="4790417"/>
            <a:ext cx="9148500" cy="10200"/>
          </a:xfrm>
          <a:prstGeom prst="straightConnector1">
            <a:avLst/>
          </a:prstGeom>
          <a:noFill/>
          <a:ln cap="flat" cmpd="sng" w="12700">
            <a:solidFill>
              <a:srgbClr val="000000"/>
            </a:solidFill>
            <a:prstDash val="solid"/>
            <a:miter lim="400000"/>
            <a:headEnd len="sm" w="sm" type="none"/>
            <a:tailEnd len="sm" w="sm" type="none"/>
          </a:ln>
        </p:spPr>
      </p:cxnSp>
      <p:sp>
        <p:nvSpPr>
          <p:cNvPr id="78" name="Google Shape;78;p15"/>
          <p:cNvSpPr txBox="1"/>
          <p:nvPr>
            <p:ph idx="12" type="sldNum"/>
          </p:nvPr>
        </p:nvSpPr>
        <p:spPr>
          <a:xfrm>
            <a:off x="8799957" y="4810783"/>
            <a:ext cx="344100" cy="33270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1pPr>
            <a:lvl2pPr indent="0" lvl="1"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2pPr>
            <a:lvl3pPr indent="0" lvl="2"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3pPr>
            <a:lvl4pPr indent="0" lvl="3"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4pPr>
            <a:lvl5pPr indent="0" lvl="4"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5pPr>
            <a:lvl6pPr indent="0" lvl="5"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6pPr>
            <a:lvl7pPr indent="0" lvl="6"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7pPr>
            <a:lvl8pPr indent="0" lvl="7"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8pPr>
            <a:lvl9pPr indent="0" lvl="8" marL="0" marR="0" rtl="0" algn="ctr">
              <a:spcBef>
                <a:spcPts val="0"/>
              </a:spcBef>
              <a:spcAft>
                <a:spcPts val="0"/>
              </a:spcAft>
              <a:buNone/>
              <a:defRPr b="1" i="0" sz="1100" u="none" cap="none" strike="noStrike">
                <a:solidFill>
                  <a:schemeClr val="lt1"/>
                </a:solidFill>
                <a:latin typeface="Nunito SemiBold"/>
                <a:ea typeface="Nunito SemiBold"/>
                <a:cs typeface="Nunito SemiBold"/>
                <a:sym typeface="Nunito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legacy-upgrade.odoo.com/upgrade/static/partner-s-guide-to-odoo-upgrades.pdf" TargetMode="External"/><Relationship Id="rId4" Type="http://schemas.openxmlformats.org/officeDocument/2006/relationships/hyperlink" Target="https://www.odoo.com/documentation/14.0/webservices/upgrad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doc.odoo.com/contribute/14_release_cycle/"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odoo.com/odoo-14-release-notes#part_17" TargetMode="External"/><Relationship Id="rId4" Type="http://schemas.openxmlformats.org/officeDocument/2006/relationships/hyperlink" Target="http://demo.od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legacy-upgrade.odoo.com/database/upload"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693450" y="1938975"/>
            <a:ext cx="4450500" cy="693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rPr lang="en"/>
              <a:t>Odoo - version update Proposal</a:t>
            </a:r>
            <a:endParaRPr/>
          </a:p>
        </p:txBody>
      </p:sp>
      <p:sp>
        <p:nvSpPr>
          <p:cNvPr id="84" name="Google Shape;84;p16"/>
          <p:cNvSpPr txBox="1"/>
          <p:nvPr>
            <p:ph idx="1" type="subTitle"/>
          </p:nvPr>
        </p:nvSpPr>
        <p:spPr>
          <a:xfrm>
            <a:off x="4693444" y="2694360"/>
            <a:ext cx="4027200" cy="116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rPr b="1" lang="en">
                <a:latin typeface="Nunito"/>
                <a:ea typeface="Nunito"/>
                <a:cs typeface="Nunito"/>
                <a:sym typeface="Nunito"/>
              </a:rPr>
              <a:t>				</a:t>
            </a:r>
            <a:endParaRPr b="1">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Odoo Scripts for Version Upgrade</a:t>
            </a:r>
            <a:endParaRPr/>
          </a:p>
        </p:txBody>
      </p:sp>
      <p:sp>
        <p:nvSpPr>
          <p:cNvPr id="147" name="Google Shape;147;p25"/>
          <p:cNvSpPr txBox="1"/>
          <p:nvPr/>
        </p:nvSpPr>
        <p:spPr>
          <a:xfrm>
            <a:off x="134650" y="807875"/>
            <a:ext cx="8796900" cy="3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more technical inputs on the Odoo version upgrade, refer the following </a:t>
            </a:r>
            <a:r>
              <a:rPr lang="en"/>
              <a:t>Partner’s Guide to Odoo Upgrades.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a:t>
            </a:r>
            <a:r>
              <a:rPr lang="en"/>
              <a:t> :</a:t>
            </a:r>
            <a:endParaRPr/>
          </a:p>
          <a:p>
            <a:pPr indent="-317500" lvl="0" marL="457200" rtl="0" algn="l">
              <a:spcBef>
                <a:spcPts val="0"/>
              </a:spcBef>
              <a:spcAft>
                <a:spcPts val="0"/>
              </a:spcAft>
              <a:buSzPts val="1400"/>
              <a:buAutoNum type="arabicPeriod"/>
            </a:pPr>
            <a:r>
              <a:rPr lang="en" sz="1100" u="sng">
                <a:solidFill>
                  <a:schemeClr val="hlink"/>
                </a:solidFill>
                <a:hlinkClick r:id="rId3"/>
              </a:rPr>
              <a:t>https://legacy-upgrade.odoo.com/upgrade/static/partner-s-guide-to-odoo-upgrades.pdf</a:t>
            </a:r>
            <a:endParaRPr/>
          </a:p>
          <a:p>
            <a:pPr indent="-317500" lvl="0" marL="457200" rtl="0" algn="l">
              <a:spcBef>
                <a:spcPts val="0"/>
              </a:spcBef>
              <a:spcAft>
                <a:spcPts val="0"/>
              </a:spcAft>
              <a:buSzPts val="1400"/>
              <a:buAutoNum type="arabicPeriod"/>
            </a:pPr>
            <a:r>
              <a:rPr lang="en" sz="1100" u="sng">
                <a:solidFill>
                  <a:schemeClr val="hlink"/>
                </a:solidFill>
                <a:hlinkClick r:id="rId4"/>
              </a:rPr>
              <a:t>https://www.odoo.com/documentation/14.0/webservices/upgrade.html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Odoo Scripts for Version Upgrade</a:t>
            </a:r>
            <a:endParaRPr/>
          </a:p>
        </p:txBody>
      </p:sp>
      <p:sp>
        <p:nvSpPr>
          <p:cNvPr id="153" name="Google Shape;153;p26"/>
          <p:cNvSpPr txBox="1"/>
          <p:nvPr/>
        </p:nvSpPr>
        <p:spPr>
          <a:xfrm>
            <a:off x="134650" y="807875"/>
            <a:ext cx="8796900" cy="3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in the database </a:t>
            </a:r>
            <a:r>
              <a:rPr lang="en"/>
              <a:t>upgrade</a:t>
            </a:r>
            <a:r>
              <a:rPr lang="en"/>
              <a:t> process: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When we upload our database the Database dump is shared with the Odoo Belgium team.</a:t>
            </a:r>
            <a:endParaRPr/>
          </a:p>
          <a:p>
            <a:pPr indent="-317500" lvl="0" marL="457200" rtl="0" algn="l">
              <a:spcBef>
                <a:spcPts val="0"/>
              </a:spcBef>
              <a:spcAft>
                <a:spcPts val="0"/>
              </a:spcAft>
              <a:buSzPts val="1400"/>
              <a:buChar char="●"/>
            </a:pPr>
            <a:r>
              <a:rPr lang="en"/>
              <a:t>The team runs the Automated scripts on the </a:t>
            </a:r>
            <a:r>
              <a:rPr lang="en"/>
              <a:t>database</a:t>
            </a:r>
            <a:r>
              <a:rPr lang="en"/>
              <a:t> to migrate in to the newer version.</a:t>
            </a:r>
            <a:endParaRPr/>
          </a:p>
          <a:p>
            <a:pPr indent="-317500" lvl="0" marL="457200" rtl="0" algn="l">
              <a:spcBef>
                <a:spcPts val="0"/>
              </a:spcBef>
              <a:spcAft>
                <a:spcPts val="0"/>
              </a:spcAft>
              <a:buSzPts val="1400"/>
              <a:buChar char="●"/>
            </a:pPr>
            <a:r>
              <a:rPr lang="en"/>
              <a:t>If we have the </a:t>
            </a:r>
            <a:r>
              <a:rPr lang="en"/>
              <a:t>custom modules involved, team will write the scripts to map the data and and the same will be used while migrating that for production database.</a:t>
            </a:r>
            <a:endParaRPr/>
          </a:p>
          <a:p>
            <a:pPr indent="-317500" lvl="0" marL="457200" rtl="0" algn="l">
              <a:spcBef>
                <a:spcPts val="0"/>
              </a:spcBef>
              <a:spcAft>
                <a:spcPts val="0"/>
              </a:spcAft>
              <a:buSzPts val="1400"/>
              <a:buChar char="●"/>
            </a:pPr>
            <a:r>
              <a:rPr lang="en"/>
              <a:t>This Process of database migration can take from 1 to 3 months.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Custom Code upgrade to the Odoo version 14:</a:t>
            </a:r>
            <a:endParaRPr/>
          </a:p>
          <a:p>
            <a:pPr indent="-317500" lvl="0" marL="457200" rtl="0" algn="l">
              <a:spcBef>
                <a:spcPts val="0"/>
              </a:spcBef>
              <a:spcAft>
                <a:spcPts val="0"/>
              </a:spcAft>
              <a:buSzPts val="1400"/>
              <a:buChar char="●"/>
            </a:pPr>
            <a:r>
              <a:rPr lang="en"/>
              <a:t>We can either go to odoo to get our code updated to the newer version of Odoo or we can do this with in KOKO.</a:t>
            </a:r>
            <a:endParaRPr/>
          </a:p>
          <a:p>
            <a:pPr indent="-317500" lvl="0" marL="457200" rtl="0" algn="l">
              <a:spcBef>
                <a:spcPts val="0"/>
              </a:spcBef>
              <a:spcAft>
                <a:spcPts val="0"/>
              </a:spcAft>
              <a:buSzPts val="1400"/>
              <a:buChar char="●"/>
            </a:pPr>
            <a:r>
              <a:rPr lang="en"/>
              <a:t>Preferred method would be to go with the inhouse upgrade model, in order to catalog  all the changes we want to make in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631850" y="2073425"/>
            <a:ext cx="4512300" cy="55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rPr b="1" lang="en"/>
              <a:t>Action Plan</a:t>
            </a:r>
            <a:endParaRPr b="1"/>
          </a:p>
        </p:txBody>
      </p:sp>
      <p:sp>
        <p:nvSpPr>
          <p:cNvPr id="159" name="Google Shape;159;p27"/>
          <p:cNvSpPr txBox="1"/>
          <p:nvPr>
            <p:ph idx="1" type="subTitle"/>
          </p:nvPr>
        </p:nvSpPr>
        <p:spPr>
          <a:xfrm>
            <a:off x="4693444" y="2694360"/>
            <a:ext cx="4027200" cy="116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rPr b="1" lang="en">
                <a:latin typeface="Nunito"/>
                <a:ea typeface="Nunito"/>
                <a:cs typeface="Nunito"/>
                <a:sym typeface="Nunito"/>
              </a:rPr>
              <a:t>				</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Action For the Version Upgrade</a:t>
            </a:r>
            <a:endParaRPr/>
          </a:p>
        </p:txBody>
      </p:sp>
      <p:sp>
        <p:nvSpPr>
          <p:cNvPr id="165" name="Google Shape;165;p28"/>
          <p:cNvSpPr txBox="1"/>
          <p:nvPr/>
        </p:nvSpPr>
        <p:spPr>
          <a:xfrm>
            <a:off x="134650" y="807875"/>
            <a:ext cx="8796900" cy="3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described before we talked </a:t>
            </a:r>
            <a:r>
              <a:rPr lang="en"/>
              <a:t>about</a:t>
            </a:r>
            <a:r>
              <a:rPr lang="en"/>
              <a:t> two </a:t>
            </a:r>
            <a:r>
              <a:rPr lang="en"/>
              <a:t>major</a:t>
            </a:r>
            <a:r>
              <a:rPr lang="en"/>
              <a:t> parts for the Odoo version upgrade process which were the database upgrade and the code upgrade.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database upgrade is a </a:t>
            </a:r>
            <a:r>
              <a:rPr lang="en"/>
              <a:t>straightforward</a:t>
            </a:r>
            <a:r>
              <a:rPr lang="en"/>
              <a:t> process which will be done by Odoo Belgium </a:t>
            </a:r>
            <a:r>
              <a:rPr lang="en"/>
              <a:t>Itself</a:t>
            </a:r>
            <a:r>
              <a:rPr lang="en"/>
              <a:t>.</a:t>
            </a:r>
            <a:endParaRPr/>
          </a:p>
          <a:p>
            <a:pPr indent="-317500" lvl="0" marL="457200" rtl="0" algn="l">
              <a:spcBef>
                <a:spcPts val="0"/>
              </a:spcBef>
              <a:spcAft>
                <a:spcPts val="0"/>
              </a:spcAft>
              <a:buSzPts val="1400"/>
              <a:buAutoNum type="arabicPeriod"/>
            </a:pPr>
            <a:r>
              <a:rPr lang="en"/>
              <a:t>F</a:t>
            </a:r>
            <a:r>
              <a:rPr lang="en">
                <a:solidFill>
                  <a:schemeClr val="dk1"/>
                </a:solidFill>
              </a:rPr>
              <a:t>or the Code Migration to the newer version we need to run some analysis on the new version to go through the  new Python Library Introduced, Changes in the database tables and other architectural details.</a:t>
            </a:r>
            <a:endParaRPr>
              <a:solidFill>
                <a:schemeClr val="dk1"/>
              </a:solidFill>
            </a:endParaRPr>
          </a:p>
          <a:p>
            <a:pPr indent="-317500" lvl="0" marL="457200" rtl="0" algn="l">
              <a:spcBef>
                <a:spcPts val="0"/>
              </a:spcBef>
              <a:spcAft>
                <a:spcPts val="0"/>
              </a:spcAft>
              <a:buSzPts val="1400"/>
              <a:buAutoNum type="arabicPeriod"/>
            </a:pPr>
            <a:r>
              <a:rPr lang="en">
                <a:solidFill>
                  <a:schemeClr val="dk1"/>
                </a:solidFill>
              </a:rPr>
              <a:t>Code Analysis [ and some POC ] can be done in 6 to 8 Days and this would be enough to provide the estimated time for code migration to the new version.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 Requirements:</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This process will require one experience Odoo resource [dedicated for 8 days].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5497525" y="2073425"/>
            <a:ext cx="3646500" cy="55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rPr b="1" lang="en"/>
              <a:t>Thank You !!</a:t>
            </a:r>
            <a:endParaRPr b="1"/>
          </a:p>
        </p:txBody>
      </p:sp>
      <p:sp>
        <p:nvSpPr>
          <p:cNvPr id="171" name="Google Shape;171;p29"/>
          <p:cNvSpPr txBox="1"/>
          <p:nvPr>
            <p:ph idx="1" type="subTitle"/>
          </p:nvPr>
        </p:nvSpPr>
        <p:spPr>
          <a:xfrm>
            <a:off x="4693444" y="2694360"/>
            <a:ext cx="4027200" cy="116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rPr b="1" lang="en">
                <a:latin typeface="Nunito"/>
                <a:ea typeface="Nunito"/>
                <a:cs typeface="Nunito"/>
                <a:sym typeface="Nunito"/>
              </a:rPr>
              <a:t>				</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2" type="sldNum"/>
          </p:nvPr>
        </p:nvSpPr>
        <p:spPr>
          <a:xfrm>
            <a:off x="6621244" y="3600520"/>
            <a:ext cx="240000" cy="2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 name="Google Shape;91;p17"/>
          <p:cNvSpPr txBox="1"/>
          <p:nvPr/>
        </p:nvSpPr>
        <p:spPr>
          <a:xfrm>
            <a:off x="882150" y="162675"/>
            <a:ext cx="75513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Context and </a:t>
            </a:r>
            <a:r>
              <a:rPr b="1" lang="en" sz="2000"/>
              <a:t>Background</a:t>
            </a:r>
            <a:endParaRPr b="1" sz="2000"/>
          </a:p>
        </p:txBody>
      </p:sp>
      <p:sp>
        <p:nvSpPr>
          <p:cNvPr id="92" name="Google Shape;92;p17"/>
          <p:cNvSpPr txBox="1"/>
          <p:nvPr/>
        </p:nvSpPr>
        <p:spPr>
          <a:xfrm>
            <a:off x="152600" y="825825"/>
            <a:ext cx="8805900" cy="3832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latin typeface="Nunito"/>
                <a:ea typeface="Nunito"/>
                <a:cs typeface="Nunito"/>
                <a:sym typeface="Nunito"/>
              </a:rPr>
              <a:t>Odoo ERP is one of the </a:t>
            </a:r>
            <a:r>
              <a:rPr lang="en">
                <a:highlight>
                  <a:srgbClr val="FFFFFF"/>
                </a:highlight>
                <a:latin typeface="Nunito"/>
                <a:ea typeface="Nunito"/>
                <a:cs typeface="Nunito"/>
                <a:sym typeface="Nunito"/>
              </a:rPr>
              <a:t>crucial</a:t>
            </a:r>
            <a:r>
              <a:rPr lang="en" sz="1350">
                <a:solidFill>
                  <a:srgbClr val="202124"/>
                </a:solidFill>
                <a:highlight>
                  <a:srgbClr val="FFFFFF"/>
                </a:highlight>
              </a:rPr>
              <a:t> </a:t>
            </a:r>
            <a:r>
              <a:rPr lang="en">
                <a:solidFill>
                  <a:schemeClr val="dk1"/>
                </a:solidFill>
                <a:latin typeface="Nunito"/>
                <a:ea typeface="Nunito"/>
                <a:cs typeface="Nunito"/>
                <a:sym typeface="Nunito"/>
              </a:rPr>
              <a:t>part of the KOKO Software products. It is used extensively to manage the Sales, Purchase, </a:t>
            </a:r>
            <a:r>
              <a:rPr lang="en">
                <a:solidFill>
                  <a:schemeClr val="dk1"/>
                </a:solidFill>
                <a:latin typeface="Nunito"/>
                <a:ea typeface="Nunito"/>
                <a:cs typeface="Nunito"/>
                <a:sym typeface="Nunito"/>
              </a:rPr>
              <a:t>Warehousing</a:t>
            </a:r>
            <a:r>
              <a:rPr lang="en">
                <a:solidFill>
                  <a:schemeClr val="dk1"/>
                </a:solidFill>
                <a:latin typeface="Nunito"/>
                <a:ea typeface="Nunito"/>
                <a:cs typeface="Nunito"/>
                <a:sym typeface="Nunito"/>
              </a:rPr>
              <a:t> and Finance </a:t>
            </a:r>
            <a:r>
              <a:rPr lang="en">
                <a:solidFill>
                  <a:schemeClr val="dk1"/>
                </a:solidFill>
                <a:latin typeface="Nunito"/>
                <a:ea typeface="Nunito"/>
                <a:cs typeface="Nunito"/>
                <a:sym typeface="Nunito"/>
              </a:rPr>
              <a:t>operations</a:t>
            </a:r>
            <a:r>
              <a:rPr lang="en">
                <a:solidFill>
                  <a:schemeClr val="dk1"/>
                </a:solidFill>
                <a:latin typeface="Nunito"/>
                <a:ea typeface="Nunito"/>
                <a:cs typeface="Nunito"/>
                <a:sym typeface="Nunito"/>
              </a:rPr>
              <a:t> of company. In KOKO, </a:t>
            </a:r>
            <a:r>
              <a:rPr lang="en">
                <a:solidFill>
                  <a:schemeClr val="dk1"/>
                </a:solidFill>
                <a:latin typeface="Nunito"/>
                <a:ea typeface="Nunito"/>
                <a:cs typeface="Nunito"/>
                <a:sym typeface="Nunito"/>
              </a:rPr>
              <a:t>Finance</a:t>
            </a:r>
            <a:r>
              <a:rPr lang="en">
                <a:solidFill>
                  <a:schemeClr val="dk1"/>
                </a:solidFill>
                <a:latin typeface="Nunito"/>
                <a:ea typeface="Nunito"/>
                <a:cs typeface="Nunito"/>
                <a:sym typeface="Nunito"/>
              </a:rPr>
              <a:t> and Operations are fully dependent on the ERP.</a:t>
            </a:r>
            <a:endParaRPr>
              <a:solidFill>
                <a:schemeClr val="dk1"/>
              </a:solidFill>
              <a:latin typeface="Nunito"/>
              <a:ea typeface="Nunito"/>
              <a:cs typeface="Nunito"/>
              <a:sym typeface="Nunito"/>
            </a:endParaRPr>
          </a:p>
          <a:p>
            <a:pPr indent="0" lvl="0" marL="0" rtl="0" algn="l">
              <a:lnSpc>
                <a:spcPct val="120000"/>
              </a:lnSpc>
              <a:spcBef>
                <a:spcPts val="1800"/>
              </a:spcBef>
              <a:spcAft>
                <a:spcPts val="1800"/>
              </a:spcAft>
              <a:buNone/>
            </a:pPr>
            <a:r>
              <a:rPr lang="en">
                <a:solidFill>
                  <a:schemeClr val="dk1"/>
                </a:solidFill>
                <a:latin typeface="Nunito"/>
                <a:ea typeface="Nunito"/>
                <a:cs typeface="Nunito"/>
                <a:sym typeface="Nunito"/>
              </a:rPr>
              <a:t>KOKO started implementing the ERP in the year 2018 when Odoo Version 11 was in market. Now in </a:t>
            </a:r>
            <a:r>
              <a:rPr lang="en">
                <a:solidFill>
                  <a:schemeClr val="dk1"/>
                </a:solidFill>
                <a:latin typeface="Nunito"/>
                <a:ea typeface="Nunito"/>
                <a:cs typeface="Nunito"/>
                <a:sym typeface="Nunito"/>
              </a:rPr>
              <a:t>December</a:t>
            </a:r>
            <a:r>
              <a:rPr lang="en">
                <a:solidFill>
                  <a:schemeClr val="dk1"/>
                </a:solidFill>
                <a:latin typeface="Nunito"/>
                <a:ea typeface="Nunito"/>
                <a:cs typeface="Nunito"/>
                <a:sym typeface="Nunito"/>
              </a:rPr>
              <a:t> 2020, version 14 is in the market. As per the policy Odoo Version 11 would be soon out of support we do plan for the version upgrade of Odoo.</a:t>
            </a:r>
            <a:endParaRPr>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Odoo Support Architecture</a:t>
            </a:r>
            <a:endParaRPr/>
          </a:p>
        </p:txBody>
      </p:sp>
      <p:sp>
        <p:nvSpPr>
          <p:cNvPr id="98" name="Google Shape;98;p18"/>
          <p:cNvSpPr txBox="1"/>
          <p:nvPr>
            <p:ph idx="1" type="subTitle"/>
          </p:nvPr>
        </p:nvSpPr>
        <p:spPr>
          <a:xfrm>
            <a:off x="139850" y="785225"/>
            <a:ext cx="2703900" cy="3853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1400"/>
              <a:t>As per Odoo policy, Odoo provides support only for the 3 stable version in the market at a time. As the version 14 is in Market, odoo support will be for Version 12,13 and 14.</a:t>
            </a:r>
            <a:endParaRPr sz="1400"/>
          </a:p>
          <a:p>
            <a:pPr indent="0" lvl="0" marL="0" rtl="0" algn="l">
              <a:spcBef>
                <a:spcPts val="1800"/>
              </a:spcBef>
              <a:spcAft>
                <a:spcPts val="1800"/>
              </a:spcAft>
              <a:buNone/>
            </a:pPr>
            <a:r>
              <a:rPr lang="en" sz="1400"/>
              <a:t>For more </a:t>
            </a:r>
            <a:r>
              <a:rPr lang="en" sz="1400"/>
              <a:t>information </a:t>
            </a:r>
            <a:r>
              <a:rPr lang="en" sz="1000" u="sng">
                <a:solidFill>
                  <a:schemeClr val="hlink"/>
                </a:solidFill>
                <a:hlinkClick r:id="rId3"/>
              </a:rPr>
              <a:t>Click Here</a:t>
            </a:r>
            <a:r>
              <a:rPr lang="en" sz="1400"/>
              <a:t> </a:t>
            </a:r>
            <a:endParaRPr sz="1400"/>
          </a:p>
        </p:txBody>
      </p:sp>
      <p:pic>
        <p:nvPicPr>
          <p:cNvPr id="99" name="Google Shape;99;p18"/>
          <p:cNvPicPr preferRelativeResize="0"/>
          <p:nvPr/>
        </p:nvPicPr>
        <p:blipFill>
          <a:blip r:embed="rId4">
            <a:alphaModFix/>
          </a:blip>
          <a:stretch>
            <a:fillRect/>
          </a:stretch>
        </p:blipFill>
        <p:spPr>
          <a:xfrm>
            <a:off x="3544075" y="738625"/>
            <a:ext cx="5553300" cy="4027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Which Version to upgrade</a:t>
            </a:r>
            <a:endParaRPr/>
          </a:p>
        </p:txBody>
      </p:sp>
      <p:sp>
        <p:nvSpPr>
          <p:cNvPr id="105" name="Google Shape;105;p19"/>
          <p:cNvSpPr txBox="1"/>
          <p:nvPr/>
        </p:nvSpPr>
        <p:spPr>
          <a:xfrm>
            <a:off x="101000" y="808525"/>
            <a:ext cx="8958300" cy="3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Odoo Version 14 is the latest version of the Odoo and we must be upgrading to this version only for the following reasons:</a:t>
            </a:r>
            <a:endParaRPr/>
          </a:p>
          <a:p>
            <a:pPr indent="0" lvl="0" marL="0" rtl="0" algn="l">
              <a:spcBef>
                <a:spcPts val="0"/>
              </a:spcBef>
              <a:spcAft>
                <a:spcPts val="0"/>
              </a:spcAft>
              <a:buNone/>
            </a:pPr>
            <a:r>
              <a:t/>
            </a:r>
            <a:endParaRPr/>
          </a:p>
          <a:p>
            <a:pPr indent="-317500" lvl="0" marL="457200" rtl="0" algn="l">
              <a:spcBef>
                <a:spcPts val="1000"/>
              </a:spcBef>
              <a:spcAft>
                <a:spcPts val="0"/>
              </a:spcAft>
              <a:buSzPts val="1400"/>
              <a:buChar char="●"/>
            </a:pPr>
            <a:r>
              <a:rPr lang="en"/>
              <a:t>It provides the longest term of support going forward.</a:t>
            </a:r>
            <a:endParaRPr/>
          </a:p>
          <a:p>
            <a:pPr indent="-317500" lvl="0" marL="457200" rtl="0" algn="l">
              <a:spcBef>
                <a:spcPts val="1000"/>
              </a:spcBef>
              <a:spcAft>
                <a:spcPts val="0"/>
              </a:spcAft>
              <a:buSzPts val="1400"/>
              <a:buChar char="●"/>
            </a:pPr>
            <a:r>
              <a:rPr lang="en"/>
              <a:t>Updated Technical stack with faster processing speed.</a:t>
            </a:r>
            <a:endParaRPr/>
          </a:p>
          <a:p>
            <a:pPr indent="-317500" lvl="0" marL="457200" rtl="0" algn="l">
              <a:spcBef>
                <a:spcPts val="1000"/>
              </a:spcBef>
              <a:spcAft>
                <a:spcPts val="0"/>
              </a:spcAft>
              <a:buSzPts val="1400"/>
              <a:buChar char="●"/>
            </a:pPr>
            <a:r>
              <a:rPr lang="en"/>
              <a:t>Improved and better User </a:t>
            </a:r>
            <a:r>
              <a:rPr lang="en"/>
              <a:t>Experience.</a:t>
            </a:r>
            <a:endParaRPr/>
          </a:p>
          <a:p>
            <a:pPr indent="-317500" lvl="0" marL="457200" rtl="0" algn="l">
              <a:spcBef>
                <a:spcPts val="1000"/>
              </a:spcBef>
              <a:spcAft>
                <a:spcPts val="0"/>
              </a:spcAft>
              <a:buSzPts val="1400"/>
              <a:buChar char="●"/>
            </a:pPr>
            <a:r>
              <a:rPr lang="en"/>
              <a:t>Fully Mobile responsive, allowing user to access the system anywhere.</a:t>
            </a:r>
            <a:endParaRPr/>
          </a:p>
          <a:p>
            <a:pPr indent="-317500" lvl="0" marL="457200" rtl="0" algn="l">
              <a:spcBef>
                <a:spcPts val="1000"/>
              </a:spcBef>
              <a:spcAft>
                <a:spcPts val="0"/>
              </a:spcAft>
              <a:buSzPts val="1400"/>
              <a:buChar char="●"/>
            </a:pPr>
            <a:r>
              <a:rPr lang="en"/>
              <a:t>For a Odoo 14 Release Notes, click </a:t>
            </a:r>
            <a:r>
              <a:rPr lang="en" u="sng">
                <a:solidFill>
                  <a:schemeClr val="hlink"/>
                </a:solidFill>
                <a:hlinkClick r:id="rId3"/>
              </a:rPr>
              <a:t>here</a:t>
            </a:r>
            <a:endParaRPr/>
          </a:p>
          <a:p>
            <a:pPr indent="-317500" lvl="0" marL="457200" rtl="0" algn="l">
              <a:spcBef>
                <a:spcPts val="1000"/>
              </a:spcBef>
              <a:spcAft>
                <a:spcPts val="0"/>
              </a:spcAft>
              <a:buSzPts val="1400"/>
              <a:buChar char="●"/>
            </a:pPr>
            <a:r>
              <a:rPr lang="en"/>
              <a:t>Checkout Odoo Version 14 </a:t>
            </a:r>
            <a:r>
              <a:rPr lang="en" u="sng">
                <a:solidFill>
                  <a:schemeClr val="hlink"/>
                </a:solidFill>
                <a:hlinkClick r:id="rId4"/>
              </a:rPr>
              <a:t>here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631850" y="2073425"/>
            <a:ext cx="4512300" cy="55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rPr b="1" lang="en"/>
              <a:t>Version Upgrade Process</a:t>
            </a:r>
            <a:endParaRPr b="1"/>
          </a:p>
        </p:txBody>
      </p:sp>
      <p:sp>
        <p:nvSpPr>
          <p:cNvPr id="111" name="Google Shape;111;p20"/>
          <p:cNvSpPr txBox="1"/>
          <p:nvPr>
            <p:ph idx="1" type="subTitle"/>
          </p:nvPr>
        </p:nvSpPr>
        <p:spPr>
          <a:xfrm>
            <a:off x="4693444" y="2694360"/>
            <a:ext cx="4027200" cy="116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t/>
            </a:r>
            <a:endParaRPr b="1">
              <a:latin typeface="Nunito"/>
              <a:ea typeface="Nunito"/>
              <a:cs typeface="Nunito"/>
              <a:sym typeface="Nunito"/>
            </a:endParaRPr>
          </a:p>
          <a:p>
            <a:pPr indent="0" lvl="0" marL="0" rtl="0" algn="l">
              <a:lnSpc>
                <a:spcPct val="90000"/>
              </a:lnSpc>
              <a:spcBef>
                <a:spcPts val="0"/>
              </a:spcBef>
              <a:spcAft>
                <a:spcPts val="0"/>
              </a:spcAft>
              <a:buClr>
                <a:schemeClr val="dk1"/>
              </a:buClr>
              <a:buSzPts val="1800"/>
              <a:buNone/>
            </a:pPr>
            <a:r>
              <a:rPr b="1" lang="en">
                <a:latin typeface="Nunito"/>
                <a:ea typeface="Nunito"/>
                <a:cs typeface="Nunito"/>
                <a:sym typeface="Nunito"/>
              </a:rPr>
              <a:t>				</a:t>
            </a:r>
            <a:endParaRPr b="1">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Upgradation Steps and Opportunities</a:t>
            </a:r>
            <a:endParaRPr/>
          </a:p>
        </p:txBody>
      </p:sp>
      <p:pic>
        <p:nvPicPr>
          <p:cNvPr id="117" name="Google Shape;117;p21"/>
          <p:cNvPicPr preferRelativeResize="0"/>
          <p:nvPr/>
        </p:nvPicPr>
        <p:blipFill>
          <a:blip r:embed="rId3">
            <a:alphaModFix/>
          </a:blip>
          <a:stretch>
            <a:fillRect/>
          </a:stretch>
        </p:blipFill>
        <p:spPr>
          <a:xfrm>
            <a:off x="5297375" y="933300"/>
            <a:ext cx="3502650" cy="3534725"/>
          </a:xfrm>
          <a:prstGeom prst="rect">
            <a:avLst/>
          </a:prstGeom>
          <a:noFill/>
          <a:ln>
            <a:noFill/>
          </a:ln>
        </p:spPr>
      </p:pic>
      <p:sp>
        <p:nvSpPr>
          <p:cNvPr id="118" name="Google Shape;118;p21"/>
          <p:cNvSpPr txBox="1"/>
          <p:nvPr/>
        </p:nvSpPr>
        <p:spPr>
          <a:xfrm>
            <a:off x="139850" y="824075"/>
            <a:ext cx="4972500" cy="3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migrate the to the new Version we have following points to take in our consideration: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Code Migration to the newer version - Odoo Module</a:t>
            </a:r>
            <a:endParaRPr/>
          </a:p>
          <a:p>
            <a:pPr indent="-317500" lvl="0" marL="457200" rtl="0" algn="l">
              <a:spcBef>
                <a:spcPts val="0"/>
              </a:spcBef>
              <a:spcAft>
                <a:spcPts val="0"/>
              </a:spcAft>
              <a:buSzPts val="1400"/>
              <a:buChar char="●"/>
            </a:pPr>
            <a:r>
              <a:rPr lang="en"/>
              <a:t>Code Migration to newer Version - Customised Module</a:t>
            </a:r>
            <a:endParaRPr/>
          </a:p>
          <a:p>
            <a:pPr indent="-317500" lvl="0" marL="457200" rtl="0" algn="l">
              <a:spcBef>
                <a:spcPts val="0"/>
              </a:spcBef>
              <a:spcAft>
                <a:spcPts val="0"/>
              </a:spcAft>
              <a:buSzPts val="1400"/>
              <a:buChar char="●"/>
            </a:pPr>
            <a:r>
              <a:rPr lang="en"/>
              <a:t>Data Migration</a:t>
            </a:r>
            <a:endParaRPr/>
          </a:p>
          <a:p>
            <a:pPr indent="-317500" lvl="0" marL="457200" rtl="0" algn="l">
              <a:spcBef>
                <a:spcPts val="0"/>
              </a:spcBef>
              <a:spcAft>
                <a:spcPts val="0"/>
              </a:spcAft>
              <a:buSzPts val="1400"/>
              <a:buChar char="●"/>
            </a:pPr>
            <a:r>
              <a:rPr lang="en"/>
              <a:t>Optimisation of the existing codes and Processes in the system</a:t>
            </a:r>
            <a:endParaRPr/>
          </a:p>
          <a:p>
            <a:pPr indent="-317500" lvl="0" marL="457200" rtl="0" algn="l">
              <a:spcBef>
                <a:spcPts val="0"/>
              </a:spcBef>
              <a:spcAft>
                <a:spcPts val="0"/>
              </a:spcAft>
              <a:buClr>
                <a:schemeClr val="dk1"/>
              </a:buClr>
              <a:buSzPts val="1400"/>
              <a:buChar char="●"/>
            </a:pPr>
            <a:r>
              <a:rPr lang="en">
                <a:solidFill>
                  <a:schemeClr val="dk1"/>
                </a:solidFill>
              </a:rPr>
              <a:t>Writing reusable Migration scripts [To be used in the Migration whenever required.]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Code Filtration [Remove the nonrequired code]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Overcome Architectural changes.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Test case Enhancement [As many functionalities got implemented and changed but we don’t have the test cases updated.]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Odoo Scripts for Version Upgrade</a:t>
            </a:r>
            <a:endParaRPr/>
          </a:p>
        </p:txBody>
      </p:sp>
      <p:pic>
        <p:nvPicPr>
          <p:cNvPr id="124" name="Google Shape;124;p22"/>
          <p:cNvPicPr preferRelativeResize="0"/>
          <p:nvPr/>
        </p:nvPicPr>
        <p:blipFill>
          <a:blip r:embed="rId3">
            <a:alphaModFix/>
          </a:blip>
          <a:stretch>
            <a:fillRect/>
          </a:stretch>
        </p:blipFill>
        <p:spPr>
          <a:xfrm>
            <a:off x="2245575" y="966189"/>
            <a:ext cx="4467225" cy="636225"/>
          </a:xfrm>
          <a:prstGeom prst="rect">
            <a:avLst/>
          </a:prstGeom>
          <a:noFill/>
          <a:ln>
            <a:noFill/>
          </a:ln>
        </p:spPr>
      </p:pic>
      <p:sp>
        <p:nvSpPr>
          <p:cNvPr id="125" name="Google Shape;125;p22"/>
          <p:cNvSpPr/>
          <p:nvPr/>
        </p:nvSpPr>
        <p:spPr>
          <a:xfrm>
            <a:off x="381525" y="2571750"/>
            <a:ext cx="8458800" cy="377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FFFF"/>
                </a:solidFill>
                <a:highlight>
                  <a:srgbClr val="000000"/>
                </a:highlight>
                <a:latin typeface="Courier New"/>
                <a:ea typeface="Courier New"/>
                <a:cs typeface="Courier New"/>
                <a:sym typeface="Courier New"/>
              </a:rPr>
              <a:t>python &lt;(curl -s upgrade.odoo.com/upgrade) test -d &lt;your db name&gt; -t &lt;target version&gt; -c &lt;your subscription code&gt;</a:t>
            </a:r>
            <a:endParaRPr b="1" sz="1100">
              <a:highlight>
                <a:srgbClr val="000000"/>
              </a:highlight>
            </a:endParaRPr>
          </a:p>
        </p:txBody>
      </p:sp>
      <p:sp>
        <p:nvSpPr>
          <p:cNvPr id="126" name="Google Shape;126;p22"/>
          <p:cNvSpPr txBox="1"/>
          <p:nvPr/>
        </p:nvSpPr>
        <p:spPr>
          <a:xfrm>
            <a:off x="1418288" y="1786425"/>
            <a:ext cx="61218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 Following command </a:t>
            </a:r>
            <a:r>
              <a:rPr lang="en"/>
              <a:t>, on the machine where your database is hosted</a:t>
            </a:r>
            <a:endParaRPr/>
          </a:p>
        </p:txBody>
      </p:sp>
      <p:sp>
        <p:nvSpPr>
          <p:cNvPr id="127" name="Google Shape;127;p22"/>
          <p:cNvSpPr txBox="1"/>
          <p:nvPr/>
        </p:nvSpPr>
        <p:spPr>
          <a:xfrm>
            <a:off x="381525" y="3375150"/>
            <a:ext cx="8431800" cy="8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529"/>
                </a:solidFill>
                <a:latin typeface="Roboto"/>
                <a:ea typeface="Roboto"/>
                <a:cs typeface="Roboto"/>
                <a:sym typeface="Roboto"/>
              </a:rPr>
              <a:t>The above command will dump your database to a file, then send it to the upgrade platform for upgrade, displaying you the live logs, then restore the upgraded database back to your server, to a duplicate, test, 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Odoo Scripts for Version Upgrade</a:t>
            </a:r>
            <a:endParaRPr/>
          </a:p>
        </p:txBody>
      </p:sp>
      <p:sp>
        <p:nvSpPr>
          <p:cNvPr id="133" name="Google Shape;133;p23"/>
          <p:cNvSpPr txBox="1"/>
          <p:nvPr/>
        </p:nvSpPr>
        <p:spPr>
          <a:xfrm>
            <a:off x="170550" y="843775"/>
            <a:ext cx="87969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case the Above process does not work we can use the link </a:t>
            </a:r>
            <a:r>
              <a:rPr lang="en" u="sng">
                <a:solidFill>
                  <a:schemeClr val="hlink"/>
                </a:solidFill>
                <a:hlinkClick r:id="rId3"/>
              </a:rPr>
              <a:t>here</a:t>
            </a:r>
            <a:r>
              <a:rPr lang="en"/>
              <a:t> to upgrade to the newer version. This link will take us to the following form where we can upload the database dump and upgrade to </a:t>
            </a:r>
            <a:r>
              <a:rPr lang="en"/>
              <a:t>newer</a:t>
            </a:r>
            <a:r>
              <a:rPr lang="en"/>
              <a:t> version.</a:t>
            </a:r>
            <a:endParaRPr/>
          </a:p>
        </p:txBody>
      </p:sp>
      <p:pic>
        <p:nvPicPr>
          <p:cNvPr id="134" name="Google Shape;134;p23"/>
          <p:cNvPicPr preferRelativeResize="0"/>
          <p:nvPr/>
        </p:nvPicPr>
        <p:blipFill>
          <a:blip r:embed="rId4">
            <a:alphaModFix/>
          </a:blip>
          <a:stretch>
            <a:fillRect/>
          </a:stretch>
        </p:blipFill>
        <p:spPr>
          <a:xfrm>
            <a:off x="969250" y="1395675"/>
            <a:ext cx="6765426" cy="334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 Odoo Scripts for Version Upgrade</a:t>
            </a:r>
            <a:endParaRPr/>
          </a:p>
        </p:txBody>
      </p:sp>
      <p:sp>
        <p:nvSpPr>
          <p:cNvPr id="140" name="Google Shape;140;p24"/>
          <p:cNvSpPr txBox="1"/>
          <p:nvPr/>
        </p:nvSpPr>
        <p:spPr>
          <a:xfrm>
            <a:off x="170550" y="843775"/>
            <a:ext cx="87969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Odoo upgrade process can be </a:t>
            </a:r>
            <a:r>
              <a:rPr lang="en"/>
              <a:t>summarized</a:t>
            </a:r>
            <a:r>
              <a:rPr lang="en"/>
              <a:t> as:</a:t>
            </a:r>
            <a:endParaRPr/>
          </a:p>
          <a:p>
            <a:pPr indent="0" lvl="0" marL="0" rtl="0" algn="l">
              <a:spcBef>
                <a:spcPts val="0"/>
              </a:spcBef>
              <a:spcAft>
                <a:spcPts val="0"/>
              </a:spcAft>
              <a:buNone/>
            </a:pPr>
            <a:r>
              <a:t/>
            </a:r>
            <a:endParaRPr/>
          </a:p>
        </p:txBody>
      </p:sp>
      <p:pic>
        <p:nvPicPr>
          <p:cNvPr id="141" name="Google Shape;141;p24"/>
          <p:cNvPicPr preferRelativeResize="0"/>
          <p:nvPr/>
        </p:nvPicPr>
        <p:blipFill>
          <a:blip r:embed="rId3">
            <a:alphaModFix/>
          </a:blip>
          <a:stretch>
            <a:fillRect/>
          </a:stretch>
        </p:blipFill>
        <p:spPr>
          <a:xfrm>
            <a:off x="1319325" y="1489750"/>
            <a:ext cx="5915675" cy="275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