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c29fd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c29fd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fc29fde19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fc29fde1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list view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c29fde19_2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fc29fde19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list view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fc29fde19_2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fc29fde1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Tags give visibility of the various activities done for the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information- Agent contacts and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Qualification tab- assigned and prioritised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Pitch Meetings- check if Application form, initial deposit paid and date, demo done, pitch meeting document, date of application and pitch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Inspection Tab- Inspection pass, fail or scheduled and date </a:t>
            </a:r>
            <a:r>
              <a:rPr lang="en-US"/>
              <a:t>inspection</a:t>
            </a:r>
            <a:r>
              <a:rPr lang="en-US"/>
              <a:t> was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Contract- contract, agent signed, KOKO signed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fc29fde19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fc29fde19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send message to send a message and notification to a TDR and all other followers of the Agent in pipeline via email. Use @ sign to tag a specific person.  It will create a log as well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fc29fde19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fc29fde1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Log Note when you do not want a notification to be sent via email, but want it as a record under the opportunity. You may still tag someone using @ sign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fc29fde19_2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fc29fde1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schedule an activity: Email, Call, Meeting or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 a Due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the scheduled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 to someone and schedule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fc29fde19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fc29fde19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schedule an activity: Email, Call, Meeting or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in a Due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the scheduled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 to someone and schedule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fc29fde19_2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fc29fde1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Clock Icon for scheduled activity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fc29fde19_2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fc29fde19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Clock Icon for scheduled activity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fc29fde19_2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fc29fde19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mark as done, it appears in Logs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c29fde1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c29fde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fc29fde19_2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fc29fde19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Next Activity in List View- in red means it is overdue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0826206d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0826206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Reporting--&gt;Activities, then list by calendar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fc29fde19_2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fc29fde19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fc29fde19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fc29fde19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c29fde19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c29fde1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fc29fde19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fc29fde1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c29fde19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c29fde1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c29fde19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c29fde1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CRM Menus: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Pipeline- all </a:t>
            </a:r>
            <a:r>
              <a:rPr lang="en-US"/>
              <a:t>opportunities</a:t>
            </a:r>
            <a:r>
              <a:rPr lang="en-US"/>
              <a:t> are tracked from new to contract (when a lead is won). All interactions between KNK (TDR, AX/CX, Marketing) are recorded for each opportunity.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Customers: This is where all customer information will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Management- where TDRs schedule their tasks, Sales meetings are recorded and Inspections are scheduled and recorded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Reporting- to generate reports.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Pipeline we have various stages: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New- for any new opportunities identified by TDR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Qualification- this is where opportunities are quickly assessed and prioritized based on the TDR task scores/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Pitch- Meetings are held with the Agent to discuss and propose the KP idea, an application form is filled and a deposit is paid by the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Inspection- this is where inspection is done and the results recorded to determine if the agent physical location is viable for setting up of a KP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Contract- If viable, the agent is offered a contract to accept/decline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1ec86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TDR = face to agent &amp; lead in the journey from qualification to installation (mission = lead Agent through sales process up through installation)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AX = back-up support for agents + validation of TDR process adherence (mission = ensure consistent and positive Agent experience)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Deployment = technology setup and delivery (mission = prepare shop for installation + install KP effectively)</a:t>
            </a:r>
            <a:endParaRPr/>
          </a:p>
        </p:txBody>
      </p:sp>
      <p:sp>
        <p:nvSpPr>
          <p:cNvPr id="248" name="Google Shape;248;g461ec86f0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fc29fde19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fc29fde1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list view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fc29fde19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fc29fde1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list view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8" name="Google Shape;188;p3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c.kamau@kokonetwork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6445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849" y="469050"/>
            <a:ext cx="2743375" cy="35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2008700" y="5417525"/>
            <a:ext cx="7756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CX/AX ODOO CRM TRAINING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ACCESSING SINGLE AGENT OPPORTUNITY</a:t>
            </a:r>
            <a:endParaRPr sz="3600"/>
          </a:p>
        </p:txBody>
      </p:sp>
      <p:sp>
        <p:nvSpPr>
          <p:cNvPr id="383" name="Google Shape;383;p46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Expand the List in a Stage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853"/>
            <a:ext cx="12191999" cy="551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OPPORTUNITY INFORMATION</a:t>
            </a:r>
            <a:endParaRPr sz="3600"/>
          </a:p>
        </p:txBody>
      </p:sp>
      <p:sp>
        <p:nvSpPr>
          <p:cNvPr id="391" name="Google Shape;391;p47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Access opportunity information: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7448"/>
            <a:ext cx="12192001" cy="553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SUBMENUS IN </a:t>
            </a:r>
            <a:r>
              <a:rPr lang="en-US" sz="3600"/>
              <a:t>OPPORTUNITY</a:t>
            </a:r>
            <a:r>
              <a:rPr lang="en-US" sz="3600"/>
              <a:t> PAGE</a:t>
            </a:r>
            <a:endParaRPr sz="3600"/>
          </a:p>
        </p:txBody>
      </p:sp>
      <p:sp>
        <p:nvSpPr>
          <p:cNvPr id="399" name="Google Shape;399;p48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Access Agent information: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756"/>
            <a:ext cx="12191999" cy="559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SEND MESSAGE</a:t>
            </a:r>
            <a:endParaRPr sz="3600"/>
          </a:p>
        </p:txBody>
      </p:sp>
      <p:sp>
        <p:nvSpPr>
          <p:cNvPr id="407" name="Google Shape;407;p49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Send Message: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0733"/>
            <a:ext cx="12192002" cy="555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LOGGING NOTES</a:t>
            </a:r>
            <a:endParaRPr sz="3600"/>
          </a:p>
        </p:txBody>
      </p:sp>
      <p:sp>
        <p:nvSpPr>
          <p:cNvPr id="415" name="Google Shape;415;p50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Log Note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16" name="Google Shape;4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4413"/>
            <a:ext cx="12192000" cy="55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</a:t>
            </a:r>
            <a:endParaRPr sz="3600"/>
          </a:p>
        </p:txBody>
      </p:sp>
      <p:sp>
        <p:nvSpPr>
          <p:cNvPr id="423" name="Google Shape;423;p51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Schedule Activity: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5" y="1166500"/>
            <a:ext cx="10487576" cy="561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</a:t>
            </a:r>
            <a:endParaRPr sz="3600"/>
          </a:p>
        </p:txBody>
      </p:sp>
      <p:sp>
        <p:nvSpPr>
          <p:cNvPr id="431" name="Google Shape;431;p52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Scheduled Activity: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32" name="Google Shape;4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575"/>
            <a:ext cx="12191999" cy="5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</a:t>
            </a:r>
            <a:endParaRPr sz="3600"/>
          </a:p>
        </p:txBody>
      </p:sp>
      <p:sp>
        <p:nvSpPr>
          <p:cNvPr id="439" name="Google Shape;439;p53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Scheduled activities on pipeline dashboard: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40" name="Google Shape;4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6873"/>
            <a:ext cx="12192001" cy="551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</a:t>
            </a:r>
            <a:endParaRPr sz="3600"/>
          </a:p>
        </p:txBody>
      </p:sp>
      <p:sp>
        <p:nvSpPr>
          <p:cNvPr id="447" name="Google Shape;447;p54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Scheduled Activity: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48" name="Google Shape;4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0" y="1019163"/>
            <a:ext cx="4933950" cy="58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</a:t>
            </a:r>
            <a:endParaRPr sz="3600"/>
          </a:p>
        </p:txBody>
      </p:sp>
      <p:sp>
        <p:nvSpPr>
          <p:cNvPr id="455" name="Google Shape;455;p55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Mark as done, logged in notes: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56" name="Google Shape;4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4564"/>
            <a:ext cx="12192002" cy="556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1634025" y="187175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AGENT CRM BACKGROUND</a:t>
            </a:r>
            <a:endParaRPr sz="3600"/>
          </a:p>
        </p:txBody>
      </p:sp>
      <p:sp>
        <p:nvSpPr>
          <p:cNvPr id="212" name="Google Shape;212;p38"/>
          <p:cNvSpPr txBox="1"/>
          <p:nvPr/>
        </p:nvSpPr>
        <p:spPr>
          <a:xfrm>
            <a:off x="0" y="1000800"/>
            <a:ext cx="12192000" cy="5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What is Odoo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? 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All-in-one management software that offers a range of business applications that form a complete suite of enterprise management applications targeting companies of all sizes. Some of the modules in Odoo are CRM, website/e-commerce, billing, finance and accounting, manufacturing, warehouse and inventory, project management, HR, among others.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KOKO Networks has developed and deployed a</a:t>
            </a:r>
            <a:r>
              <a:rPr lang="en-US" sz="3000">
                <a:solidFill>
                  <a:schemeClr val="dk1"/>
                </a:solidFill>
              </a:rPr>
              <a:t> Customer Relationship Management tool on Odoo, to fulfill the business needs of the TDR, RM, Customer Service and Technician teams to fulfill agent onboarding requirements. </a:t>
            </a:r>
            <a:endParaRPr sz="3000"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</a:t>
            </a:r>
            <a:endParaRPr sz="3600"/>
          </a:p>
        </p:txBody>
      </p:sp>
      <p:sp>
        <p:nvSpPr>
          <p:cNvPr id="463" name="Google Shape;463;p56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View next activities: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64" name="Google Shape;4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2615"/>
            <a:ext cx="12191999" cy="567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 ACTIVITY- REPORTING</a:t>
            </a:r>
            <a:endParaRPr sz="3600"/>
          </a:p>
        </p:txBody>
      </p:sp>
      <p:sp>
        <p:nvSpPr>
          <p:cNvPr id="471" name="Google Shape;471;p57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Scheduled Activities Reporting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72" name="Google Shape;4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8774"/>
            <a:ext cx="12192001" cy="553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/>
        </p:nvSpPr>
        <p:spPr>
          <a:xfrm>
            <a:off x="0" y="2805550"/>
            <a:ext cx="121920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Q&amp;A</a:t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479" name="Google Shape;4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9"/>
          <p:cNvPicPr preferRelativeResize="0"/>
          <p:nvPr/>
        </p:nvPicPr>
        <p:blipFill rotWithShape="1">
          <a:blip r:embed="rId3">
            <a:alphaModFix/>
          </a:blip>
          <a:srcRect b="11969" l="4873" r="4365" t="11793"/>
          <a:stretch/>
        </p:blipFill>
        <p:spPr>
          <a:xfrm>
            <a:off x="19550" y="50525"/>
            <a:ext cx="12192000" cy="661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ctrTitle"/>
          </p:nvPr>
        </p:nvSpPr>
        <p:spPr>
          <a:xfrm>
            <a:off x="1634025" y="187175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ACCESSING ODOO Agent CRM</a:t>
            </a:r>
            <a:endParaRPr sz="3600"/>
          </a:p>
        </p:txBody>
      </p:sp>
      <p:sp>
        <p:nvSpPr>
          <p:cNvPr id="219" name="Google Shape;219;p39"/>
          <p:cNvSpPr txBox="1"/>
          <p:nvPr/>
        </p:nvSpPr>
        <p:spPr>
          <a:xfrm>
            <a:off x="0" y="1000800"/>
            <a:ext cx="12192000" cy="5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Invitation email to log in to Odoo: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50" y="1619526"/>
            <a:ext cx="10192764" cy="50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ctrTitle"/>
          </p:nvPr>
        </p:nvSpPr>
        <p:spPr>
          <a:xfrm>
            <a:off x="1634025" y="187175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ACCESSING ODOO Agent CRM</a:t>
            </a:r>
            <a:endParaRPr sz="3600"/>
          </a:p>
        </p:txBody>
      </p:sp>
      <p:sp>
        <p:nvSpPr>
          <p:cNvPr id="227" name="Google Shape;227;p40"/>
          <p:cNvSpPr txBox="1"/>
          <p:nvPr/>
        </p:nvSpPr>
        <p:spPr>
          <a:xfrm>
            <a:off x="0" y="1000800"/>
            <a:ext cx="12192000" cy="5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Username (company email address):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c.kamau@kokonetworks.com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Password: **********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50" y="1136850"/>
            <a:ext cx="9392949" cy="46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HOME SCREEN</a:t>
            </a:r>
            <a:endParaRPr sz="3600"/>
          </a:p>
        </p:txBody>
      </p:sp>
      <p:sp>
        <p:nvSpPr>
          <p:cNvPr id="235" name="Google Shape;235;p41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After Log in: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" y="1235500"/>
            <a:ext cx="10458171" cy="56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MENU: CRM</a:t>
            </a:r>
            <a:endParaRPr sz="3600"/>
          </a:p>
        </p:txBody>
      </p:sp>
      <p:sp>
        <p:nvSpPr>
          <p:cNvPr id="243" name="Google Shape;243;p42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CRM menus: Pipeline, Customers, Agent Management, Reporting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597"/>
            <a:ext cx="12192001" cy="556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/>
          <p:nvPr/>
        </p:nvSpPr>
        <p:spPr>
          <a:xfrm>
            <a:off x="297582" y="650877"/>
            <a:ext cx="17367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2141353" y="637998"/>
            <a:ext cx="17511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4026259" y="637998"/>
            <a:ext cx="17421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5886567" y="637998"/>
            <a:ext cx="17790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7776632" y="625119"/>
            <a:ext cx="17133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9597371" y="625119"/>
            <a:ext cx="18891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103028" y="1491177"/>
            <a:ext cx="11365800" cy="221100"/>
          </a:xfrm>
          <a:prstGeom prst="homePlate">
            <a:avLst>
              <a:gd fmla="val 143042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1326525" y="2038577"/>
            <a:ext cx="1635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529403" y="717446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Qualification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43"/>
          <p:cNvCxnSpPr/>
          <p:nvPr/>
        </p:nvCxnSpPr>
        <p:spPr>
          <a:xfrm>
            <a:off x="288749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43"/>
          <p:cNvCxnSpPr/>
          <p:nvPr/>
        </p:nvCxnSpPr>
        <p:spPr>
          <a:xfrm>
            <a:off x="1225756" y="1092553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61" name="Google Shape;261;p43"/>
          <p:cNvCxnSpPr/>
          <p:nvPr/>
        </p:nvCxnSpPr>
        <p:spPr>
          <a:xfrm>
            <a:off x="1326525" y="1974495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43"/>
          <p:cNvCxnSpPr/>
          <p:nvPr/>
        </p:nvCxnSpPr>
        <p:spPr>
          <a:xfrm rot="10800000">
            <a:off x="2058363" y="1526733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63" name="Google Shape;263;p43"/>
          <p:cNvCxnSpPr/>
          <p:nvPr/>
        </p:nvCxnSpPr>
        <p:spPr>
          <a:xfrm>
            <a:off x="2123092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43"/>
          <p:cNvCxnSpPr/>
          <p:nvPr/>
        </p:nvCxnSpPr>
        <p:spPr>
          <a:xfrm>
            <a:off x="3037492" y="1079674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65" name="Google Shape;265;p43"/>
          <p:cNvSpPr/>
          <p:nvPr/>
        </p:nvSpPr>
        <p:spPr>
          <a:xfrm>
            <a:off x="2113120" y="717446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43"/>
          <p:cNvCxnSpPr/>
          <p:nvPr/>
        </p:nvCxnSpPr>
        <p:spPr>
          <a:xfrm>
            <a:off x="4015905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43"/>
          <p:cNvCxnSpPr/>
          <p:nvPr/>
        </p:nvCxnSpPr>
        <p:spPr>
          <a:xfrm>
            <a:off x="4930305" y="1075615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68" name="Google Shape;268;p43"/>
          <p:cNvSpPr/>
          <p:nvPr/>
        </p:nvSpPr>
        <p:spPr>
          <a:xfrm>
            <a:off x="4005933" y="717446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3"/>
          <p:cNvCxnSpPr/>
          <p:nvPr/>
        </p:nvCxnSpPr>
        <p:spPr>
          <a:xfrm>
            <a:off x="5898991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43"/>
          <p:cNvCxnSpPr/>
          <p:nvPr/>
        </p:nvCxnSpPr>
        <p:spPr>
          <a:xfrm>
            <a:off x="6813391" y="1085669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1" name="Google Shape;271;p43"/>
          <p:cNvSpPr/>
          <p:nvPr/>
        </p:nvSpPr>
        <p:spPr>
          <a:xfrm>
            <a:off x="5889019" y="730325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3"/>
          <p:cNvCxnSpPr/>
          <p:nvPr/>
        </p:nvCxnSpPr>
        <p:spPr>
          <a:xfrm>
            <a:off x="7753167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43"/>
          <p:cNvCxnSpPr/>
          <p:nvPr/>
        </p:nvCxnSpPr>
        <p:spPr>
          <a:xfrm>
            <a:off x="8667567" y="1085669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4" name="Google Shape;274;p43"/>
          <p:cNvSpPr/>
          <p:nvPr/>
        </p:nvSpPr>
        <p:spPr>
          <a:xfrm>
            <a:off x="7743195" y="730325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Mods &amp; Civil Works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43"/>
          <p:cNvCxnSpPr/>
          <p:nvPr/>
        </p:nvCxnSpPr>
        <p:spPr>
          <a:xfrm>
            <a:off x="9594464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43"/>
          <p:cNvCxnSpPr/>
          <p:nvPr/>
        </p:nvCxnSpPr>
        <p:spPr>
          <a:xfrm>
            <a:off x="10508864" y="1085669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7" name="Google Shape;277;p43"/>
          <p:cNvSpPr/>
          <p:nvPr/>
        </p:nvSpPr>
        <p:spPr>
          <a:xfrm>
            <a:off x="9584492" y="730325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3222560" y="2038577"/>
            <a:ext cx="163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Form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Deposit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3"/>
          <p:cNvCxnSpPr/>
          <p:nvPr/>
        </p:nvCxnSpPr>
        <p:spPr>
          <a:xfrm>
            <a:off x="3222560" y="2003840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43"/>
          <p:cNvCxnSpPr/>
          <p:nvPr/>
        </p:nvCxnSpPr>
        <p:spPr>
          <a:xfrm rot="10800000">
            <a:off x="3954398" y="1556078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81" name="Google Shape;281;p43"/>
          <p:cNvSpPr/>
          <p:nvPr/>
        </p:nvSpPr>
        <p:spPr>
          <a:xfrm>
            <a:off x="5112392" y="2038577"/>
            <a:ext cx="163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Inspection Report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43"/>
          <p:cNvCxnSpPr/>
          <p:nvPr/>
        </p:nvCxnSpPr>
        <p:spPr>
          <a:xfrm>
            <a:off x="5086634" y="2003840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43"/>
          <p:cNvCxnSpPr/>
          <p:nvPr/>
        </p:nvCxnSpPr>
        <p:spPr>
          <a:xfrm rot="10800000">
            <a:off x="5818472" y="1556078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84" name="Google Shape;284;p43"/>
          <p:cNvSpPr/>
          <p:nvPr/>
        </p:nvSpPr>
        <p:spPr>
          <a:xfrm>
            <a:off x="6976466" y="2038577"/>
            <a:ext cx="1635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Landlord approval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43"/>
          <p:cNvCxnSpPr/>
          <p:nvPr/>
        </p:nvCxnSpPr>
        <p:spPr>
          <a:xfrm>
            <a:off x="6976466" y="2002962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43"/>
          <p:cNvCxnSpPr/>
          <p:nvPr/>
        </p:nvCxnSpPr>
        <p:spPr>
          <a:xfrm rot="10800000">
            <a:off x="7708304" y="1555200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87" name="Google Shape;287;p43"/>
          <p:cNvSpPr/>
          <p:nvPr/>
        </p:nvSpPr>
        <p:spPr>
          <a:xfrm>
            <a:off x="8819210" y="2038577"/>
            <a:ext cx="163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 completion confirmation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43"/>
          <p:cNvCxnSpPr/>
          <p:nvPr/>
        </p:nvCxnSpPr>
        <p:spPr>
          <a:xfrm>
            <a:off x="8819210" y="2002962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43"/>
          <p:cNvCxnSpPr/>
          <p:nvPr/>
        </p:nvCxnSpPr>
        <p:spPr>
          <a:xfrm rot="10800000">
            <a:off x="9525290" y="1555200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90" name="Google Shape;290;p43"/>
          <p:cNvSpPr/>
          <p:nvPr/>
        </p:nvSpPr>
        <p:spPr>
          <a:xfrm>
            <a:off x="10624077" y="2038577"/>
            <a:ext cx="1168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fuelling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43"/>
          <p:cNvCxnSpPr/>
          <p:nvPr/>
        </p:nvCxnSpPr>
        <p:spPr>
          <a:xfrm>
            <a:off x="10631768" y="2017183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43"/>
          <p:cNvCxnSpPr/>
          <p:nvPr/>
        </p:nvCxnSpPr>
        <p:spPr>
          <a:xfrm rot="10800000">
            <a:off x="11389364" y="1569421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93" name="Google Shape;293;p43"/>
          <p:cNvSpPr txBox="1"/>
          <p:nvPr/>
        </p:nvSpPr>
        <p:spPr>
          <a:xfrm>
            <a:off x="154545" y="-44634"/>
            <a:ext cx="109728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Management Communication Touchpoints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3"/>
          <p:cNvSpPr/>
          <p:nvPr/>
        </p:nvSpPr>
        <p:spPr>
          <a:xfrm rot="-5400000">
            <a:off x="-229616" y="720021"/>
            <a:ext cx="864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/>
          <p:nvPr/>
        </p:nvSpPr>
        <p:spPr>
          <a:xfrm rot="-5400000">
            <a:off x="-558868" y="2386859"/>
            <a:ext cx="151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Milestone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72215" y="2936734"/>
            <a:ext cx="11940900" cy="9318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72214" y="3932538"/>
            <a:ext cx="11940900" cy="8913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72225" y="4887872"/>
            <a:ext cx="11940900" cy="9822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115908" y="1314522"/>
            <a:ext cx="11588700" cy="219600"/>
          </a:xfrm>
          <a:prstGeom prst="homePlate">
            <a:avLst>
              <a:gd fmla="val 143042" name="adj"/>
            </a:avLst>
          </a:prstGeom>
          <a:gradFill>
            <a:gsLst>
              <a:gs pos="0">
                <a:srgbClr val="003F69"/>
              </a:gs>
              <a:gs pos="100000">
                <a:srgbClr val="83D1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3"/>
          <p:cNvSpPr/>
          <p:nvPr/>
        </p:nvSpPr>
        <p:spPr>
          <a:xfrm rot="-5400000">
            <a:off x="-353221" y="3329686"/>
            <a:ext cx="1104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TDR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3"/>
          <p:cNvSpPr/>
          <p:nvPr/>
        </p:nvSpPr>
        <p:spPr>
          <a:xfrm rot="-5400000">
            <a:off x="-116367" y="4163647"/>
            <a:ext cx="637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3"/>
          <p:cNvSpPr/>
          <p:nvPr/>
        </p:nvSpPr>
        <p:spPr>
          <a:xfrm rot="-5400000">
            <a:off x="-390567" y="5142017"/>
            <a:ext cx="1185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552134" y="3036837"/>
            <a:ext cx="6456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2066319" y="3036837"/>
            <a:ext cx="6924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&lt; (TBC) # meetings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2923128" y="3036837"/>
            <a:ext cx="7866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App &amp; Dep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3"/>
          <p:cNvSpPr/>
          <p:nvPr/>
        </p:nvSpPr>
        <p:spPr>
          <a:xfrm>
            <a:off x="2758736" y="4020332"/>
            <a:ext cx="11121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receipt of payment &amp; next steps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3"/>
          <p:cNvSpPr/>
          <p:nvPr/>
        </p:nvSpPr>
        <p:spPr>
          <a:xfrm>
            <a:off x="2888925" y="5044675"/>
            <a:ext cx="8208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Inspection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3"/>
          <p:cNvSpPr/>
          <p:nvPr/>
        </p:nvSpPr>
        <p:spPr>
          <a:xfrm>
            <a:off x="3851328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Inspection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4753173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Report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4753173" y="3036837"/>
            <a:ext cx="8208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feedback &amp; contract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7570850" y="3036825"/>
            <a:ext cx="8823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Welcome Pack &amp;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KOKO signed contract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3"/>
          <p:cNvSpPr/>
          <p:nvPr/>
        </p:nvSpPr>
        <p:spPr>
          <a:xfrm>
            <a:off x="7645231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Mods &amp; Civil Works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8652694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Mods &amp; Civil Works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9664647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Installation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3"/>
          <p:cNvSpPr/>
          <p:nvPr/>
        </p:nvSpPr>
        <p:spPr>
          <a:xfrm>
            <a:off x="10646355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Installation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43"/>
          <p:cNvCxnSpPr>
            <a:stCxn id="303" idx="3"/>
            <a:endCxn id="304" idx="1"/>
          </p:cNvCxnSpPr>
          <p:nvPr/>
        </p:nvCxnSpPr>
        <p:spPr>
          <a:xfrm>
            <a:off x="1197734" y="3266187"/>
            <a:ext cx="8685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43"/>
          <p:cNvCxnSpPr>
            <a:stCxn id="304" idx="3"/>
            <a:endCxn id="305" idx="1"/>
          </p:cNvCxnSpPr>
          <p:nvPr/>
        </p:nvCxnSpPr>
        <p:spPr>
          <a:xfrm>
            <a:off x="2758719" y="3266187"/>
            <a:ext cx="16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43"/>
          <p:cNvCxnSpPr>
            <a:stCxn id="305" idx="2"/>
            <a:endCxn id="306" idx="0"/>
          </p:cNvCxnSpPr>
          <p:nvPr/>
        </p:nvCxnSpPr>
        <p:spPr>
          <a:xfrm flipH="1">
            <a:off x="3314928" y="3495537"/>
            <a:ext cx="1500" cy="524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43"/>
          <p:cNvCxnSpPr>
            <a:stCxn id="306" idx="2"/>
            <a:endCxn id="307" idx="0"/>
          </p:cNvCxnSpPr>
          <p:nvPr/>
        </p:nvCxnSpPr>
        <p:spPr>
          <a:xfrm flipH="1">
            <a:off x="3299186" y="4479032"/>
            <a:ext cx="15600" cy="565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43"/>
          <p:cNvCxnSpPr>
            <a:endCxn id="308" idx="1"/>
          </p:cNvCxnSpPr>
          <p:nvPr/>
        </p:nvCxnSpPr>
        <p:spPr>
          <a:xfrm>
            <a:off x="3709728" y="5274035"/>
            <a:ext cx="141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43"/>
          <p:cNvCxnSpPr>
            <a:stCxn id="308" idx="3"/>
            <a:endCxn id="309" idx="1"/>
          </p:cNvCxnSpPr>
          <p:nvPr/>
        </p:nvCxnSpPr>
        <p:spPr>
          <a:xfrm>
            <a:off x="4637928" y="5274035"/>
            <a:ext cx="115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43"/>
          <p:cNvCxnSpPr>
            <a:stCxn id="309" idx="0"/>
          </p:cNvCxnSpPr>
          <p:nvPr/>
        </p:nvCxnSpPr>
        <p:spPr>
          <a:xfrm rot="10800000">
            <a:off x="5131473" y="3589385"/>
            <a:ext cx="15000" cy="1455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43"/>
          <p:cNvCxnSpPr>
            <a:stCxn id="310" idx="3"/>
            <a:endCxn id="324" idx="1"/>
          </p:cNvCxnSpPr>
          <p:nvPr/>
        </p:nvCxnSpPr>
        <p:spPr>
          <a:xfrm flipH="1" rot="10800000">
            <a:off x="5573973" y="3261687"/>
            <a:ext cx="5115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5" name="Google Shape;325;p43"/>
          <p:cNvCxnSpPr>
            <a:stCxn id="324" idx="3"/>
            <a:endCxn id="311" idx="1"/>
          </p:cNvCxnSpPr>
          <p:nvPr/>
        </p:nvCxnSpPr>
        <p:spPr>
          <a:xfrm>
            <a:off x="6794414" y="3261637"/>
            <a:ext cx="7764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43"/>
          <p:cNvCxnSpPr>
            <a:stCxn id="311" idx="2"/>
            <a:endCxn id="312" idx="0"/>
          </p:cNvCxnSpPr>
          <p:nvPr/>
        </p:nvCxnSpPr>
        <p:spPr>
          <a:xfrm>
            <a:off x="8012000" y="3495525"/>
            <a:ext cx="26400" cy="1549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7" name="Google Shape;327;p43"/>
          <p:cNvCxnSpPr>
            <a:stCxn id="312" idx="3"/>
            <a:endCxn id="313" idx="1"/>
          </p:cNvCxnSpPr>
          <p:nvPr/>
        </p:nvCxnSpPr>
        <p:spPr>
          <a:xfrm>
            <a:off x="8431831" y="5274035"/>
            <a:ext cx="220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43"/>
          <p:cNvCxnSpPr>
            <a:stCxn id="313" idx="3"/>
            <a:endCxn id="314" idx="1"/>
          </p:cNvCxnSpPr>
          <p:nvPr/>
        </p:nvCxnSpPr>
        <p:spPr>
          <a:xfrm>
            <a:off x="9439294" y="5274035"/>
            <a:ext cx="225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43"/>
          <p:cNvCxnSpPr>
            <a:stCxn id="314" idx="3"/>
          </p:cNvCxnSpPr>
          <p:nvPr/>
        </p:nvCxnSpPr>
        <p:spPr>
          <a:xfrm flipH="1" rot="10800000">
            <a:off x="10451247" y="5270435"/>
            <a:ext cx="193200" cy="3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0" name="Google Shape;330;p43"/>
          <p:cNvSpPr txBox="1"/>
          <p:nvPr/>
        </p:nvSpPr>
        <p:spPr>
          <a:xfrm>
            <a:off x="2923128" y="4449933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24 hours of deposit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2841100" y="5469878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4753173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 day of inspection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7645231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9535946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3848467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&lt;3 weeks of payment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8611909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&lt;3 weeks of contract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10631860" y="5503303"/>
            <a:ext cx="99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&lt;4 weeks of civil works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11740338" y="1248364"/>
            <a:ext cx="334275" cy="309743"/>
          </a:xfrm>
          <a:prstGeom prst="flowChartDecis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11114466" y="4020332"/>
            <a:ext cx="8586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Courtesy call in intervals to launch?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43"/>
          <p:cNvCxnSpPr>
            <a:stCxn id="315" idx="3"/>
          </p:cNvCxnSpPr>
          <p:nvPr/>
        </p:nvCxnSpPr>
        <p:spPr>
          <a:xfrm flipH="1" rot="10800000">
            <a:off x="11432955" y="4517135"/>
            <a:ext cx="190500" cy="7569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43"/>
          <p:cNvSpPr txBox="1"/>
          <p:nvPr/>
        </p:nvSpPr>
        <p:spPr>
          <a:xfrm>
            <a:off x="11048103" y="4449933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4748925" y="3436992"/>
            <a:ext cx="86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 weeks of inspection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6638478" y="3436984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7653824" y="3449862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6919775" y="4020332"/>
            <a:ext cx="10242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receipt of payment &amp; next steps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6085514" y="3032287"/>
            <a:ext cx="7089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contract  &amp; balance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43"/>
          <p:cNvCxnSpPr>
            <a:stCxn id="324" idx="3"/>
            <a:endCxn id="345" idx="0"/>
          </p:cNvCxnSpPr>
          <p:nvPr/>
        </p:nvCxnSpPr>
        <p:spPr>
          <a:xfrm>
            <a:off x="6794414" y="3261637"/>
            <a:ext cx="637500" cy="7587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43"/>
          <p:cNvSpPr txBox="1"/>
          <p:nvPr/>
        </p:nvSpPr>
        <p:spPr>
          <a:xfrm>
            <a:off x="6954426" y="4449933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&lt;24 hours of balance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72214" y="5954671"/>
            <a:ext cx="11940900" cy="8262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3"/>
          <p:cNvSpPr/>
          <p:nvPr/>
        </p:nvSpPr>
        <p:spPr>
          <a:xfrm rot="-5400000">
            <a:off x="-402486" y="6101010"/>
            <a:ext cx="1185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Legal &amp; Finance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7662112" y="6137934"/>
            <a:ext cx="786600" cy="4587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signed contract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2762439" y="5945563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Reconcile deposit payments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3"/>
          <p:cNvSpPr/>
          <p:nvPr/>
        </p:nvSpPr>
        <p:spPr>
          <a:xfrm>
            <a:off x="6097050" y="5975175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Reconcile balance payments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6097050" y="6413625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KRA, license &amp; bus permit &amp;  ID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2762450" y="6406853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license &amp; bus permit &amp;  ID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3"/>
          <p:cNvSpPr txBox="1"/>
          <p:nvPr/>
        </p:nvSpPr>
        <p:spPr>
          <a:xfrm>
            <a:off x="2764400" y="6204923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6041000" y="6204923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43"/>
          <p:cNvCxnSpPr>
            <a:stCxn id="350" idx="3"/>
            <a:endCxn id="311" idx="3"/>
          </p:cNvCxnSpPr>
          <p:nvPr/>
        </p:nvCxnSpPr>
        <p:spPr>
          <a:xfrm flipH="1" rot="10800000">
            <a:off x="8448712" y="3266184"/>
            <a:ext cx="4500" cy="3101100"/>
          </a:xfrm>
          <a:prstGeom prst="bentConnector3">
            <a:avLst>
              <a:gd fmla="val 1021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3"/>
          <p:cNvSpPr/>
          <p:nvPr/>
        </p:nvSpPr>
        <p:spPr>
          <a:xfrm>
            <a:off x="8824775" y="4020332"/>
            <a:ext cx="10242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receipt of welcome pack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43"/>
          <p:cNvCxnSpPr>
            <a:stCxn id="311" idx="3"/>
            <a:endCxn id="358" idx="0"/>
          </p:cNvCxnSpPr>
          <p:nvPr/>
        </p:nvCxnSpPr>
        <p:spPr>
          <a:xfrm>
            <a:off x="8453150" y="3266175"/>
            <a:ext cx="883800" cy="7542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43"/>
          <p:cNvSpPr txBox="1"/>
          <p:nvPr/>
        </p:nvSpPr>
        <p:spPr>
          <a:xfrm>
            <a:off x="8859425" y="4449925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&lt;24 hours of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pack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PIPELINE</a:t>
            </a:r>
            <a:endParaRPr sz="3600"/>
          </a:p>
        </p:txBody>
      </p:sp>
      <p:sp>
        <p:nvSpPr>
          <p:cNvPr id="367" name="Google Shape;367;p44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How to access Opportunities in different stages: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0225"/>
            <a:ext cx="12191999" cy="56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ctrTitle"/>
          </p:nvPr>
        </p:nvSpPr>
        <p:spPr>
          <a:xfrm>
            <a:off x="1524000" y="0"/>
            <a:ext cx="9144000" cy="71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FILTERING/GROUPING</a:t>
            </a:r>
            <a:endParaRPr sz="3600"/>
          </a:p>
        </p:txBody>
      </p:sp>
      <p:sp>
        <p:nvSpPr>
          <p:cNvPr id="375" name="Google Shape;375;p45"/>
          <p:cNvSpPr txBox="1"/>
          <p:nvPr/>
        </p:nvSpPr>
        <p:spPr>
          <a:xfrm>
            <a:off x="0" y="711300"/>
            <a:ext cx="12192000" cy="6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Group by Stage as below: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4612"/>
            <a:ext cx="12192001" cy="545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289" y="0"/>
            <a:ext cx="1182709" cy="1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