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197aa6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197aa6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1a2a682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1a2a682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1a2a682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1a2a682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1a2a682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a2a682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1a2a682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a2a682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197aa62c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197aa62c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197aa62c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97aa62c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88c2ee1a2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8c2ee1a2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88c2ee1a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88c2ee1a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88c2ee1a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8c2ee1a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88c2ee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8c2ee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88c2ee1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88c2ee1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88c2ee1a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8c2ee1a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88c2ee1a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8c2ee1a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88c2ee1a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8c2ee1a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88c2ee1a2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8c2ee1a2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88c2ee1a2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8c2ee1a2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88c2ee1a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8c2ee1a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cxnSp>
        <p:nvCxnSpPr>
          <p:cNvPr id="56" name="Google Shape;56;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7" name="Google Shape;57;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8" name="Google Shape;58;p14"/>
          <p:cNvGrpSpPr/>
          <p:nvPr/>
        </p:nvGrpSpPr>
        <p:grpSpPr>
          <a:xfrm>
            <a:off x="1004144" y="1022025"/>
            <a:ext cx="7136668" cy="152400"/>
            <a:chOff x="1346429" y="1011300"/>
            <a:chExt cx="6452100" cy="152400"/>
          </a:xfrm>
        </p:grpSpPr>
        <p:cxnSp>
          <p:nvCxnSpPr>
            <p:cNvPr id="59" name="Google Shape;59;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0" name="Google Shape;60;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1" name="Google Shape;61;p14"/>
          <p:cNvGrpSpPr/>
          <p:nvPr/>
        </p:nvGrpSpPr>
        <p:grpSpPr>
          <a:xfrm>
            <a:off x="1004151" y="3969100"/>
            <a:ext cx="7136668" cy="152400"/>
            <a:chOff x="1346435" y="3969088"/>
            <a:chExt cx="6452100" cy="152400"/>
          </a:xfrm>
        </p:grpSpPr>
        <p:cxnSp>
          <p:nvCxnSpPr>
            <p:cNvPr id="62" name="Google Shape;62;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3" name="Google Shape;63;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4" name="Google Shape;64;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5" name="Google Shape;65;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4" name="Google Shape;74;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4" name="Google Shape;94;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7" name="Google Shape;9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4" name="Google Shape;104;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blip>
          <a:stretch>
            <a:fillRect/>
          </a:stretch>
        </p:blipFill>
        <p:spPr>
          <a:xfrm>
            <a:off x="8344027" y="54127"/>
            <a:ext cx="727675" cy="7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5"/>
          <p:cNvPicPr preferRelativeResize="0"/>
          <p:nvPr/>
        </p:nvPicPr>
        <p:blipFill>
          <a:blip r:embed="rId3">
            <a:alphaModFix/>
          </a:blip>
          <a:stretch>
            <a:fillRect/>
          </a:stretch>
        </p:blipFill>
        <p:spPr>
          <a:xfrm>
            <a:off x="0" y="-63175"/>
            <a:ext cx="9143999" cy="5147662"/>
          </a:xfrm>
          <a:prstGeom prst="rect">
            <a:avLst/>
          </a:prstGeom>
          <a:noFill/>
          <a:ln>
            <a:noFill/>
          </a:ln>
        </p:spPr>
      </p:pic>
      <p:pic>
        <p:nvPicPr>
          <p:cNvPr id="113" name="Google Shape;113;p25"/>
          <p:cNvPicPr preferRelativeResize="0"/>
          <p:nvPr/>
        </p:nvPicPr>
        <p:blipFill>
          <a:blip r:embed="rId4">
            <a:alphaModFix/>
          </a:blip>
          <a:stretch>
            <a:fillRect/>
          </a:stretch>
        </p:blipFill>
        <p:spPr>
          <a:xfrm>
            <a:off x="3687725" y="470350"/>
            <a:ext cx="1768525" cy="2292025"/>
          </a:xfrm>
          <a:prstGeom prst="rect">
            <a:avLst/>
          </a:prstGeom>
          <a:noFill/>
          <a:ln>
            <a:noFill/>
          </a:ln>
        </p:spPr>
      </p:pic>
      <p:sp>
        <p:nvSpPr>
          <p:cNvPr id="114" name="Google Shape;114;p25"/>
          <p:cNvSpPr txBox="1"/>
          <p:nvPr/>
        </p:nvSpPr>
        <p:spPr>
          <a:xfrm>
            <a:off x="694900" y="3194375"/>
            <a:ext cx="7826400" cy="12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lt1"/>
                </a:solidFill>
              </a:rPr>
              <a:t>Purchase Order / Purchase Requisition Approval- Odoo ERP</a:t>
            </a:r>
            <a:endParaRPr b="1" sz="3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1" type="body"/>
          </p:nvPr>
        </p:nvSpPr>
        <p:spPr>
          <a:xfrm>
            <a:off x="311700" y="899150"/>
            <a:ext cx="8520600" cy="4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Whenever a PO is created, an email will be sent to the requestor (Checked by) who will approve and a notification mail triggered to the HOD for approval. Click on the approval link and one will be directed to the PO page.</a:t>
            </a:r>
            <a:endParaRPr/>
          </a:p>
          <a:p>
            <a:pPr indent="0" lvl="0" marL="0" rtl="0" algn="l">
              <a:spcBef>
                <a:spcPts val="1600"/>
              </a:spcBef>
              <a:spcAft>
                <a:spcPts val="1600"/>
              </a:spcAft>
              <a:buNone/>
            </a:pPr>
            <a:r>
              <a:t/>
            </a:r>
            <a:endParaRPr/>
          </a:p>
        </p:txBody>
      </p:sp>
      <p:pic>
        <p:nvPicPr>
          <p:cNvPr id="179" name="Google Shape;179;p34"/>
          <p:cNvPicPr preferRelativeResize="0"/>
          <p:nvPr/>
        </p:nvPicPr>
        <p:blipFill>
          <a:blip r:embed="rId3">
            <a:alphaModFix/>
          </a:blip>
          <a:stretch>
            <a:fillRect/>
          </a:stretch>
        </p:blipFill>
        <p:spPr>
          <a:xfrm>
            <a:off x="257125" y="1963250"/>
            <a:ext cx="8520601" cy="1653608"/>
          </a:xfrm>
          <a:prstGeom prst="rect">
            <a:avLst/>
          </a:prstGeom>
          <a:noFill/>
          <a:ln>
            <a:noFill/>
          </a:ln>
        </p:spPr>
      </p:pic>
      <p:sp>
        <p:nvSpPr>
          <p:cNvPr id="180" name="Google Shape;180;p34"/>
          <p:cNvSpPr/>
          <p:nvPr/>
        </p:nvSpPr>
        <p:spPr>
          <a:xfrm>
            <a:off x="5607375" y="2073775"/>
            <a:ext cx="95400" cy="668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4"/>
          <p:cNvSpPr txBox="1"/>
          <p:nvPr>
            <p:ph type="title"/>
          </p:nvPr>
        </p:nvSpPr>
        <p:spPr>
          <a:xfrm>
            <a:off x="257125" y="191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FA8DC"/>
                </a:solidFill>
              </a:rPr>
              <a:t>Overview</a:t>
            </a:r>
            <a:endParaRPr>
              <a:solidFill>
                <a:srgbClr val="6FA8D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144850" y="0"/>
            <a:ext cx="8520600" cy="12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D9EEB"/>
                </a:solidFill>
              </a:rPr>
              <a:t>PO Approval Matrix:</a:t>
            </a:r>
            <a:endParaRPr sz="1800">
              <a:solidFill>
                <a:srgbClr val="6D9EEB"/>
              </a:solidFill>
            </a:endParaRPr>
          </a:p>
          <a:p>
            <a:pPr indent="0" lvl="0" marL="0" rtl="0" algn="l">
              <a:spcBef>
                <a:spcPts val="0"/>
              </a:spcBef>
              <a:spcAft>
                <a:spcPts val="0"/>
              </a:spcAft>
              <a:buNone/>
            </a:pPr>
            <a:r>
              <a:rPr b="0" lang="en" sz="1200">
                <a:solidFill>
                  <a:srgbClr val="000000"/>
                </a:solidFill>
                <a:latin typeface="Arial"/>
                <a:ea typeface="Arial"/>
                <a:cs typeface="Arial"/>
                <a:sym typeface="Arial"/>
              </a:rPr>
              <a:t>On Opening the link to Odoo, click the ‘Approval’ tab and it will display the list of individuals needed to approve the PO in a set sequence. Financial amount threshold will be configured to be approved by different member of the Finance team i.e </a:t>
            </a:r>
            <a:r>
              <a:rPr lang="en" sz="1200">
                <a:solidFill>
                  <a:srgbClr val="000000"/>
                </a:solidFill>
                <a:latin typeface="Arial"/>
                <a:ea typeface="Arial"/>
                <a:cs typeface="Arial"/>
                <a:sym typeface="Arial"/>
              </a:rPr>
              <a:t>PO amount less than Ksh 250,000</a:t>
            </a:r>
            <a:r>
              <a:rPr b="0" lang="en" sz="1200">
                <a:solidFill>
                  <a:srgbClr val="000000"/>
                </a:solidFill>
                <a:latin typeface="Arial"/>
                <a:ea typeface="Arial"/>
                <a:cs typeface="Arial"/>
                <a:sym typeface="Arial"/>
              </a:rPr>
              <a:t> will be approved by the Group Management Accountant (Smit) and </a:t>
            </a:r>
            <a:r>
              <a:rPr lang="en" sz="1200">
                <a:solidFill>
                  <a:srgbClr val="000000"/>
                </a:solidFill>
                <a:latin typeface="Arial"/>
                <a:ea typeface="Arial"/>
                <a:cs typeface="Arial"/>
                <a:sym typeface="Arial"/>
              </a:rPr>
              <a:t>PO amounts greater than Ksh 250,000</a:t>
            </a:r>
            <a:r>
              <a:rPr b="0" lang="en" sz="1200">
                <a:solidFill>
                  <a:srgbClr val="000000"/>
                </a:solidFill>
                <a:latin typeface="Arial"/>
                <a:ea typeface="Arial"/>
                <a:cs typeface="Arial"/>
                <a:sym typeface="Arial"/>
              </a:rPr>
              <a:t> will be approved by the Group CFO (Nick)</a:t>
            </a:r>
            <a:endParaRPr sz="1200">
              <a:solidFill>
                <a:srgbClr val="000000"/>
              </a:solidFill>
              <a:latin typeface="Arial"/>
              <a:ea typeface="Arial"/>
              <a:cs typeface="Arial"/>
              <a:sym typeface="Arial"/>
            </a:endParaRPr>
          </a:p>
        </p:txBody>
      </p:sp>
      <p:pic>
        <p:nvPicPr>
          <p:cNvPr id="187" name="Google Shape;187;p35"/>
          <p:cNvPicPr preferRelativeResize="0"/>
          <p:nvPr/>
        </p:nvPicPr>
        <p:blipFill rotWithShape="1">
          <a:blip r:embed="rId3">
            <a:alphaModFix/>
          </a:blip>
          <a:srcRect b="0" l="0" r="0" t="4816"/>
          <a:stretch/>
        </p:blipFill>
        <p:spPr>
          <a:xfrm>
            <a:off x="296625" y="1282425"/>
            <a:ext cx="8674250" cy="3834100"/>
          </a:xfrm>
          <a:prstGeom prst="rect">
            <a:avLst/>
          </a:prstGeom>
          <a:noFill/>
          <a:ln>
            <a:noFill/>
          </a:ln>
        </p:spPr>
      </p:pic>
      <p:sp>
        <p:nvSpPr>
          <p:cNvPr id="188" name="Google Shape;188;p35"/>
          <p:cNvSpPr/>
          <p:nvPr/>
        </p:nvSpPr>
        <p:spPr>
          <a:xfrm>
            <a:off x="1322850" y="2673575"/>
            <a:ext cx="95400" cy="4776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5"/>
          <p:cNvSpPr/>
          <p:nvPr/>
        </p:nvSpPr>
        <p:spPr>
          <a:xfrm>
            <a:off x="8146975" y="2960675"/>
            <a:ext cx="95400" cy="4776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 Approval Criteria</a:t>
            </a:r>
            <a:endParaRPr/>
          </a:p>
        </p:txBody>
      </p:sp>
      <p:sp>
        <p:nvSpPr>
          <p:cNvPr id="195" name="Google Shape;195;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purchase orders will be approved from the odoo system. The approvers shall be the item requestor(Checked by), Purchase Manager, Head of Department and final approval from the Finance department.</a:t>
            </a:r>
            <a:endParaRPr/>
          </a:p>
          <a:p>
            <a:pPr indent="0" lvl="0" marL="0" rtl="0" algn="l">
              <a:spcBef>
                <a:spcPts val="1600"/>
              </a:spcBef>
              <a:spcAft>
                <a:spcPts val="1600"/>
              </a:spcAft>
              <a:buNone/>
            </a:pPr>
            <a:r>
              <a:rPr lang="en"/>
              <a:t>Upon creation of the PO, a notification will be sent to the requestor to start the approval cycle. Once he/she approves, a notification mail will be triggered to the second approver (Purchase Manager)to approve, then to the third approver (HOD) and finally to the Finance approver.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311700" y="286500"/>
            <a:ext cx="8520600" cy="4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Alternatively a user can log into odoo, click the purchase module and still navigate to the same page to view requests pending approval</a:t>
            </a:r>
            <a:endParaRPr sz="1200"/>
          </a:p>
          <a:p>
            <a:pPr indent="0" lvl="0" marL="0" rtl="0" algn="l">
              <a:spcBef>
                <a:spcPts val="1600"/>
              </a:spcBef>
              <a:spcAft>
                <a:spcPts val="1600"/>
              </a:spcAft>
              <a:buNone/>
            </a:pPr>
            <a:r>
              <a:t/>
            </a:r>
            <a:endParaRPr/>
          </a:p>
        </p:txBody>
      </p:sp>
      <p:grpSp>
        <p:nvGrpSpPr>
          <p:cNvPr id="201" name="Google Shape;201;p37"/>
          <p:cNvGrpSpPr/>
          <p:nvPr/>
        </p:nvGrpSpPr>
        <p:grpSpPr>
          <a:xfrm>
            <a:off x="1696950" y="672050"/>
            <a:ext cx="6889250" cy="4125951"/>
            <a:chOff x="1696950" y="672050"/>
            <a:chExt cx="6889250" cy="4125951"/>
          </a:xfrm>
        </p:grpSpPr>
        <p:pic>
          <p:nvPicPr>
            <p:cNvPr id="202" name="Google Shape;202;p37"/>
            <p:cNvPicPr preferRelativeResize="0"/>
            <p:nvPr/>
          </p:nvPicPr>
          <p:blipFill rotWithShape="1">
            <a:blip r:embed="rId3">
              <a:alphaModFix/>
            </a:blip>
            <a:srcRect b="8126" l="9549" r="4339" t="11655"/>
            <a:stretch/>
          </p:blipFill>
          <p:spPr>
            <a:xfrm>
              <a:off x="1696950" y="672050"/>
              <a:ext cx="6439826" cy="4125951"/>
            </a:xfrm>
            <a:prstGeom prst="rect">
              <a:avLst/>
            </a:prstGeom>
            <a:noFill/>
            <a:ln>
              <a:noFill/>
            </a:ln>
          </p:spPr>
        </p:pic>
        <p:sp>
          <p:nvSpPr>
            <p:cNvPr id="203" name="Google Shape;203;p37"/>
            <p:cNvSpPr/>
            <p:nvPr/>
          </p:nvSpPr>
          <p:spPr>
            <a:xfrm>
              <a:off x="6844400" y="2054675"/>
              <a:ext cx="1741800" cy="163200"/>
            </a:xfrm>
            <a:prstGeom prst="lef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idx="1" type="body"/>
          </p:nvPr>
        </p:nvSpPr>
        <p:spPr>
          <a:xfrm>
            <a:off x="311700" y="394600"/>
            <a:ext cx="8520600" cy="41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Confirmation Email:</a:t>
            </a:r>
            <a:endParaRPr b="1">
              <a:solidFill>
                <a:srgbClr val="6D9EEB"/>
              </a:solidFill>
            </a:endParaRPr>
          </a:p>
          <a:p>
            <a:pPr indent="0" lvl="0" marL="0" rtl="0" algn="l">
              <a:spcBef>
                <a:spcPts val="1600"/>
              </a:spcBef>
              <a:spcAft>
                <a:spcPts val="0"/>
              </a:spcAft>
              <a:buNone/>
            </a:pPr>
            <a:r>
              <a:rPr lang="en" sz="1400"/>
              <a:t>Once all the approval are done, the Purchase manager will receive a confirmation email of the approval, print the PO and send to the supplier a fully signed Purchase Order. The digital signatures will be pre-loaded into Odoo to automatically reflect once the approver has okayed the purchase order.</a:t>
            </a:r>
            <a:endParaRPr sz="1400"/>
          </a:p>
          <a:p>
            <a:pPr indent="0" lvl="0" marL="0" rtl="0" algn="l">
              <a:spcBef>
                <a:spcPts val="1600"/>
              </a:spcBef>
              <a:spcAft>
                <a:spcPts val="1600"/>
              </a:spcAft>
              <a:buNone/>
            </a:pPr>
            <a:r>
              <a:t/>
            </a:r>
            <a:endParaRPr/>
          </a:p>
        </p:txBody>
      </p:sp>
      <p:pic>
        <p:nvPicPr>
          <p:cNvPr id="209" name="Google Shape;209;p38"/>
          <p:cNvPicPr preferRelativeResize="0"/>
          <p:nvPr/>
        </p:nvPicPr>
        <p:blipFill>
          <a:blip r:embed="rId3">
            <a:alphaModFix/>
          </a:blip>
          <a:stretch>
            <a:fillRect/>
          </a:stretch>
        </p:blipFill>
        <p:spPr>
          <a:xfrm>
            <a:off x="0" y="2288508"/>
            <a:ext cx="9144000" cy="19380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9"/>
          <p:cNvPicPr preferRelativeResize="0"/>
          <p:nvPr/>
        </p:nvPicPr>
        <p:blipFill>
          <a:blip r:embed="rId3">
            <a:alphaModFix/>
          </a:blip>
          <a:stretch>
            <a:fillRect/>
          </a:stretch>
        </p:blipFill>
        <p:spPr>
          <a:xfrm>
            <a:off x="1839700" y="84375"/>
            <a:ext cx="4415034"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40"/>
          <p:cNvPicPr preferRelativeResize="0"/>
          <p:nvPr/>
        </p:nvPicPr>
        <p:blipFill>
          <a:blip r:embed="rId3">
            <a:alphaModFix/>
          </a:blip>
          <a:stretch>
            <a:fillRect/>
          </a:stretch>
        </p:blipFill>
        <p:spPr>
          <a:xfrm>
            <a:off x="0" y="-63175"/>
            <a:ext cx="9143999" cy="5147662"/>
          </a:xfrm>
          <a:prstGeom prst="rect">
            <a:avLst/>
          </a:prstGeom>
          <a:noFill/>
          <a:ln>
            <a:noFill/>
          </a:ln>
        </p:spPr>
      </p:pic>
      <p:pic>
        <p:nvPicPr>
          <p:cNvPr id="220" name="Google Shape;220;p40"/>
          <p:cNvPicPr preferRelativeResize="0"/>
          <p:nvPr/>
        </p:nvPicPr>
        <p:blipFill>
          <a:blip r:embed="rId4">
            <a:alphaModFix/>
          </a:blip>
          <a:stretch>
            <a:fillRect/>
          </a:stretch>
        </p:blipFill>
        <p:spPr>
          <a:xfrm>
            <a:off x="3687725" y="470350"/>
            <a:ext cx="1768525" cy="2292025"/>
          </a:xfrm>
          <a:prstGeom prst="rect">
            <a:avLst/>
          </a:prstGeom>
          <a:noFill/>
          <a:ln>
            <a:noFill/>
          </a:ln>
        </p:spPr>
      </p:pic>
      <p:sp>
        <p:nvSpPr>
          <p:cNvPr id="221" name="Google Shape;221;p40"/>
          <p:cNvSpPr txBox="1"/>
          <p:nvPr/>
        </p:nvSpPr>
        <p:spPr>
          <a:xfrm>
            <a:off x="694900" y="3194375"/>
            <a:ext cx="7826400" cy="12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lt1"/>
                </a:solidFill>
              </a:rPr>
              <a:t>Budget Impact</a:t>
            </a:r>
            <a:r>
              <a:rPr b="1" lang="en" sz="3700">
                <a:solidFill>
                  <a:schemeClr val="lt1"/>
                </a:solidFill>
              </a:rPr>
              <a:t>- Odoo ERP</a:t>
            </a:r>
            <a:endParaRPr b="1" sz="37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idx="1" type="body"/>
          </p:nvPr>
        </p:nvSpPr>
        <p:spPr>
          <a:xfrm>
            <a:off x="311700" y="394600"/>
            <a:ext cx="8520600" cy="41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rPr>
              <a:t>Analytic Account</a:t>
            </a:r>
            <a:r>
              <a:rPr b="1" lang="en">
                <a:solidFill>
                  <a:srgbClr val="6D9EEB"/>
                </a:solidFill>
              </a:rPr>
              <a:t>:</a:t>
            </a:r>
            <a:endParaRPr b="1">
              <a:solidFill>
                <a:srgbClr val="6D9EEB"/>
              </a:solidFill>
            </a:endParaRPr>
          </a:p>
          <a:p>
            <a:pPr indent="0" lvl="0" marL="0" rtl="0" algn="l">
              <a:spcBef>
                <a:spcPts val="1600"/>
              </a:spcBef>
              <a:spcAft>
                <a:spcPts val="0"/>
              </a:spcAft>
              <a:buNone/>
            </a:pPr>
            <a:r>
              <a:rPr lang="en" sz="1400"/>
              <a:t>The Purchase orders created will be linked to the departmental budgets (Analytic Account) and the amount will automatically deduct whenever POs for the departments are raised and approved. The ‘</a:t>
            </a:r>
            <a:r>
              <a:rPr b="1" lang="en" sz="1400"/>
              <a:t>Practical Amount</a:t>
            </a:r>
            <a:r>
              <a:rPr lang="en" sz="1400"/>
              <a:t>’ column will always show the total monetary value of the Purchase orders raised from that department.</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2"/>
          <p:cNvPicPr preferRelativeResize="0"/>
          <p:nvPr/>
        </p:nvPicPr>
        <p:blipFill>
          <a:blip r:embed="rId3">
            <a:alphaModFix/>
          </a:blip>
          <a:stretch>
            <a:fillRect/>
          </a:stretch>
        </p:blipFill>
        <p:spPr>
          <a:xfrm>
            <a:off x="794567" y="0"/>
            <a:ext cx="7119467" cy="5143501"/>
          </a:xfrm>
          <a:prstGeom prst="rect">
            <a:avLst/>
          </a:prstGeom>
          <a:noFill/>
          <a:ln>
            <a:noFill/>
          </a:ln>
        </p:spPr>
      </p:pic>
      <p:sp>
        <p:nvSpPr>
          <p:cNvPr id="232" name="Google Shape;232;p42"/>
          <p:cNvSpPr/>
          <p:nvPr/>
        </p:nvSpPr>
        <p:spPr>
          <a:xfrm>
            <a:off x="6245675" y="1129400"/>
            <a:ext cx="81600" cy="7755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Purchase Requisition </a:t>
            </a:r>
            <a:r>
              <a:rPr lang="en">
                <a:solidFill>
                  <a:srgbClr val="000000"/>
                </a:solidFill>
              </a:rPr>
              <a:t>General Overview</a:t>
            </a:r>
            <a:endParaRPr>
              <a:solidFill>
                <a:srgbClr val="000000"/>
              </a:solidFill>
            </a:endParaRPr>
          </a:p>
        </p:txBody>
      </p:sp>
      <p:sp>
        <p:nvSpPr>
          <p:cNvPr id="120" name="Google Shape;120;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Whenever need for an item arises, the user will request items from the store through the use of planned transfer. If the item is available the stores personnel will validate the request and issue the item (s), if not a purchase request will be raised in odoo ERP to procure the item (s).</a:t>
            </a:r>
            <a:endParaRPr/>
          </a:p>
          <a:p>
            <a:pPr indent="0" lvl="0" marL="0" rtl="0" algn="l">
              <a:spcBef>
                <a:spcPts val="1600"/>
              </a:spcBef>
              <a:spcAft>
                <a:spcPts val="0"/>
              </a:spcAft>
              <a:buNone/>
            </a:pPr>
            <a:r>
              <a:rPr lang="en"/>
              <a:t>The purchase request will be sent to departmental manager for approval then forwarded to purchasing department to source from the suppliers and procure the item (s)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7"/>
          <p:cNvPicPr preferRelativeResize="0"/>
          <p:nvPr/>
        </p:nvPicPr>
        <p:blipFill>
          <a:blip r:embed="rId3">
            <a:alphaModFix/>
          </a:blip>
          <a:stretch>
            <a:fillRect/>
          </a:stretch>
        </p:blipFill>
        <p:spPr>
          <a:xfrm>
            <a:off x="840200" y="0"/>
            <a:ext cx="745019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Approval Email to HOD</a:t>
            </a:r>
            <a:endParaRPr/>
          </a:p>
        </p:txBody>
      </p:sp>
      <p:sp>
        <p:nvSpPr>
          <p:cNvPr id="131" name="Google Shape;131;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 purchase request is done in Odoo ERP, a notification mail will be sent to the HOD requesting him/her to approve. Click the link to proceed to the approval page.</a:t>
            </a:r>
            <a:endParaRPr/>
          </a:p>
          <a:p>
            <a:pPr indent="0" lvl="0" marL="0" rtl="0" algn="l">
              <a:spcBef>
                <a:spcPts val="1600"/>
              </a:spcBef>
              <a:spcAft>
                <a:spcPts val="1600"/>
              </a:spcAft>
              <a:buNone/>
            </a:pPr>
            <a:r>
              <a:t/>
            </a:r>
            <a:endParaRPr/>
          </a:p>
        </p:txBody>
      </p:sp>
      <p:pic>
        <p:nvPicPr>
          <p:cNvPr id="132" name="Google Shape;132;p28"/>
          <p:cNvPicPr preferRelativeResize="0"/>
          <p:nvPr/>
        </p:nvPicPr>
        <p:blipFill rotWithShape="1">
          <a:blip r:embed="rId3">
            <a:alphaModFix/>
          </a:blip>
          <a:srcRect b="0" l="0" r="9763" t="0"/>
          <a:stretch/>
        </p:blipFill>
        <p:spPr>
          <a:xfrm>
            <a:off x="311700" y="2476500"/>
            <a:ext cx="8130700" cy="1347100"/>
          </a:xfrm>
          <a:prstGeom prst="rect">
            <a:avLst/>
          </a:prstGeom>
          <a:noFill/>
          <a:ln>
            <a:noFill/>
          </a:ln>
        </p:spPr>
      </p:pic>
      <p:sp>
        <p:nvSpPr>
          <p:cNvPr id="133" name="Google Shape;133;p28"/>
          <p:cNvSpPr/>
          <p:nvPr/>
        </p:nvSpPr>
        <p:spPr>
          <a:xfrm>
            <a:off x="4925200" y="2674075"/>
            <a:ext cx="81900" cy="7074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260275" y="43825"/>
            <a:ext cx="85206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Departmental Manager Approval</a:t>
            </a:r>
            <a:endParaRPr sz="1800">
              <a:solidFill>
                <a:srgbClr val="000000"/>
              </a:solidFill>
            </a:endParaRPr>
          </a:p>
        </p:txBody>
      </p:sp>
      <p:sp>
        <p:nvSpPr>
          <p:cNvPr id="139" name="Google Shape;139;p29"/>
          <p:cNvSpPr txBox="1"/>
          <p:nvPr>
            <p:ph idx="1" type="body"/>
          </p:nvPr>
        </p:nvSpPr>
        <p:spPr>
          <a:xfrm>
            <a:off x="311700" y="452725"/>
            <a:ext cx="8520600" cy="41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Manager will login to Odoo and click on </a:t>
            </a:r>
            <a:r>
              <a:rPr b="1" i="1" lang="en" sz="1200"/>
              <a:t>‘Departmental Manager Approval’.</a:t>
            </a:r>
            <a:endParaRPr b="1" i="1"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40" name="Google Shape;140;p29"/>
          <p:cNvGrpSpPr/>
          <p:nvPr/>
        </p:nvGrpSpPr>
        <p:grpSpPr>
          <a:xfrm>
            <a:off x="161125" y="812675"/>
            <a:ext cx="7971586" cy="3756050"/>
            <a:chOff x="161125" y="812675"/>
            <a:chExt cx="7971586" cy="3756050"/>
          </a:xfrm>
        </p:grpSpPr>
        <p:pic>
          <p:nvPicPr>
            <p:cNvPr id="141" name="Google Shape;141;p29"/>
            <p:cNvPicPr preferRelativeResize="0"/>
            <p:nvPr/>
          </p:nvPicPr>
          <p:blipFill>
            <a:blip r:embed="rId3">
              <a:alphaModFix/>
            </a:blip>
            <a:stretch>
              <a:fillRect/>
            </a:stretch>
          </p:blipFill>
          <p:spPr>
            <a:xfrm>
              <a:off x="161125" y="812675"/>
              <a:ext cx="7971586" cy="3756050"/>
            </a:xfrm>
            <a:prstGeom prst="rect">
              <a:avLst/>
            </a:prstGeom>
            <a:noFill/>
            <a:ln>
              <a:noFill/>
            </a:ln>
          </p:spPr>
        </p:pic>
        <p:sp>
          <p:nvSpPr>
            <p:cNvPr id="142" name="Google Shape;142;p29"/>
            <p:cNvSpPr/>
            <p:nvPr/>
          </p:nvSpPr>
          <p:spPr>
            <a:xfrm>
              <a:off x="2201425" y="1687075"/>
              <a:ext cx="822900" cy="82200"/>
            </a:xfrm>
            <a:prstGeom prst="lef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Purchase Manager Approval</a:t>
            </a:r>
            <a:endParaRPr/>
          </a:p>
        </p:txBody>
      </p:sp>
      <p:sp>
        <p:nvSpPr>
          <p:cNvPr id="148" name="Google Shape;148;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HOD approves, the Purchase Manager will receive a notification email to approve the PR and create the PO for the item. Click on the link</a:t>
            </a:r>
            <a:endParaRPr/>
          </a:p>
          <a:p>
            <a:pPr indent="0" lvl="0" marL="0" rtl="0" algn="l">
              <a:spcBef>
                <a:spcPts val="1600"/>
              </a:spcBef>
              <a:spcAft>
                <a:spcPts val="1600"/>
              </a:spcAft>
              <a:buNone/>
            </a:pPr>
            <a:r>
              <a:t/>
            </a:r>
            <a:endParaRPr/>
          </a:p>
        </p:txBody>
      </p:sp>
      <p:pic>
        <p:nvPicPr>
          <p:cNvPr id="149" name="Google Shape;149;p30"/>
          <p:cNvPicPr preferRelativeResize="0"/>
          <p:nvPr/>
        </p:nvPicPr>
        <p:blipFill>
          <a:blip r:embed="rId3">
            <a:alphaModFix/>
          </a:blip>
          <a:stretch>
            <a:fillRect/>
          </a:stretch>
        </p:blipFill>
        <p:spPr>
          <a:xfrm>
            <a:off x="201575" y="2113140"/>
            <a:ext cx="8520600" cy="1253909"/>
          </a:xfrm>
          <a:prstGeom prst="rect">
            <a:avLst/>
          </a:prstGeom>
          <a:noFill/>
          <a:ln>
            <a:noFill/>
          </a:ln>
        </p:spPr>
      </p:pic>
      <p:sp>
        <p:nvSpPr>
          <p:cNvPr id="150" name="Google Shape;150;p30"/>
          <p:cNvSpPr/>
          <p:nvPr/>
        </p:nvSpPr>
        <p:spPr>
          <a:xfrm>
            <a:off x="5252650" y="2365950"/>
            <a:ext cx="68100" cy="6549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167275"/>
            <a:ext cx="8520600" cy="3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Purchase Manager Approval</a:t>
            </a:r>
            <a:endParaRPr sz="1800">
              <a:solidFill>
                <a:srgbClr val="000000"/>
              </a:solidFill>
            </a:endParaRPr>
          </a:p>
        </p:txBody>
      </p:sp>
      <p:sp>
        <p:nvSpPr>
          <p:cNvPr id="156" name="Google Shape;156;p31"/>
          <p:cNvSpPr txBox="1"/>
          <p:nvPr>
            <p:ph idx="1" type="body"/>
          </p:nvPr>
        </p:nvSpPr>
        <p:spPr>
          <a:xfrm>
            <a:off x="311700" y="627500"/>
            <a:ext cx="8520600" cy="394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purchase manager clicks on ‘PURCHASE MANAGER APPROVE’</a:t>
            </a:r>
            <a:endParaRPr sz="1100"/>
          </a:p>
        </p:txBody>
      </p:sp>
      <p:grpSp>
        <p:nvGrpSpPr>
          <p:cNvPr id="157" name="Google Shape;157;p31"/>
          <p:cNvGrpSpPr/>
          <p:nvPr/>
        </p:nvGrpSpPr>
        <p:grpSpPr>
          <a:xfrm>
            <a:off x="412200" y="997849"/>
            <a:ext cx="8217450" cy="3686975"/>
            <a:chOff x="412200" y="997849"/>
            <a:chExt cx="8217450" cy="3686975"/>
          </a:xfrm>
        </p:grpSpPr>
        <p:pic>
          <p:nvPicPr>
            <p:cNvPr id="158" name="Google Shape;158;p31"/>
            <p:cNvPicPr preferRelativeResize="0"/>
            <p:nvPr/>
          </p:nvPicPr>
          <p:blipFill>
            <a:blip r:embed="rId3">
              <a:alphaModFix/>
            </a:blip>
            <a:stretch>
              <a:fillRect/>
            </a:stretch>
          </p:blipFill>
          <p:spPr>
            <a:xfrm>
              <a:off x="412200" y="997849"/>
              <a:ext cx="8217450" cy="3686975"/>
            </a:xfrm>
            <a:prstGeom prst="rect">
              <a:avLst/>
            </a:prstGeom>
            <a:noFill/>
            <a:ln>
              <a:noFill/>
            </a:ln>
          </p:spPr>
        </p:pic>
        <p:sp>
          <p:nvSpPr>
            <p:cNvPr id="159" name="Google Shape;159;p31"/>
            <p:cNvSpPr/>
            <p:nvPr/>
          </p:nvSpPr>
          <p:spPr>
            <a:xfrm>
              <a:off x="1121275" y="2067675"/>
              <a:ext cx="123300" cy="329100"/>
            </a:xfrm>
            <a:prstGeom prst="up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Notification to the Purchase Requestor</a:t>
            </a:r>
            <a:endParaRPr/>
          </a:p>
        </p:txBody>
      </p:sp>
      <p:sp>
        <p:nvSpPr>
          <p:cNvPr id="165" name="Google Shape;165;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PR has been fully authorised by HOD and the Purchase Manager the requestor will get an email notification to alert him/ her of the approval / rejection.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32"/>
          <p:cNvPicPr preferRelativeResize="0"/>
          <p:nvPr/>
        </p:nvPicPr>
        <p:blipFill>
          <a:blip r:embed="rId3">
            <a:alphaModFix/>
          </a:blip>
          <a:stretch>
            <a:fillRect/>
          </a:stretch>
        </p:blipFill>
        <p:spPr>
          <a:xfrm>
            <a:off x="519800" y="2244488"/>
            <a:ext cx="7810500" cy="166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3"/>
          <p:cNvPicPr preferRelativeResize="0"/>
          <p:nvPr/>
        </p:nvPicPr>
        <p:blipFill>
          <a:blip r:embed="rId3">
            <a:alphaModFix/>
          </a:blip>
          <a:stretch>
            <a:fillRect/>
          </a:stretch>
        </p:blipFill>
        <p:spPr>
          <a:xfrm>
            <a:off x="0" y="-63175"/>
            <a:ext cx="9143999" cy="5147662"/>
          </a:xfrm>
          <a:prstGeom prst="rect">
            <a:avLst/>
          </a:prstGeom>
          <a:noFill/>
          <a:ln>
            <a:noFill/>
          </a:ln>
        </p:spPr>
      </p:pic>
      <p:pic>
        <p:nvPicPr>
          <p:cNvPr id="172" name="Google Shape;172;p33"/>
          <p:cNvPicPr preferRelativeResize="0"/>
          <p:nvPr/>
        </p:nvPicPr>
        <p:blipFill>
          <a:blip r:embed="rId4">
            <a:alphaModFix/>
          </a:blip>
          <a:stretch>
            <a:fillRect/>
          </a:stretch>
        </p:blipFill>
        <p:spPr>
          <a:xfrm>
            <a:off x="3687725" y="470350"/>
            <a:ext cx="1768525" cy="2292025"/>
          </a:xfrm>
          <a:prstGeom prst="rect">
            <a:avLst/>
          </a:prstGeom>
          <a:noFill/>
          <a:ln>
            <a:noFill/>
          </a:ln>
        </p:spPr>
      </p:pic>
      <p:sp>
        <p:nvSpPr>
          <p:cNvPr id="173" name="Google Shape;173;p33"/>
          <p:cNvSpPr txBox="1"/>
          <p:nvPr/>
        </p:nvSpPr>
        <p:spPr>
          <a:xfrm>
            <a:off x="694900" y="3194375"/>
            <a:ext cx="7826400" cy="12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lt1"/>
                </a:solidFill>
              </a:rPr>
              <a:t>Purchase Order Approval- Odoo ERP</a:t>
            </a:r>
            <a:endParaRPr b="1" sz="37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