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y="5143500" cx="9144000"/>
  <p:notesSz cx="6858000" cy="9144000"/>
  <p:embeddedFontLst>
    <p:embeddedFont>
      <p:font typeface="PT Sans Narrow"/>
      <p:regular r:id="rId27"/>
      <p:bold r:id="rId28"/>
    </p:embeddedFont>
    <p:embeddedFont>
      <p:font typeface="Open Sa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Deleted user"/>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font" Target="fonts/PTSansNarrow-bold.fntdata"/><Relationship Id="rId27" Type="http://schemas.openxmlformats.org/officeDocument/2006/relationships/font" Target="fonts/PTSansNarrow-regular.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OpenSans-regular.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OpenSans-italic.fntdata"/><Relationship Id="rId30" Type="http://schemas.openxmlformats.org/officeDocument/2006/relationships/font" Target="fonts/OpenSans-bold.fntdata"/><Relationship Id="rId11" Type="http://schemas.openxmlformats.org/officeDocument/2006/relationships/slide" Target="slides/slide4.xml"/><Relationship Id="rId10" Type="http://schemas.openxmlformats.org/officeDocument/2006/relationships/slide" Target="slides/slide3.xml"/><Relationship Id="rId32" Type="http://schemas.openxmlformats.org/officeDocument/2006/relationships/font" Target="fonts/OpenSans-boldItalic.fntdata"/><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19-05-23T10:18:58.892">
    <p:pos x="0" y="-39"/>
    <p:text>+d.opiyo@kokonetworks.com looks good, I will make slight changes.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5197aa62c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5197aa62c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5197aa62cb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5197aa62cb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5197aa62cb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5197aa62cb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5197aa62cb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5197aa62cb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5197aa62cb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5197aa62cb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5197aa62cb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5197aa62cb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5197aa62cb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5197aa62cb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5197aa62cb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5197aa62cb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5197aa62cb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5197aa62cb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5197aa62cb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5197aa62cb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5197aa62cb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5197aa62cb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5197aa62cb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5197aa62cb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5197aa62cb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5197aa62cb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5197aa62cb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5197aa62cb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5197aa62cb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5197aa62cb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5197aa62cb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5197aa62cb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5197aa62cb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5197aa62cb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5197aa62cb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5197aa62cb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5197aa62cb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5197aa62cb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5" name="Shape 55"/>
        <p:cNvGrpSpPr/>
        <p:nvPr/>
      </p:nvGrpSpPr>
      <p:grpSpPr>
        <a:xfrm>
          <a:off x="0" y="0"/>
          <a:ext cx="0" cy="0"/>
          <a:chOff x="0" y="0"/>
          <a:chExt cx="0" cy="0"/>
        </a:xfrm>
      </p:grpSpPr>
      <p:cxnSp>
        <p:nvCxnSpPr>
          <p:cNvPr id="56" name="Google Shape;56;p14"/>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57" name="Google Shape;57;p14"/>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58" name="Google Shape;58;p14"/>
          <p:cNvGrpSpPr/>
          <p:nvPr/>
        </p:nvGrpSpPr>
        <p:grpSpPr>
          <a:xfrm>
            <a:off x="1004144" y="1022025"/>
            <a:ext cx="7136668" cy="152400"/>
            <a:chOff x="1346429" y="1011300"/>
            <a:chExt cx="6452100" cy="152400"/>
          </a:xfrm>
        </p:grpSpPr>
        <p:cxnSp>
          <p:nvCxnSpPr>
            <p:cNvPr id="59" name="Google Shape;59;p14"/>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60" name="Google Shape;60;p14"/>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61" name="Google Shape;61;p14"/>
          <p:cNvGrpSpPr/>
          <p:nvPr/>
        </p:nvGrpSpPr>
        <p:grpSpPr>
          <a:xfrm>
            <a:off x="1004151" y="3969100"/>
            <a:ext cx="7136668" cy="152400"/>
            <a:chOff x="1346435" y="3969088"/>
            <a:chExt cx="6452100" cy="152400"/>
          </a:xfrm>
        </p:grpSpPr>
        <p:cxnSp>
          <p:nvCxnSpPr>
            <p:cNvPr id="62" name="Google Shape;62;p14"/>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63" name="Google Shape;63;p14"/>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64" name="Google Shape;64;p14"/>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400"/>
              <a:buNone/>
              <a:defRPr sz="5400"/>
            </a:lvl1pPr>
            <a:lvl2pPr lvl="1" rtl="0" algn="ctr">
              <a:spcBef>
                <a:spcPts val="0"/>
              </a:spcBef>
              <a:spcAft>
                <a:spcPts val="0"/>
              </a:spcAft>
              <a:buSzPts val="5400"/>
              <a:buNone/>
              <a:defRPr sz="5400"/>
            </a:lvl2pPr>
            <a:lvl3pPr lvl="2" rtl="0" algn="ctr">
              <a:spcBef>
                <a:spcPts val="0"/>
              </a:spcBef>
              <a:spcAft>
                <a:spcPts val="0"/>
              </a:spcAft>
              <a:buSzPts val="5400"/>
              <a:buNone/>
              <a:defRPr sz="5400"/>
            </a:lvl3pPr>
            <a:lvl4pPr lvl="3" rtl="0" algn="ctr">
              <a:spcBef>
                <a:spcPts val="0"/>
              </a:spcBef>
              <a:spcAft>
                <a:spcPts val="0"/>
              </a:spcAft>
              <a:buSzPts val="5400"/>
              <a:buNone/>
              <a:defRPr sz="5400"/>
            </a:lvl4pPr>
            <a:lvl5pPr lvl="4" rtl="0" algn="ctr">
              <a:spcBef>
                <a:spcPts val="0"/>
              </a:spcBef>
              <a:spcAft>
                <a:spcPts val="0"/>
              </a:spcAft>
              <a:buSzPts val="5400"/>
              <a:buNone/>
              <a:defRPr sz="5400"/>
            </a:lvl5pPr>
            <a:lvl6pPr lvl="5" rtl="0" algn="ctr">
              <a:spcBef>
                <a:spcPts val="0"/>
              </a:spcBef>
              <a:spcAft>
                <a:spcPts val="0"/>
              </a:spcAft>
              <a:buSzPts val="5400"/>
              <a:buNone/>
              <a:defRPr sz="5400"/>
            </a:lvl6pPr>
            <a:lvl7pPr lvl="6" rtl="0" algn="ctr">
              <a:spcBef>
                <a:spcPts val="0"/>
              </a:spcBef>
              <a:spcAft>
                <a:spcPts val="0"/>
              </a:spcAft>
              <a:buSzPts val="5400"/>
              <a:buNone/>
              <a:defRPr sz="5400"/>
            </a:lvl7pPr>
            <a:lvl8pPr lvl="7" rtl="0" algn="ctr">
              <a:spcBef>
                <a:spcPts val="0"/>
              </a:spcBef>
              <a:spcAft>
                <a:spcPts val="0"/>
              </a:spcAft>
              <a:buSzPts val="5400"/>
              <a:buNone/>
              <a:defRPr sz="5400"/>
            </a:lvl8pPr>
            <a:lvl9pPr lvl="8" rtl="0" algn="ctr">
              <a:spcBef>
                <a:spcPts val="0"/>
              </a:spcBef>
              <a:spcAft>
                <a:spcPts val="0"/>
              </a:spcAft>
              <a:buSzPts val="5400"/>
              <a:buNone/>
              <a:defRPr sz="5400"/>
            </a:lvl9pPr>
          </a:lstStyle>
          <a:p/>
        </p:txBody>
      </p:sp>
      <p:sp>
        <p:nvSpPr>
          <p:cNvPr id="65" name="Google Shape;65;p14"/>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66" name="Google Shape;66;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7" name="Shape 67"/>
        <p:cNvGrpSpPr/>
        <p:nvPr/>
      </p:nvGrpSpPr>
      <p:grpSpPr>
        <a:xfrm>
          <a:off x="0" y="0"/>
          <a:ext cx="0" cy="0"/>
          <a:chOff x="0" y="0"/>
          <a:chExt cx="0" cy="0"/>
        </a:xfrm>
      </p:grpSpPr>
      <p:sp>
        <p:nvSpPr>
          <p:cNvPr id="68" name="Google Shape;68;p15"/>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5"/>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sp>
        <p:nvSpPr>
          <p:cNvPr id="70" name="Google Shape;7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1" name="Shape 71"/>
        <p:cNvGrpSpPr/>
        <p:nvPr/>
      </p:nvGrpSpPr>
      <p:grpSpPr>
        <a:xfrm>
          <a:off x="0" y="0"/>
          <a:ext cx="0" cy="0"/>
          <a:chOff x="0" y="0"/>
          <a:chExt cx="0" cy="0"/>
        </a:xfrm>
      </p:grpSpPr>
      <p:sp>
        <p:nvSpPr>
          <p:cNvPr id="72" name="Google Shape;72;p16"/>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74" name="Google Shape;74;p1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75" name="Google Shape;75;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78" name="Google Shape;78;p17"/>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9" name="Google Shape;79;p17"/>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0" name="Google Shape;80;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1" name="Shape 81"/>
        <p:cNvGrpSpPr/>
        <p:nvPr/>
      </p:nvGrpSpPr>
      <p:grpSpPr>
        <a:xfrm>
          <a:off x="0" y="0"/>
          <a:ext cx="0" cy="0"/>
          <a:chOff x="0" y="0"/>
          <a:chExt cx="0" cy="0"/>
        </a:xfrm>
      </p:grpSpPr>
      <p:sp>
        <p:nvSpPr>
          <p:cNvPr id="82" name="Google Shape;82;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83" name="Google Shape;83;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4" name="Shape 84"/>
        <p:cNvGrpSpPr/>
        <p:nvPr/>
      </p:nvGrpSpPr>
      <p:grpSpPr>
        <a:xfrm>
          <a:off x="0" y="0"/>
          <a:ext cx="0" cy="0"/>
          <a:chOff x="0" y="0"/>
          <a:chExt cx="0" cy="0"/>
        </a:xfrm>
      </p:grpSpPr>
      <p:sp>
        <p:nvSpPr>
          <p:cNvPr id="85" name="Google Shape;85;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6" name="Google Shape;86;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7" name="Google Shape;87;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88" name="Shape 88"/>
        <p:cNvGrpSpPr/>
        <p:nvPr/>
      </p:nvGrpSpPr>
      <p:grpSpPr>
        <a:xfrm>
          <a:off x="0" y="0"/>
          <a:ext cx="0" cy="0"/>
          <a:chOff x="0" y="0"/>
          <a:chExt cx="0" cy="0"/>
        </a:xfrm>
      </p:grpSpPr>
      <p:sp>
        <p:nvSpPr>
          <p:cNvPr id="89" name="Google Shape;89;p20"/>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5400"/>
              <a:buNone/>
              <a:defRPr b="0" sz="5400">
                <a:solidFill>
                  <a:schemeClr val="dk2"/>
                </a:solidFill>
              </a:defRPr>
            </a:lvl1pPr>
            <a:lvl2pPr lvl="1" rtl="0">
              <a:spcBef>
                <a:spcPts val="0"/>
              </a:spcBef>
              <a:spcAft>
                <a:spcPts val="0"/>
              </a:spcAft>
              <a:buClr>
                <a:schemeClr val="dk2"/>
              </a:buClr>
              <a:buSzPts val="5400"/>
              <a:buNone/>
              <a:defRPr b="0" sz="5400">
                <a:solidFill>
                  <a:schemeClr val="dk2"/>
                </a:solidFill>
              </a:defRPr>
            </a:lvl2pPr>
            <a:lvl3pPr lvl="2" rtl="0">
              <a:spcBef>
                <a:spcPts val="0"/>
              </a:spcBef>
              <a:spcAft>
                <a:spcPts val="0"/>
              </a:spcAft>
              <a:buClr>
                <a:schemeClr val="dk2"/>
              </a:buClr>
              <a:buSzPts val="5400"/>
              <a:buNone/>
              <a:defRPr b="0" sz="5400">
                <a:solidFill>
                  <a:schemeClr val="dk2"/>
                </a:solidFill>
              </a:defRPr>
            </a:lvl3pPr>
            <a:lvl4pPr lvl="3" rtl="0">
              <a:spcBef>
                <a:spcPts val="0"/>
              </a:spcBef>
              <a:spcAft>
                <a:spcPts val="0"/>
              </a:spcAft>
              <a:buClr>
                <a:schemeClr val="dk2"/>
              </a:buClr>
              <a:buSzPts val="5400"/>
              <a:buNone/>
              <a:defRPr b="0" sz="5400">
                <a:solidFill>
                  <a:schemeClr val="dk2"/>
                </a:solidFill>
              </a:defRPr>
            </a:lvl4pPr>
            <a:lvl5pPr lvl="4" rtl="0">
              <a:spcBef>
                <a:spcPts val="0"/>
              </a:spcBef>
              <a:spcAft>
                <a:spcPts val="0"/>
              </a:spcAft>
              <a:buClr>
                <a:schemeClr val="dk2"/>
              </a:buClr>
              <a:buSzPts val="5400"/>
              <a:buNone/>
              <a:defRPr b="0" sz="5400">
                <a:solidFill>
                  <a:schemeClr val="dk2"/>
                </a:solidFill>
              </a:defRPr>
            </a:lvl5pPr>
            <a:lvl6pPr lvl="5" rtl="0">
              <a:spcBef>
                <a:spcPts val="0"/>
              </a:spcBef>
              <a:spcAft>
                <a:spcPts val="0"/>
              </a:spcAft>
              <a:buClr>
                <a:schemeClr val="dk2"/>
              </a:buClr>
              <a:buSzPts val="5400"/>
              <a:buNone/>
              <a:defRPr b="0" sz="5400">
                <a:solidFill>
                  <a:schemeClr val="dk2"/>
                </a:solidFill>
              </a:defRPr>
            </a:lvl6pPr>
            <a:lvl7pPr lvl="6" rtl="0">
              <a:spcBef>
                <a:spcPts val="0"/>
              </a:spcBef>
              <a:spcAft>
                <a:spcPts val="0"/>
              </a:spcAft>
              <a:buClr>
                <a:schemeClr val="dk2"/>
              </a:buClr>
              <a:buSzPts val="5400"/>
              <a:buNone/>
              <a:defRPr b="0" sz="5400">
                <a:solidFill>
                  <a:schemeClr val="dk2"/>
                </a:solidFill>
              </a:defRPr>
            </a:lvl7pPr>
            <a:lvl8pPr lvl="7" rtl="0">
              <a:spcBef>
                <a:spcPts val="0"/>
              </a:spcBef>
              <a:spcAft>
                <a:spcPts val="0"/>
              </a:spcAft>
              <a:buClr>
                <a:schemeClr val="dk2"/>
              </a:buClr>
              <a:buSzPts val="5400"/>
              <a:buNone/>
              <a:defRPr b="0" sz="5400">
                <a:solidFill>
                  <a:schemeClr val="dk2"/>
                </a:solidFill>
              </a:defRPr>
            </a:lvl8pPr>
            <a:lvl9pPr lvl="8" rtl="0">
              <a:spcBef>
                <a:spcPts val="0"/>
              </a:spcBef>
              <a:spcAft>
                <a:spcPts val="0"/>
              </a:spcAft>
              <a:buClr>
                <a:schemeClr val="dk2"/>
              </a:buClr>
              <a:buSzPts val="5400"/>
              <a:buNone/>
              <a:defRPr b="0" sz="5400">
                <a:solidFill>
                  <a:schemeClr val="dk2"/>
                </a:solidFill>
              </a:defRPr>
            </a:lvl9pPr>
          </a:lstStyle>
          <a:p/>
        </p:txBody>
      </p:sp>
      <p:sp>
        <p:nvSpPr>
          <p:cNvPr id="90" name="Google Shape;90;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sp>
        <p:nvSpPr>
          <p:cNvPr id="92" name="Google Shape;92;p21"/>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3" name="Google Shape;93;p2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94" name="Google Shape;94;p21"/>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95" name="Google Shape;95;p21"/>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6" name="Google Shape;96;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97" name="Google Shape;97;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8" name="Shape 98"/>
        <p:cNvGrpSpPr/>
        <p:nvPr/>
      </p:nvGrpSpPr>
      <p:grpSpPr>
        <a:xfrm>
          <a:off x="0" y="0"/>
          <a:ext cx="0" cy="0"/>
          <a:chOff x="0" y="0"/>
          <a:chExt cx="0" cy="0"/>
        </a:xfrm>
      </p:grpSpPr>
      <p:sp>
        <p:nvSpPr>
          <p:cNvPr id="99" name="Google Shape;99;p22"/>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100" name="Google Shape;100;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1" name="Shape 101"/>
        <p:cNvGrpSpPr/>
        <p:nvPr/>
      </p:nvGrpSpPr>
      <p:grpSpPr>
        <a:xfrm>
          <a:off x="0" y="0"/>
          <a:ext cx="0" cy="0"/>
          <a:chOff x="0" y="0"/>
          <a:chExt cx="0" cy="0"/>
        </a:xfrm>
      </p:grpSpPr>
      <p:sp>
        <p:nvSpPr>
          <p:cNvPr id="102" name="Google Shape;102;p23"/>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3"/>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3"/>
              </a:buClr>
              <a:buSzPts val="13000"/>
              <a:buNone/>
              <a:defRPr sz="13000">
                <a:solidFill>
                  <a:schemeClr val="accent3"/>
                </a:solidFill>
              </a:defRPr>
            </a:lvl1pPr>
            <a:lvl2pPr lvl="1" rtl="0" algn="ctr">
              <a:spcBef>
                <a:spcPts val="0"/>
              </a:spcBef>
              <a:spcAft>
                <a:spcPts val="0"/>
              </a:spcAft>
              <a:buClr>
                <a:schemeClr val="accent3"/>
              </a:buClr>
              <a:buSzPts val="13000"/>
              <a:buNone/>
              <a:defRPr sz="13000">
                <a:solidFill>
                  <a:schemeClr val="accent3"/>
                </a:solidFill>
              </a:defRPr>
            </a:lvl2pPr>
            <a:lvl3pPr lvl="2" rtl="0" algn="ctr">
              <a:spcBef>
                <a:spcPts val="0"/>
              </a:spcBef>
              <a:spcAft>
                <a:spcPts val="0"/>
              </a:spcAft>
              <a:buClr>
                <a:schemeClr val="accent3"/>
              </a:buClr>
              <a:buSzPts val="13000"/>
              <a:buNone/>
              <a:defRPr sz="13000">
                <a:solidFill>
                  <a:schemeClr val="accent3"/>
                </a:solidFill>
              </a:defRPr>
            </a:lvl3pPr>
            <a:lvl4pPr lvl="3" rtl="0" algn="ctr">
              <a:spcBef>
                <a:spcPts val="0"/>
              </a:spcBef>
              <a:spcAft>
                <a:spcPts val="0"/>
              </a:spcAft>
              <a:buClr>
                <a:schemeClr val="accent3"/>
              </a:buClr>
              <a:buSzPts val="13000"/>
              <a:buNone/>
              <a:defRPr sz="13000">
                <a:solidFill>
                  <a:schemeClr val="accent3"/>
                </a:solidFill>
              </a:defRPr>
            </a:lvl4pPr>
            <a:lvl5pPr lvl="4" rtl="0" algn="ctr">
              <a:spcBef>
                <a:spcPts val="0"/>
              </a:spcBef>
              <a:spcAft>
                <a:spcPts val="0"/>
              </a:spcAft>
              <a:buClr>
                <a:schemeClr val="accent3"/>
              </a:buClr>
              <a:buSzPts val="13000"/>
              <a:buNone/>
              <a:defRPr sz="13000">
                <a:solidFill>
                  <a:schemeClr val="accent3"/>
                </a:solidFill>
              </a:defRPr>
            </a:lvl5pPr>
            <a:lvl6pPr lvl="5" rtl="0" algn="ctr">
              <a:spcBef>
                <a:spcPts val="0"/>
              </a:spcBef>
              <a:spcAft>
                <a:spcPts val="0"/>
              </a:spcAft>
              <a:buClr>
                <a:schemeClr val="accent3"/>
              </a:buClr>
              <a:buSzPts val="13000"/>
              <a:buNone/>
              <a:defRPr sz="13000">
                <a:solidFill>
                  <a:schemeClr val="accent3"/>
                </a:solidFill>
              </a:defRPr>
            </a:lvl6pPr>
            <a:lvl7pPr lvl="6" rtl="0" algn="ctr">
              <a:spcBef>
                <a:spcPts val="0"/>
              </a:spcBef>
              <a:spcAft>
                <a:spcPts val="0"/>
              </a:spcAft>
              <a:buClr>
                <a:schemeClr val="accent3"/>
              </a:buClr>
              <a:buSzPts val="13000"/>
              <a:buNone/>
              <a:defRPr sz="13000">
                <a:solidFill>
                  <a:schemeClr val="accent3"/>
                </a:solidFill>
              </a:defRPr>
            </a:lvl7pPr>
            <a:lvl8pPr lvl="7" rtl="0" algn="ctr">
              <a:spcBef>
                <a:spcPts val="0"/>
              </a:spcBef>
              <a:spcAft>
                <a:spcPts val="0"/>
              </a:spcAft>
              <a:buClr>
                <a:schemeClr val="accent3"/>
              </a:buClr>
              <a:buSzPts val="13000"/>
              <a:buNone/>
              <a:defRPr sz="13000">
                <a:solidFill>
                  <a:schemeClr val="accent3"/>
                </a:solidFill>
              </a:defRPr>
            </a:lvl8pPr>
            <a:lvl9pPr lvl="8" rtl="0" algn="ctr">
              <a:spcBef>
                <a:spcPts val="0"/>
              </a:spcBef>
              <a:spcAft>
                <a:spcPts val="0"/>
              </a:spcAft>
              <a:buClr>
                <a:schemeClr val="accent3"/>
              </a:buClr>
              <a:buSzPts val="13000"/>
              <a:buNone/>
              <a:defRPr sz="13000">
                <a:solidFill>
                  <a:schemeClr val="accent3"/>
                </a:solidFill>
              </a:defRPr>
            </a:lvl9pPr>
          </a:lstStyle>
          <a:p>
            <a:r>
              <a:t>xx%</a:t>
            </a:r>
          </a:p>
        </p:txBody>
      </p:sp>
      <p:sp>
        <p:nvSpPr>
          <p:cNvPr id="104" name="Google Shape;104;p23"/>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05" name="Google Shape;105;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6" name="Shape 106"/>
        <p:cNvGrpSpPr/>
        <p:nvPr/>
      </p:nvGrpSpPr>
      <p:grpSpPr>
        <a:xfrm>
          <a:off x="0" y="0"/>
          <a:ext cx="0" cy="0"/>
          <a:chOff x="0" y="0"/>
          <a:chExt cx="0" cy="0"/>
        </a:xfrm>
      </p:grpSpPr>
      <p:sp>
        <p:nvSpPr>
          <p:cNvPr id="107" name="Google Shape;107;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2.xml"/><Relationship Id="rId12"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52" name="Google Shape;52;p13"/>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Open Sans"/>
                <a:ea typeface="Open Sans"/>
                <a:cs typeface="Open Sans"/>
                <a:sym typeface="Open Sans"/>
              </a:defRPr>
            </a:lvl1pPr>
            <a:lvl2pPr lvl="1" rtl="0" algn="r">
              <a:buNone/>
              <a:defRPr sz="1000">
                <a:solidFill>
                  <a:schemeClr val="dk2"/>
                </a:solidFill>
                <a:latin typeface="Open Sans"/>
                <a:ea typeface="Open Sans"/>
                <a:cs typeface="Open Sans"/>
                <a:sym typeface="Open Sans"/>
              </a:defRPr>
            </a:lvl2pPr>
            <a:lvl3pPr lvl="2" rtl="0" algn="r">
              <a:buNone/>
              <a:defRPr sz="1000">
                <a:solidFill>
                  <a:schemeClr val="dk2"/>
                </a:solidFill>
                <a:latin typeface="Open Sans"/>
                <a:ea typeface="Open Sans"/>
                <a:cs typeface="Open Sans"/>
                <a:sym typeface="Open Sans"/>
              </a:defRPr>
            </a:lvl3pPr>
            <a:lvl4pPr lvl="3" rtl="0" algn="r">
              <a:buNone/>
              <a:defRPr sz="1000">
                <a:solidFill>
                  <a:schemeClr val="dk2"/>
                </a:solidFill>
                <a:latin typeface="Open Sans"/>
                <a:ea typeface="Open Sans"/>
                <a:cs typeface="Open Sans"/>
                <a:sym typeface="Open Sans"/>
              </a:defRPr>
            </a:lvl4pPr>
            <a:lvl5pPr lvl="4" rtl="0" algn="r">
              <a:buNone/>
              <a:defRPr sz="1000">
                <a:solidFill>
                  <a:schemeClr val="dk2"/>
                </a:solidFill>
                <a:latin typeface="Open Sans"/>
                <a:ea typeface="Open Sans"/>
                <a:cs typeface="Open Sans"/>
                <a:sym typeface="Open Sans"/>
              </a:defRPr>
            </a:lvl5pPr>
            <a:lvl6pPr lvl="5" rtl="0" algn="r">
              <a:buNone/>
              <a:defRPr sz="1000">
                <a:solidFill>
                  <a:schemeClr val="dk2"/>
                </a:solidFill>
                <a:latin typeface="Open Sans"/>
                <a:ea typeface="Open Sans"/>
                <a:cs typeface="Open Sans"/>
                <a:sym typeface="Open Sans"/>
              </a:defRPr>
            </a:lvl6pPr>
            <a:lvl7pPr lvl="6" rtl="0" algn="r">
              <a:buNone/>
              <a:defRPr sz="1000">
                <a:solidFill>
                  <a:schemeClr val="dk2"/>
                </a:solidFill>
                <a:latin typeface="Open Sans"/>
                <a:ea typeface="Open Sans"/>
                <a:cs typeface="Open Sans"/>
                <a:sym typeface="Open Sans"/>
              </a:defRPr>
            </a:lvl7pPr>
            <a:lvl8pPr lvl="7" rtl="0" algn="r">
              <a:buNone/>
              <a:defRPr sz="1000">
                <a:solidFill>
                  <a:schemeClr val="dk2"/>
                </a:solidFill>
                <a:latin typeface="Open Sans"/>
                <a:ea typeface="Open Sans"/>
                <a:cs typeface="Open Sans"/>
                <a:sym typeface="Open Sans"/>
              </a:defRPr>
            </a:lvl8pPr>
            <a:lvl9pPr lvl="8" rtl="0"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pic>
        <p:nvPicPr>
          <p:cNvPr id="54" name="Google Shape;54;p13"/>
          <p:cNvPicPr preferRelativeResize="0"/>
          <p:nvPr/>
        </p:nvPicPr>
        <p:blipFill>
          <a:blip r:embed="rId1">
            <a:alphaModFix/>
          </a:blip>
          <a:stretch>
            <a:fillRect/>
          </a:stretch>
        </p:blipFill>
        <p:spPr>
          <a:xfrm>
            <a:off x="8344027" y="54127"/>
            <a:ext cx="727675" cy="7580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comments" Target="../comments/comment1.xml"/><Relationship Id="rId4" Type="http://schemas.openxmlformats.org/officeDocument/2006/relationships/image" Target="../media/image9.png"/><Relationship Id="rId5" Type="http://schemas.openxmlformats.org/officeDocument/2006/relationships/image" Target="../media/image1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p25"/>
          <p:cNvPicPr preferRelativeResize="0"/>
          <p:nvPr/>
        </p:nvPicPr>
        <p:blipFill>
          <a:blip r:embed="rId4">
            <a:alphaModFix/>
          </a:blip>
          <a:stretch>
            <a:fillRect/>
          </a:stretch>
        </p:blipFill>
        <p:spPr>
          <a:xfrm>
            <a:off x="0" y="-63175"/>
            <a:ext cx="9143999" cy="5147662"/>
          </a:xfrm>
          <a:prstGeom prst="rect">
            <a:avLst/>
          </a:prstGeom>
          <a:noFill/>
          <a:ln>
            <a:noFill/>
          </a:ln>
        </p:spPr>
      </p:pic>
      <p:pic>
        <p:nvPicPr>
          <p:cNvPr id="113" name="Google Shape;113;p25"/>
          <p:cNvPicPr preferRelativeResize="0"/>
          <p:nvPr/>
        </p:nvPicPr>
        <p:blipFill>
          <a:blip r:embed="rId5">
            <a:alphaModFix/>
          </a:blip>
          <a:stretch>
            <a:fillRect/>
          </a:stretch>
        </p:blipFill>
        <p:spPr>
          <a:xfrm>
            <a:off x="3687725" y="470350"/>
            <a:ext cx="1768525" cy="2292025"/>
          </a:xfrm>
          <a:prstGeom prst="rect">
            <a:avLst/>
          </a:prstGeom>
          <a:noFill/>
          <a:ln>
            <a:noFill/>
          </a:ln>
        </p:spPr>
      </p:pic>
      <p:sp>
        <p:nvSpPr>
          <p:cNvPr id="114" name="Google Shape;114;p25"/>
          <p:cNvSpPr txBox="1"/>
          <p:nvPr/>
        </p:nvSpPr>
        <p:spPr>
          <a:xfrm>
            <a:off x="694900" y="3194375"/>
            <a:ext cx="7826400" cy="129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chemeClr val="lt1"/>
                </a:solidFill>
              </a:rPr>
              <a:t>Purchase Order Process Flow</a:t>
            </a:r>
            <a:r>
              <a:rPr b="1" lang="en" sz="3700">
                <a:solidFill>
                  <a:schemeClr val="lt1"/>
                </a:solidFill>
              </a:rPr>
              <a:t>- </a:t>
            </a:r>
            <a:r>
              <a:rPr b="1" lang="en" sz="3000">
                <a:solidFill>
                  <a:schemeClr val="lt1"/>
                </a:solidFill>
              </a:rPr>
              <a:t>Odoo ERP</a:t>
            </a:r>
            <a:endParaRPr b="1" sz="30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34"/>
          <p:cNvPicPr preferRelativeResize="0"/>
          <p:nvPr/>
        </p:nvPicPr>
        <p:blipFill>
          <a:blip r:embed="rId3">
            <a:alphaModFix/>
          </a:blip>
          <a:stretch>
            <a:fillRect/>
          </a:stretch>
        </p:blipFill>
        <p:spPr>
          <a:xfrm>
            <a:off x="560625" y="152400"/>
            <a:ext cx="7441287" cy="4838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 Approval Criteria</a:t>
            </a:r>
            <a:endParaRPr/>
          </a:p>
        </p:txBody>
      </p:sp>
      <p:sp>
        <p:nvSpPr>
          <p:cNvPr id="175" name="Google Shape;175;p3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purchase orders will be approved from the odoo system. The approvers shall be the item requestor(Checked by), Purchase Manager, Head of Department and final approval from the Finance department.</a:t>
            </a:r>
            <a:endParaRPr/>
          </a:p>
          <a:p>
            <a:pPr indent="0" lvl="0" marL="0" rtl="0" algn="l">
              <a:spcBef>
                <a:spcPts val="1600"/>
              </a:spcBef>
              <a:spcAft>
                <a:spcPts val="1600"/>
              </a:spcAft>
              <a:buNone/>
            </a:pPr>
            <a:r>
              <a:rPr lang="en"/>
              <a:t>Upon creation of the PO, a notification will be sent to the requestor to start the approval cycle. Once he/she approves, a notification mail will be triggered to the second approver to approve, then to the third approver and finally to the finance approver.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6"/>
          <p:cNvSpPr txBox="1"/>
          <p:nvPr>
            <p:ph idx="1" type="body"/>
          </p:nvPr>
        </p:nvSpPr>
        <p:spPr>
          <a:xfrm>
            <a:off x="311700" y="367400"/>
            <a:ext cx="8520600" cy="420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Once all details are entered in the PO, click ‘send for Approval’ button</a:t>
            </a:r>
            <a:endParaRPr/>
          </a:p>
          <a:p>
            <a:pPr indent="0" lvl="0" marL="0" rtl="0" algn="l">
              <a:spcBef>
                <a:spcPts val="1600"/>
              </a:spcBef>
              <a:spcAft>
                <a:spcPts val="1600"/>
              </a:spcAft>
              <a:buNone/>
            </a:pPr>
            <a:r>
              <a:t/>
            </a:r>
            <a:endParaRPr/>
          </a:p>
        </p:txBody>
      </p:sp>
      <p:pic>
        <p:nvPicPr>
          <p:cNvPr id="181" name="Google Shape;181;p36"/>
          <p:cNvPicPr preferRelativeResize="0"/>
          <p:nvPr/>
        </p:nvPicPr>
        <p:blipFill rotWithShape="1">
          <a:blip r:embed="rId3">
            <a:alphaModFix/>
          </a:blip>
          <a:srcRect b="24127" l="0" r="931" t="0"/>
          <a:stretch/>
        </p:blipFill>
        <p:spPr>
          <a:xfrm>
            <a:off x="533425" y="968825"/>
            <a:ext cx="7372351" cy="3671199"/>
          </a:xfrm>
          <a:prstGeom prst="rect">
            <a:avLst/>
          </a:prstGeom>
          <a:noFill/>
          <a:ln>
            <a:noFill/>
          </a:ln>
        </p:spPr>
      </p:pic>
      <p:sp>
        <p:nvSpPr>
          <p:cNvPr id="182" name="Google Shape;182;p36"/>
          <p:cNvSpPr/>
          <p:nvPr/>
        </p:nvSpPr>
        <p:spPr>
          <a:xfrm>
            <a:off x="3578675" y="1891400"/>
            <a:ext cx="1251900" cy="543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7"/>
          <p:cNvSpPr txBox="1"/>
          <p:nvPr>
            <p:ph idx="1" type="body"/>
          </p:nvPr>
        </p:nvSpPr>
        <p:spPr>
          <a:xfrm>
            <a:off x="311700" y="449025"/>
            <a:ext cx="8520600" cy="411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Once the ‘Approve for button’ is clicked the approval sequence will auto-populate in the ‘approval’ tab of the PO form.</a:t>
            </a:r>
            <a:r>
              <a:rPr lang="en"/>
              <a:t> </a:t>
            </a:r>
            <a:endParaRPr/>
          </a:p>
          <a:p>
            <a:pPr indent="0" lvl="0" marL="0" rtl="0" algn="l">
              <a:spcBef>
                <a:spcPts val="1600"/>
              </a:spcBef>
              <a:spcAft>
                <a:spcPts val="1600"/>
              </a:spcAft>
              <a:buNone/>
            </a:pPr>
            <a:r>
              <a:t/>
            </a:r>
            <a:endParaRPr/>
          </a:p>
        </p:txBody>
      </p:sp>
      <p:pic>
        <p:nvPicPr>
          <p:cNvPr id="188" name="Google Shape;188;p37"/>
          <p:cNvPicPr preferRelativeResize="0"/>
          <p:nvPr/>
        </p:nvPicPr>
        <p:blipFill>
          <a:blip r:embed="rId3">
            <a:alphaModFix/>
          </a:blip>
          <a:stretch>
            <a:fillRect/>
          </a:stretch>
        </p:blipFill>
        <p:spPr>
          <a:xfrm>
            <a:off x="68025" y="979275"/>
            <a:ext cx="8674250" cy="4028150"/>
          </a:xfrm>
          <a:prstGeom prst="rect">
            <a:avLst/>
          </a:prstGeom>
          <a:noFill/>
          <a:ln>
            <a:noFill/>
          </a:ln>
        </p:spPr>
      </p:pic>
      <p:sp>
        <p:nvSpPr>
          <p:cNvPr id="189" name="Google Shape;189;p37"/>
          <p:cNvSpPr/>
          <p:nvPr/>
        </p:nvSpPr>
        <p:spPr>
          <a:xfrm rot="-2700000">
            <a:off x="1265452" y="2598965"/>
            <a:ext cx="1088662" cy="136189"/>
          </a:xfrm>
          <a:prstGeom prst="leftArrow">
            <a:avLst>
              <a:gd fmla="val 50000" name="adj1"/>
              <a:gd fmla="val 99907"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Notification email triggered to the first approver</a:t>
            </a:r>
            <a:endParaRPr/>
          </a:p>
        </p:txBody>
      </p:sp>
      <p:pic>
        <p:nvPicPr>
          <p:cNvPr id="195" name="Google Shape;195;p38"/>
          <p:cNvPicPr preferRelativeResize="0"/>
          <p:nvPr/>
        </p:nvPicPr>
        <p:blipFill>
          <a:blip r:embed="rId3">
            <a:alphaModFix/>
          </a:blip>
          <a:stretch>
            <a:fillRect/>
          </a:stretch>
        </p:blipFill>
        <p:spPr>
          <a:xfrm>
            <a:off x="311700" y="1744950"/>
            <a:ext cx="8520601" cy="165360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9"/>
          <p:cNvSpPr txBox="1"/>
          <p:nvPr>
            <p:ph idx="1" type="body"/>
          </p:nvPr>
        </p:nvSpPr>
        <p:spPr>
          <a:xfrm>
            <a:off x="311700" y="394600"/>
            <a:ext cx="8520600" cy="417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The</a:t>
            </a:r>
            <a:r>
              <a:rPr lang="en" sz="1200"/>
              <a:t> approver has the option of approving or rejecting the PO using the buttons at the extreme right.</a:t>
            </a:r>
            <a:endParaRPr sz="1200"/>
          </a:p>
          <a:p>
            <a:pPr indent="0" lvl="0" marL="0" rtl="0" algn="l">
              <a:spcBef>
                <a:spcPts val="1600"/>
              </a:spcBef>
              <a:spcAft>
                <a:spcPts val="1600"/>
              </a:spcAft>
              <a:buNone/>
            </a:pPr>
            <a:r>
              <a:t/>
            </a:r>
            <a:endParaRPr sz="1200"/>
          </a:p>
        </p:txBody>
      </p:sp>
      <p:pic>
        <p:nvPicPr>
          <p:cNvPr id="201" name="Google Shape;201;p39"/>
          <p:cNvPicPr preferRelativeResize="0"/>
          <p:nvPr/>
        </p:nvPicPr>
        <p:blipFill>
          <a:blip r:embed="rId3">
            <a:alphaModFix/>
          </a:blip>
          <a:stretch>
            <a:fillRect/>
          </a:stretch>
        </p:blipFill>
        <p:spPr>
          <a:xfrm>
            <a:off x="68025" y="979275"/>
            <a:ext cx="8674250" cy="4028150"/>
          </a:xfrm>
          <a:prstGeom prst="rect">
            <a:avLst/>
          </a:prstGeom>
          <a:noFill/>
          <a:ln>
            <a:noFill/>
          </a:ln>
        </p:spPr>
      </p:pic>
      <p:sp>
        <p:nvSpPr>
          <p:cNvPr id="202" name="Google Shape;202;p39"/>
          <p:cNvSpPr/>
          <p:nvPr/>
        </p:nvSpPr>
        <p:spPr>
          <a:xfrm rot="-5400000">
            <a:off x="7878550" y="2849050"/>
            <a:ext cx="1047900" cy="1362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9"/>
          <p:cNvSpPr/>
          <p:nvPr/>
        </p:nvSpPr>
        <p:spPr>
          <a:xfrm rot="-5400000">
            <a:off x="7432225" y="2925250"/>
            <a:ext cx="1047900" cy="1362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40"/>
          <p:cNvSpPr txBox="1"/>
          <p:nvPr>
            <p:ph type="title"/>
          </p:nvPr>
        </p:nvSpPr>
        <p:spPr>
          <a:xfrm>
            <a:off x="311700" y="11845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Approval Logic</a:t>
            </a:r>
            <a:endParaRPr sz="2400"/>
          </a:p>
        </p:txBody>
      </p:sp>
      <p:sp>
        <p:nvSpPr>
          <p:cNvPr id="209" name="Google Shape;209;p40"/>
          <p:cNvSpPr txBox="1"/>
          <p:nvPr>
            <p:ph idx="1" type="body"/>
          </p:nvPr>
        </p:nvSpPr>
        <p:spPr>
          <a:xfrm>
            <a:off x="311700" y="707575"/>
            <a:ext cx="8520600" cy="38616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The approval must follow the set sequence (1,2,3,4) i.e The approver in sequence 2 cannot approve before the person in sequence 1 approves.</a:t>
            </a:r>
            <a:endParaRPr sz="1200"/>
          </a:p>
          <a:p>
            <a:pPr indent="-304800" lvl="0" marL="457200" rtl="0" algn="l">
              <a:spcBef>
                <a:spcPts val="0"/>
              </a:spcBef>
              <a:spcAft>
                <a:spcPts val="0"/>
              </a:spcAft>
              <a:buSzPts val="1200"/>
              <a:buChar char="●"/>
            </a:pPr>
            <a:r>
              <a:rPr lang="en" sz="1200"/>
              <a:t>If the PO is rejected, dialogue box to state the reason for rejection will appear</a:t>
            </a:r>
            <a:endParaRPr sz="1200"/>
          </a:p>
          <a:p>
            <a:pPr indent="-304800" lvl="0" marL="457200" rtl="0" algn="l">
              <a:spcBef>
                <a:spcPts val="0"/>
              </a:spcBef>
              <a:spcAft>
                <a:spcPts val="0"/>
              </a:spcAft>
              <a:buSzPts val="1200"/>
              <a:buChar char="●"/>
            </a:pPr>
            <a:r>
              <a:rPr lang="en" sz="1200"/>
              <a:t>The Approvers digital signatures will be pre-loaded into Odoo, this will appear in the final PO document once the approval is fully done. If only 2 people approve, the only their signature will populate.</a:t>
            </a:r>
            <a:endParaRPr sz="1200"/>
          </a:p>
          <a:p>
            <a:pPr indent="-304800" lvl="0" marL="457200" rtl="0" algn="l">
              <a:spcBef>
                <a:spcPts val="0"/>
              </a:spcBef>
              <a:spcAft>
                <a:spcPts val="0"/>
              </a:spcAft>
              <a:buSzPts val="1200"/>
              <a:buChar char="●"/>
            </a:pPr>
            <a:r>
              <a:rPr lang="en" sz="1200"/>
              <a:t>A rejected PO will be set back to draft state to make </a:t>
            </a:r>
            <a:r>
              <a:rPr lang="en" sz="1200"/>
              <a:t>necessary</a:t>
            </a:r>
            <a:r>
              <a:rPr lang="en" sz="1200"/>
              <a:t> correction for re-approval or will totally be </a:t>
            </a:r>
            <a:r>
              <a:rPr lang="en" sz="1200"/>
              <a:t>cancelled</a:t>
            </a:r>
            <a:endParaRPr sz="1200"/>
          </a:p>
        </p:txBody>
      </p:sp>
      <p:pic>
        <p:nvPicPr>
          <p:cNvPr id="210" name="Google Shape;210;p40"/>
          <p:cNvPicPr preferRelativeResize="0"/>
          <p:nvPr/>
        </p:nvPicPr>
        <p:blipFill rotWithShape="1">
          <a:blip r:embed="rId3">
            <a:alphaModFix/>
          </a:blip>
          <a:srcRect b="11397" l="1612" r="5199" t="3669"/>
          <a:stretch/>
        </p:blipFill>
        <p:spPr>
          <a:xfrm>
            <a:off x="311700" y="2354050"/>
            <a:ext cx="8520599" cy="2095500"/>
          </a:xfrm>
          <a:prstGeom prst="rect">
            <a:avLst/>
          </a:prstGeom>
          <a:noFill/>
          <a:ln cap="flat" cmpd="sng" w="38100">
            <a:solidFill>
              <a:srgbClr val="4A86E8"/>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41"/>
          <p:cNvSpPr txBox="1"/>
          <p:nvPr>
            <p:ph type="title"/>
          </p:nvPr>
        </p:nvSpPr>
        <p:spPr>
          <a:xfrm>
            <a:off x="311700" y="159275"/>
            <a:ext cx="8520600" cy="46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A Fully Approved PO</a:t>
            </a:r>
            <a:endParaRPr sz="2400"/>
          </a:p>
        </p:txBody>
      </p:sp>
      <p:pic>
        <p:nvPicPr>
          <p:cNvPr id="216" name="Google Shape;216;p41"/>
          <p:cNvPicPr preferRelativeResize="0"/>
          <p:nvPr/>
        </p:nvPicPr>
        <p:blipFill>
          <a:blip r:embed="rId3">
            <a:alphaModFix/>
          </a:blip>
          <a:stretch>
            <a:fillRect/>
          </a:stretch>
        </p:blipFill>
        <p:spPr>
          <a:xfrm>
            <a:off x="408200" y="626075"/>
            <a:ext cx="7629989" cy="45174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42"/>
          <p:cNvSpPr txBox="1"/>
          <p:nvPr>
            <p:ph idx="1" type="body"/>
          </p:nvPr>
        </p:nvSpPr>
        <p:spPr>
          <a:xfrm>
            <a:off x="311700" y="394600"/>
            <a:ext cx="8520600" cy="417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Once all the approval are done, the Purchase manager will receive a confirmation email of the approval, print the PO and send to the supplier a fully signed Purchase Order</a:t>
            </a:r>
            <a:endParaRPr/>
          </a:p>
          <a:p>
            <a:pPr indent="0" lvl="0" marL="0" rtl="0" algn="l">
              <a:spcBef>
                <a:spcPts val="1600"/>
              </a:spcBef>
              <a:spcAft>
                <a:spcPts val="1600"/>
              </a:spcAft>
              <a:buNone/>
            </a:pPr>
            <a:r>
              <a:t/>
            </a:r>
            <a:endParaRPr/>
          </a:p>
        </p:txBody>
      </p:sp>
      <p:pic>
        <p:nvPicPr>
          <p:cNvPr id="222" name="Google Shape;222;p42"/>
          <p:cNvPicPr preferRelativeResize="0"/>
          <p:nvPr/>
        </p:nvPicPr>
        <p:blipFill>
          <a:blip r:embed="rId3">
            <a:alphaModFix/>
          </a:blip>
          <a:stretch>
            <a:fillRect/>
          </a:stretch>
        </p:blipFill>
        <p:spPr>
          <a:xfrm>
            <a:off x="0" y="1983708"/>
            <a:ext cx="9144000" cy="193808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pic>
        <p:nvPicPr>
          <p:cNvPr id="227" name="Google Shape;227;p43"/>
          <p:cNvPicPr preferRelativeResize="0"/>
          <p:nvPr/>
        </p:nvPicPr>
        <p:blipFill>
          <a:blip r:embed="rId3">
            <a:alphaModFix/>
          </a:blip>
          <a:stretch>
            <a:fillRect/>
          </a:stretch>
        </p:blipFill>
        <p:spPr>
          <a:xfrm>
            <a:off x="1866900" y="152400"/>
            <a:ext cx="4415034" cy="48386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120" name="Google Shape;120;p2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solution implemented seeks to provide PO approval process through the ERP system. This is further enhanced by the automatic email alerts sent to approvers once the PO is created. Once implemented, this will help improve efficiency and reduce the duration taken to get final approval due to communication delays</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Creation of RFQ</a:t>
            </a:r>
            <a:endParaRPr/>
          </a:p>
        </p:txBody>
      </p:sp>
      <p:sp>
        <p:nvSpPr>
          <p:cNvPr id="126" name="Google Shape;126;p2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Once a purchase requisition has been approved, a Request for Quotation is created to enquire the best price rates in the market for the product requested. Click Purchases module &gt; Request for quotation &gt; Create</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28"/>
          <p:cNvPicPr preferRelativeResize="0"/>
          <p:nvPr/>
        </p:nvPicPr>
        <p:blipFill rotWithShape="1">
          <a:blip r:embed="rId3">
            <a:alphaModFix/>
          </a:blip>
          <a:srcRect b="8126" l="9549" r="4339" t="11655"/>
          <a:stretch/>
        </p:blipFill>
        <p:spPr>
          <a:xfrm>
            <a:off x="975750" y="508775"/>
            <a:ext cx="6439826" cy="4125951"/>
          </a:xfrm>
          <a:prstGeom prst="rect">
            <a:avLst/>
          </a:prstGeom>
          <a:noFill/>
          <a:ln>
            <a:noFill/>
          </a:ln>
        </p:spPr>
      </p:pic>
      <p:sp>
        <p:nvSpPr>
          <p:cNvPr id="132" name="Google Shape;132;p28"/>
          <p:cNvSpPr/>
          <p:nvPr/>
        </p:nvSpPr>
        <p:spPr>
          <a:xfrm>
            <a:off x="6119225" y="1965400"/>
            <a:ext cx="1937400" cy="1116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29"/>
          <p:cNvPicPr preferRelativeResize="0"/>
          <p:nvPr/>
        </p:nvPicPr>
        <p:blipFill>
          <a:blip r:embed="rId3">
            <a:alphaModFix/>
          </a:blip>
          <a:stretch>
            <a:fillRect/>
          </a:stretch>
        </p:blipFill>
        <p:spPr>
          <a:xfrm>
            <a:off x="2119313" y="2764975"/>
            <a:ext cx="4905375" cy="1276350"/>
          </a:xfrm>
          <a:prstGeom prst="rect">
            <a:avLst/>
          </a:prstGeom>
          <a:noFill/>
          <a:ln>
            <a:noFill/>
          </a:ln>
        </p:spPr>
      </p:pic>
      <p:sp>
        <p:nvSpPr>
          <p:cNvPr id="138" name="Google Shape;138;p29"/>
          <p:cNvSpPr/>
          <p:nvPr/>
        </p:nvSpPr>
        <p:spPr>
          <a:xfrm>
            <a:off x="990125" y="3701500"/>
            <a:ext cx="1129200" cy="111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9" name="Google Shape;139;p29"/>
          <p:cNvPicPr preferRelativeResize="0"/>
          <p:nvPr/>
        </p:nvPicPr>
        <p:blipFill>
          <a:blip r:embed="rId4">
            <a:alphaModFix/>
          </a:blip>
          <a:stretch>
            <a:fillRect/>
          </a:stretch>
        </p:blipFill>
        <p:spPr>
          <a:xfrm>
            <a:off x="1934925" y="636825"/>
            <a:ext cx="5029200" cy="1771650"/>
          </a:xfrm>
          <a:prstGeom prst="rect">
            <a:avLst/>
          </a:prstGeom>
          <a:noFill/>
          <a:ln>
            <a:noFill/>
          </a:ln>
        </p:spPr>
      </p:pic>
      <p:sp>
        <p:nvSpPr>
          <p:cNvPr id="140" name="Google Shape;140;p29"/>
          <p:cNvSpPr/>
          <p:nvPr/>
        </p:nvSpPr>
        <p:spPr>
          <a:xfrm>
            <a:off x="5265975" y="1156600"/>
            <a:ext cx="2286000" cy="1116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p30"/>
          <p:cNvPicPr preferRelativeResize="0"/>
          <p:nvPr/>
        </p:nvPicPr>
        <p:blipFill>
          <a:blip r:embed="rId3">
            <a:alphaModFix/>
          </a:blip>
          <a:stretch>
            <a:fillRect/>
          </a:stretch>
        </p:blipFill>
        <p:spPr>
          <a:xfrm>
            <a:off x="960875" y="152400"/>
            <a:ext cx="7082907" cy="4838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31"/>
          <p:cNvPicPr preferRelativeResize="0"/>
          <p:nvPr/>
        </p:nvPicPr>
        <p:blipFill>
          <a:blip r:embed="rId3">
            <a:alphaModFix/>
          </a:blip>
          <a:stretch>
            <a:fillRect/>
          </a:stretch>
        </p:blipFill>
        <p:spPr>
          <a:xfrm>
            <a:off x="459050" y="152400"/>
            <a:ext cx="7534546" cy="48386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request for quotation will be sent out to different suppliers who will respond with their respective price quotations. Once this is done, the procurement department will select the appropriate suppliers based on the selection </a:t>
            </a:r>
            <a:r>
              <a:rPr lang="en"/>
              <a:t>criteria</a:t>
            </a:r>
            <a:r>
              <a:rPr lang="en"/>
              <a:t> and create a PO to procure the item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3"/>
          <p:cNvSpPr txBox="1"/>
          <p:nvPr>
            <p:ph type="title"/>
          </p:nvPr>
        </p:nvSpPr>
        <p:spPr>
          <a:xfrm>
            <a:off x="175625" y="77625"/>
            <a:ext cx="8520600" cy="48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Creation of Purchase Order</a:t>
            </a:r>
            <a:endParaRPr sz="2400"/>
          </a:p>
        </p:txBody>
      </p:sp>
      <p:pic>
        <p:nvPicPr>
          <p:cNvPr id="161" name="Google Shape;161;p33"/>
          <p:cNvPicPr preferRelativeResize="0"/>
          <p:nvPr/>
        </p:nvPicPr>
        <p:blipFill>
          <a:blip r:embed="rId3">
            <a:alphaModFix/>
          </a:blip>
          <a:stretch>
            <a:fillRect/>
          </a:stretch>
        </p:blipFill>
        <p:spPr>
          <a:xfrm>
            <a:off x="1835600" y="3099038"/>
            <a:ext cx="5200650" cy="1476375"/>
          </a:xfrm>
          <a:prstGeom prst="rect">
            <a:avLst/>
          </a:prstGeom>
          <a:noFill/>
          <a:ln>
            <a:noFill/>
          </a:ln>
        </p:spPr>
      </p:pic>
      <p:sp>
        <p:nvSpPr>
          <p:cNvPr id="162" name="Google Shape;162;p33"/>
          <p:cNvSpPr/>
          <p:nvPr/>
        </p:nvSpPr>
        <p:spPr>
          <a:xfrm>
            <a:off x="615500" y="4165100"/>
            <a:ext cx="1296300" cy="83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3" name="Google Shape;163;p33"/>
          <p:cNvPicPr preferRelativeResize="0"/>
          <p:nvPr/>
        </p:nvPicPr>
        <p:blipFill>
          <a:blip r:embed="rId4">
            <a:alphaModFix/>
          </a:blip>
          <a:stretch>
            <a:fillRect/>
          </a:stretch>
        </p:blipFill>
        <p:spPr>
          <a:xfrm>
            <a:off x="1417850" y="942663"/>
            <a:ext cx="5029200" cy="1771650"/>
          </a:xfrm>
          <a:prstGeom prst="rect">
            <a:avLst/>
          </a:prstGeom>
          <a:noFill/>
          <a:ln>
            <a:noFill/>
          </a:ln>
        </p:spPr>
      </p:pic>
      <p:sp>
        <p:nvSpPr>
          <p:cNvPr id="164" name="Google Shape;164;p33"/>
          <p:cNvSpPr/>
          <p:nvPr/>
        </p:nvSpPr>
        <p:spPr>
          <a:xfrm rot="10800000">
            <a:off x="4572000" y="1786638"/>
            <a:ext cx="1296300" cy="83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