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 SemiBold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Daniel Kabosh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NunitoSemiBold-italic.fntdata"/><Relationship Id="rId23" Type="http://schemas.openxmlformats.org/officeDocument/2006/relationships/font" Target="fonts/Nunito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NunitoSemiBold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7-22T07:56:02.953">
    <p:pos x="216" y="629"/>
    <p:text>@h.kimeu@kokonetworks.com 
Do we have any OIML guidelines on pressure and vacuum relief valves?
_Assigned to Henry Kimeu_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7-24T13:17:08.772">
    <p:pos x="96" y="509"/>
    <p:text>to edit 1st process from fuel to oil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a533a6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8ba533a6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75326c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75326c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75326c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75326c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c681416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c681416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bd1d172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bd1d172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68141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68141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81596da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8c81596da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bd1d17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bd1d17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8bbd1d172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a533a6d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ba533a6d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681416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681416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a533a6d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a533a6d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a533a6d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a533a6d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bd1d172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bd1d172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dce15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dce15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bd1d172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bd1d172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700"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6304976" y="4316825"/>
            <a:ext cx="241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/>
        </p:nvSpPr>
        <p:spPr>
          <a:xfrm>
            <a:off x="6304976" y="4944059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able of Contents">
  <p:cSld name="1_Table of Conten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34" y="200684"/>
            <a:ext cx="535539" cy="694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5133239" y="2061078"/>
            <a:ext cx="36582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4163162" y="2061078"/>
            <a:ext cx="969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464969" y="2302130"/>
            <a:ext cx="33267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4"/>
          <p:cNvSpPr txBox="1"/>
          <p:nvPr/>
        </p:nvSpPr>
        <p:spPr>
          <a:xfrm>
            <a:off x="-1" y="4942816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sz="1100"/>
          </a:p>
        </p:txBody>
      </p:sp>
      <p:sp>
        <p:nvSpPr>
          <p:cNvPr id="68" name="Google Shape;68;p14"/>
          <p:cNvSpPr txBox="1"/>
          <p:nvPr/>
        </p:nvSpPr>
        <p:spPr>
          <a:xfrm>
            <a:off x="5464969" y="1591258"/>
            <a:ext cx="3107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Agenda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0" y="4952691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sz="1100"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77" name="Google Shape;77;p15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able of Contents">
  <p:cSld name="2_Table of Conten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4" y="211981"/>
            <a:ext cx="1425937" cy="1849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5133239" y="2061078"/>
            <a:ext cx="36582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4163162" y="2061078"/>
            <a:ext cx="969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5464969" y="2302130"/>
            <a:ext cx="33267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16"/>
          <p:cNvSpPr txBox="1"/>
          <p:nvPr/>
        </p:nvSpPr>
        <p:spPr>
          <a:xfrm>
            <a:off x="-1" y="4942816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sz="1100"/>
          </a:p>
        </p:txBody>
      </p:sp>
      <p:sp>
        <p:nvSpPr>
          <p:cNvPr id="86" name="Google Shape;86;p16"/>
          <p:cNvSpPr txBox="1"/>
          <p:nvPr/>
        </p:nvSpPr>
        <p:spPr>
          <a:xfrm>
            <a:off x="5245894" y="1591258"/>
            <a:ext cx="3326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Table of Contents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31322" y="225480"/>
            <a:ext cx="8635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55653" y="672582"/>
            <a:ext cx="86352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231320" y="-36458"/>
            <a:ext cx="337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_Zp8NNv5xA8xmeBDgHUjwqBg-WrK3WYstkv9c6J_5-I/edit?ts=5e995e02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hyperlink" Target="https://docs.google.com/document/d/1_Zp8NNv5xA8xmeBDgHUjwqBg-WrK3WYstkv9c6J_5-I/edit?ts=5e995e02" TargetMode="External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https://docs.google.com/spreadsheets/d/1IV9wo8xHs5wLIrPCQ4eEV16kQ7xZ7p2WZuppQuHC1Ys/edit?ts=5f1a8d4e#gid=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7.xml"/><Relationship Id="rId7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693500" y="1846700"/>
            <a:ext cx="4193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PVRV Calibration Training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Rig Functionality: Vacuum Calibration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12018" r="0" t="10023"/>
          <a:stretch/>
        </p:blipFill>
        <p:spPr>
          <a:xfrm>
            <a:off x="109675" y="717625"/>
            <a:ext cx="5253148" cy="402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1181100" y="2316375"/>
            <a:ext cx="419100" cy="415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926250" y="1992375"/>
            <a:ext cx="928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CLOSED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3514725" y="3464125"/>
            <a:ext cx="419100" cy="415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3236075" y="3786175"/>
            <a:ext cx="928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CLOSED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3007475" y="2185925"/>
            <a:ext cx="88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Vacuum Gauge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440625" y="3852875"/>
            <a:ext cx="1207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To v</a:t>
            </a:r>
            <a:r>
              <a:rPr b="1" lang="en">
                <a:solidFill>
                  <a:srgbClr val="FFFFFF"/>
                </a:solidFill>
              </a:rPr>
              <a:t>acuum pump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768625" y="1469575"/>
            <a:ext cx="28953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pressure components of the rig are closed off while the vacuum components remain open when calibrating the PVRV vacuum value at </a:t>
            </a:r>
            <a:r>
              <a:rPr b="1" lang="en"/>
              <a:t>-0.01 bar </a:t>
            </a:r>
            <a:r>
              <a:rPr lang="en"/>
              <a:t>and </a:t>
            </a:r>
            <a:r>
              <a:rPr b="1" lang="en"/>
              <a:t>1KPa</a:t>
            </a:r>
            <a:r>
              <a:rPr lang="en"/>
              <a:t> on the vacuum gauge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2571625" y="3018300"/>
            <a:ext cx="707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OPEN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1769325" y="2877175"/>
            <a:ext cx="707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OPEN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Rig Functionality: Pressure Calibration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12018" r="0" t="10023"/>
          <a:stretch/>
        </p:blipFill>
        <p:spPr>
          <a:xfrm>
            <a:off x="109675" y="717625"/>
            <a:ext cx="5253148" cy="402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2749400" y="2462550"/>
            <a:ext cx="419100" cy="415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168500" y="2462550"/>
            <a:ext cx="928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CLOSED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1852750" y="3661075"/>
            <a:ext cx="419100" cy="415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2271850" y="3706825"/>
            <a:ext cx="928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CLOSED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440625" y="2183575"/>
            <a:ext cx="1157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Pressure</a:t>
            </a:r>
            <a:r>
              <a:rPr b="1" lang="en">
                <a:solidFill>
                  <a:srgbClr val="FFFFFF"/>
                </a:solidFill>
              </a:rPr>
              <a:t> Gauge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97300" y="3464125"/>
            <a:ext cx="1207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To compressor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768625" y="1469575"/>
            <a:ext cx="28953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vacuum components of the rig are closed off while the pressure components remain open when calibrating the PVRV pressure value at </a:t>
            </a:r>
            <a:r>
              <a:rPr b="1" lang="en"/>
              <a:t>1.03 bar</a:t>
            </a:r>
            <a:r>
              <a:rPr lang="en"/>
              <a:t> and </a:t>
            </a:r>
            <a:r>
              <a:rPr b="1" lang="en"/>
              <a:t>170mmWC </a:t>
            </a:r>
            <a:r>
              <a:rPr lang="en"/>
              <a:t>on the pressure gauge.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1004075" y="3030550"/>
            <a:ext cx="707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OPEN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295125" y="3525850"/>
            <a:ext cx="707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OPEN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Calibration Process- Vacuum calibration</a:t>
            </a:r>
            <a:endParaRPr/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9071" y="3983077"/>
            <a:ext cx="4125300" cy="43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KNK OPS WI/T3 084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48" y="804672"/>
            <a:ext cx="7961443" cy="302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Calibration Process- Pressure calibration</a:t>
            </a:r>
            <a:endParaRPr/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9071" y="3983077"/>
            <a:ext cx="4125300" cy="43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KNK OPS WI/T3 084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08982"/>
            <a:ext cx="8647766" cy="302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Process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425" y="936325"/>
            <a:ext cx="3298500" cy="18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361175" y="864750"/>
            <a:ext cx="50061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completing calibration the PVRV is labelled with a sticker is used indicating: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unit serial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Calibration 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Who calibrated the PVRV?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Expiry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</a:t>
            </a:r>
            <a:r>
              <a:rPr lang="en"/>
              <a:t>fill out</a:t>
            </a:r>
            <a:r>
              <a:rPr lang="en"/>
              <a:t>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PVRV calibration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Y.jpg"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>
            <p:ph type="title"/>
          </p:nvPr>
        </p:nvSpPr>
        <p:spPr>
          <a:xfrm>
            <a:off x="4648200" y="2520149"/>
            <a:ext cx="2701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E6FC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FE6FC"/>
                </a:solidFill>
              </a:rPr>
              <a:t>Thank you</a:t>
            </a:r>
            <a:endParaRPr sz="3200">
              <a:solidFill>
                <a:srgbClr val="1FE6F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4988081" y="2302125"/>
            <a:ext cx="4063200" cy="26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Abbreviations</a:t>
            </a:r>
            <a:endParaRPr/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Definitions</a:t>
            </a:r>
            <a:endParaRPr/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Design Overview</a:t>
            </a:r>
            <a:endParaRPr/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Functionality Overview</a:t>
            </a:r>
            <a:endParaRPr/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Calibration Process</a:t>
            </a:r>
            <a:endParaRPr sz="16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Abbreviations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32100" y="761450"/>
            <a:ext cx="78096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PVRV - Pressure Vacuum Relief Valve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ADJ SCREW-Adjusting screw for pressure setting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P.R SPRING- Pressure Relief Spring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V.R SPRING- Vacuum Relief Spring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V1- Pressure Gauge Isolation Valve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V2- Vacuum Inlet Isolation Valve </a:t>
            </a:r>
            <a:endParaRPr sz="1800"/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V3- Vacuum Gauge Isolation Valve</a:t>
            </a:r>
            <a:endParaRPr sz="1800"/>
          </a:p>
          <a:p>
            <a:pPr indent="-3619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800"/>
              <a:t>V4- Pressure Inlet Isolation Valve</a:t>
            </a:r>
            <a:endParaRPr sz="25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What is calibration?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Calibration is the comparison of measured value delivered by a device under test with those of a calibration standard of known accuracy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Or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the set of operations which establishes, under specified conditions, the relationship between the values of pressure indicated by a pressure gauge and the corresponding values of pressure realized by a reference standard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OIML -R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PVRV Design Overview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0" y="761624"/>
            <a:ext cx="2353650" cy="38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150" y="1394925"/>
            <a:ext cx="3338550" cy="2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Calibration</a:t>
            </a:r>
            <a:r>
              <a:rPr lang="en"/>
              <a:t> Rig</a:t>
            </a:r>
            <a:r>
              <a:rPr lang="en"/>
              <a:t> Design Overview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" y="798125"/>
            <a:ext cx="5463000" cy="27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5607350" y="701875"/>
            <a:ext cx="31890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Parts Overview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V1- Pressure gauge isolation valve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V2- Vacuum pump isolation valve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V3- Vacuum gauge isolation valve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V4- Compressor isolation valve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Compressor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a gauge for its tank pressure and its pressure release rate. This rate can be regulated using the pressure regulator and then released using manual valve.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Vacuum Pump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a vacuum in the system when the vacuum pump exhaust is covered with a finger for approximately 5-7 seconds.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PVRV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Functionality Overview</a:t>
            </a:r>
            <a:endParaRPr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344093" y="962178"/>
            <a:ext cx="8455800" cy="36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02020"/>
              </a:buClr>
              <a:buSzPts val="1800"/>
              <a:buChar char="●"/>
            </a:pPr>
            <a:r>
              <a:rPr lang="en" sz="1800">
                <a:solidFill>
                  <a:srgbClr val="202020"/>
                </a:solidFill>
                <a:highlight>
                  <a:srgbClr val="FFFFFF"/>
                </a:highlight>
              </a:rPr>
              <a:t>Pressure/vacuum relief valve is a mechanical device used to regulate pressure in an enclosed system.</a:t>
            </a:r>
            <a:endParaRPr sz="18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Char char="●"/>
            </a:pPr>
            <a:r>
              <a:rPr lang="en" sz="1800">
                <a:solidFill>
                  <a:srgbClr val="202020"/>
                </a:solidFill>
                <a:highlight>
                  <a:srgbClr val="FFFFFF"/>
                </a:highlight>
              </a:rPr>
              <a:t>It’s pressure and vacuum settings are set/varied based on the hardness of a compressed springs at different heights.</a:t>
            </a:r>
            <a:endParaRPr sz="18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Char char="●"/>
            </a:pPr>
            <a:r>
              <a:rPr lang="en" sz="1800">
                <a:solidFill>
                  <a:srgbClr val="202020"/>
                </a:solidFill>
                <a:highlight>
                  <a:srgbClr val="FFFFFF"/>
                </a:highlight>
              </a:rPr>
              <a:t>The KP tank is an atmospheric tank hence always needs to be balanced out by pressure outside:</a:t>
            </a:r>
            <a:endParaRPr sz="18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AutoNum type="arabicPeriod"/>
            </a:pPr>
            <a:r>
              <a:rPr lang="en" sz="1800">
                <a:solidFill>
                  <a:srgbClr val="202020"/>
                </a:solidFill>
                <a:highlight>
                  <a:srgbClr val="FFFFFF"/>
                </a:highlight>
              </a:rPr>
              <a:t>The PVRV therefore releases pressure when the tank pressure gets above 1.03bar to avoid the tank bulging and bursting under extreme internal pressures.</a:t>
            </a:r>
            <a:endParaRPr sz="18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800"/>
              <a:buAutoNum type="arabicPeriod"/>
            </a:pPr>
            <a:r>
              <a:rPr lang="en" sz="1800">
                <a:solidFill>
                  <a:srgbClr val="202020"/>
                </a:solidFill>
                <a:highlight>
                  <a:srgbClr val="FFFFFF"/>
                </a:highlight>
              </a:rPr>
              <a:t>The PVRV also allows atmospheric pressure into the tank when it’s internal pressure drops to -0.01 bar to avoid the tank caving in and getting crushed due to the imbalance.</a:t>
            </a:r>
            <a:endParaRPr sz="18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02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75" y="704075"/>
            <a:ext cx="5813629" cy="404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PVRV Functionality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Rig Functionality Overview</a:t>
            </a:r>
            <a:endParaRPr/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calibration rig is designed to provide measured, accurate and varying amounts of both pressure and vacuum using the compressor and vacuum pumps respectively.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pressure gauge and vacuum gauge give accurate readings of the required values of 1.03 bar and -0.01 bar respectively.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manual valves isolate the vacuum and pressure aspects of the rig during their separate calibration processes.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