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Nunito SemiBold"/>
      <p:regular r:id="rId35"/>
      <p:bold r:id="rId36"/>
      <p:italic r:id="rId37"/>
      <p:boldItalic r:id="rId38"/>
    </p:embeddedFont>
    <p:embeddedFont>
      <p:font typeface="Raleway"/>
      <p:regular r:id="rId39"/>
      <p:bold r:id="rId40"/>
      <p:italic r:id="rId41"/>
      <p:boldItalic r:id="rId42"/>
    </p:embeddedFont>
    <p:embeddedFont>
      <p:font typeface="Nunito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552844-9357-40EF-B4A8-77A3FF3D7F34}">
  <a:tblStyle styleId="{E6552844-9357-40EF-B4A8-77A3FF3D7F3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44" Type="http://schemas.openxmlformats.org/officeDocument/2006/relationships/font" Target="fonts/Nunito-bold.fntdata"/><Relationship Id="rId43" Type="http://schemas.openxmlformats.org/officeDocument/2006/relationships/font" Target="fonts/Nunito-regular.fntdata"/><Relationship Id="rId46" Type="http://schemas.openxmlformats.org/officeDocument/2006/relationships/font" Target="fonts/Nunito-boldItalic.fntdata"/><Relationship Id="rId45" Type="http://schemas.openxmlformats.org/officeDocument/2006/relationships/font" Target="fonts/Nuni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font" Target="fonts/NunitoSemiBold-regular.fntdata"/><Relationship Id="rId34" Type="http://schemas.openxmlformats.org/officeDocument/2006/relationships/slide" Target="slides/slide27.xml"/><Relationship Id="rId37" Type="http://schemas.openxmlformats.org/officeDocument/2006/relationships/font" Target="fonts/NunitoSemiBold-italic.fntdata"/><Relationship Id="rId36" Type="http://schemas.openxmlformats.org/officeDocument/2006/relationships/font" Target="fonts/NunitoSemiBold-bold.fntdata"/><Relationship Id="rId39" Type="http://schemas.openxmlformats.org/officeDocument/2006/relationships/font" Target="fonts/Raleway-regular.fntdata"/><Relationship Id="rId38" Type="http://schemas.openxmlformats.org/officeDocument/2006/relationships/font" Target="fonts/NunitoSemiBold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font" Target="fonts/La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63c8d03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63c8d03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792fe1a91_0_3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a792fe1a91_0_3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a792fe1a91_0_3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11346d9f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11346d9f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11346d9f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11346d9f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11346d9f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11346d9f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11346d9f7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11346d9f7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11346d9f7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11346d9f7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66on   n  jhhhhhhhhhhhhhhhhhhhhhhhhhhhhhhhhhhhhhhhhhhhhhhhhhhhhhhhhhhhhhhhhhhhhhhhhhhhhhhh-y0011011110100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11346d9f7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11346d9f7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11346d9f7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11346d9f7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1346d9f7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1346d9f7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11346d9f7_0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11346d9f7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792fe1a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792fe1a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11346d9f7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11346d9f7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11346d9f7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b11346d9f7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11346d9f7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11346d9f7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11346d9f7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11346d9f7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11346d9f7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11346d9f7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11346d9f7_0_8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b11346d9f7_0_8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11346d9f7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b11346d9f7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792fe1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792fe1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792fe1a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792fe1a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11346d9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11346d9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792fe1a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792fe1a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792fe1a91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792fe1a91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Run to 5 mins 40 seconds.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RuVideo - https://www.youtube.com/watch?v=502ILHjX9EE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792fe1a91_0_4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a792fe1a91_0_4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11346d9f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11346d9f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11346d9f7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11346d9f7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4080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um training templat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156575" y="-23700"/>
            <a:ext cx="75318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197625" y="0"/>
            <a:ext cx="54705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90" name="Google Shape;9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 txBox="1"/>
          <p:nvPr>
            <p:ph type="title"/>
          </p:nvPr>
        </p:nvSpPr>
        <p:spPr>
          <a:xfrm>
            <a:off x="145450" y="0"/>
            <a:ext cx="33009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5" name="Google Shape;105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261264" y="227168"/>
            <a:ext cx="22173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5"/>
          <p:cNvSpPr txBox="1"/>
          <p:nvPr/>
        </p:nvSpPr>
        <p:spPr>
          <a:xfrm>
            <a:off x="7729870" y="4104167"/>
            <a:ext cx="184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43406" y="273844"/>
            <a:ext cx="8632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0A3E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0A0A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42900" y="697706"/>
            <a:ext cx="4237500" cy="4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1B2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4580598" y="685800"/>
            <a:ext cx="4237500" cy="4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1B2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12" type="sldNum"/>
          </p:nvPr>
        </p:nvSpPr>
        <p:spPr>
          <a:xfrm>
            <a:off x="8812732" y="4931085"/>
            <a:ext cx="3312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343406" y="273844"/>
            <a:ext cx="8632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0A3E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0A0A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343406" y="682228"/>
            <a:ext cx="8632500" cy="3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1B2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1B2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8812732" y="4931085"/>
            <a:ext cx="3312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">
  <p:cSld name="Text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5" name="Google Shape;12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645044" y="4800601"/>
            <a:ext cx="505189" cy="342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6" name="Google Shape;12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"/>
            <a:ext cx="900113" cy="707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47" y="113911"/>
            <a:ext cx="320113" cy="415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8"/>
          <p:cNvCxnSpPr/>
          <p:nvPr/>
        </p:nvCxnSpPr>
        <p:spPr>
          <a:xfrm>
            <a:off x="0" y="703247"/>
            <a:ext cx="9150300" cy="0"/>
          </a:xfrm>
          <a:prstGeom prst="straightConnector1">
            <a:avLst/>
          </a:prstGeom>
          <a:noFill/>
          <a:ln cap="flat" cmpd="sng" w="19050">
            <a:solidFill>
              <a:srgbClr val="65D9F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9" name="Google Shape;129;p28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4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/>
        </p:nvSpPr>
        <p:spPr>
          <a:xfrm>
            <a:off x="0" y="4952691"/>
            <a:ext cx="27624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2020 KOKO Networks Limited – Proprietary &amp; Confidential </a:t>
            </a:r>
            <a:endParaRPr sz="1100"/>
          </a:p>
        </p:txBody>
      </p:sp>
      <p:sp>
        <p:nvSpPr>
          <p:cNvPr id="131" name="Google Shape;131;p28"/>
          <p:cNvSpPr txBox="1"/>
          <p:nvPr>
            <p:ph idx="1" type="subTitle"/>
          </p:nvPr>
        </p:nvSpPr>
        <p:spPr>
          <a:xfrm>
            <a:off x="344043" y="999353"/>
            <a:ext cx="8455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132" name="Google Shape;132;p28"/>
          <p:cNvCxnSpPr/>
          <p:nvPr/>
        </p:nvCxnSpPr>
        <p:spPr>
          <a:xfrm>
            <a:off x="-1" y="4790417"/>
            <a:ext cx="9148500" cy="1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3" name="Google Shape;133;p28"/>
          <p:cNvSpPr txBox="1"/>
          <p:nvPr>
            <p:ph idx="12" type="sldNum"/>
          </p:nvPr>
        </p:nvSpPr>
        <p:spPr>
          <a:xfrm>
            <a:off x="8799957" y="4810783"/>
            <a:ext cx="344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Default Layout">
  <p:cSld name="CONTENT - Default Layou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50042" y="225030"/>
            <a:ext cx="7022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50042" y="1485900"/>
            <a:ext cx="70221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1pPr>
            <a:lvl2pPr indent="-29845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2" type="body"/>
          </p:nvPr>
        </p:nvSpPr>
        <p:spPr>
          <a:xfrm>
            <a:off x="7486650" y="225030"/>
            <a:ext cx="13071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Font typeface="Arial"/>
              <a:buNone/>
              <a:defRPr b="1" i="0" sz="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3" type="body"/>
          </p:nvPr>
        </p:nvSpPr>
        <p:spPr>
          <a:xfrm>
            <a:off x="350042" y="1257300"/>
            <a:ext cx="7022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005AAA"/>
                </a:solidFill>
              </a:defRPr>
            </a:lvl1pPr>
            <a:lvl2pPr indent="-29845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- text and wide chart">
  <p:cSld name="Main - text and wide char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>
            <p:ph idx="2" type="chart"/>
          </p:nvPr>
        </p:nvSpPr>
        <p:spPr>
          <a:xfrm>
            <a:off x="609600" y="2731625"/>
            <a:ext cx="79248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idx="1" type="body"/>
          </p:nvPr>
        </p:nvSpPr>
        <p:spPr>
          <a:xfrm>
            <a:off x="609600" y="4421981"/>
            <a:ext cx="79248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type="title"/>
          </p:nvPr>
        </p:nvSpPr>
        <p:spPr>
          <a:xfrm>
            <a:off x="609600" y="228600"/>
            <a:ext cx="77466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3" name="Google Shape;143;p30"/>
          <p:cNvSpPr txBox="1"/>
          <p:nvPr>
            <p:ph idx="3" type="body"/>
          </p:nvPr>
        </p:nvSpPr>
        <p:spPr>
          <a:xfrm>
            <a:off x="609600" y="846534"/>
            <a:ext cx="7924800" cy="18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›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˗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- bullet w/ callout">
  <p:cSld name="Main - bullet w/ callou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609600" y="228600"/>
            <a:ext cx="77466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609600" y="4054454"/>
            <a:ext cx="7924800" cy="54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31"/>
          <p:cNvSpPr txBox="1"/>
          <p:nvPr>
            <p:ph idx="2" type="body"/>
          </p:nvPr>
        </p:nvSpPr>
        <p:spPr>
          <a:xfrm>
            <a:off x="609600" y="846534"/>
            <a:ext cx="7924800" cy="3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›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˗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#4">
  <p:cSld name="Section Divider #4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239142" y="2698671"/>
            <a:ext cx="8009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2"/>
          <p:cNvSpPr txBox="1"/>
          <p:nvPr>
            <p:ph idx="2" type="body"/>
          </p:nvPr>
        </p:nvSpPr>
        <p:spPr>
          <a:xfrm>
            <a:off x="239142" y="2993232"/>
            <a:ext cx="8009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32"/>
          <p:cNvSpPr txBox="1"/>
          <p:nvPr>
            <p:ph idx="3" type="body"/>
          </p:nvPr>
        </p:nvSpPr>
        <p:spPr>
          <a:xfrm>
            <a:off x="239142" y="3287792"/>
            <a:ext cx="8009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2"/>
          <p:cNvSpPr txBox="1"/>
          <p:nvPr>
            <p:ph type="title"/>
          </p:nvPr>
        </p:nvSpPr>
        <p:spPr>
          <a:xfrm>
            <a:off x="239140" y="2313830"/>
            <a:ext cx="792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" showMasterSp="0">
  <p:cSld name="TITLE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934029" y="4788759"/>
            <a:ext cx="21336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hyperlink" Target="http://drive.google.com/file/d/1kdzWX7LQQ1q4CvRUppm08stj00PXOHiu/view" TargetMode="External"/><Relationship Id="rId5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hyperlink" Target="http://drive.google.com/file/d/19bNouTjtXkQJ-r1NPMre-w1seqCn9QhT/view" TargetMode="External"/><Relationship Id="rId5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502ILHjX9EE" TargetMode="External"/><Relationship Id="rId4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60" name="Google Shape;160;p3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Welcome to our third online training session!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read through this deck in advance of next week’s session.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 some slides you will see an icon - please click to hear more.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Next week’s session will be an interactive video call which will test your understanding of the material! </a:t>
            </a:r>
            <a:endParaRPr sz="1800"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3">
            <a:alphaModFix/>
          </a:blip>
          <a:srcRect b="-4890" l="-7640" r="7640" t="4890"/>
          <a:stretch/>
        </p:blipFill>
        <p:spPr>
          <a:xfrm>
            <a:off x="7348275" y="1692450"/>
            <a:ext cx="13906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004888"/>
            <a:ext cx="7905750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3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Manager Characteristics</a:t>
            </a:r>
            <a:endParaRPr/>
          </a:p>
        </p:txBody>
      </p:sp>
      <p:pic>
        <p:nvPicPr>
          <p:cNvPr id="271" name="Google Shape;271;p44"/>
          <p:cNvPicPr preferRelativeResize="0"/>
          <p:nvPr/>
        </p:nvPicPr>
        <p:blipFill rotWithShape="1">
          <a:blip r:embed="rId3">
            <a:alphaModFix/>
          </a:blip>
          <a:srcRect b="6703" l="0" r="0" t="51864"/>
          <a:stretch/>
        </p:blipFill>
        <p:spPr>
          <a:xfrm>
            <a:off x="4102948" y="1355226"/>
            <a:ext cx="4335401" cy="2569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4"/>
          <p:cNvPicPr preferRelativeResize="0"/>
          <p:nvPr/>
        </p:nvPicPr>
        <p:blipFill rotWithShape="1">
          <a:blip r:embed="rId3">
            <a:alphaModFix/>
          </a:blip>
          <a:srcRect b="46882" l="0" r="0" t="13016"/>
          <a:stretch/>
        </p:blipFill>
        <p:spPr>
          <a:xfrm>
            <a:off x="373502" y="1346249"/>
            <a:ext cx="4253400" cy="24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Manager Types</a:t>
            </a:r>
            <a:endParaRPr/>
          </a:p>
        </p:txBody>
      </p:sp>
      <p:pic>
        <p:nvPicPr>
          <p:cNvPr id="278" name="Google Shape;278;p45"/>
          <p:cNvPicPr preferRelativeResize="0"/>
          <p:nvPr/>
        </p:nvPicPr>
        <p:blipFill rotWithShape="1">
          <a:blip r:embed="rId3">
            <a:alphaModFix/>
          </a:blip>
          <a:srcRect b="56791" l="25430" r="48109" t="8839"/>
          <a:stretch/>
        </p:blipFill>
        <p:spPr>
          <a:xfrm>
            <a:off x="274159" y="847260"/>
            <a:ext cx="4030384" cy="2944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5"/>
          <p:cNvPicPr preferRelativeResize="0"/>
          <p:nvPr/>
        </p:nvPicPr>
        <p:blipFill rotWithShape="1">
          <a:blip r:embed="rId3">
            <a:alphaModFix/>
          </a:blip>
          <a:srcRect b="10523" l="25430" r="48109" t="55878"/>
          <a:stretch/>
        </p:blipFill>
        <p:spPr>
          <a:xfrm>
            <a:off x="4823812" y="1625205"/>
            <a:ext cx="4047064" cy="289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729450" y="4080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Product Vision</a:t>
            </a:r>
            <a:endParaRPr sz="3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Vision</a:t>
            </a:r>
            <a:endParaRPr/>
          </a:p>
        </p:txBody>
      </p:sp>
      <p:sp>
        <p:nvSpPr>
          <p:cNvPr id="290" name="Google Shape;290;p47"/>
          <p:cNvSpPr txBox="1"/>
          <p:nvPr>
            <p:ph idx="1" type="body"/>
          </p:nvPr>
        </p:nvSpPr>
        <p:spPr>
          <a:xfrm>
            <a:off x="315450" y="813413"/>
            <a:ext cx="23649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“The 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product vision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 is the overarching goal you are aiming for, the reason for creating the 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product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It provides a continued purpose in an ever-changing world, acts as the 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product's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 true north, provides motivation when the going gets tough, and facilitates effective collaboration” Roman Pilcher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250" y="1691125"/>
            <a:ext cx="5731501" cy="25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Prework</a:t>
            </a:r>
            <a:endParaRPr/>
          </a:p>
        </p:txBody>
      </p:sp>
      <p:pic>
        <p:nvPicPr>
          <p:cNvPr id="297" name="Google Shape;297;p48"/>
          <p:cNvPicPr preferRelativeResize="0"/>
          <p:nvPr/>
        </p:nvPicPr>
        <p:blipFill rotWithShape="1">
          <a:blip r:embed="rId3">
            <a:alphaModFix/>
          </a:blip>
          <a:srcRect b="10199" l="11481" r="24014" t="18428"/>
          <a:stretch/>
        </p:blipFill>
        <p:spPr>
          <a:xfrm>
            <a:off x="2384153" y="725877"/>
            <a:ext cx="6512724" cy="4053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5450" y="813425"/>
            <a:ext cx="1720500" cy="27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Using a current product / feature / project complete a worked example of the a product vision.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Timebox yourself to 15 mins.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You will be presenting this at the next session.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Canvas</a:t>
            </a:r>
            <a:endParaRPr/>
          </a:p>
        </p:txBody>
      </p:sp>
      <p:sp>
        <p:nvSpPr>
          <p:cNvPr id="304" name="Google Shape;304;p49"/>
          <p:cNvSpPr txBox="1"/>
          <p:nvPr>
            <p:ph idx="1" type="body"/>
          </p:nvPr>
        </p:nvSpPr>
        <p:spPr>
          <a:xfrm>
            <a:off x="315450" y="737225"/>
            <a:ext cx="85659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Once you have defined and agreed a product vision with stakeholders you can flesh out a product canvas or business canvas. Choose your tool based on the needs of your feature or project.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5" name="Google Shape;3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3" y="1519150"/>
            <a:ext cx="4051125" cy="25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400" y="2864970"/>
            <a:ext cx="4525550" cy="21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729450" y="4080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The Backlog</a:t>
            </a:r>
            <a:endParaRPr sz="3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type="title"/>
          </p:nvPr>
        </p:nvSpPr>
        <p:spPr>
          <a:xfrm>
            <a:off x="145450" y="0"/>
            <a:ext cx="3300900" cy="8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</a:t>
            </a:r>
            <a:endParaRPr/>
          </a:p>
        </p:txBody>
      </p:sp>
      <p:sp>
        <p:nvSpPr>
          <p:cNvPr id="317" name="Google Shape;317;p51"/>
          <p:cNvSpPr txBox="1"/>
          <p:nvPr>
            <p:ph idx="1" type="subTitle"/>
          </p:nvPr>
        </p:nvSpPr>
        <p:spPr>
          <a:xfrm>
            <a:off x="380500" y="951725"/>
            <a:ext cx="3645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agile product backlog an ordered and emerging list of user needs plus anything else that is required to fulfil the product vision. It’s is ever-evolving and never baselined, ‘signed-off’ or static.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High Priority: Items prioritized and a good level of detail provided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Mid Priority: Might prioritise features at this depth based on release schedule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Low Priority: Little effort goes into prioritizing items for future releases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18" name="Google Shape;31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1619" y="828668"/>
            <a:ext cx="2700299" cy="4299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/>
          <p:nvPr>
            <p:ph type="title"/>
          </p:nvPr>
        </p:nvSpPr>
        <p:spPr>
          <a:xfrm>
            <a:off x="145450" y="0"/>
            <a:ext cx="3300900" cy="8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</a:t>
            </a:r>
            <a:endParaRPr/>
          </a:p>
        </p:txBody>
      </p:sp>
      <p:sp>
        <p:nvSpPr>
          <p:cNvPr id="324" name="Google Shape;324;p52"/>
          <p:cNvSpPr txBox="1"/>
          <p:nvPr>
            <p:ph idx="1" type="subTitle"/>
          </p:nvPr>
        </p:nvSpPr>
        <p:spPr>
          <a:xfrm>
            <a:off x="380500" y="799325"/>
            <a:ext cx="3645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product backlog should be continuously refined as you learn more about the needs of the business.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Larger items should be broken down into smaller items that are easier to estimate and deliver.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Items that are no longer required or 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superseded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can be deleted.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New items can be slotted in higher up the backlog (but outside an active sprint).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Your sprint backlog will be made up of </a:t>
            </a: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ready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well defined items at the top of the list.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5" name="Google Shape;325;p52"/>
          <p:cNvPicPr preferRelativeResize="0"/>
          <p:nvPr/>
        </p:nvPicPr>
        <p:blipFill rotWithShape="1">
          <a:blip r:embed="rId3">
            <a:alphaModFix/>
          </a:blip>
          <a:srcRect b="4232" l="0" r="0" t="0"/>
          <a:stretch/>
        </p:blipFill>
        <p:spPr>
          <a:xfrm>
            <a:off x="4768801" y="914400"/>
            <a:ext cx="4260350" cy="332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729450" y="4080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Recap: Scrum</a:t>
            </a:r>
            <a:endParaRPr sz="3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type="title"/>
          </p:nvPr>
        </p:nvSpPr>
        <p:spPr>
          <a:xfrm>
            <a:off x="729450" y="4080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Epics, Stories, Tasks, ACs</a:t>
            </a:r>
            <a:endParaRPr sz="3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4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the product backlog</a:t>
            </a:r>
            <a:endParaRPr/>
          </a:p>
        </p:txBody>
      </p:sp>
      <p:sp>
        <p:nvSpPr>
          <p:cNvPr id="336" name="Google Shape;336;p54"/>
          <p:cNvSpPr txBox="1"/>
          <p:nvPr>
            <p:ph idx="1" type="body"/>
          </p:nvPr>
        </p:nvSpPr>
        <p:spPr>
          <a:xfrm>
            <a:off x="144900" y="598950"/>
            <a:ext cx="2649600" cy="4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agile product backlog can be made up of a number of different items including features, bugs, technical debt and research.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key thing is to keep breaking items down into smaller constituents that are easier to build and test.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37" name="Google Shape;3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900" y="663900"/>
            <a:ext cx="57150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5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Epics, stories, tasks, acceptance criteria</a:t>
            </a:r>
            <a:endParaRPr/>
          </a:p>
        </p:txBody>
      </p:sp>
      <p:sp>
        <p:nvSpPr>
          <p:cNvPr id="343" name="Google Shape;343;p55"/>
          <p:cNvSpPr txBox="1"/>
          <p:nvPr/>
        </p:nvSpPr>
        <p:spPr>
          <a:xfrm>
            <a:off x="783275" y="943975"/>
            <a:ext cx="7257600" cy="3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EPIC</a:t>
            </a:r>
            <a:endParaRPr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latin typeface="Raleway"/>
                <a:ea typeface="Raleway"/>
                <a:cs typeface="Raleway"/>
                <a:sym typeface="Raleway"/>
              </a:rPr>
              <a:t>A large user story that can’t be completed within one sprint. A number of smaller user stories sit beneath the epics.</a:t>
            </a:r>
            <a:endParaRPr i="0" sz="14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</a:t>
            </a:r>
            <a:r>
              <a:rPr b="1" i="0" lang="en" sz="2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0" lang="en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STORY</a:t>
            </a:r>
            <a:endParaRPr i="0" sz="1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latin typeface="Raleway"/>
                <a:ea typeface="Raleway"/>
                <a:cs typeface="Raleway"/>
                <a:sym typeface="Raleway"/>
              </a:rPr>
              <a:t>A short, simple description of a feature from the users perspective. </a:t>
            </a:r>
            <a:endParaRPr i="0" sz="14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latin typeface="Raleway"/>
                <a:ea typeface="Raleway"/>
                <a:cs typeface="Raleway"/>
                <a:sym typeface="Raleway"/>
              </a:rPr>
              <a:t>The “AS A/I WANT/SO THAT” format makes it clear exactly who requires the feature, what the feature is and the benefit and value of it</a:t>
            </a:r>
            <a:endParaRPr b="1" i="0" sz="12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20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TASK</a:t>
            </a:r>
            <a:endParaRPr i="0" sz="14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latin typeface="Raleway"/>
                <a:ea typeface="Raleway"/>
                <a:cs typeface="Raleway"/>
                <a:sym typeface="Raleway"/>
              </a:rPr>
              <a:t>Written by the team who are developing the stories, tasks describe the HOW.</a:t>
            </a:r>
            <a:endParaRPr i="0" sz="14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20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ACCEPTANCE</a:t>
            </a:r>
            <a:r>
              <a:rPr b="1" i="0" lang="en" sz="2000" u="none" cap="none" strike="noStrike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CRITERIA</a:t>
            </a:r>
            <a:endParaRPr i="0" sz="14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latin typeface="Raleway"/>
                <a:ea typeface="Raleway"/>
                <a:cs typeface="Raleway"/>
                <a:sym typeface="Raleway"/>
              </a:rPr>
              <a:t>Written against every story, conditions that must be met in order to satisfy the user story</a:t>
            </a:r>
            <a:endParaRPr i="0" sz="1400" u="none" cap="none" strike="noStrike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"/>
          <p:cNvSpPr txBox="1"/>
          <p:nvPr>
            <p:ph type="title"/>
          </p:nvPr>
        </p:nvSpPr>
        <p:spPr>
          <a:xfrm>
            <a:off x="221650" y="228600"/>
            <a:ext cx="33009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r>
              <a:rPr lang="en"/>
              <a:t> </a:t>
            </a:r>
            <a:endParaRPr/>
          </a:p>
        </p:txBody>
      </p:sp>
      <p:sp>
        <p:nvSpPr>
          <p:cNvPr id="349" name="Google Shape;349;p56"/>
          <p:cNvSpPr txBox="1"/>
          <p:nvPr/>
        </p:nvSpPr>
        <p:spPr>
          <a:xfrm>
            <a:off x="4987425" y="1074950"/>
            <a:ext cx="4156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" sz="141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ndependent (of all other)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6"/>
          <p:cNvSpPr txBox="1"/>
          <p:nvPr/>
        </p:nvSpPr>
        <p:spPr>
          <a:xfrm>
            <a:off x="4987425" y="1736331"/>
            <a:ext cx="394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" sz="141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egotiable (not a fixed solution)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6"/>
          <p:cNvSpPr txBox="1"/>
          <p:nvPr/>
        </p:nvSpPr>
        <p:spPr>
          <a:xfrm>
            <a:off x="4987425" y="2351512"/>
            <a:ext cx="3294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i="0" lang="en" sz="141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aluable (a vertical slice)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6"/>
          <p:cNvSpPr txBox="1"/>
          <p:nvPr/>
        </p:nvSpPr>
        <p:spPr>
          <a:xfrm>
            <a:off x="4987425" y="2966694"/>
            <a:ext cx="3564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i="0" lang="en" sz="141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stimatable (to an approximation)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6"/>
          <p:cNvSpPr txBox="1"/>
          <p:nvPr/>
        </p:nvSpPr>
        <p:spPr>
          <a:xfrm>
            <a:off x="4987425" y="3581875"/>
            <a:ext cx="3834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" sz="141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mall (enough to fit into a sprint)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6"/>
          <p:cNvSpPr txBox="1"/>
          <p:nvPr/>
        </p:nvSpPr>
        <p:spPr>
          <a:xfrm>
            <a:off x="4987425" y="4197056"/>
            <a:ext cx="318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" sz="141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estable (once completed)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6"/>
          <p:cNvSpPr txBox="1"/>
          <p:nvPr/>
        </p:nvSpPr>
        <p:spPr>
          <a:xfrm>
            <a:off x="4987425" y="228598"/>
            <a:ext cx="356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good user story is…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50" y="1511925"/>
            <a:ext cx="4097080" cy="25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6" title="User stories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1325" y="185100"/>
            <a:ext cx="726000" cy="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/>
          <p:nvPr/>
        </p:nvSpPr>
        <p:spPr>
          <a:xfrm>
            <a:off x="455699" y="891400"/>
            <a:ext cx="33009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3" name="Google Shape;363;p57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pic>
        <p:nvPicPr>
          <p:cNvPr id="364" name="Google Shape;36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175" y="827725"/>
            <a:ext cx="7101338" cy="380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7" title="Vertical Slicing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6136" y="79650"/>
            <a:ext cx="854525" cy="8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/>
        </p:nvSpPr>
        <p:spPr>
          <a:xfrm>
            <a:off x="143508" y="249493"/>
            <a:ext cx="3942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71" name="Google Shape;371;p58"/>
          <p:cNvSpPr/>
          <p:nvPr/>
        </p:nvSpPr>
        <p:spPr>
          <a:xfrm>
            <a:off x="1347248" y="1153329"/>
            <a:ext cx="567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00"/>
              <a:buFont typeface="Calibri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en" sz="1500">
                <a:solidFill>
                  <a:schemeClr val="dk1"/>
                </a:solidFill>
              </a:rPr>
              <a:t>Customer Care agent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want to </a:t>
            </a:r>
            <a:r>
              <a:rPr lang="en" sz="1500">
                <a:solidFill>
                  <a:schemeClr val="dk1"/>
                </a:solidFill>
              </a:rPr>
              <a:t>disable promotional SMS for a customer so that they do not receive unwanted SMS.</a:t>
            </a:r>
            <a:endParaRPr sz="1100"/>
          </a:p>
        </p:txBody>
      </p:sp>
      <p:pic>
        <p:nvPicPr>
          <p:cNvPr id="372" name="Google Shape;37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142" y="3649583"/>
            <a:ext cx="1312005" cy="1111007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8"/>
          <p:cNvSpPr/>
          <p:nvPr/>
        </p:nvSpPr>
        <p:spPr>
          <a:xfrm>
            <a:off x="996575" y="2171125"/>
            <a:ext cx="6558000" cy="1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00"/>
              <a:buFont typeface="Calibri"/>
              <a:buNone/>
            </a:pPr>
            <a:r>
              <a:rPr b="1" lang="en" sz="1500">
                <a:solidFill>
                  <a:schemeClr val="dk1"/>
                </a:solidFill>
              </a:rPr>
              <a:t>GIVEN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am a</a:t>
            </a:r>
            <a:r>
              <a:rPr lang="en" sz="1500">
                <a:solidFill>
                  <a:schemeClr val="dk1"/>
                </a:solidFill>
              </a:rPr>
              <a:t> Customer Care agent on the customer details page</a:t>
            </a:r>
            <a:endParaRPr sz="1100"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00"/>
              <a:buFont typeface="Calibri"/>
              <a:buNone/>
            </a:pPr>
            <a:r>
              <a:rPr b="1" lang="en" sz="1500">
                <a:solidFill>
                  <a:schemeClr val="dk1"/>
                </a:solidFill>
              </a:rPr>
              <a:t>WHEN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" sz="1500">
                <a:solidFill>
                  <a:schemeClr val="dk1"/>
                </a:solidFill>
              </a:rPr>
              <a:t> select disable from the drop down </a:t>
            </a:r>
            <a:endParaRPr sz="1100"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00"/>
              <a:buFont typeface="Calibri"/>
              <a:buNone/>
            </a:pPr>
            <a:r>
              <a:rPr b="1" i="0" lang="en" sz="1500" u="none" cap="none" strike="noStrike">
                <a:solidFill>
                  <a:schemeClr val="dk1"/>
                </a:solidFill>
              </a:rPr>
              <a:t>THEN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chemeClr val="dk1"/>
                </a:solidFill>
              </a:rPr>
              <a:t>the selection is saved in the customer’s profile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00"/>
              <a:buFont typeface="Calibri"/>
              <a:buNone/>
            </a:pPr>
            <a:r>
              <a:rPr b="1" lang="en" sz="1500">
                <a:solidFill>
                  <a:schemeClr val="dk1"/>
                </a:solidFill>
              </a:rPr>
              <a:t>AND</a:t>
            </a:r>
            <a:r>
              <a:rPr lang="en" sz="1500">
                <a:solidFill>
                  <a:schemeClr val="dk1"/>
                </a:solidFill>
              </a:rPr>
              <a:t> the customer no longer receives promotion eligibility SMS.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74" name="Google Shape;374;p58"/>
          <p:cNvSpPr txBox="1"/>
          <p:nvPr>
            <p:ph type="title"/>
          </p:nvPr>
        </p:nvSpPr>
        <p:spPr>
          <a:xfrm>
            <a:off x="-75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r>
              <a:rPr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17" y="3649583"/>
            <a:ext cx="1312005" cy="1111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4948" y="3649583"/>
            <a:ext cx="1312005" cy="1111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4680" y="3649583"/>
            <a:ext cx="1312005" cy="1111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4411" y="3649583"/>
            <a:ext cx="1312005" cy="1111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9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Done</a:t>
            </a:r>
            <a:endParaRPr/>
          </a:p>
        </p:txBody>
      </p:sp>
      <p:sp>
        <p:nvSpPr>
          <p:cNvPr id="384" name="Google Shape;384;p59"/>
          <p:cNvSpPr txBox="1"/>
          <p:nvPr/>
        </p:nvSpPr>
        <p:spPr>
          <a:xfrm>
            <a:off x="452875" y="1230600"/>
            <a:ext cx="357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28575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aleway"/>
              <a:buChar char="•"/>
            </a:pP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The team will agree a standard definition of done which applies to every story in the backlog</a:t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28575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aleway"/>
              <a:buChar char="•"/>
            </a:pP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If a story has not  achieved the definition of done, it must be returned to the product backlog and not be completed as part of this sprint</a:t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28575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aleway"/>
              <a:buChar char="•"/>
            </a:pPr>
            <a:r>
              <a:rPr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The definition of done provides a common understanding to the entire team of what is needed in order for the stories to be completed</a:t>
            </a:r>
            <a:endParaRPr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5" name="Google Shape;385;p59"/>
          <p:cNvSpPr/>
          <p:nvPr/>
        </p:nvSpPr>
        <p:spPr>
          <a:xfrm>
            <a:off x="5008350" y="1230600"/>
            <a:ext cx="3180900" cy="30000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DoD</a:t>
            </a:r>
            <a:endParaRPr b="1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</a:pPr>
            <a:r>
              <a:rPr lang="en">
                <a:solidFill>
                  <a:srgbClr val="434343"/>
                </a:solidFill>
              </a:rPr>
              <a:t>All acceptance criteria have been met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</a:pPr>
            <a:r>
              <a:rPr lang="en">
                <a:solidFill>
                  <a:srgbClr val="434343"/>
                </a:solidFill>
              </a:rPr>
              <a:t>Code has been peer reviewed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</a:pPr>
            <a:r>
              <a:rPr lang="en">
                <a:solidFill>
                  <a:srgbClr val="434343"/>
                </a:solidFill>
              </a:rPr>
              <a:t>UI guidelines followed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</a:pPr>
            <a:r>
              <a:rPr lang="en">
                <a:solidFill>
                  <a:srgbClr val="434343"/>
                </a:solidFill>
              </a:rPr>
              <a:t>All tests have passed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</a:pPr>
            <a:r>
              <a:rPr lang="en">
                <a:solidFill>
                  <a:srgbClr val="434343"/>
                </a:solidFill>
              </a:rPr>
              <a:t>Reviewed and signed off by product owner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0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The end!</a:t>
            </a:r>
            <a:endParaRPr sz="6200"/>
          </a:p>
        </p:txBody>
      </p:sp>
      <p:sp>
        <p:nvSpPr>
          <p:cNvPr id="391" name="Google Shape;391;p6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Look forward to seeing you on Thursday for the training session.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Scrum?</a:t>
            </a:r>
            <a:endParaRPr/>
          </a:p>
        </p:txBody>
      </p:sp>
      <p:sp>
        <p:nvSpPr>
          <p:cNvPr id="172" name="Google Shape;172;p36"/>
          <p:cNvSpPr txBox="1"/>
          <p:nvPr>
            <p:ph idx="1" type="body"/>
          </p:nvPr>
        </p:nvSpPr>
        <p:spPr>
          <a:xfrm>
            <a:off x="144900" y="836875"/>
            <a:ext cx="4025700" cy="4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Raleway"/>
              <a:buChar char="●"/>
            </a:pPr>
            <a:r>
              <a:rPr lang="en" sz="11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SCRUM is one of many agile methodologies used by software companies since 1993.  </a:t>
            </a:r>
            <a:endParaRPr sz="115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Raleway"/>
              <a:buChar char="●"/>
            </a:pPr>
            <a:r>
              <a:rPr lang="en" sz="11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is particularly characterised by its sprints, ceremonies and roles (read on!).</a:t>
            </a:r>
            <a:endParaRPr sz="115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Raleway"/>
              <a:buChar char="●"/>
            </a:pPr>
            <a:r>
              <a:rPr lang="en" sz="11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Sprint is a a time-box of one month or less during which a “Done”, useable, and potentially releasable product increment is created. </a:t>
            </a:r>
            <a:endParaRPr sz="115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Raleway"/>
              <a:buChar char="●"/>
            </a:pPr>
            <a:r>
              <a:rPr lang="en" sz="11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Sprints have consistent durations.</a:t>
            </a:r>
            <a:endParaRPr sz="115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Raleway"/>
              <a:buChar char="●"/>
            </a:pPr>
            <a:r>
              <a:rPr lang="en" sz="11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Work is taken into a sprint from the product backlog, defined by a Product Owner. Once the sprint starts scope cannot be added to the sprint..</a:t>
            </a:r>
            <a:endParaRPr sz="115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Raleway"/>
              <a:buChar char="●"/>
            </a:pPr>
            <a:r>
              <a:rPr lang="en" sz="11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new Sprint starts immediately after the conclusion of the previous Sprint.</a:t>
            </a:r>
            <a:endParaRPr sz="115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50"/>
              <a:buFont typeface="Raleway"/>
              <a:buChar char="●"/>
            </a:pPr>
            <a:r>
              <a:rPr b="1" lang="en" sz="11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 the end of of each sprint the team should be able to ship working software. </a:t>
            </a:r>
            <a:endParaRPr sz="115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3" name="Google Shape;17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3105" y="1305104"/>
            <a:ext cx="4555025" cy="26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Ceremonies</a:t>
            </a:r>
            <a:endParaRPr/>
          </a:p>
        </p:txBody>
      </p:sp>
      <p:graphicFrame>
        <p:nvGraphicFramePr>
          <p:cNvPr id="179" name="Google Shape;179;p37"/>
          <p:cNvGraphicFramePr/>
          <p:nvPr/>
        </p:nvGraphicFramePr>
        <p:xfrm>
          <a:off x="291325" y="903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{E6552844-9357-40EF-B4A8-77A3FF3D7F34}</a:tableStyleId>
              </a:tblPr>
              <a:tblGrid>
                <a:gridCol w="952500"/>
                <a:gridCol w="952500"/>
                <a:gridCol w="952500"/>
                <a:gridCol w="1085850"/>
                <a:gridCol w="1085850"/>
                <a:gridCol w="952500"/>
              </a:tblGrid>
              <a:tr h="2000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1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Monday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Tuesday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Wednesday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Thursday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Friday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Backlog Refinement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Demo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Sprint Retrospective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00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2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Monday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Tuesday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Wednesday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Thursday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Friday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Sprint Planning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3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Monday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Tuesday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Wednesday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Thursday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Friday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Prioritization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Backlog Refinement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Demo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Sprint Retrospective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00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4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Monday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Tuesday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Wednesday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Thursday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Friday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Sprint Planning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5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Monday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Tuesday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Wednesday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Thursday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Friday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Daily standup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Prioritization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Backlog Refinement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Demo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Sprint Retrospective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37"/>
          <p:cNvSpPr txBox="1"/>
          <p:nvPr/>
        </p:nvSpPr>
        <p:spPr>
          <a:xfrm>
            <a:off x="6355325" y="903025"/>
            <a:ext cx="2641200" cy="3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highlight>
                  <a:srgbClr val="C9DAF8"/>
                </a:highlight>
                <a:latin typeface="Raleway"/>
                <a:ea typeface="Raleway"/>
                <a:cs typeface="Raleway"/>
                <a:sym typeface="Raleway"/>
              </a:rPr>
              <a:t>Daily Standup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(15 minutes each day)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Attendees: Scrum team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highlight>
                  <a:srgbClr val="FFF2CC"/>
                </a:highlight>
                <a:latin typeface="Raleway"/>
                <a:ea typeface="Raleway"/>
                <a:cs typeface="Raleway"/>
                <a:sym typeface="Raleway"/>
              </a:rPr>
              <a:t>Backlog Refinement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(1 hour, 1 week before new sprint begins)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Attendees: Scrum team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highlight>
                  <a:srgbClr val="D9EAD3"/>
                </a:highlight>
                <a:latin typeface="Raleway"/>
                <a:ea typeface="Raleway"/>
                <a:cs typeface="Raleway"/>
                <a:sym typeface="Raleway"/>
              </a:rPr>
              <a:t>Demo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(½ - 1 hour, the day before the end of the sprint) 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Attendees: Scrum team, Business Stakeholders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lang="en" sz="1200">
                <a:highlight>
                  <a:srgbClr val="E6B8AF"/>
                </a:highlight>
                <a:latin typeface="Raleway"/>
                <a:ea typeface="Raleway"/>
                <a:cs typeface="Raleway"/>
                <a:sym typeface="Raleway"/>
              </a:rPr>
              <a:t>Sprint Planning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½ - 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hour, day 1 of new sprint) Attendees: Scrum team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EAD1DC"/>
                </a:highlight>
                <a:latin typeface="Raleway"/>
                <a:ea typeface="Raleway"/>
                <a:cs typeface="Raleway"/>
                <a:sym typeface="Raleway"/>
              </a:rPr>
              <a:t>Sprint </a:t>
            </a:r>
            <a:r>
              <a:rPr lang="en" sz="1200">
                <a:solidFill>
                  <a:srgbClr val="000000"/>
                </a:solidFill>
                <a:highlight>
                  <a:srgbClr val="EAD1DC"/>
                </a:highlight>
                <a:latin typeface="Raleway"/>
                <a:ea typeface="Raleway"/>
                <a:cs typeface="Raleway"/>
                <a:sym typeface="Raleway"/>
              </a:rPr>
              <a:t>Retrospective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(½ hour, last day of the sprint)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Attendees: Scrum team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pic>
        <p:nvPicPr>
          <p:cNvPr id="186" name="Google Shape;18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180" y="1335617"/>
            <a:ext cx="1656184" cy="165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4886" y="1395824"/>
            <a:ext cx="1630851" cy="16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3917" y="1475604"/>
            <a:ext cx="1528948" cy="152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5073" y="1471345"/>
            <a:ext cx="1528035" cy="1528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8"/>
          <p:cNvPicPr preferRelativeResize="0"/>
          <p:nvPr/>
        </p:nvPicPr>
        <p:blipFill rotWithShape="1">
          <a:blip r:embed="rId7">
            <a:alphaModFix/>
          </a:blip>
          <a:srcRect b="0" l="0" r="13837" t="0"/>
          <a:stretch/>
        </p:blipFill>
        <p:spPr>
          <a:xfrm>
            <a:off x="7345913" y="1337239"/>
            <a:ext cx="1441504" cy="167295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/>
          <p:nvPr/>
        </p:nvSpPr>
        <p:spPr>
          <a:xfrm>
            <a:off x="340585" y="2981369"/>
            <a:ext cx="2089800" cy="64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i="0" lang="en" sz="135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Product Owner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Google Shape;192;p38"/>
          <p:cNvSpPr/>
          <p:nvPr/>
        </p:nvSpPr>
        <p:spPr>
          <a:xfrm>
            <a:off x="2732461" y="2981369"/>
            <a:ext cx="2089800" cy="64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i="0" lang="en" sz="135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Scrum Master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" name="Google Shape;193;p38"/>
          <p:cNvSpPr/>
          <p:nvPr/>
        </p:nvSpPr>
        <p:spPr>
          <a:xfrm>
            <a:off x="5972753" y="3003638"/>
            <a:ext cx="2089800" cy="648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i="0" lang="en" sz="135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Team Member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" name="Google Shape;194;p38"/>
          <p:cNvSpPr txBox="1"/>
          <p:nvPr/>
        </p:nvSpPr>
        <p:spPr>
          <a:xfrm>
            <a:off x="340575" y="697700"/>
            <a:ext cx="81129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Scrum is characterised by specific roles which have distinct responsibilities: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398750" y="3629500"/>
            <a:ext cx="20316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1066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B2B32"/>
                </a:solidFill>
                <a:latin typeface="Raleway"/>
                <a:ea typeface="Raleway"/>
                <a:cs typeface="Raleway"/>
                <a:sym typeface="Raleway"/>
              </a:rPr>
              <a:t>Takes the inputs of what the product should be and translates them into a  product vision and backlog.</a:t>
            </a:r>
            <a:endParaRPr sz="900">
              <a:solidFill>
                <a:srgbClr val="2B2B3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38"/>
          <p:cNvSpPr txBox="1"/>
          <p:nvPr/>
        </p:nvSpPr>
        <p:spPr>
          <a:xfrm>
            <a:off x="6001850" y="3629500"/>
            <a:ext cx="20316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10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B2B32"/>
                </a:solidFill>
                <a:latin typeface="Raleway"/>
                <a:ea typeface="Raleway"/>
                <a:cs typeface="Raleway"/>
                <a:sym typeface="Raleway"/>
              </a:rPr>
              <a:t>Develops the product envisioned by the  Product Owner. The team should be cross functional i.e. include all the skills required to build a potentially shippable product.</a:t>
            </a:r>
            <a:endParaRPr sz="900">
              <a:solidFill>
                <a:srgbClr val="2B2B3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1066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B2B3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2754500" y="3629500"/>
            <a:ext cx="20316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1066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B2B32"/>
                </a:solidFill>
                <a:latin typeface="Raleway"/>
                <a:ea typeface="Raleway"/>
                <a:cs typeface="Raleway"/>
                <a:sym typeface="Raleway"/>
              </a:rPr>
              <a:t>Does whatever it takes to make the  Scrum Team successful, such as  removing organizational impediments,  facilitating meetings, acting as a  gatekeeper so no one unnecessary interrupts the team's work. </a:t>
            </a:r>
            <a:endParaRPr sz="900">
              <a:solidFill>
                <a:srgbClr val="2B2B3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1066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B2B3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</a:t>
            </a:r>
            <a:endParaRPr/>
          </a:p>
        </p:txBody>
      </p:sp>
      <p:sp>
        <p:nvSpPr>
          <p:cNvPr id="203" name="Google Shape;203;p39"/>
          <p:cNvSpPr txBox="1"/>
          <p:nvPr/>
        </p:nvSpPr>
        <p:spPr>
          <a:xfrm>
            <a:off x="1325925" y="1601775"/>
            <a:ext cx="63624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his is basically a 1 day product ownership course compressed into 15 minute animated presentation. There's obviously more to product ownership than this, so see this is a high level summary.&#10;&#10;For translated versions &amp; translation guide, see http://blog.crisp.se/2012/10/25/henrikkniberg/agile-product-ownership-in-a-nutshell&#10;&#10;Special thanks to Alistair Cockburn, Tom &amp; Mary Poppendieck, Jeff Patton, Ron Jeffries, Jeff Sutherland, and Michael Dubakov for providing many of the models, metaphors, and ideas that I use in this presentation.&#10;&#10;Download the complete drawing here:&#10;https://www.dropbox.com/s/ph3spbc3evgoh3m/PO-in-a-nutshell.png&#10;&#10;Downloadable version of the video here:&#10;https://www.dropbox.com/s/h3fzydsss7sgqjd/PO-in-a-nutshell.mov&#10;&#10;&#10;PS: The intro &amp; outtro song is just me jamming in my home studio. I bought a cool half-acoustic guitar a few months ago and was looking for an excuse to make use of it :o)&#10;&#10;Tools used: Artrage (drawing program), Wacom Intuos 5 (drawing tablet), Screenflow (screen &amp; audio capture)." id="204" name="Google Shape;204;p39" title="Agile Product Ownership in a Nutshel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988" y="925688"/>
            <a:ext cx="5104025" cy="38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/>
          <p:nvPr/>
        </p:nvSpPr>
        <p:spPr>
          <a:xfrm>
            <a:off x="955675" y="2297907"/>
            <a:ext cx="1765200" cy="2444700"/>
          </a:xfrm>
          <a:prstGeom prst="rect">
            <a:avLst/>
          </a:prstGeom>
          <a:noFill/>
          <a:ln cap="flat" cmpd="sng" w="635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B5C6"/>
              </a:buClr>
              <a:buSzPts val="13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1295275" y="1512181"/>
            <a:ext cx="1086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Planned 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Velocity</a:t>
            </a:r>
            <a:endParaRPr b="1" i="0" sz="1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" name="Google Shape;211;p40"/>
          <p:cNvSpPr/>
          <p:nvPr/>
        </p:nvSpPr>
        <p:spPr>
          <a:xfrm>
            <a:off x="954979" y="2231232"/>
            <a:ext cx="1824900" cy="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B5C6"/>
              </a:buClr>
              <a:buSzPts val="13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2" name="Google Shape;212;p40"/>
          <p:cNvSpPr/>
          <p:nvPr/>
        </p:nvSpPr>
        <p:spPr>
          <a:xfrm>
            <a:off x="952545" y="2231232"/>
            <a:ext cx="1824900" cy="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B5C6"/>
              </a:buClr>
              <a:buSzPts val="13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" name="Google Shape;213;p40"/>
          <p:cNvSpPr/>
          <p:nvPr/>
        </p:nvSpPr>
        <p:spPr>
          <a:xfrm>
            <a:off x="1044450" y="4097125"/>
            <a:ext cx="1596900" cy="573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b="1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p40"/>
          <p:cNvSpPr/>
          <p:nvPr/>
        </p:nvSpPr>
        <p:spPr>
          <a:xfrm>
            <a:off x="1044450" y="2947050"/>
            <a:ext cx="795300" cy="573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1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Google Shape;215;p40"/>
          <p:cNvSpPr/>
          <p:nvPr/>
        </p:nvSpPr>
        <p:spPr>
          <a:xfrm>
            <a:off x="1831825" y="2379975"/>
            <a:ext cx="807900" cy="5730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1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6" name="Google Shape;216;p40"/>
          <p:cNvSpPr txBox="1"/>
          <p:nvPr/>
        </p:nvSpPr>
        <p:spPr>
          <a:xfrm>
            <a:off x="2876550" y="3383757"/>
            <a:ext cx="662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= 16</a:t>
            </a:r>
            <a:endParaRPr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7" name="Google Shape;217;p40"/>
          <p:cNvSpPr txBox="1"/>
          <p:nvPr/>
        </p:nvSpPr>
        <p:spPr>
          <a:xfrm>
            <a:off x="3706832" y="1512188"/>
            <a:ext cx="1596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Actual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Velocity</a:t>
            </a:r>
            <a:endParaRPr b="1" i="0" sz="1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8" name="Google Shape;218;p40"/>
          <p:cNvSpPr/>
          <p:nvPr/>
        </p:nvSpPr>
        <p:spPr>
          <a:xfrm>
            <a:off x="3622675" y="2297907"/>
            <a:ext cx="1765200" cy="2444700"/>
          </a:xfrm>
          <a:prstGeom prst="rect">
            <a:avLst/>
          </a:prstGeom>
          <a:noFill/>
          <a:ln cap="flat" cmpd="sng" w="635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B5C6"/>
              </a:buClr>
              <a:buSzPts val="13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9" name="Google Shape;219;p40"/>
          <p:cNvSpPr/>
          <p:nvPr/>
        </p:nvSpPr>
        <p:spPr>
          <a:xfrm>
            <a:off x="3646488" y="2231232"/>
            <a:ext cx="1716000" cy="10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B5C6"/>
              </a:buClr>
              <a:buSzPts val="13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0" name="Google Shape;220;p40"/>
          <p:cNvSpPr/>
          <p:nvPr/>
        </p:nvSpPr>
        <p:spPr>
          <a:xfrm>
            <a:off x="3622675" y="2297907"/>
            <a:ext cx="1765200" cy="2444700"/>
          </a:xfrm>
          <a:prstGeom prst="rect">
            <a:avLst/>
          </a:prstGeom>
          <a:noFill/>
          <a:ln cap="flat" cmpd="sng" w="635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B5C6"/>
              </a:buClr>
              <a:buSzPts val="13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p40"/>
          <p:cNvSpPr/>
          <p:nvPr/>
        </p:nvSpPr>
        <p:spPr>
          <a:xfrm>
            <a:off x="3706813" y="4096544"/>
            <a:ext cx="1596900" cy="573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b="1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p40"/>
          <p:cNvSpPr/>
          <p:nvPr/>
        </p:nvSpPr>
        <p:spPr>
          <a:xfrm>
            <a:off x="3698875" y="2343944"/>
            <a:ext cx="395400" cy="573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1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3" name="Google Shape;223;p40"/>
          <p:cNvSpPr/>
          <p:nvPr/>
        </p:nvSpPr>
        <p:spPr>
          <a:xfrm>
            <a:off x="4097338" y="2343944"/>
            <a:ext cx="404700" cy="573000"/>
          </a:xfrm>
          <a:prstGeom prst="rect">
            <a:avLst/>
          </a:prstGeom>
          <a:solidFill>
            <a:srgbClr val="FF6600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1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p40"/>
          <p:cNvSpPr/>
          <p:nvPr/>
        </p:nvSpPr>
        <p:spPr>
          <a:xfrm>
            <a:off x="4517925" y="2928150"/>
            <a:ext cx="795300" cy="573000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1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5" name="Google Shape;225;p40"/>
          <p:cNvSpPr/>
          <p:nvPr/>
        </p:nvSpPr>
        <p:spPr>
          <a:xfrm>
            <a:off x="4516438" y="3512345"/>
            <a:ext cx="795300" cy="573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1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6" name="Google Shape;226;p40"/>
          <p:cNvSpPr/>
          <p:nvPr/>
        </p:nvSpPr>
        <p:spPr>
          <a:xfrm>
            <a:off x="3708400" y="3512345"/>
            <a:ext cx="395400" cy="573000"/>
          </a:xfrm>
          <a:prstGeom prst="rect">
            <a:avLst/>
          </a:prstGeom>
          <a:solidFill>
            <a:srgbClr val="CC99FF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1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7" name="Google Shape;227;p40"/>
          <p:cNvSpPr/>
          <p:nvPr/>
        </p:nvSpPr>
        <p:spPr>
          <a:xfrm>
            <a:off x="4106863" y="3512345"/>
            <a:ext cx="414300" cy="5730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1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5567363" y="3383757"/>
            <a:ext cx="662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= 12</a:t>
            </a:r>
            <a:endParaRPr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6338669" y="1500925"/>
            <a:ext cx="1975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Next Planned</a:t>
            </a:r>
            <a:endParaRPr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Velocity</a:t>
            </a:r>
            <a:endParaRPr b="1" i="0" sz="17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p40"/>
          <p:cNvSpPr/>
          <p:nvPr/>
        </p:nvSpPr>
        <p:spPr>
          <a:xfrm>
            <a:off x="6443663" y="2807494"/>
            <a:ext cx="1765200" cy="1919400"/>
          </a:xfrm>
          <a:prstGeom prst="rect">
            <a:avLst/>
          </a:prstGeom>
          <a:noFill/>
          <a:ln cap="flat" cmpd="sng" w="635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B5C6"/>
              </a:buClr>
              <a:buSzPts val="13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" name="Google Shape;231;p40"/>
          <p:cNvSpPr/>
          <p:nvPr/>
        </p:nvSpPr>
        <p:spPr>
          <a:xfrm>
            <a:off x="6467475" y="2215357"/>
            <a:ext cx="1716000" cy="10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B5C6"/>
              </a:buClr>
              <a:buSzPts val="13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" name="Google Shape;232;p40"/>
          <p:cNvSpPr/>
          <p:nvPr/>
        </p:nvSpPr>
        <p:spPr>
          <a:xfrm>
            <a:off x="6464300" y="2748757"/>
            <a:ext cx="1716000" cy="10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B5C6"/>
              </a:buClr>
              <a:buSzPts val="13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3" name="Google Shape;233;p40"/>
          <p:cNvSpPr/>
          <p:nvPr/>
        </p:nvSpPr>
        <p:spPr>
          <a:xfrm>
            <a:off x="6527800" y="4080669"/>
            <a:ext cx="1596900" cy="573000"/>
          </a:xfrm>
          <a:prstGeom prst="rect">
            <a:avLst/>
          </a:prstGeom>
          <a:solidFill>
            <a:srgbClr val="339966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b="1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4" name="Google Shape;234;p40"/>
          <p:cNvSpPr/>
          <p:nvPr/>
        </p:nvSpPr>
        <p:spPr>
          <a:xfrm>
            <a:off x="6530875" y="2912275"/>
            <a:ext cx="795300" cy="5730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1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5" name="Google Shape;235;p40"/>
          <p:cNvSpPr/>
          <p:nvPr/>
        </p:nvSpPr>
        <p:spPr>
          <a:xfrm>
            <a:off x="7326313" y="2912269"/>
            <a:ext cx="807900" cy="57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1" i="0" sz="13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8388350" y="3367882"/>
            <a:ext cx="662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= 12</a:t>
            </a:r>
            <a:endParaRPr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7" name="Google Shape;237;p40"/>
          <p:cNvSpPr/>
          <p:nvPr/>
        </p:nvSpPr>
        <p:spPr>
          <a:xfrm>
            <a:off x="6527800" y="3496469"/>
            <a:ext cx="1596900" cy="573000"/>
          </a:xfrm>
          <a:prstGeom prst="rect">
            <a:avLst/>
          </a:prstGeom>
          <a:solidFill>
            <a:srgbClr val="666699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b="1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8" name="Google Shape;238;p40"/>
          <p:cNvSpPr/>
          <p:nvPr/>
        </p:nvSpPr>
        <p:spPr>
          <a:xfrm rot="-5400000">
            <a:off x="-659225" y="793275"/>
            <a:ext cx="177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A0A3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9" name="Google Shape;239;p40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A0A3E"/>
                </a:solidFill>
              </a:rPr>
              <a:t>Planned Velocity</a:t>
            </a:r>
            <a:endParaRPr sz="1500">
              <a:solidFill>
                <a:srgbClr val="0A0A3E"/>
              </a:solidFill>
            </a:endParaRPr>
          </a:p>
        </p:txBody>
      </p:sp>
      <p:sp>
        <p:nvSpPr>
          <p:cNvPr id="240" name="Google Shape;240;p40"/>
          <p:cNvSpPr/>
          <p:nvPr/>
        </p:nvSpPr>
        <p:spPr>
          <a:xfrm>
            <a:off x="1044450" y="2379982"/>
            <a:ext cx="395400" cy="573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1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40"/>
          <p:cNvSpPr/>
          <p:nvPr/>
        </p:nvSpPr>
        <p:spPr>
          <a:xfrm>
            <a:off x="1430338" y="2379969"/>
            <a:ext cx="404700" cy="573000"/>
          </a:xfrm>
          <a:prstGeom prst="rect">
            <a:avLst/>
          </a:prstGeom>
          <a:solidFill>
            <a:srgbClr val="FF6600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1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2" name="Google Shape;242;p40"/>
          <p:cNvSpPr/>
          <p:nvPr/>
        </p:nvSpPr>
        <p:spPr>
          <a:xfrm>
            <a:off x="1838125" y="2952975"/>
            <a:ext cx="795300" cy="573000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1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40"/>
          <p:cNvSpPr/>
          <p:nvPr/>
        </p:nvSpPr>
        <p:spPr>
          <a:xfrm>
            <a:off x="1044450" y="3512357"/>
            <a:ext cx="395400" cy="573000"/>
          </a:xfrm>
          <a:prstGeom prst="rect">
            <a:avLst/>
          </a:prstGeom>
          <a:solidFill>
            <a:srgbClr val="CC99FF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1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4" name="Google Shape;244;p40"/>
          <p:cNvSpPr/>
          <p:nvPr/>
        </p:nvSpPr>
        <p:spPr>
          <a:xfrm>
            <a:off x="1425538" y="3512345"/>
            <a:ext cx="414300" cy="5730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1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5" name="Google Shape;245;p40"/>
          <p:cNvSpPr/>
          <p:nvPr/>
        </p:nvSpPr>
        <p:spPr>
          <a:xfrm>
            <a:off x="1844425" y="3512350"/>
            <a:ext cx="795300" cy="573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1" i="0" sz="13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152400" y="609600"/>
            <a:ext cx="884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The i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nitial capacity of ‘Agile Bucket’ = planned velocity - how much the team think they can deliver. However actual velocity is used for future sprints  - this ensures the sprint plan is accurate as it is based on previous velocity not optimistic estimation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729450" y="4080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Product Manager role</a:t>
            </a:r>
            <a:endParaRPr sz="3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144900" y="-237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Product?</a:t>
            </a:r>
            <a:endParaRPr/>
          </a:p>
        </p:txBody>
      </p:sp>
      <p:pic>
        <p:nvPicPr>
          <p:cNvPr id="257" name="Google Shape;2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0100"/>
            <a:ext cx="8839200" cy="3934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