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Nunito SemiBold"/>
      <p:regular r:id="rId39"/>
      <p:bold r:id="rId40"/>
      <p:italic r:id="rId41"/>
      <p:boldItalic r:id="rId42"/>
    </p:embeddedFon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agun Saxena"/>
  <p:cmAuthor clrIdx="1" id="1" initials="" lastIdx="1" name="Micael da Cos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192632-5E37-4F9B-B680-4FA103B65F2E}">
  <a:tblStyle styleId="{7D192632-5E37-4F9B-B680-4FA103B65F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A0134E-7AD0-42F3-938B-499DE669D38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fntdata"/><Relationship Id="rId20" Type="http://schemas.openxmlformats.org/officeDocument/2006/relationships/slide" Target="slides/slide13.xml"/><Relationship Id="rId42" Type="http://schemas.openxmlformats.org/officeDocument/2006/relationships/font" Target="fonts/NunitoSemiBold-boldItalic.fntdata"/><Relationship Id="rId41" Type="http://schemas.openxmlformats.org/officeDocument/2006/relationships/font" Target="fonts/NunitoSemiBold-italic.fntdata"/><Relationship Id="rId22" Type="http://schemas.openxmlformats.org/officeDocument/2006/relationships/slide" Target="slides/slide15.xml"/><Relationship Id="rId44" Type="http://schemas.openxmlformats.org/officeDocument/2006/relationships/font" Target="fonts/Nunito-bold.fntdata"/><Relationship Id="rId21" Type="http://schemas.openxmlformats.org/officeDocument/2006/relationships/slide" Target="slides/slide14.xml"/><Relationship Id="rId43" Type="http://schemas.openxmlformats.org/officeDocument/2006/relationships/font" Target="fonts/Nunito-regular.fntdata"/><Relationship Id="rId24" Type="http://schemas.openxmlformats.org/officeDocument/2006/relationships/slide" Target="slides/slide17.xml"/><Relationship Id="rId46" Type="http://schemas.openxmlformats.org/officeDocument/2006/relationships/font" Target="fonts/Nunito-boldItalic.fntdata"/><Relationship Id="rId23" Type="http://schemas.openxmlformats.org/officeDocument/2006/relationships/slide" Target="slides/slide16.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NunitoSemiBold-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5-26T07:14:30.346">
    <p:pos x="567" y="43"/>
    <p:text>Some of these things already decided (see warranty policy on user manual).  Others require business analysis and consultation.  (Do we really want to charge users, how much, etc. for non-warranty repairs, etc.).</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0-05-25T17:16:49.742">
    <p:pos x="1290" y="1058"/>
    <p:text>Need to add yes and no to clarify which path goes where?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2ea8bf078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ea8bf078_1_1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82ea8bf078_1_11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60249ed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60249ed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5374c336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5374c336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5374c336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5374c33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5374c336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5374c336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5374c336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5374c3367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5374c33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5374c33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5374c33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5374c33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842bce9e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842bce9e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60249ed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60249ed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5374c33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5374c33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2c698161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c698161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842bce9e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842bce9e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842bce9e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842bce9e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842bce9e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842bce9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842bce9e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842bce9e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842bce9e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842bce9e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478530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478530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5478530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5478530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5478530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5478530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842bce9e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842bce9e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5478530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5478530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5cc2984b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cc2984b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842bce9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842bce9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5478530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5478530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842bceb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42bceb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847c14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47c14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5374c336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374c33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60249ed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60249e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5374c33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5374c33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5374c33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5374c33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9">
  <p:cSld name="Section break 9">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8396" cy="5143500"/>
          </a:xfrm>
          <a:prstGeom prst="rect">
            <a:avLst/>
          </a:prstGeom>
          <a:noFill/>
          <a:ln>
            <a:noFill/>
          </a:ln>
        </p:spPr>
      </p:pic>
      <p:pic>
        <p:nvPicPr>
          <p:cNvPr descr="Image" id="52" name="Google Shape;52;p13"/>
          <p:cNvPicPr preferRelativeResize="0"/>
          <p:nvPr/>
        </p:nvPicPr>
        <p:blipFill rotWithShape="1">
          <a:blip r:embed="rId3">
            <a:alphaModFix/>
          </a:blip>
          <a:srcRect b="0" l="0" r="0" t="0"/>
          <a:stretch/>
        </p:blipFill>
        <p:spPr>
          <a:xfrm>
            <a:off x="255534" y="200684"/>
            <a:ext cx="535539" cy="694466"/>
          </a:xfrm>
          <a:prstGeom prst="rect">
            <a:avLst/>
          </a:prstGeom>
          <a:noFill/>
          <a:ln>
            <a:noFill/>
          </a:ln>
        </p:spPr>
      </p:pic>
      <p:cxnSp>
        <p:nvCxnSpPr>
          <p:cNvPr id="53" name="Google Shape;53;p13"/>
          <p:cNvCxnSpPr/>
          <p:nvPr/>
        </p:nvCxnSpPr>
        <p:spPr>
          <a:xfrm>
            <a:off x="4780813" y="2730763"/>
            <a:ext cx="4096500" cy="0"/>
          </a:xfrm>
          <a:prstGeom prst="straightConnector1">
            <a:avLst/>
          </a:prstGeom>
          <a:noFill/>
          <a:ln cap="flat" cmpd="sng" w="12700">
            <a:solidFill>
              <a:srgbClr val="000000"/>
            </a:solidFill>
            <a:prstDash val="solid"/>
            <a:miter lim="400000"/>
            <a:headEnd len="sm" w="sm" type="none"/>
            <a:tailEnd len="sm" w="sm" type="none"/>
          </a:ln>
        </p:spPr>
      </p:cxnSp>
      <p:cxnSp>
        <p:nvCxnSpPr>
          <p:cNvPr id="54" name="Google Shape;54;p13"/>
          <p:cNvCxnSpPr/>
          <p:nvPr/>
        </p:nvCxnSpPr>
        <p:spPr>
          <a:xfrm>
            <a:off x="3810737" y="2730763"/>
            <a:ext cx="969900" cy="0"/>
          </a:xfrm>
          <a:prstGeom prst="straightConnector1">
            <a:avLst/>
          </a:prstGeom>
          <a:noFill/>
          <a:ln cap="flat" cmpd="sng" w="12700">
            <a:solidFill>
              <a:srgbClr val="FFFFFF"/>
            </a:solidFill>
            <a:prstDash val="solid"/>
            <a:miter lim="400000"/>
            <a:headEnd len="sm" w="sm" type="none"/>
            <a:tailEnd len="sm" w="sm" type="none"/>
          </a:ln>
        </p:spPr>
      </p:cxnSp>
      <p:sp>
        <p:nvSpPr>
          <p:cNvPr id="55" name="Google Shape;55;p13"/>
          <p:cNvSpPr txBox="1"/>
          <p:nvPr>
            <p:ph type="title"/>
          </p:nvPr>
        </p:nvSpPr>
        <p:spPr>
          <a:xfrm>
            <a:off x="5055394" y="2253815"/>
            <a:ext cx="3822000" cy="55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800"/>
              <a:buFont typeface="Nunito"/>
              <a:buNone/>
              <a:defRPr b="1" sz="1800">
                <a:latin typeface="Nunito"/>
                <a:ea typeface="Nunito"/>
                <a:cs typeface="Nunito"/>
                <a:sym typeface="Nunito"/>
              </a:defRPr>
            </a:lvl1pPr>
            <a:lvl2pPr lvl="1" rtl="0" algn="l">
              <a:lnSpc>
                <a:spcPct val="90000"/>
              </a:lnSpc>
              <a:spcBef>
                <a:spcPts val="0"/>
              </a:spcBef>
              <a:spcAft>
                <a:spcPts val="0"/>
              </a:spcAft>
              <a:buSzPts val="1800"/>
              <a:buFont typeface="Nunito"/>
              <a:buNone/>
              <a:defRPr b="1" sz="1800">
                <a:latin typeface="Nunito"/>
                <a:ea typeface="Nunito"/>
                <a:cs typeface="Nunito"/>
                <a:sym typeface="Nunito"/>
              </a:defRPr>
            </a:lvl2pPr>
            <a:lvl3pPr lvl="2" rtl="0" algn="l">
              <a:lnSpc>
                <a:spcPct val="90000"/>
              </a:lnSpc>
              <a:spcBef>
                <a:spcPts val="0"/>
              </a:spcBef>
              <a:spcAft>
                <a:spcPts val="0"/>
              </a:spcAft>
              <a:buSzPts val="1800"/>
              <a:buFont typeface="Nunito"/>
              <a:buNone/>
              <a:defRPr b="1" sz="1800">
                <a:latin typeface="Nunito"/>
                <a:ea typeface="Nunito"/>
                <a:cs typeface="Nunito"/>
                <a:sym typeface="Nunito"/>
              </a:defRPr>
            </a:lvl3pPr>
            <a:lvl4pPr lvl="3" rtl="0" algn="l">
              <a:lnSpc>
                <a:spcPct val="90000"/>
              </a:lnSpc>
              <a:spcBef>
                <a:spcPts val="0"/>
              </a:spcBef>
              <a:spcAft>
                <a:spcPts val="0"/>
              </a:spcAft>
              <a:buSzPts val="1800"/>
              <a:buFont typeface="Nunito"/>
              <a:buNone/>
              <a:defRPr b="1" sz="1800">
                <a:latin typeface="Nunito"/>
                <a:ea typeface="Nunito"/>
                <a:cs typeface="Nunito"/>
                <a:sym typeface="Nunito"/>
              </a:defRPr>
            </a:lvl4pPr>
            <a:lvl5pPr lvl="4" rtl="0" algn="l">
              <a:lnSpc>
                <a:spcPct val="90000"/>
              </a:lnSpc>
              <a:spcBef>
                <a:spcPts val="0"/>
              </a:spcBef>
              <a:spcAft>
                <a:spcPts val="0"/>
              </a:spcAft>
              <a:buSzPts val="1800"/>
              <a:buFont typeface="Nunito"/>
              <a:buNone/>
              <a:defRPr b="1" sz="1800">
                <a:latin typeface="Nunito"/>
                <a:ea typeface="Nunito"/>
                <a:cs typeface="Nunito"/>
                <a:sym typeface="Nunito"/>
              </a:defRPr>
            </a:lvl5pPr>
            <a:lvl6pPr lvl="5" rtl="0" algn="l">
              <a:lnSpc>
                <a:spcPct val="90000"/>
              </a:lnSpc>
              <a:spcBef>
                <a:spcPts val="0"/>
              </a:spcBef>
              <a:spcAft>
                <a:spcPts val="0"/>
              </a:spcAft>
              <a:buSzPts val="1800"/>
              <a:buFont typeface="Nunito"/>
              <a:buNone/>
              <a:defRPr b="1" sz="1800">
                <a:latin typeface="Nunito"/>
                <a:ea typeface="Nunito"/>
                <a:cs typeface="Nunito"/>
                <a:sym typeface="Nunito"/>
              </a:defRPr>
            </a:lvl6pPr>
            <a:lvl7pPr lvl="6" rtl="0" algn="l">
              <a:lnSpc>
                <a:spcPct val="90000"/>
              </a:lnSpc>
              <a:spcBef>
                <a:spcPts val="0"/>
              </a:spcBef>
              <a:spcAft>
                <a:spcPts val="0"/>
              </a:spcAft>
              <a:buSzPts val="1800"/>
              <a:buFont typeface="Nunito"/>
              <a:buNone/>
              <a:defRPr b="1" sz="1800">
                <a:latin typeface="Nunito"/>
                <a:ea typeface="Nunito"/>
                <a:cs typeface="Nunito"/>
                <a:sym typeface="Nunito"/>
              </a:defRPr>
            </a:lvl7pPr>
            <a:lvl8pPr lvl="7" rtl="0" algn="l">
              <a:lnSpc>
                <a:spcPct val="90000"/>
              </a:lnSpc>
              <a:spcBef>
                <a:spcPts val="0"/>
              </a:spcBef>
              <a:spcAft>
                <a:spcPts val="0"/>
              </a:spcAft>
              <a:buSzPts val="1800"/>
              <a:buFont typeface="Nunito"/>
              <a:buNone/>
              <a:defRPr b="1" sz="1800">
                <a:latin typeface="Nunito"/>
                <a:ea typeface="Nunito"/>
                <a:cs typeface="Nunito"/>
                <a:sym typeface="Nunito"/>
              </a:defRPr>
            </a:lvl8pPr>
            <a:lvl9pPr lvl="8" rtl="0" algn="l">
              <a:lnSpc>
                <a:spcPct val="90000"/>
              </a:lnSpc>
              <a:spcBef>
                <a:spcPts val="0"/>
              </a:spcBef>
              <a:spcAft>
                <a:spcPts val="0"/>
              </a:spcAft>
              <a:buSzPts val="1800"/>
              <a:buFont typeface="Nunito"/>
              <a:buNone/>
              <a:defRPr b="1" sz="1800">
                <a:latin typeface="Nunito"/>
                <a:ea typeface="Nunito"/>
                <a:cs typeface="Nunito"/>
                <a:sym typeface="Nunito"/>
              </a:defRPr>
            </a:lvl9pPr>
          </a:lstStyle>
          <a:p/>
        </p:txBody>
      </p:sp>
      <p:sp>
        <p:nvSpPr>
          <p:cNvPr id="56" name="Google Shape;56;p13"/>
          <p:cNvSpPr txBox="1"/>
          <p:nvPr>
            <p:ph idx="1" type="subTitle"/>
          </p:nvPr>
        </p:nvSpPr>
        <p:spPr>
          <a:xfrm>
            <a:off x="5055393" y="2859727"/>
            <a:ext cx="3822000" cy="559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Clr>
                <a:schemeClr val="dk1"/>
              </a:buClr>
              <a:buSzPts val="1400"/>
              <a:buNone/>
              <a:defRPr b="0" sz="1400">
                <a:solidFill>
                  <a:schemeClr val="dk1"/>
                </a:solidFill>
                <a:latin typeface="Nunito"/>
                <a:ea typeface="Nunito"/>
                <a:cs typeface="Nunito"/>
                <a:sym typeface="Nunito"/>
              </a:defRPr>
            </a:lvl1pPr>
            <a:lvl2pPr lvl="1" rtl="0" algn="ctr">
              <a:lnSpc>
                <a:spcPct val="90000"/>
              </a:lnSpc>
              <a:spcBef>
                <a:spcPts val="400"/>
              </a:spcBef>
              <a:spcAft>
                <a:spcPts val="0"/>
              </a:spcAft>
              <a:buClr>
                <a:schemeClr val="dk1"/>
              </a:buClr>
              <a:buSzPts val="1400"/>
              <a:buNone/>
              <a:defRPr sz="14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400"/>
              <a:buNone/>
              <a:defRPr/>
            </a:lvl4pPr>
            <a:lvl5pPr lvl="4" rtl="0" algn="ctr">
              <a:lnSpc>
                <a:spcPct val="90000"/>
              </a:lnSpc>
              <a:spcBef>
                <a:spcPts val="400"/>
              </a:spcBef>
              <a:spcAft>
                <a:spcPts val="0"/>
              </a:spcAft>
              <a:buClr>
                <a:schemeClr val="dk1"/>
              </a:buClr>
              <a:buSzPts val="1400"/>
              <a:buNone/>
              <a:defRPr/>
            </a:lvl5pPr>
            <a:lvl6pPr lvl="5" rtl="0" algn="ctr">
              <a:lnSpc>
                <a:spcPct val="90000"/>
              </a:lnSpc>
              <a:spcBef>
                <a:spcPts val="400"/>
              </a:spcBef>
              <a:spcAft>
                <a:spcPts val="0"/>
              </a:spcAft>
              <a:buClr>
                <a:schemeClr val="dk1"/>
              </a:buClr>
              <a:buSzPts val="1400"/>
              <a:buNone/>
              <a:defRPr/>
            </a:lvl6pPr>
            <a:lvl7pPr lvl="6" rtl="0" algn="ctr">
              <a:lnSpc>
                <a:spcPct val="90000"/>
              </a:lnSpc>
              <a:spcBef>
                <a:spcPts val="1600"/>
              </a:spcBef>
              <a:spcAft>
                <a:spcPts val="0"/>
              </a:spcAft>
              <a:buClr>
                <a:schemeClr val="dk1"/>
              </a:buClr>
              <a:buSzPts val="1400"/>
              <a:buNone/>
              <a:defRPr/>
            </a:lvl7pPr>
            <a:lvl8pPr lvl="7" rtl="0" algn="ctr">
              <a:lnSpc>
                <a:spcPct val="90000"/>
              </a:lnSpc>
              <a:spcBef>
                <a:spcPts val="1600"/>
              </a:spcBef>
              <a:spcAft>
                <a:spcPts val="0"/>
              </a:spcAft>
              <a:buClr>
                <a:schemeClr val="dk1"/>
              </a:buClr>
              <a:buSzPts val="1400"/>
              <a:buNone/>
              <a:defRPr/>
            </a:lvl8pPr>
            <a:lvl9pPr lvl="8" rtl="0" algn="ctr">
              <a:lnSpc>
                <a:spcPct val="90000"/>
              </a:lnSpc>
              <a:spcBef>
                <a:spcPts val="1600"/>
              </a:spcBef>
              <a:spcAft>
                <a:spcPts val="1600"/>
              </a:spcAft>
              <a:buClr>
                <a:schemeClr val="dk1"/>
              </a:buClr>
              <a:buSzPts val="1400"/>
              <a:buNone/>
              <a:defRPr/>
            </a:lvl9pPr>
          </a:lstStyle>
          <a:p/>
        </p:txBody>
      </p:sp>
      <p:sp>
        <p:nvSpPr>
          <p:cNvPr id="57" name="Google Shape;57;p13"/>
          <p:cNvSpPr txBox="1"/>
          <p:nvPr/>
        </p:nvSpPr>
        <p:spPr>
          <a:xfrm>
            <a:off x="0" y="4942819"/>
            <a:ext cx="3014700" cy="192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800" u="none" cap="none" strike="noStrike">
                <a:solidFill>
                  <a:schemeClr val="lt1"/>
                </a:solidFill>
                <a:latin typeface="Nunito"/>
                <a:ea typeface="Nunito"/>
                <a:cs typeface="Nunito"/>
                <a:sym typeface="Nunito"/>
              </a:rPr>
              <a:t>© 20</a:t>
            </a:r>
            <a:r>
              <a:rPr b="1" lang="en" sz="800">
                <a:solidFill>
                  <a:schemeClr val="lt1"/>
                </a:solidFill>
                <a:latin typeface="Nunito"/>
                <a:ea typeface="Nunito"/>
                <a:cs typeface="Nunito"/>
                <a:sym typeface="Nunito"/>
              </a:rPr>
              <a:t>20</a:t>
            </a:r>
            <a:r>
              <a:rPr b="1" i="0" lang="en" sz="800" u="none" cap="none" strike="noStrike">
                <a:solidFill>
                  <a:schemeClr val="lt1"/>
                </a:solidFill>
                <a:latin typeface="Nunito"/>
                <a:ea typeface="Nunito"/>
                <a:cs typeface="Nunito"/>
                <a:sym typeface="Nunito"/>
              </a:rPr>
              <a:t> KOKO Networks Limited – Proprietary &amp; Confidential </a:t>
            </a:r>
            <a:endParaRPr b="1" i="0" sz="800" u="none" cap="none" strike="noStrike">
              <a:solidFill>
                <a:schemeClr val="lt1"/>
              </a:solidFill>
              <a:latin typeface="Nunito"/>
              <a:ea typeface="Nunito"/>
              <a:cs typeface="Nunito"/>
              <a:sym typeface="Nunito"/>
            </a:endParaRPr>
          </a:p>
        </p:txBody>
      </p:sp>
      <p:sp>
        <p:nvSpPr>
          <p:cNvPr id="58" name="Google Shape;5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59" name="Shape 59"/>
        <p:cNvGrpSpPr/>
        <p:nvPr/>
      </p:nvGrpSpPr>
      <p:grpSpPr>
        <a:xfrm>
          <a:off x="0" y="0"/>
          <a:ext cx="0" cy="0"/>
          <a:chOff x="0" y="0"/>
          <a:chExt cx="0" cy="0"/>
        </a:xfrm>
      </p:grpSpPr>
      <p:pic>
        <p:nvPicPr>
          <p:cNvPr descr="Image" id="60" name="Google Shape;60;p14"/>
          <p:cNvPicPr preferRelativeResize="0"/>
          <p:nvPr/>
        </p:nvPicPr>
        <p:blipFill rotWithShape="1">
          <a:blip r:embed="rId2">
            <a:alphaModFix/>
          </a:blip>
          <a:srcRect b="0" l="0" r="0" t="0"/>
          <a:stretch/>
        </p:blipFill>
        <p:spPr>
          <a:xfrm>
            <a:off x="-1" y="1"/>
            <a:ext cx="900113" cy="707230"/>
          </a:xfrm>
          <a:prstGeom prst="rect">
            <a:avLst/>
          </a:prstGeom>
          <a:noFill/>
          <a:ln>
            <a:noFill/>
          </a:ln>
        </p:spPr>
      </p:pic>
      <p:pic>
        <p:nvPicPr>
          <p:cNvPr descr="Image" id="61" name="Google Shape;61;p14"/>
          <p:cNvPicPr preferRelativeResize="0"/>
          <p:nvPr/>
        </p:nvPicPr>
        <p:blipFill rotWithShape="1">
          <a:blip r:embed="rId3">
            <a:alphaModFix/>
          </a:blip>
          <a:srcRect b="0" l="0" r="0" t="0"/>
          <a:stretch/>
        </p:blipFill>
        <p:spPr>
          <a:xfrm>
            <a:off x="116347" y="113911"/>
            <a:ext cx="320113" cy="415110"/>
          </a:xfrm>
          <a:prstGeom prst="rect">
            <a:avLst/>
          </a:prstGeom>
          <a:noFill/>
          <a:ln>
            <a:noFill/>
          </a:ln>
        </p:spPr>
      </p:pic>
      <p:cxnSp>
        <p:nvCxnSpPr>
          <p:cNvPr id="62" name="Google Shape;62;p14"/>
          <p:cNvCxnSpPr/>
          <p:nvPr/>
        </p:nvCxnSpPr>
        <p:spPr>
          <a:xfrm>
            <a:off x="0" y="703247"/>
            <a:ext cx="9150300" cy="0"/>
          </a:xfrm>
          <a:prstGeom prst="straightConnector1">
            <a:avLst/>
          </a:prstGeom>
          <a:noFill/>
          <a:ln cap="flat" cmpd="sng" w="19050">
            <a:solidFill>
              <a:srgbClr val="65D9F8"/>
            </a:solidFill>
            <a:prstDash val="solid"/>
            <a:miter lim="400000"/>
            <a:headEnd len="sm" w="sm" type="none"/>
            <a:tailEnd len="sm" w="sm" type="none"/>
          </a:ln>
        </p:spPr>
      </p:cxnSp>
      <p:sp>
        <p:nvSpPr>
          <p:cNvPr id="63" name="Google Shape;63;p14"/>
          <p:cNvSpPr txBox="1"/>
          <p:nvPr>
            <p:ph type="title"/>
          </p:nvPr>
        </p:nvSpPr>
        <p:spPr>
          <a:xfrm>
            <a:off x="900113" y="68582"/>
            <a:ext cx="7899900" cy="588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SzPts val="2800"/>
              <a:buNone/>
              <a:defRPr b="0" sz="2400">
                <a:latin typeface="Nunito SemiBold"/>
                <a:ea typeface="Nunito SemiBold"/>
                <a:cs typeface="Nunito SemiBold"/>
                <a:sym typeface="Nunito SemiBold"/>
              </a:defRPr>
            </a:lvl1pPr>
            <a:lvl2pPr lvl="1" rtl="0" algn="l">
              <a:lnSpc>
                <a:spcPct val="90000"/>
              </a:lnSpc>
              <a:spcBef>
                <a:spcPts val="0"/>
              </a:spcBef>
              <a:spcAft>
                <a:spcPts val="0"/>
              </a:spcAft>
              <a:buSzPts val="2800"/>
              <a:buNone/>
              <a:defRPr/>
            </a:lvl2pPr>
            <a:lvl3pPr lvl="2" rtl="0" algn="l">
              <a:lnSpc>
                <a:spcPct val="90000"/>
              </a:lnSpc>
              <a:spcBef>
                <a:spcPts val="0"/>
              </a:spcBef>
              <a:spcAft>
                <a:spcPts val="0"/>
              </a:spcAft>
              <a:buSzPts val="2800"/>
              <a:buNone/>
              <a:defRPr/>
            </a:lvl3pPr>
            <a:lvl4pPr lvl="3" rtl="0" algn="l">
              <a:lnSpc>
                <a:spcPct val="90000"/>
              </a:lnSpc>
              <a:spcBef>
                <a:spcPts val="0"/>
              </a:spcBef>
              <a:spcAft>
                <a:spcPts val="0"/>
              </a:spcAft>
              <a:buSzPts val="2800"/>
              <a:buNone/>
              <a:defRPr/>
            </a:lvl4pPr>
            <a:lvl5pPr lvl="4" rtl="0" algn="l">
              <a:lnSpc>
                <a:spcPct val="90000"/>
              </a:lnSpc>
              <a:spcBef>
                <a:spcPts val="0"/>
              </a:spcBef>
              <a:spcAft>
                <a:spcPts val="0"/>
              </a:spcAft>
              <a:buSzPts val="2800"/>
              <a:buNone/>
              <a:defRPr/>
            </a:lvl5pPr>
            <a:lvl6pPr lvl="5" rtl="0" algn="l">
              <a:lnSpc>
                <a:spcPct val="90000"/>
              </a:lnSpc>
              <a:spcBef>
                <a:spcPts val="0"/>
              </a:spcBef>
              <a:spcAft>
                <a:spcPts val="0"/>
              </a:spcAft>
              <a:buSzPts val="2800"/>
              <a:buNone/>
              <a:defRPr/>
            </a:lvl6pPr>
            <a:lvl7pPr lvl="6" rtl="0" algn="l">
              <a:lnSpc>
                <a:spcPct val="90000"/>
              </a:lnSpc>
              <a:spcBef>
                <a:spcPts val="0"/>
              </a:spcBef>
              <a:spcAft>
                <a:spcPts val="0"/>
              </a:spcAft>
              <a:buSzPts val="2800"/>
              <a:buNone/>
              <a:defRPr/>
            </a:lvl7pPr>
            <a:lvl8pPr lvl="7" rtl="0" algn="l">
              <a:lnSpc>
                <a:spcPct val="90000"/>
              </a:lnSpc>
              <a:spcBef>
                <a:spcPts val="0"/>
              </a:spcBef>
              <a:spcAft>
                <a:spcPts val="0"/>
              </a:spcAft>
              <a:buSzPts val="2800"/>
              <a:buNone/>
              <a:defRPr/>
            </a:lvl8pPr>
            <a:lvl9pPr lvl="8" rtl="0" algn="l">
              <a:lnSpc>
                <a:spcPct val="90000"/>
              </a:lnSpc>
              <a:spcBef>
                <a:spcPts val="0"/>
              </a:spcBef>
              <a:spcAft>
                <a:spcPts val="0"/>
              </a:spcAft>
              <a:buSzPts val="2800"/>
              <a:buNone/>
              <a:defRPr/>
            </a:lvl9pPr>
          </a:lstStyle>
          <a:p/>
        </p:txBody>
      </p:sp>
      <p:pic>
        <p:nvPicPr>
          <p:cNvPr descr="Image" id="64" name="Google Shape;64;p14"/>
          <p:cNvPicPr preferRelativeResize="0"/>
          <p:nvPr/>
        </p:nvPicPr>
        <p:blipFill rotWithShape="1">
          <a:blip r:embed="rId2">
            <a:alphaModFix/>
          </a:blip>
          <a:srcRect b="0" l="0" r="0" t="0"/>
          <a:stretch/>
        </p:blipFill>
        <p:spPr>
          <a:xfrm rot="10800000">
            <a:off x="8645044" y="4800601"/>
            <a:ext cx="505189" cy="342899"/>
          </a:xfrm>
          <a:prstGeom prst="rect">
            <a:avLst/>
          </a:prstGeom>
          <a:noFill/>
          <a:ln>
            <a:noFill/>
          </a:ln>
        </p:spPr>
      </p:pic>
      <p:sp>
        <p:nvSpPr>
          <p:cNvPr id="65" name="Google Shape;65;p14"/>
          <p:cNvSpPr txBox="1"/>
          <p:nvPr/>
        </p:nvSpPr>
        <p:spPr>
          <a:xfrm>
            <a:off x="0" y="4876500"/>
            <a:ext cx="3108600" cy="192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lang="en" sz="800">
                <a:solidFill>
                  <a:schemeClr val="dk1"/>
                </a:solidFill>
                <a:latin typeface="Nunito"/>
                <a:ea typeface="Nunito"/>
                <a:cs typeface="Nunito"/>
                <a:sym typeface="Nunito"/>
              </a:rPr>
              <a:t>© 20</a:t>
            </a:r>
            <a:r>
              <a:rPr lang="en" sz="800">
                <a:solidFill>
                  <a:schemeClr val="dk1"/>
                </a:solidFill>
                <a:latin typeface="Nunito"/>
                <a:ea typeface="Nunito"/>
                <a:cs typeface="Nunito"/>
                <a:sym typeface="Nunito"/>
              </a:rPr>
              <a:t>20</a:t>
            </a:r>
            <a:r>
              <a:rPr b="0" lang="en" sz="800">
                <a:solidFill>
                  <a:schemeClr val="dk1"/>
                </a:solidFill>
                <a:latin typeface="Nunito"/>
                <a:ea typeface="Nunito"/>
                <a:cs typeface="Nunito"/>
                <a:sym typeface="Nunito"/>
              </a:rPr>
              <a:t> KOKO Networks Limited – Proprietary &amp; Confidential </a:t>
            </a:r>
            <a:endParaRPr sz="1100"/>
          </a:p>
        </p:txBody>
      </p:sp>
      <p:cxnSp>
        <p:nvCxnSpPr>
          <p:cNvPr id="66" name="Google Shape;66;p14"/>
          <p:cNvCxnSpPr/>
          <p:nvPr/>
        </p:nvCxnSpPr>
        <p:spPr>
          <a:xfrm>
            <a:off x="-1" y="4790417"/>
            <a:ext cx="9148500" cy="10200"/>
          </a:xfrm>
          <a:prstGeom prst="straightConnector1">
            <a:avLst/>
          </a:prstGeom>
          <a:noFill/>
          <a:ln cap="flat" cmpd="sng" w="12700">
            <a:solidFill>
              <a:srgbClr val="000000"/>
            </a:solidFill>
            <a:prstDash val="solid"/>
            <a:miter lim="400000"/>
            <a:headEnd len="sm" w="sm" type="none"/>
            <a:tailEnd len="sm" w="sm" type="none"/>
          </a:ln>
        </p:spPr>
      </p:cxnSp>
      <p:sp>
        <p:nvSpPr>
          <p:cNvPr id="67" name="Google Shape;67;p14"/>
          <p:cNvSpPr txBox="1"/>
          <p:nvPr>
            <p:ph idx="12" type="sldNum"/>
          </p:nvPr>
        </p:nvSpPr>
        <p:spPr>
          <a:xfrm>
            <a:off x="8799957" y="4810783"/>
            <a:ext cx="344100" cy="33270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1pPr>
            <a:lvl2pPr indent="0" lvl="1"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2pPr>
            <a:lvl3pPr indent="0" lvl="2"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3pPr>
            <a:lvl4pPr indent="0" lvl="3"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4pPr>
            <a:lvl5pPr indent="0" lvl="4"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5pPr>
            <a:lvl6pPr indent="0" lvl="5"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6pPr>
            <a:lvl7pPr indent="0" lvl="6"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7pPr>
            <a:lvl8pPr indent="0" lvl="7"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8pPr>
            <a:lvl9pPr indent="0" lvl="8" marL="0" marR="0" rtl="0" algn="ctr">
              <a:spcBef>
                <a:spcPts val="0"/>
              </a:spcBef>
              <a:spcAft>
                <a:spcPts val="0"/>
              </a:spcAft>
              <a:buNone/>
              <a:defRPr b="1" i="0" sz="1100">
                <a:solidFill>
                  <a:schemeClr val="lt1"/>
                </a:solidFill>
                <a:latin typeface="Nunito SemiBold"/>
                <a:ea typeface="Nunito SemiBold"/>
                <a:cs typeface="Nunito SemiBold"/>
                <a:sym typeface="Nunito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4294967295" type="subTitle"/>
          </p:nvPr>
        </p:nvSpPr>
        <p:spPr>
          <a:xfrm>
            <a:off x="4693450" y="2783522"/>
            <a:ext cx="4027200" cy="121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Reverse Logistics and</a:t>
            </a:r>
            <a:r>
              <a:rPr b="1" lang="en"/>
              <a:t> Return Merchandise Authorization</a:t>
            </a:r>
            <a:endParaRPr b="1"/>
          </a:p>
        </p:txBody>
      </p:sp>
      <p:sp>
        <p:nvSpPr>
          <p:cNvPr id="74" name="Google Shape;7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Maintenance and Repair Agent</a:t>
            </a:r>
            <a:endParaRPr/>
          </a:p>
        </p:txBody>
      </p:sp>
      <p:sp>
        <p:nvSpPr>
          <p:cNvPr id="131" name="Google Shape;131;p24"/>
          <p:cNvSpPr txBox="1"/>
          <p:nvPr/>
        </p:nvSpPr>
        <p:spPr>
          <a:xfrm>
            <a:off x="7620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User Requirements: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t>
            </a:r>
            <a:r>
              <a:rPr b="1" lang="en" sz="1100">
                <a:solidFill>
                  <a:schemeClr val="dk1"/>
                </a:solidFill>
              </a:rPr>
              <a:t>Odoo Administrator</a:t>
            </a:r>
            <a:r>
              <a:rPr lang="en" sz="1100">
                <a:solidFill>
                  <a:schemeClr val="dk1"/>
                </a:solidFill>
              </a:rPr>
              <a:t> user should be able to perform following operations.</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Mark the Agent as a Maintenance and repair Agent in Odoo.</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As user I must have filter option to see the list of Maintenance agents separately.</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Also User should be able to set commission which is to be given to the agent for product  coming  for repairs.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 </a:t>
            </a:r>
            <a:r>
              <a:rPr b="1" lang="en" sz="1100">
                <a:solidFill>
                  <a:schemeClr val="dk1"/>
                </a:solidFill>
              </a:rPr>
              <a:t>Maintenance and Repair incharge</a:t>
            </a:r>
            <a:r>
              <a:rPr lang="en" sz="1100">
                <a:solidFill>
                  <a:schemeClr val="dk1"/>
                </a:solidFill>
              </a:rPr>
              <a:t>, in Odoo,   I should be able to see all the repair Orders in a separate list view, Also there should have state wise filter to see New, In progress, Done orders In the list.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 </a:t>
            </a:r>
            <a:r>
              <a:rPr b="1" lang="en" sz="1100">
                <a:solidFill>
                  <a:schemeClr val="dk1"/>
                </a:solidFill>
              </a:rPr>
              <a:t>Finance User</a:t>
            </a:r>
            <a:r>
              <a:rPr lang="en" sz="1100">
                <a:solidFill>
                  <a:schemeClr val="dk1"/>
                </a:solidFill>
              </a:rPr>
              <a:t> in Odoo, I must be able to see all the commission payable to the Agents for the repair Orders, And at the and of every month there must be provision to create the Consolidated bill for the Agent Commission.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Maintenance and Repair Agent</a:t>
            </a:r>
            <a:endParaRPr/>
          </a:p>
        </p:txBody>
      </p:sp>
      <p:sp>
        <p:nvSpPr>
          <p:cNvPr id="137" name="Google Shape;137;p25"/>
          <p:cNvSpPr txBox="1"/>
          <p:nvPr/>
        </p:nvSpPr>
        <p:spPr>
          <a:xfrm>
            <a:off x="7620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Functionalities to cover: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Process to Assign MRA [</a:t>
            </a:r>
            <a:r>
              <a:rPr lang="en" sz="1100">
                <a:solidFill>
                  <a:schemeClr val="dk1"/>
                </a:solidFill>
              </a:rPr>
              <a:t>Maintenance</a:t>
            </a:r>
            <a:r>
              <a:rPr lang="en" sz="1100">
                <a:solidFill>
                  <a:schemeClr val="dk1"/>
                </a:solidFill>
              </a:rPr>
              <a:t> and Repair Agent] in the system [ERP and KC]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Use </a:t>
            </a:r>
            <a:r>
              <a:rPr lang="en" sz="1100">
                <a:solidFill>
                  <a:schemeClr val="dk1"/>
                </a:solidFill>
              </a:rPr>
              <a:t>Geolocation</a:t>
            </a:r>
            <a:r>
              <a:rPr lang="en" sz="1100">
                <a:solidFill>
                  <a:schemeClr val="dk1"/>
                </a:solidFill>
              </a:rPr>
              <a:t> to show the nearest MRA available to the customer through Customer App.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Define Commission Structure for MRA in ERP.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Need to Create Repair Order for these ticket [If on a </a:t>
            </a:r>
            <a:r>
              <a:rPr lang="en" sz="1100">
                <a:solidFill>
                  <a:schemeClr val="dk1"/>
                </a:solidFill>
              </a:rPr>
              <a:t>chargeable</a:t>
            </a:r>
            <a:r>
              <a:rPr lang="en" sz="1100">
                <a:solidFill>
                  <a:schemeClr val="dk1"/>
                </a:solidFill>
              </a:rPr>
              <a:t> basis], and commission needs to be calculated as per the current commission management system.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ERP will </a:t>
            </a:r>
            <a:r>
              <a:rPr lang="en" sz="1100">
                <a:solidFill>
                  <a:schemeClr val="dk1"/>
                </a:solidFill>
              </a:rPr>
              <a:t>generate</a:t>
            </a:r>
            <a:r>
              <a:rPr lang="en" sz="1100">
                <a:solidFill>
                  <a:schemeClr val="dk1"/>
                </a:solidFill>
              </a:rPr>
              <a:t> the Commission at the end of the month [Will be recorded in Shope Monthly Statement].</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Reverse Logistics and RMA</a:t>
            </a:r>
            <a:endParaRPr/>
          </a:p>
        </p:txBody>
      </p:sp>
      <p:sp>
        <p:nvSpPr>
          <p:cNvPr id="143" name="Google Shape;143;p26"/>
          <p:cNvSpPr txBox="1"/>
          <p:nvPr/>
        </p:nvSpPr>
        <p:spPr>
          <a:xfrm>
            <a:off x="1785675" y="2098800"/>
            <a:ext cx="4801200" cy="9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rPr>
              <a:t>Customer Care</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Customer Care Process</a:t>
            </a:r>
            <a:endParaRPr/>
          </a:p>
        </p:txBody>
      </p:sp>
      <p:sp>
        <p:nvSpPr>
          <p:cNvPr id="149" name="Google Shape;149;p27"/>
          <p:cNvSpPr txBox="1"/>
          <p:nvPr/>
        </p:nvSpPr>
        <p:spPr>
          <a:xfrm>
            <a:off x="7620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Functionalities to cover: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Data Collection on Customer Care System [Zendesk]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Need  to add the FAQ in the system so that Customer Care rep can assist customer with predefined </a:t>
            </a:r>
            <a:r>
              <a:rPr lang="en" sz="1100">
                <a:solidFill>
                  <a:schemeClr val="dk1"/>
                </a:solidFill>
              </a:rPr>
              <a:t>guidelines</a:t>
            </a:r>
            <a:r>
              <a:rPr lang="en"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Data Validation from ERP system through APIs.</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Customer and Product Serial Validation</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Product Warranty Validation</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Once the ticket is logged Customer should receive a SMS with ticket number and Ticket </a:t>
            </a:r>
            <a:r>
              <a:rPr lang="en" sz="1100">
                <a:solidFill>
                  <a:schemeClr val="dk1"/>
                </a:solidFill>
              </a:rPr>
              <a:t>Summary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Service charge Processing:</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If applicable charge user for the repair then customer approve and transaction will pass through the KOKO core and record will be created on ERP as a service order.</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If customer does not have enough credits then Warning to TopUp the account.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Agent Allocation for collection: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Need a feature where consumer can find out the nearest KOKO Repair Agent and drop the product there.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When the Customer submits the product to the Agent, Customer should receive a SMS and one entry should be created in ERP in the separate table.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Show Tracking to the customer where his product has reached.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SMS to be sent as the product reaches to the Agent shop after repair, so that customer can come and collect.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137160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Customer Care Process - 01</a:t>
            </a:r>
            <a:endParaRPr/>
          </a:p>
        </p:txBody>
      </p:sp>
      <p:sp>
        <p:nvSpPr>
          <p:cNvPr id="155" name="Google Shape;155;p28"/>
          <p:cNvSpPr/>
          <p:nvPr/>
        </p:nvSpPr>
        <p:spPr>
          <a:xfrm>
            <a:off x="672775" y="1383500"/>
            <a:ext cx="6687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 1</a:t>
            </a:r>
            <a:endParaRPr sz="1600"/>
          </a:p>
        </p:txBody>
      </p:sp>
      <p:sp>
        <p:nvSpPr>
          <p:cNvPr id="156" name="Google Shape;156;p28"/>
          <p:cNvSpPr txBox="1"/>
          <p:nvPr/>
        </p:nvSpPr>
        <p:spPr>
          <a:xfrm>
            <a:off x="176475" y="748975"/>
            <a:ext cx="8852400" cy="390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900"/>
              <a:t>START</a:t>
            </a:r>
            <a:r>
              <a:rPr lang="en"/>
              <a:t>													</a:t>
            </a:r>
            <a:r>
              <a:rPr b="1" lang="en" sz="900">
                <a:solidFill>
                  <a:srgbClr val="FF0000"/>
                </a:solidFill>
              </a:rPr>
              <a:t>NO</a:t>
            </a:r>
            <a:endParaRPr b="1" sz="9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sz="900">
                <a:solidFill>
                  <a:srgbClr val="38761D"/>
                </a:solidFill>
              </a:rPr>
              <a:t>Yes</a:t>
            </a:r>
            <a:endParaRPr b="1" sz="900">
              <a:solidFill>
                <a:srgbClr val="38761D"/>
              </a:solidFill>
            </a:endParaRPr>
          </a:p>
        </p:txBody>
      </p:sp>
      <p:sp>
        <p:nvSpPr>
          <p:cNvPr id="157" name="Google Shape;157;p28"/>
          <p:cNvSpPr/>
          <p:nvPr/>
        </p:nvSpPr>
        <p:spPr>
          <a:xfrm>
            <a:off x="1990225" y="1374475"/>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CC receives call customer for a defect</a:t>
            </a:r>
            <a:endParaRPr sz="800"/>
          </a:p>
          <a:p>
            <a:pPr indent="0" lvl="0" marL="0" rtl="0" algn="l">
              <a:spcBef>
                <a:spcPts val="0"/>
              </a:spcBef>
              <a:spcAft>
                <a:spcPts val="0"/>
              </a:spcAft>
              <a:buNone/>
            </a:pPr>
            <a:r>
              <a:t/>
            </a:r>
            <a:endParaRPr sz="800"/>
          </a:p>
        </p:txBody>
      </p:sp>
      <p:sp>
        <p:nvSpPr>
          <p:cNvPr id="158" name="Google Shape;158;p28"/>
          <p:cNvSpPr/>
          <p:nvPr/>
        </p:nvSpPr>
        <p:spPr>
          <a:xfrm>
            <a:off x="3839075" y="1360500"/>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CC record details and proposed STD resolution</a:t>
            </a:r>
            <a:endParaRPr sz="800"/>
          </a:p>
        </p:txBody>
      </p:sp>
      <p:sp>
        <p:nvSpPr>
          <p:cNvPr id="159" name="Google Shape;159;p28"/>
          <p:cNvSpPr/>
          <p:nvPr/>
        </p:nvSpPr>
        <p:spPr>
          <a:xfrm>
            <a:off x="5839325" y="1424625"/>
            <a:ext cx="1348550" cy="541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Under Warranty?</a:t>
            </a:r>
            <a:endParaRPr sz="800"/>
          </a:p>
        </p:txBody>
      </p:sp>
      <p:sp>
        <p:nvSpPr>
          <p:cNvPr id="160" name="Google Shape;160;p28"/>
          <p:cNvSpPr/>
          <p:nvPr/>
        </p:nvSpPr>
        <p:spPr>
          <a:xfrm>
            <a:off x="3296650" y="2885475"/>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Communication to customer RMA code and Return Location</a:t>
            </a:r>
            <a:endParaRPr sz="800"/>
          </a:p>
          <a:p>
            <a:pPr indent="0" lvl="0" marL="0" rtl="0" algn="l">
              <a:spcBef>
                <a:spcPts val="0"/>
              </a:spcBef>
              <a:spcAft>
                <a:spcPts val="0"/>
              </a:spcAft>
              <a:buNone/>
            </a:pPr>
            <a:r>
              <a:rPr lang="en" sz="800"/>
              <a:t>Copy to Stakeholders</a:t>
            </a:r>
            <a:endParaRPr sz="800"/>
          </a:p>
        </p:txBody>
      </p:sp>
      <p:sp>
        <p:nvSpPr>
          <p:cNvPr id="161" name="Google Shape;161;p28"/>
          <p:cNvSpPr/>
          <p:nvPr/>
        </p:nvSpPr>
        <p:spPr>
          <a:xfrm>
            <a:off x="1205275" y="2885475"/>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CC creates RMA with min required details</a:t>
            </a:r>
            <a:endParaRPr sz="800"/>
          </a:p>
        </p:txBody>
      </p:sp>
      <p:sp>
        <p:nvSpPr>
          <p:cNvPr id="162" name="Google Shape;162;p28"/>
          <p:cNvSpPr/>
          <p:nvPr/>
        </p:nvSpPr>
        <p:spPr>
          <a:xfrm>
            <a:off x="7187875" y="3121050"/>
            <a:ext cx="6687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END</a:t>
            </a:r>
            <a:endParaRPr sz="800"/>
          </a:p>
        </p:txBody>
      </p:sp>
      <p:sp>
        <p:nvSpPr>
          <p:cNvPr id="163" name="Google Shape;163;p28"/>
          <p:cNvSpPr/>
          <p:nvPr/>
        </p:nvSpPr>
        <p:spPr>
          <a:xfrm>
            <a:off x="8167425" y="1424625"/>
            <a:ext cx="6687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 2</a:t>
            </a:r>
            <a:endParaRPr sz="1600"/>
          </a:p>
        </p:txBody>
      </p:sp>
      <p:cxnSp>
        <p:nvCxnSpPr>
          <p:cNvPr id="164" name="Google Shape;164;p28"/>
          <p:cNvCxnSpPr>
            <a:endCxn id="157" idx="1"/>
          </p:cNvCxnSpPr>
          <p:nvPr/>
        </p:nvCxnSpPr>
        <p:spPr>
          <a:xfrm flipH="1" rot="10800000">
            <a:off x="1361125" y="1694825"/>
            <a:ext cx="629100" cy="48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8"/>
          <p:cNvCxnSpPr>
            <a:stCxn id="157" idx="3"/>
            <a:endCxn id="158" idx="1"/>
          </p:cNvCxnSpPr>
          <p:nvPr/>
        </p:nvCxnSpPr>
        <p:spPr>
          <a:xfrm flipH="1" rot="10800000">
            <a:off x="3136225" y="1680725"/>
            <a:ext cx="702900" cy="141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8"/>
          <p:cNvCxnSpPr>
            <a:stCxn id="158" idx="3"/>
            <a:endCxn id="159" idx="1"/>
          </p:cNvCxnSpPr>
          <p:nvPr/>
        </p:nvCxnSpPr>
        <p:spPr>
          <a:xfrm>
            <a:off x="4985075" y="1680850"/>
            <a:ext cx="854400" cy="144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8"/>
          <p:cNvCxnSpPr>
            <a:stCxn id="158" idx="2"/>
            <a:endCxn id="162" idx="0"/>
          </p:cNvCxnSpPr>
          <p:nvPr/>
        </p:nvCxnSpPr>
        <p:spPr>
          <a:xfrm flipH="1" rot="-5400000">
            <a:off x="5407175" y="1006100"/>
            <a:ext cx="1119900" cy="31101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168" name="Google Shape;168;p28"/>
          <p:cNvCxnSpPr>
            <a:stCxn id="159" idx="3"/>
            <a:endCxn id="163" idx="2"/>
          </p:cNvCxnSpPr>
          <p:nvPr/>
        </p:nvCxnSpPr>
        <p:spPr>
          <a:xfrm>
            <a:off x="7187875" y="1695375"/>
            <a:ext cx="9795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8"/>
          <p:cNvCxnSpPr>
            <a:stCxn id="161" idx="3"/>
            <a:endCxn id="160" idx="1"/>
          </p:cNvCxnSpPr>
          <p:nvPr/>
        </p:nvCxnSpPr>
        <p:spPr>
          <a:xfrm>
            <a:off x="2351275" y="3205825"/>
            <a:ext cx="945300" cy="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8"/>
          <p:cNvCxnSpPr>
            <a:stCxn id="160" idx="3"/>
            <a:endCxn id="162" idx="1"/>
          </p:cNvCxnSpPr>
          <p:nvPr/>
        </p:nvCxnSpPr>
        <p:spPr>
          <a:xfrm flipH="1" rot="10800000">
            <a:off x="4442650" y="3200425"/>
            <a:ext cx="2843100" cy="54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8"/>
          <p:cNvCxnSpPr>
            <a:stCxn id="159" idx="2"/>
            <a:endCxn id="161" idx="0"/>
          </p:cNvCxnSpPr>
          <p:nvPr/>
        </p:nvCxnSpPr>
        <p:spPr>
          <a:xfrm rot="5400000">
            <a:off x="3686250" y="58275"/>
            <a:ext cx="919500" cy="4735200"/>
          </a:xfrm>
          <a:prstGeom prst="bentConnector3">
            <a:avLst>
              <a:gd fmla="val 49992"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Customer Care Process - 02</a:t>
            </a:r>
            <a:endParaRPr/>
          </a:p>
        </p:txBody>
      </p:sp>
      <p:sp>
        <p:nvSpPr>
          <p:cNvPr id="177" name="Google Shape;177;p29"/>
          <p:cNvSpPr txBox="1"/>
          <p:nvPr/>
        </p:nvSpPr>
        <p:spPr>
          <a:xfrm>
            <a:off x="0" y="723825"/>
            <a:ext cx="9144000" cy="405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457200" lvl="0" marL="5029200" rtl="0" algn="l">
              <a:spcBef>
                <a:spcPts val="0"/>
              </a:spcBef>
              <a:spcAft>
                <a:spcPts val="0"/>
              </a:spcAft>
              <a:buNone/>
            </a:pPr>
            <a:r>
              <a:rPr lang="en">
                <a:solidFill>
                  <a:srgbClr val="FF0000"/>
                </a:solidFill>
              </a:rPr>
              <a:t>  NO					NO</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Y</a:t>
            </a:r>
            <a:endParaRPr/>
          </a:p>
          <a:p>
            <a:pPr indent="0" lvl="0" marL="0" rtl="0" algn="l">
              <a:spcBef>
                <a:spcPts val="0"/>
              </a:spcBef>
              <a:spcAft>
                <a:spcPts val="0"/>
              </a:spcAft>
              <a:buNone/>
            </a:pPr>
            <a:r>
              <a:rPr lang="en"/>
              <a:t>														     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3657600" rtl="0" algn="l">
              <a:spcBef>
                <a:spcPts val="0"/>
              </a:spcBef>
              <a:spcAft>
                <a:spcPts val="0"/>
              </a:spcAft>
              <a:buNone/>
            </a:pPr>
            <a:r>
              <a:rPr lang="en">
                <a:solidFill>
                  <a:srgbClr val="FF0000"/>
                </a:solidFill>
              </a:rPr>
              <a:t>NO</a:t>
            </a:r>
            <a:endParaRPr>
              <a:solidFill>
                <a:srgbClr val="FF0000"/>
              </a:solidFill>
            </a:endParaRPr>
          </a:p>
        </p:txBody>
      </p:sp>
      <p:sp>
        <p:nvSpPr>
          <p:cNvPr id="178" name="Google Shape;178;p29"/>
          <p:cNvSpPr/>
          <p:nvPr/>
        </p:nvSpPr>
        <p:spPr>
          <a:xfrm>
            <a:off x="672775" y="1383500"/>
            <a:ext cx="6687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 2</a:t>
            </a:r>
            <a:endParaRPr sz="1600"/>
          </a:p>
        </p:txBody>
      </p:sp>
      <p:sp>
        <p:nvSpPr>
          <p:cNvPr id="179" name="Google Shape;179;p29"/>
          <p:cNvSpPr/>
          <p:nvPr/>
        </p:nvSpPr>
        <p:spPr>
          <a:xfrm>
            <a:off x="1990225" y="1374475"/>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Notify Customer about Repair Cost and Get their approval on Payment</a:t>
            </a:r>
            <a:endParaRPr sz="800"/>
          </a:p>
          <a:p>
            <a:pPr indent="0" lvl="0" marL="0" rtl="0" algn="l">
              <a:spcBef>
                <a:spcPts val="0"/>
              </a:spcBef>
              <a:spcAft>
                <a:spcPts val="0"/>
              </a:spcAft>
              <a:buNone/>
            </a:pPr>
            <a:r>
              <a:t/>
            </a:r>
            <a:endParaRPr sz="800"/>
          </a:p>
        </p:txBody>
      </p:sp>
      <p:sp>
        <p:nvSpPr>
          <p:cNvPr id="180" name="Google Shape;180;p29"/>
          <p:cNvSpPr/>
          <p:nvPr/>
        </p:nvSpPr>
        <p:spPr>
          <a:xfrm>
            <a:off x="557475" y="2961675"/>
            <a:ext cx="1146000" cy="8155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CC creates RMA and notify estimated cost</a:t>
            </a:r>
            <a:endParaRPr sz="800"/>
          </a:p>
        </p:txBody>
      </p:sp>
      <p:sp>
        <p:nvSpPr>
          <p:cNvPr id="181" name="Google Shape;181;p29"/>
          <p:cNvSpPr/>
          <p:nvPr/>
        </p:nvSpPr>
        <p:spPr>
          <a:xfrm>
            <a:off x="4162925" y="1424625"/>
            <a:ext cx="1348550" cy="541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Partial</a:t>
            </a:r>
            <a:endParaRPr sz="800"/>
          </a:p>
          <a:p>
            <a:pPr indent="0" lvl="0" marL="0" rtl="0" algn="l">
              <a:spcBef>
                <a:spcPts val="0"/>
              </a:spcBef>
              <a:spcAft>
                <a:spcPts val="0"/>
              </a:spcAft>
              <a:buNone/>
            </a:pPr>
            <a:r>
              <a:rPr lang="en" sz="800"/>
              <a:t>Warranty?</a:t>
            </a:r>
            <a:endParaRPr sz="800"/>
          </a:p>
        </p:txBody>
      </p:sp>
      <p:sp>
        <p:nvSpPr>
          <p:cNvPr id="182" name="Google Shape;182;p29"/>
          <p:cNvSpPr/>
          <p:nvPr/>
        </p:nvSpPr>
        <p:spPr>
          <a:xfrm>
            <a:off x="2153650" y="2961675"/>
            <a:ext cx="1146000" cy="8155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Communication to customer RMA code and Return Location</a:t>
            </a:r>
            <a:endParaRPr sz="800"/>
          </a:p>
          <a:p>
            <a:pPr indent="0" lvl="0" marL="0" rtl="0" algn="l">
              <a:spcBef>
                <a:spcPts val="0"/>
              </a:spcBef>
              <a:spcAft>
                <a:spcPts val="0"/>
              </a:spcAft>
              <a:buNone/>
            </a:pPr>
            <a:r>
              <a:rPr lang="en" sz="800"/>
              <a:t>Copy to Stakeholders</a:t>
            </a:r>
            <a:endParaRPr sz="800"/>
          </a:p>
        </p:txBody>
      </p:sp>
      <p:sp>
        <p:nvSpPr>
          <p:cNvPr id="183" name="Google Shape;183;p29"/>
          <p:cNvSpPr/>
          <p:nvPr/>
        </p:nvSpPr>
        <p:spPr>
          <a:xfrm>
            <a:off x="5349550" y="3067700"/>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Repair Cost deduction from Customer Wallet (MyKOKO)</a:t>
            </a:r>
            <a:endParaRPr sz="800"/>
          </a:p>
        </p:txBody>
      </p:sp>
      <p:sp>
        <p:nvSpPr>
          <p:cNvPr id="184" name="Google Shape;184;p29"/>
          <p:cNvSpPr/>
          <p:nvPr/>
        </p:nvSpPr>
        <p:spPr>
          <a:xfrm>
            <a:off x="7170775" y="4157225"/>
            <a:ext cx="6687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END</a:t>
            </a:r>
            <a:endParaRPr sz="800"/>
          </a:p>
        </p:txBody>
      </p:sp>
      <p:cxnSp>
        <p:nvCxnSpPr>
          <p:cNvPr id="185" name="Google Shape;185;p29"/>
          <p:cNvCxnSpPr>
            <a:stCxn id="178" idx="6"/>
          </p:cNvCxnSpPr>
          <p:nvPr/>
        </p:nvCxnSpPr>
        <p:spPr>
          <a:xfrm flipH="1" rot="10800000">
            <a:off x="1341475" y="1642250"/>
            <a:ext cx="639600" cy="120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9"/>
          <p:cNvCxnSpPr>
            <a:stCxn id="179" idx="3"/>
            <a:endCxn id="181" idx="1"/>
          </p:cNvCxnSpPr>
          <p:nvPr/>
        </p:nvCxnSpPr>
        <p:spPr>
          <a:xfrm>
            <a:off x="3136225" y="1694825"/>
            <a:ext cx="1026600" cy="6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9"/>
          <p:cNvCxnSpPr>
            <a:stCxn id="181" idx="2"/>
            <a:endCxn id="180" idx="0"/>
          </p:cNvCxnSpPr>
          <p:nvPr/>
        </p:nvCxnSpPr>
        <p:spPr>
          <a:xfrm rot="5400000">
            <a:off x="2485950" y="610575"/>
            <a:ext cx="995700" cy="3706800"/>
          </a:xfrm>
          <a:prstGeom prst="bentConnector3">
            <a:avLst>
              <a:gd fmla="val 49992" name="adj1"/>
            </a:avLst>
          </a:prstGeom>
          <a:noFill/>
          <a:ln cap="flat" cmpd="sng" w="9525">
            <a:solidFill>
              <a:schemeClr val="dk2"/>
            </a:solidFill>
            <a:prstDash val="solid"/>
            <a:round/>
            <a:headEnd len="med" w="med" type="none"/>
            <a:tailEnd len="med" w="med" type="triangle"/>
          </a:ln>
        </p:spPr>
      </p:cxnSp>
      <p:sp>
        <p:nvSpPr>
          <p:cNvPr id="188" name="Google Shape;188;p29"/>
          <p:cNvSpPr/>
          <p:nvPr/>
        </p:nvSpPr>
        <p:spPr>
          <a:xfrm>
            <a:off x="6336575" y="1284300"/>
            <a:ext cx="1520000" cy="8155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Customer ready for Parts Cost</a:t>
            </a:r>
            <a:endParaRPr sz="800"/>
          </a:p>
        </p:txBody>
      </p:sp>
      <p:cxnSp>
        <p:nvCxnSpPr>
          <p:cNvPr id="189" name="Google Shape;189;p29"/>
          <p:cNvCxnSpPr>
            <a:stCxn id="181" idx="3"/>
            <a:endCxn id="188" idx="1"/>
          </p:cNvCxnSpPr>
          <p:nvPr/>
        </p:nvCxnSpPr>
        <p:spPr>
          <a:xfrm flipH="1" rot="10800000">
            <a:off x="5511475" y="1692075"/>
            <a:ext cx="825000" cy="33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9"/>
          <p:cNvCxnSpPr>
            <a:stCxn id="188" idx="2"/>
          </p:cNvCxnSpPr>
          <p:nvPr/>
        </p:nvCxnSpPr>
        <p:spPr>
          <a:xfrm rot="5400000">
            <a:off x="5766825" y="1164575"/>
            <a:ext cx="394500" cy="2265000"/>
          </a:xfrm>
          <a:prstGeom prst="bentConnector2">
            <a:avLst/>
          </a:prstGeom>
          <a:noFill/>
          <a:ln cap="flat" cmpd="sng" w="9525">
            <a:solidFill>
              <a:schemeClr val="dk2"/>
            </a:solidFill>
            <a:prstDash val="solid"/>
            <a:round/>
            <a:headEnd len="med" w="med" type="none"/>
            <a:tailEnd len="med" w="med" type="none"/>
          </a:ln>
        </p:spPr>
      </p:cxnSp>
      <p:sp>
        <p:nvSpPr>
          <p:cNvPr id="191" name="Google Shape;191;p29"/>
          <p:cNvSpPr/>
          <p:nvPr/>
        </p:nvSpPr>
        <p:spPr>
          <a:xfrm>
            <a:off x="3745775" y="2960700"/>
            <a:ext cx="1222775" cy="8155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Payment done?</a:t>
            </a:r>
            <a:endParaRPr sz="800"/>
          </a:p>
        </p:txBody>
      </p:sp>
      <p:sp>
        <p:nvSpPr>
          <p:cNvPr id="192" name="Google Shape;192;p29"/>
          <p:cNvSpPr/>
          <p:nvPr/>
        </p:nvSpPr>
        <p:spPr>
          <a:xfrm>
            <a:off x="6949750" y="2991500"/>
            <a:ext cx="1146000" cy="8155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Odoo validates RMA with relevant payment confirm ID and service team notified</a:t>
            </a:r>
            <a:endParaRPr sz="800"/>
          </a:p>
        </p:txBody>
      </p:sp>
      <p:cxnSp>
        <p:nvCxnSpPr>
          <p:cNvPr id="193" name="Google Shape;193;p29"/>
          <p:cNvCxnSpPr>
            <a:stCxn id="180" idx="3"/>
            <a:endCxn id="182" idx="1"/>
          </p:cNvCxnSpPr>
          <p:nvPr/>
        </p:nvCxnSpPr>
        <p:spPr>
          <a:xfrm>
            <a:off x="1703475" y="3369438"/>
            <a:ext cx="450300" cy="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9"/>
          <p:cNvCxnSpPr>
            <a:stCxn id="182" idx="3"/>
            <a:endCxn id="191" idx="1"/>
          </p:cNvCxnSpPr>
          <p:nvPr/>
        </p:nvCxnSpPr>
        <p:spPr>
          <a:xfrm flipH="1" rot="10800000">
            <a:off x="3299650" y="3368538"/>
            <a:ext cx="446100" cy="9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9"/>
          <p:cNvCxnSpPr>
            <a:stCxn id="191" idx="3"/>
            <a:endCxn id="183" idx="1"/>
          </p:cNvCxnSpPr>
          <p:nvPr/>
        </p:nvCxnSpPr>
        <p:spPr>
          <a:xfrm>
            <a:off x="4968550" y="3368463"/>
            <a:ext cx="381000" cy="195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9"/>
          <p:cNvCxnSpPr>
            <a:stCxn id="183" idx="3"/>
            <a:endCxn id="192" idx="1"/>
          </p:cNvCxnSpPr>
          <p:nvPr/>
        </p:nvCxnSpPr>
        <p:spPr>
          <a:xfrm>
            <a:off x="6495550" y="3388050"/>
            <a:ext cx="454200" cy="111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9"/>
          <p:cNvCxnSpPr>
            <a:stCxn id="192" idx="2"/>
            <a:endCxn id="184" idx="0"/>
          </p:cNvCxnSpPr>
          <p:nvPr/>
        </p:nvCxnSpPr>
        <p:spPr>
          <a:xfrm flipH="1">
            <a:off x="7505050" y="3807025"/>
            <a:ext cx="17700" cy="3501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9"/>
          <p:cNvCxnSpPr>
            <a:stCxn id="188" idx="3"/>
          </p:cNvCxnSpPr>
          <p:nvPr/>
        </p:nvCxnSpPr>
        <p:spPr>
          <a:xfrm flipH="1" rot="10800000">
            <a:off x="7856575" y="1677063"/>
            <a:ext cx="623100" cy="150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9"/>
          <p:cNvCxnSpPr/>
          <p:nvPr/>
        </p:nvCxnSpPr>
        <p:spPr>
          <a:xfrm>
            <a:off x="8528950" y="1660500"/>
            <a:ext cx="0" cy="27606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9"/>
          <p:cNvCxnSpPr>
            <a:endCxn id="184" idx="6"/>
          </p:cNvCxnSpPr>
          <p:nvPr/>
        </p:nvCxnSpPr>
        <p:spPr>
          <a:xfrm flipH="1">
            <a:off x="7839475" y="4404875"/>
            <a:ext cx="705900" cy="231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9"/>
          <p:cNvCxnSpPr>
            <a:stCxn id="191" idx="2"/>
            <a:endCxn id="184" idx="2"/>
          </p:cNvCxnSpPr>
          <p:nvPr/>
        </p:nvCxnSpPr>
        <p:spPr>
          <a:xfrm flipH="1" rot="-5400000">
            <a:off x="5438063" y="2695325"/>
            <a:ext cx="651900" cy="28137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Customer Care Process</a:t>
            </a:r>
            <a:endParaRPr/>
          </a:p>
        </p:txBody>
      </p:sp>
      <p:sp>
        <p:nvSpPr>
          <p:cNvPr id="207" name="Google Shape;207;p30"/>
          <p:cNvSpPr txBox="1"/>
          <p:nvPr/>
        </p:nvSpPr>
        <p:spPr>
          <a:xfrm>
            <a:off x="0" y="716400"/>
            <a:ext cx="9029100" cy="40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Resource Requirement: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08" name="Google Shape;208;p30"/>
          <p:cNvGraphicFramePr/>
          <p:nvPr/>
        </p:nvGraphicFramePr>
        <p:xfrm>
          <a:off x="511500" y="1019300"/>
          <a:ext cx="3000000" cy="3000000"/>
        </p:xfrm>
        <a:graphic>
          <a:graphicData uri="http://schemas.openxmlformats.org/drawingml/2006/table">
            <a:tbl>
              <a:tblPr>
                <a:noFill/>
                <a:tableStyleId>{7D192632-5E37-4F9B-B680-4FA103B65F2E}</a:tableStyleId>
              </a:tblPr>
              <a:tblGrid>
                <a:gridCol w="1541600"/>
                <a:gridCol w="1429650"/>
                <a:gridCol w="2680425"/>
                <a:gridCol w="1883900"/>
              </a:tblGrid>
              <a:tr h="478600">
                <a:tc>
                  <a:txBody>
                    <a:bodyPr/>
                    <a:lstStyle/>
                    <a:p>
                      <a:pPr indent="0" lvl="0" marL="0" rtl="0" algn="ctr">
                        <a:spcBef>
                          <a:spcPts val="0"/>
                        </a:spcBef>
                        <a:spcAft>
                          <a:spcPts val="0"/>
                        </a:spcAft>
                        <a:buNone/>
                      </a:pPr>
                      <a:r>
                        <a:rPr b="1" lang="en" sz="1200"/>
                        <a:t>Process </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Time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Resource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Start and End Date</a:t>
                      </a:r>
                      <a:endParaRPr b="1" sz="1200"/>
                    </a:p>
                  </a:txBody>
                  <a:tcPr marT="91425" marB="91425" marR="91425" marL="91425">
                    <a:solidFill>
                      <a:srgbClr val="C9DAF8"/>
                    </a:solidFill>
                  </a:tcPr>
                </a:tc>
              </a:tr>
              <a:tr h="457450">
                <a:tc>
                  <a:txBody>
                    <a:bodyPr/>
                    <a:lstStyle/>
                    <a:p>
                      <a:pPr indent="0" lvl="0" marL="0" rtl="0" algn="l">
                        <a:spcBef>
                          <a:spcPts val="0"/>
                        </a:spcBef>
                        <a:spcAft>
                          <a:spcPts val="0"/>
                        </a:spcAft>
                        <a:buNone/>
                      </a:pPr>
                      <a:r>
                        <a:rPr lang="en" sz="1200"/>
                        <a:t>Sope Discussion</a:t>
                      </a:r>
                      <a:endParaRPr sz="1200"/>
                    </a:p>
                  </a:txBody>
                  <a:tcPr marT="91425" marB="91425" marR="91425" marL="91425"/>
                </a:tc>
                <a:tc>
                  <a:txBody>
                    <a:bodyPr/>
                    <a:lstStyle/>
                    <a:p>
                      <a:pPr indent="0" lvl="0" marL="0" rtl="0" algn="l">
                        <a:spcBef>
                          <a:spcPts val="0"/>
                        </a:spcBef>
                        <a:spcAft>
                          <a:spcPts val="0"/>
                        </a:spcAft>
                        <a:buNone/>
                      </a:pPr>
                      <a:r>
                        <a:rPr lang="en" sz="1200"/>
                        <a:t>12-15</a:t>
                      </a:r>
                      <a:r>
                        <a:rPr lang="en" sz="1200"/>
                        <a:t> Working Days</a:t>
                      </a:r>
                      <a:endParaRPr sz="1200"/>
                    </a:p>
                  </a:txBody>
                  <a:tcPr marT="91425" marB="91425" marR="91425" marL="91425"/>
                </a:tc>
                <a:tc>
                  <a:txBody>
                    <a:bodyPr/>
                    <a:lstStyle/>
                    <a:p>
                      <a:pPr indent="0" lvl="0" marL="0" rtl="0" algn="l">
                        <a:spcBef>
                          <a:spcPts val="0"/>
                        </a:spcBef>
                        <a:spcAft>
                          <a:spcPts val="0"/>
                        </a:spcAft>
                        <a:buNone/>
                      </a:pPr>
                      <a:r>
                        <a:rPr lang="en" sz="1200"/>
                        <a:t>Customer</a:t>
                      </a:r>
                      <a:r>
                        <a:rPr lang="en" sz="1200"/>
                        <a:t> Care team</a:t>
                      </a:r>
                      <a:endParaRPr sz="1200"/>
                    </a:p>
                    <a:p>
                      <a:pPr indent="0" lvl="0" marL="0" rtl="0" algn="l">
                        <a:spcBef>
                          <a:spcPts val="0"/>
                        </a:spcBef>
                        <a:spcAft>
                          <a:spcPts val="0"/>
                        </a:spcAft>
                        <a:buNone/>
                      </a:pPr>
                      <a:r>
                        <a:rPr lang="en" sz="1200"/>
                        <a:t>Distribution Team</a:t>
                      </a:r>
                      <a:endParaRPr sz="1200"/>
                    </a:p>
                    <a:p>
                      <a:pPr indent="0" lvl="0" marL="0" rtl="0" algn="l">
                        <a:spcBef>
                          <a:spcPts val="0"/>
                        </a:spcBef>
                        <a:spcAft>
                          <a:spcPts val="0"/>
                        </a:spcAft>
                        <a:buNone/>
                      </a:pPr>
                      <a:r>
                        <a:rPr lang="en" sz="1200"/>
                        <a:t>Trip Manager</a:t>
                      </a:r>
                      <a:endParaRPr sz="1200"/>
                    </a:p>
                    <a:p>
                      <a:pPr indent="0" lvl="0" marL="0" rtl="0" algn="l">
                        <a:spcBef>
                          <a:spcPts val="0"/>
                        </a:spcBef>
                        <a:spcAft>
                          <a:spcPts val="0"/>
                        </a:spcAft>
                        <a:buNone/>
                      </a:pPr>
                      <a:r>
                        <a:rPr lang="en" sz="1200"/>
                        <a:t>Software Product Manager </a:t>
                      </a:r>
                      <a:endParaRPr sz="1200"/>
                    </a:p>
                  </a:txBody>
                  <a:tcPr marT="91425" marB="91425" marR="91425" marL="91425"/>
                </a:tc>
                <a:tc>
                  <a:txBody>
                    <a:bodyPr/>
                    <a:lstStyle/>
                    <a:p>
                      <a:pPr indent="0" lvl="0" marL="0" rtl="0" algn="l">
                        <a:spcBef>
                          <a:spcPts val="0"/>
                        </a:spcBef>
                        <a:spcAft>
                          <a:spcPts val="0"/>
                        </a:spcAft>
                        <a:buNone/>
                      </a:pPr>
                      <a:r>
                        <a:rPr lang="en" sz="1200"/>
                        <a:t>June 1</a:t>
                      </a:r>
                      <a:r>
                        <a:rPr lang="en" sz="1200"/>
                        <a:t> - June 17, 2020</a:t>
                      </a:r>
                      <a:endParaRPr sz="1200"/>
                    </a:p>
                  </a:txBody>
                  <a:tcPr marT="91425" marB="91425" marR="91425" marL="91425"/>
                </a:tc>
              </a:tr>
              <a:tr h="478600">
                <a:tc>
                  <a:txBody>
                    <a:bodyPr/>
                    <a:lstStyle/>
                    <a:p>
                      <a:pPr indent="0" lvl="0" marL="0" rtl="0" algn="l">
                        <a:spcBef>
                          <a:spcPts val="0"/>
                        </a:spcBef>
                        <a:spcAft>
                          <a:spcPts val="0"/>
                        </a:spcAft>
                        <a:buNone/>
                      </a:pPr>
                      <a:r>
                        <a:rPr lang="en" sz="1200"/>
                        <a:t>Handover / Eng. Discussion</a:t>
                      </a:r>
                      <a:endParaRPr sz="1200"/>
                    </a:p>
                  </a:txBody>
                  <a:tcPr marT="91425" marB="91425" marR="91425" marL="91425"/>
                </a:tc>
                <a:tc>
                  <a:txBody>
                    <a:bodyPr/>
                    <a:lstStyle/>
                    <a:p>
                      <a:pPr indent="0" lvl="0" marL="0" rtl="0" algn="l">
                        <a:spcBef>
                          <a:spcPts val="0"/>
                        </a:spcBef>
                        <a:spcAft>
                          <a:spcPts val="0"/>
                        </a:spcAft>
                        <a:buNone/>
                      </a:pPr>
                      <a:r>
                        <a:rPr lang="en" sz="1200"/>
                        <a:t>3-4 Working Days</a:t>
                      </a:r>
                      <a:endParaRPr sz="1200"/>
                    </a:p>
                  </a:txBody>
                  <a:tcPr marT="91425" marB="91425" marR="91425" marL="91425"/>
                </a:tc>
                <a:tc>
                  <a:txBody>
                    <a:bodyPr/>
                    <a:lstStyle/>
                    <a:p>
                      <a:pPr indent="0" lvl="0" marL="0" rtl="0" algn="l">
                        <a:spcBef>
                          <a:spcPts val="0"/>
                        </a:spcBef>
                        <a:spcAft>
                          <a:spcPts val="0"/>
                        </a:spcAft>
                        <a:buNone/>
                      </a:pPr>
                      <a:r>
                        <a:rPr lang="en" sz="1200"/>
                        <a:t>Engineering  Team ERP</a:t>
                      </a:r>
                      <a:endParaRPr sz="1200"/>
                    </a:p>
                    <a:p>
                      <a:pPr indent="0" lvl="0" marL="0" rtl="0" algn="l">
                        <a:spcBef>
                          <a:spcPts val="0"/>
                        </a:spcBef>
                        <a:spcAft>
                          <a:spcPts val="0"/>
                        </a:spcAft>
                        <a:buNone/>
                      </a:pPr>
                      <a:r>
                        <a:rPr lang="en" sz="1200"/>
                        <a:t>App Team</a:t>
                      </a:r>
                      <a:endParaRPr sz="1200"/>
                    </a:p>
                    <a:p>
                      <a:pPr indent="0" lvl="0" marL="0" rtl="0" algn="l">
                        <a:spcBef>
                          <a:spcPts val="0"/>
                        </a:spcBef>
                        <a:spcAft>
                          <a:spcPts val="0"/>
                        </a:spcAft>
                        <a:buNone/>
                      </a:pPr>
                      <a:r>
                        <a:rPr lang="en" sz="1200"/>
                        <a:t>KOKO Core Team</a:t>
                      </a:r>
                      <a:endParaRPr sz="1200"/>
                    </a:p>
                    <a:p>
                      <a:pPr indent="0" lvl="0" marL="0" rtl="0" algn="l">
                        <a:spcBef>
                          <a:spcPts val="0"/>
                        </a:spcBef>
                        <a:spcAft>
                          <a:spcPts val="0"/>
                        </a:spcAft>
                        <a:buNone/>
                      </a:pPr>
                      <a:r>
                        <a:rPr lang="en" sz="1200">
                          <a:solidFill>
                            <a:schemeClr val="dk1"/>
                          </a:solidFill>
                        </a:rPr>
                        <a:t>Software Product Manager </a:t>
                      </a:r>
                      <a:endParaRPr sz="1200"/>
                    </a:p>
                  </a:txBody>
                  <a:tcPr marT="91425" marB="91425" marR="91425" marL="91425"/>
                </a:tc>
                <a:tc>
                  <a:txBody>
                    <a:bodyPr/>
                    <a:lstStyle/>
                    <a:p>
                      <a:pPr indent="0" lvl="0" marL="0" rtl="0" algn="l">
                        <a:spcBef>
                          <a:spcPts val="0"/>
                        </a:spcBef>
                        <a:spcAft>
                          <a:spcPts val="0"/>
                        </a:spcAft>
                        <a:buNone/>
                      </a:pPr>
                      <a:r>
                        <a:rPr lang="en" sz="1200"/>
                        <a:t>June 18 - June 23, 2020</a:t>
                      </a:r>
                      <a:endParaRPr sz="1200"/>
                    </a:p>
                  </a:txBody>
                  <a:tcPr marT="91425" marB="91425" marR="91425" marL="91425"/>
                </a:tc>
              </a:tr>
              <a:tr h="550000">
                <a:tc>
                  <a:txBody>
                    <a:bodyPr/>
                    <a:lstStyle/>
                    <a:p>
                      <a:pPr indent="0" lvl="0" marL="0" rtl="0" algn="l">
                        <a:spcBef>
                          <a:spcPts val="0"/>
                        </a:spcBef>
                        <a:spcAft>
                          <a:spcPts val="0"/>
                        </a:spcAft>
                        <a:buNone/>
                      </a:pPr>
                      <a:r>
                        <a:rPr lang="en" sz="1200"/>
                        <a:t>Delivery</a:t>
                      </a:r>
                      <a:endParaRPr sz="1200"/>
                    </a:p>
                    <a:p>
                      <a:pPr indent="0" lvl="0" marL="0" rtl="0" algn="l">
                        <a:spcBef>
                          <a:spcPts val="0"/>
                        </a:spcBef>
                        <a:spcAft>
                          <a:spcPts val="0"/>
                        </a:spcAft>
                        <a:buNone/>
                      </a:pPr>
                      <a:r>
                        <a:rPr lang="en" sz="1200"/>
                        <a:t>(Inc. UAT/User Training)</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Engineering Team</a:t>
                      </a:r>
                      <a:endParaRPr sz="1200"/>
                    </a:p>
                  </a:txBody>
                  <a:tcPr marT="91425" marB="91425" marR="91425" marL="91425"/>
                </a:tc>
                <a:tc>
                  <a:txBody>
                    <a:bodyPr/>
                    <a:lstStyle/>
                    <a:p>
                      <a:pPr indent="0" lvl="0" marL="0" rtl="0" algn="l">
                        <a:spcBef>
                          <a:spcPts val="0"/>
                        </a:spcBef>
                        <a:spcAft>
                          <a:spcPts val="0"/>
                        </a:spcAft>
                        <a:buNone/>
                      </a:pPr>
                      <a:r>
                        <a:rPr lang="en" sz="1200"/>
                        <a:t>June 24  Onwards</a:t>
                      </a:r>
                      <a:endParaRPr sz="1200"/>
                    </a:p>
                  </a:txBody>
                  <a:tcPr marT="91425" marB="91425" marR="91425" marL="91425"/>
                </a:tc>
              </a:tr>
              <a:tr h="478600">
                <a:tc>
                  <a:txBody>
                    <a:bodyPr/>
                    <a:lstStyle/>
                    <a:p>
                      <a:pPr indent="0" lvl="0" marL="0" rtl="0" algn="l">
                        <a:spcBef>
                          <a:spcPts val="0"/>
                        </a:spcBef>
                        <a:spcAft>
                          <a:spcPts val="0"/>
                        </a:spcAft>
                        <a:buNone/>
                      </a:pPr>
                      <a:r>
                        <a:rPr lang="en" sz="1200"/>
                        <a:t>User Manual / Training Documentation</a:t>
                      </a:r>
                      <a:endParaRPr sz="1200"/>
                    </a:p>
                  </a:txBody>
                  <a:tcPr marT="91425" marB="91425" marR="91425" marL="91425"/>
                </a:tc>
                <a:tc>
                  <a:txBody>
                    <a:bodyPr/>
                    <a:lstStyle/>
                    <a:p>
                      <a:pPr indent="0" lvl="0" marL="0" rtl="0" algn="l">
                        <a:spcBef>
                          <a:spcPts val="0"/>
                        </a:spcBef>
                        <a:spcAft>
                          <a:spcPts val="0"/>
                        </a:spcAft>
                        <a:buNone/>
                      </a:pPr>
                      <a:r>
                        <a:rPr lang="en" sz="1200"/>
                        <a:t>2 Working Days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Software Product Manager </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4</a:t>
                      </a:r>
                      <a:r>
                        <a:rPr lang="en" sz="1200"/>
                        <a:t> Days ,Once Feature is Developed</a:t>
                      </a:r>
                      <a:endParaRPr sz="12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  Reverse Logistics and RMA</a:t>
            </a:r>
            <a:endParaRPr/>
          </a:p>
        </p:txBody>
      </p:sp>
      <p:sp>
        <p:nvSpPr>
          <p:cNvPr id="214" name="Google Shape;214;p31"/>
          <p:cNvSpPr txBox="1"/>
          <p:nvPr/>
        </p:nvSpPr>
        <p:spPr>
          <a:xfrm>
            <a:off x="1785675" y="2098800"/>
            <a:ext cx="4801200" cy="9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rPr>
              <a:t>Accounting And Finance</a:t>
            </a:r>
            <a:endParaRPr sz="4800">
              <a:solidFill>
                <a:schemeClr val="dk1"/>
              </a:solidFill>
            </a:endParaRPr>
          </a:p>
          <a:p>
            <a:pPr indent="0" lvl="0" marL="0" rtl="0" algn="ctr">
              <a:spcBef>
                <a:spcPts val="0"/>
              </a:spcBef>
              <a:spcAft>
                <a:spcPts val="0"/>
              </a:spcAft>
              <a:buNone/>
            </a:pPr>
            <a:r>
              <a:t/>
            </a:r>
            <a:endParaRPr sz="4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Accounting and Finance</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20" name="Google Shape;220;p32"/>
          <p:cNvSpPr txBox="1"/>
          <p:nvPr/>
        </p:nvSpPr>
        <p:spPr>
          <a:xfrm>
            <a:off x="7620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User Requirements:</a:t>
            </a:r>
            <a:endParaRPr b="1">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79400" lvl="0" marL="457200" rtl="0" algn="l">
              <a:lnSpc>
                <a:spcPct val="115000"/>
              </a:lnSpc>
              <a:spcBef>
                <a:spcPts val="0"/>
              </a:spcBef>
              <a:spcAft>
                <a:spcPts val="0"/>
              </a:spcAft>
              <a:buClr>
                <a:schemeClr val="dk1"/>
              </a:buClr>
              <a:buSzPts val="800"/>
              <a:buChar char="●"/>
            </a:pPr>
            <a:r>
              <a:rPr lang="en" sz="1100">
                <a:solidFill>
                  <a:schemeClr val="dk1"/>
                </a:solidFill>
              </a:rPr>
              <a:t>As a finance user I should be able to create Contract for the Maintenance Agent and the select the agreed commision type in the contract.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 user should  be able to View the Repair / Service Orders for the customers and the invoice created for the same.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Finance user should be able to configure the payment configuration for the Service order. [Payment will be done when customer will approve the quotation for  service order /  repair]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Finance user should be able to  d</a:t>
            </a:r>
            <a:r>
              <a:rPr lang="en" sz="1100">
                <a:solidFill>
                  <a:schemeClr val="dk1"/>
                </a:solidFill>
              </a:rPr>
              <a:t>efine Tax Structure for the services if any and for the products which will be replaced as well..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 </a:t>
            </a:r>
            <a:r>
              <a:rPr b="1" lang="en" sz="1100">
                <a:solidFill>
                  <a:schemeClr val="dk1"/>
                </a:solidFill>
              </a:rPr>
              <a:t>Finance User</a:t>
            </a:r>
            <a:r>
              <a:rPr lang="en" sz="1100">
                <a:solidFill>
                  <a:schemeClr val="dk1"/>
                </a:solidFill>
              </a:rPr>
              <a:t> in Odoo, I must be able to see all the commission payable to the Agents for the repair Orders, And at the and of every month there must be provision to create the Consolidated bill for the Agent Commission.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Accounting and Finance</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26" name="Google Shape;226;p33"/>
          <p:cNvSpPr txBox="1"/>
          <p:nvPr/>
        </p:nvSpPr>
        <p:spPr>
          <a:xfrm>
            <a:off x="7620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u="sng">
                <a:solidFill>
                  <a:schemeClr val="dk1"/>
                </a:solidFill>
              </a:rPr>
              <a:t>Functionalities to cover:</a:t>
            </a:r>
            <a:endParaRPr u="sng">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Customer Invoicing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Invoice Creation of the service order if approved by the customer.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Service Charge deduction from the customer account on a prepaid Basis.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Defining the Service types and the Products and the create Invoice Configuration for the same.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Define Tax Structure for the services.</a:t>
            </a:r>
            <a:endParaRPr sz="1100">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MRA [Maintenance and Repair Agent] Billing: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sz="1100">
                <a:solidFill>
                  <a:schemeClr val="dk1"/>
                </a:solidFill>
              </a:rPr>
              <a:t>Need to discuss the process for the Agent Contract creation and Commission for the MRA.</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100">
                <a:solidFill>
                  <a:schemeClr val="dk1"/>
                </a:solidFill>
              </a:rPr>
              <a:t>Need to understand the Commission structure:</a:t>
            </a:r>
            <a:endParaRPr sz="11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100">
                <a:solidFill>
                  <a:schemeClr val="dk1"/>
                </a:solidFill>
              </a:rPr>
              <a:t>Unified for all the Items.</a:t>
            </a:r>
            <a:endParaRPr sz="11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100">
                <a:solidFill>
                  <a:schemeClr val="dk1"/>
                </a:solidFill>
              </a:rPr>
              <a:t>Different for each specific item.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Need to Add the process for creating the Bill for the Vendor at the end of the Month and Processing the Payment.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All the commission collected will be added in the SMS [Shop Monthly Statement] as well. And all MRA Commission Line must be added in the SMS.</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Background</a:t>
            </a:r>
            <a:endParaRPr/>
          </a:p>
        </p:txBody>
      </p:sp>
      <p:sp>
        <p:nvSpPr>
          <p:cNvPr id="80" name="Google Shape;80;p16"/>
          <p:cNvSpPr txBox="1"/>
          <p:nvPr>
            <p:ph idx="12" type="sldNum"/>
          </p:nvPr>
        </p:nvSpPr>
        <p:spPr>
          <a:xfrm>
            <a:off x="8799957" y="4810783"/>
            <a:ext cx="344100" cy="33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81" name="Google Shape;81;p16"/>
          <p:cNvSpPr txBox="1"/>
          <p:nvPr/>
        </p:nvSpPr>
        <p:spPr>
          <a:xfrm>
            <a:off x="95075" y="801700"/>
            <a:ext cx="8944800" cy="38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KOKO </a:t>
            </a:r>
            <a:r>
              <a:rPr lang="en" sz="1200">
                <a:solidFill>
                  <a:srgbClr val="6AA84F"/>
                </a:solidFill>
              </a:rPr>
              <a:t>Kenya </a:t>
            </a:r>
            <a:r>
              <a:rPr lang="en" sz="1200">
                <a:solidFill>
                  <a:schemeClr val="dk1"/>
                </a:solidFill>
              </a:rPr>
              <a:t>has been using a distribution solution to manage the following: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Products at Main Warehouse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Product Availability at Agent Shops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Distribution network</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lang="en" sz="1200">
                <a:solidFill>
                  <a:srgbClr val="6AA84F"/>
                </a:solidFill>
              </a:rPr>
              <a:t>company </a:t>
            </a:r>
            <a:r>
              <a:rPr lang="en" sz="1200" strike="sngStrike">
                <a:solidFill>
                  <a:schemeClr val="dk1"/>
                </a:solidFill>
              </a:rPr>
              <a:t>organisation </a:t>
            </a:r>
            <a:r>
              <a:rPr lang="en" sz="1200">
                <a:solidFill>
                  <a:schemeClr val="dk1"/>
                </a:solidFill>
              </a:rPr>
              <a:t>does not have a solution to efficiently manage the reverse logistics of products from customers to the main warehouse. This document covers the high level scope and business processes to provide a timeline for the reverse logistics, returns, warranty management and repairs process detailed scoping and development for KOKO </a:t>
            </a:r>
            <a:r>
              <a:rPr lang="en" sz="1200">
                <a:solidFill>
                  <a:srgbClr val="6AA84F"/>
                </a:solidFill>
              </a:rPr>
              <a:t>Kenya</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Whenever KOKO Cookers or KOKO Canisters have any defects the organisation has an </a:t>
            </a:r>
            <a:r>
              <a:rPr lang="en" sz="1200">
                <a:solidFill>
                  <a:srgbClr val="6AA84F"/>
                </a:solidFill>
              </a:rPr>
              <a:t>obligation under its Warranty Policy (see next slide) </a:t>
            </a:r>
            <a:r>
              <a:rPr lang="en" sz="1200" strike="sngStrike">
                <a:solidFill>
                  <a:schemeClr val="dk1"/>
                </a:solidFill>
              </a:rPr>
              <a:t>objective</a:t>
            </a:r>
            <a:r>
              <a:rPr lang="en" sz="1200">
                <a:solidFill>
                  <a:schemeClr val="dk1"/>
                </a:solidFill>
              </a:rPr>
              <a:t> to resolve the issue efficiently in the shortest time possible by the repair or the replacements of products.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6AA84F"/>
                </a:solidFill>
              </a:rPr>
              <a:t>If the Products are no longer covered by Warranty, the company seeks to provide the same quick and convenient service on a paid basis to Customers to ensure that they are not interrupted in using KOKO Fuel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document highlights the business processes and system requirements which are to be incorporated within the existing distribution solution to manage returns, repairs, warranty and customer satisfaction.</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Accounting and Finance</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32" name="Google Shape;232;p34"/>
          <p:cNvSpPr txBox="1"/>
          <p:nvPr/>
        </p:nvSpPr>
        <p:spPr>
          <a:xfrm>
            <a:off x="0" y="716400"/>
            <a:ext cx="9029100" cy="40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Resource Requirement: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33" name="Google Shape;233;p34"/>
          <p:cNvGraphicFramePr/>
          <p:nvPr/>
        </p:nvGraphicFramePr>
        <p:xfrm>
          <a:off x="511500" y="1019300"/>
          <a:ext cx="3000000" cy="3000000"/>
        </p:xfrm>
        <a:graphic>
          <a:graphicData uri="http://schemas.openxmlformats.org/drawingml/2006/table">
            <a:tbl>
              <a:tblPr>
                <a:noFill/>
                <a:tableStyleId>{7D192632-5E37-4F9B-B680-4FA103B65F2E}</a:tableStyleId>
              </a:tblPr>
              <a:tblGrid>
                <a:gridCol w="1541600"/>
                <a:gridCol w="1429650"/>
                <a:gridCol w="2680425"/>
                <a:gridCol w="1883900"/>
              </a:tblGrid>
              <a:tr h="478600">
                <a:tc>
                  <a:txBody>
                    <a:bodyPr/>
                    <a:lstStyle/>
                    <a:p>
                      <a:pPr indent="0" lvl="0" marL="0" rtl="0" algn="ctr">
                        <a:spcBef>
                          <a:spcPts val="0"/>
                        </a:spcBef>
                        <a:spcAft>
                          <a:spcPts val="0"/>
                        </a:spcAft>
                        <a:buNone/>
                      </a:pPr>
                      <a:r>
                        <a:rPr b="1" lang="en" sz="1200"/>
                        <a:t>Process </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Time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Resource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Start and End Date</a:t>
                      </a:r>
                      <a:endParaRPr b="1" sz="1200"/>
                    </a:p>
                  </a:txBody>
                  <a:tcPr marT="91425" marB="91425" marR="91425" marL="91425">
                    <a:solidFill>
                      <a:srgbClr val="C9DAF8"/>
                    </a:solidFill>
                  </a:tcPr>
                </a:tc>
              </a:tr>
              <a:tr h="457450">
                <a:tc>
                  <a:txBody>
                    <a:bodyPr/>
                    <a:lstStyle/>
                    <a:p>
                      <a:pPr indent="0" lvl="0" marL="0" rtl="0" algn="l">
                        <a:spcBef>
                          <a:spcPts val="0"/>
                        </a:spcBef>
                        <a:spcAft>
                          <a:spcPts val="0"/>
                        </a:spcAft>
                        <a:buNone/>
                      </a:pPr>
                      <a:r>
                        <a:rPr lang="en" sz="1200"/>
                        <a:t>Sope Discussion</a:t>
                      </a:r>
                      <a:endParaRPr sz="1200"/>
                    </a:p>
                  </a:txBody>
                  <a:tcPr marT="91425" marB="91425" marR="91425" marL="91425"/>
                </a:tc>
                <a:tc>
                  <a:txBody>
                    <a:bodyPr/>
                    <a:lstStyle/>
                    <a:p>
                      <a:pPr indent="0" lvl="0" marL="0" rtl="0" algn="l">
                        <a:spcBef>
                          <a:spcPts val="0"/>
                        </a:spcBef>
                        <a:spcAft>
                          <a:spcPts val="0"/>
                        </a:spcAft>
                        <a:buNone/>
                      </a:pPr>
                      <a:r>
                        <a:rPr lang="en" sz="1200"/>
                        <a:t>12-15 Working Days</a:t>
                      </a:r>
                      <a:endParaRPr sz="1200"/>
                    </a:p>
                  </a:txBody>
                  <a:tcPr marT="91425" marB="91425" marR="91425" marL="91425"/>
                </a:tc>
                <a:tc>
                  <a:txBody>
                    <a:bodyPr/>
                    <a:lstStyle/>
                    <a:p>
                      <a:pPr indent="0" lvl="0" marL="0" rtl="0" algn="l">
                        <a:spcBef>
                          <a:spcPts val="0"/>
                        </a:spcBef>
                        <a:spcAft>
                          <a:spcPts val="0"/>
                        </a:spcAft>
                        <a:buNone/>
                      </a:pPr>
                      <a:r>
                        <a:rPr lang="en" sz="1200"/>
                        <a:t>Customer Care team</a:t>
                      </a:r>
                      <a:endParaRPr sz="1200"/>
                    </a:p>
                    <a:p>
                      <a:pPr indent="0" lvl="0" marL="0" rtl="0" algn="l">
                        <a:spcBef>
                          <a:spcPts val="0"/>
                        </a:spcBef>
                        <a:spcAft>
                          <a:spcPts val="0"/>
                        </a:spcAft>
                        <a:buNone/>
                      </a:pPr>
                      <a:r>
                        <a:rPr lang="en" sz="1200"/>
                        <a:t>Distribution Team</a:t>
                      </a:r>
                      <a:endParaRPr sz="1200"/>
                    </a:p>
                    <a:p>
                      <a:pPr indent="0" lvl="0" marL="0" rtl="0" algn="l">
                        <a:spcBef>
                          <a:spcPts val="0"/>
                        </a:spcBef>
                        <a:spcAft>
                          <a:spcPts val="0"/>
                        </a:spcAft>
                        <a:buNone/>
                      </a:pPr>
                      <a:r>
                        <a:rPr lang="en" sz="1200"/>
                        <a:t>Trip Manager</a:t>
                      </a:r>
                      <a:endParaRPr sz="1200"/>
                    </a:p>
                    <a:p>
                      <a:pPr indent="0" lvl="0" marL="0" rtl="0" algn="l">
                        <a:spcBef>
                          <a:spcPts val="0"/>
                        </a:spcBef>
                        <a:spcAft>
                          <a:spcPts val="0"/>
                        </a:spcAft>
                        <a:buNone/>
                      </a:pPr>
                      <a:r>
                        <a:rPr lang="en" sz="1200"/>
                        <a:t>Software Product Manager </a:t>
                      </a:r>
                      <a:endParaRPr sz="1200"/>
                    </a:p>
                  </a:txBody>
                  <a:tcPr marT="91425" marB="91425" marR="91425" marL="91425"/>
                </a:tc>
                <a:tc>
                  <a:txBody>
                    <a:bodyPr/>
                    <a:lstStyle/>
                    <a:p>
                      <a:pPr indent="0" lvl="0" marL="0" rtl="0" algn="l">
                        <a:spcBef>
                          <a:spcPts val="0"/>
                        </a:spcBef>
                        <a:spcAft>
                          <a:spcPts val="0"/>
                        </a:spcAft>
                        <a:buNone/>
                      </a:pPr>
                      <a:r>
                        <a:rPr lang="en" sz="1200"/>
                        <a:t>June 22</a:t>
                      </a:r>
                      <a:r>
                        <a:rPr lang="en" sz="1200"/>
                        <a:t> - June 29, 2020</a:t>
                      </a:r>
                      <a:endParaRPr sz="1200"/>
                    </a:p>
                  </a:txBody>
                  <a:tcPr marT="91425" marB="91425" marR="91425" marL="91425"/>
                </a:tc>
              </a:tr>
              <a:tr h="478600">
                <a:tc>
                  <a:txBody>
                    <a:bodyPr/>
                    <a:lstStyle/>
                    <a:p>
                      <a:pPr indent="0" lvl="0" marL="0" rtl="0" algn="l">
                        <a:spcBef>
                          <a:spcPts val="0"/>
                        </a:spcBef>
                        <a:spcAft>
                          <a:spcPts val="0"/>
                        </a:spcAft>
                        <a:buNone/>
                      </a:pPr>
                      <a:r>
                        <a:rPr lang="en" sz="1200"/>
                        <a:t>Handover / Eng. Discussion</a:t>
                      </a:r>
                      <a:endParaRPr sz="1200"/>
                    </a:p>
                  </a:txBody>
                  <a:tcPr marT="91425" marB="91425" marR="91425" marL="91425"/>
                </a:tc>
                <a:tc>
                  <a:txBody>
                    <a:bodyPr/>
                    <a:lstStyle/>
                    <a:p>
                      <a:pPr indent="0" lvl="0" marL="0" rtl="0" algn="l">
                        <a:spcBef>
                          <a:spcPts val="0"/>
                        </a:spcBef>
                        <a:spcAft>
                          <a:spcPts val="0"/>
                        </a:spcAft>
                        <a:buNone/>
                      </a:pPr>
                      <a:r>
                        <a:rPr lang="en" sz="1200"/>
                        <a:t>3-4 Working Days</a:t>
                      </a:r>
                      <a:endParaRPr sz="1200"/>
                    </a:p>
                  </a:txBody>
                  <a:tcPr marT="91425" marB="91425" marR="91425" marL="91425"/>
                </a:tc>
                <a:tc>
                  <a:txBody>
                    <a:bodyPr/>
                    <a:lstStyle/>
                    <a:p>
                      <a:pPr indent="0" lvl="0" marL="0" rtl="0" algn="l">
                        <a:spcBef>
                          <a:spcPts val="0"/>
                        </a:spcBef>
                        <a:spcAft>
                          <a:spcPts val="0"/>
                        </a:spcAft>
                        <a:buNone/>
                      </a:pPr>
                      <a:r>
                        <a:rPr lang="en" sz="1200"/>
                        <a:t>Engineering  Team ERP</a:t>
                      </a:r>
                      <a:endParaRPr sz="1200"/>
                    </a:p>
                    <a:p>
                      <a:pPr indent="0" lvl="0" marL="0" rtl="0" algn="l">
                        <a:spcBef>
                          <a:spcPts val="0"/>
                        </a:spcBef>
                        <a:spcAft>
                          <a:spcPts val="0"/>
                        </a:spcAft>
                        <a:buNone/>
                      </a:pPr>
                      <a:r>
                        <a:rPr lang="en" sz="1200"/>
                        <a:t>App Team</a:t>
                      </a:r>
                      <a:endParaRPr sz="1200"/>
                    </a:p>
                    <a:p>
                      <a:pPr indent="0" lvl="0" marL="0" rtl="0" algn="l">
                        <a:spcBef>
                          <a:spcPts val="0"/>
                        </a:spcBef>
                        <a:spcAft>
                          <a:spcPts val="0"/>
                        </a:spcAft>
                        <a:buNone/>
                      </a:pPr>
                      <a:r>
                        <a:rPr lang="en" sz="1200"/>
                        <a:t>KOKO Core Team</a:t>
                      </a:r>
                      <a:endParaRPr sz="1200"/>
                    </a:p>
                    <a:p>
                      <a:pPr indent="0" lvl="0" marL="0" rtl="0" algn="l">
                        <a:spcBef>
                          <a:spcPts val="0"/>
                        </a:spcBef>
                        <a:spcAft>
                          <a:spcPts val="0"/>
                        </a:spcAft>
                        <a:buNone/>
                      </a:pPr>
                      <a:r>
                        <a:rPr lang="en" sz="1200">
                          <a:solidFill>
                            <a:schemeClr val="dk1"/>
                          </a:solidFill>
                        </a:rPr>
                        <a:t>Software Product Manager </a:t>
                      </a:r>
                      <a:endParaRPr sz="1200"/>
                    </a:p>
                  </a:txBody>
                  <a:tcPr marT="91425" marB="91425" marR="91425" marL="91425"/>
                </a:tc>
                <a:tc>
                  <a:txBody>
                    <a:bodyPr/>
                    <a:lstStyle/>
                    <a:p>
                      <a:pPr indent="0" lvl="0" marL="0" rtl="0" algn="l">
                        <a:spcBef>
                          <a:spcPts val="0"/>
                        </a:spcBef>
                        <a:spcAft>
                          <a:spcPts val="0"/>
                        </a:spcAft>
                        <a:buNone/>
                      </a:pPr>
                      <a:r>
                        <a:rPr lang="en" sz="1200"/>
                        <a:t>July 1 - July 3, 2020</a:t>
                      </a:r>
                      <a:endParaRPr sz="1200"/>
                    </a:p>
                  </a:txBody>
                  <a:tcPr marT="91425" marB="91425" marR="91425" marL="91425"/>
                </a:tc>
              </a:tr>
              <a:tr h="550000">
                <a:tc>
                  <a:txBody>
                    <a:bodyPr/>
                    <a:lstStyle/>
                    <a:p>
                      <a:pPr indent="0" lvl="0" marL="0" rtl="0" algn="l">
                        <a:spcBef>
                          <a:spcPts val="0"/>
                        </a:spcBef>
                        <a:spcAft>
                          <a:spcPts val="0"/>
                        </a:spcAft>
                        <a:buNone/>
                      </a:pPr>
                      <a:r>
                        <a:rPr lang="en" sz="1200"/>
                        <a:t>Delivery</a:t>
                      </a:r>
                      <a:endParaRPr sz="1200"/>
                    </a:p>
                    <a:p>
                      <a:pPr indent="0" lvl="0" marL="0" rtl="0" algn="l">
                        <a:spcBef>
                          <a:spcPts val="0"/>
                        </a:spcBef>
                        <a:spcAft>
                          <a:spcPts val="0"/>
                        </a:spcAft>
                        <a:buNone/>
                      </a:pPr>
                      <a:r>
                        <a:rPr lang="en" sz="1200"/>
                        <a:t>(Inc. UAT/User Training)</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Engineering Team</a:t>
                      </a:r>
                      <a:endParaRPr sz="1200"/>
                    </a:p>
                  </a:txBody>
                  <a:tcPr marT="91425" marB="91425" marR="91425" marL="91425"/>
                </a:tc>
                <a:tc>
                  <a:txBody>
                    <a:bodyPr/>
                    <a:lstStyle/>
                    <a:p>
                      <a:pPr indent="0" lvl="0" marL="0" rtl="0" algn="l">
                        <a:spcBef>
                          <a:spcPts val="0"/>
                        </a:spcBef>
                        <a:spcAft>
                          <a:spcPts val="0"/>
                        </a:spcAft>
                        <a:buNone/>
                      </a:pPr>
                      <a:r>
                        <a:rPr lang="en" sz="1200"/>
                        <a:t>July 4  Onwards</a:t>
                      </a:r>
                      <a:endParaRPr sz="1200"/>
                    </a:p>
                  </a:txBody>
                  <a:tcPr marT="91425" marB="91425" marR="91425" marL="91425"/>
                </a:tc>
              </a:tr>
              <a:tr h="478600">
                <a:tc>
                  <a:txBody>
                    <a:bodyPr/>
                    <a:lstStyle/>
                    <a:p>
                      <a:pPr indent="0" lvl="0" marL="0" rtl="0" algn="l">
                        <a:spcBef>
                          <a:spcPts val="0"/>
                        </a:spcBef>
                        <a:spcAft>
                          <a:spcPts val="0"/>
                        </a:spcAft>
                        <a:buNone/>
                      </a:pPr>
                      <a:r>
                        <a:rPr lang="en" sz="1200"/>
                        <a:t>User Manual / Training Documentation</a:t>
                      </a:r>
                      <a:endParaRPr sz="1200"/>
                    </a:p>
                  </a:txBody>
                  <a:tcPr marT="91425" marB="91425" marR="91425" marL="91425"/>
                </a:tc>
                <a:tc>
                  <a:txBody>
                    <a:bodyPr/>
                    <a:lstStyle/>
                    <a:p>
                      <a:pPr indent="0" lvl="0" marL="0" rtl="0" algn="l">
                        <a:spcBef>
                          <a:spcPts val="0"/>
                        </a:spcBef>
                        <a:spcAft>
                          <a:spcPts val="0"/>
                        </a:spcAft>
                        <a:buNone/>
                      </a:pPr>
                      <a:r>
                        <a:rPr lang="en" sz="1200"/>
                        <a:t>2 Working Days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Software Product Manager </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4 Days ,Once Feature is Developed</a:t>
                      </a:r>
                      <a:endParaRPr sz="12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  Reverse Logistics and RMA</a:t>
            </a:r>
            <a:endParaRPr/>
          </a:p>
        </p:txBody>
      </p:sp>
      <p:sp>
        <p:nvSpPr>
          <p:cNvPr id="239" name="Google Shape;239;p35"/>
          <p:cNvSpPr txBox="1"/>
          <p:nvPr/>
        </p:nvSpPr>
        <p:spPr>
          <a:xfrm>
            <a:off x="1785675" y="2098800"/>
            <a:ext cx="4801200" cy="945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sz="2400">
                <a:solidFill>
                  <a:schemeClr val="dk1"/>
                </a:solidFill>
                <a:latin typeface="Nunito SemiBold"/>
                <a:ea typeface="Nunito SemiBold"/>
                <a:cs typeface="Nunito SemiBold"/>
                <a:sym typeface="Nunito SemiBold"/>
              </a:rPr>
              <a:t>Agent Collection and Return Journey</a:t>
            </a:r>
            <a:endParaRPr sz="1000">
              <a:solidFill>
                <a:schemeClr val="dk1"/>
              </a:solidFill>
            </a:endParaRPr>
          </a:p>
          <a:p>
            <a:pPr indent="0" lvl="0" marL="0" rtl="0" algn="ctr">
              <a:spcBef>
                <a:spcPts val="0"/>
              </a:spcBef>
              <a:spcAft>
                <a:spcPts val="0"/>
              </a:spcAft>
              <a:buNone/>
            </a:pPr>
            <a:r>
              <a:t/>
            </a:r>
            <a:endParaRPr sz="4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Agent Collection and Return Journey</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45" name="Google Shape;245;p36"/>
          <p:cNvSpPr txBox="1"/>
          <p:nvPr/>
        </p:nvSpPr>
        <p:spPr>
          <a:xfrm>
            <a:off x="7620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u="sng">
                <a:solidFill>
                  <a:schemeClr val="dk1"/>
                </a:solidFill>
              </a:rPr>
              <a:t>Functionalities to cover:</a:t>
            </a:r>
            <a:endParaRPr u="sng">
              <a:solidFill>
                <a:schemeClr val="dk1"/>
              </a:solidFill>
            </a:endParaRPr>
          </a:p>
          <a:p>
            <a:pPr indent="0" lvl="0" marL="0" rtl="0" algn="l">
              <a:lnSpc>
                <a:spcPct val="115000"/>
              </a:lnSpc>
              <a:spcBef>
                <a:spcPts val="0"/>
              </a:spcBef>
              <a:spcAft>
                <a:spcPts val="0"/>
              </a:spcAft>
              <a:buNone/>
            </a:pPr>
            <a:r>
              <a:rPr lang="en">
                <a:solidFill>
                  <a:schemeClr val="dk1"/>
                </a:solidFill>
              </a:rPr>
              <a:t>Collection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Customer App Changes: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Need to show the nearby MRA in the app, based on geolocation.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Integration with Google Map API to show the Path to the nearest MRA Agent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Service Order tracking notifications</a:t>
            </a:r>
            <a:endParaRPr sz="1100">
              <a:solidFill>
                <a:schemeClr val="dk1"/>
              </a:solidFill>
            </a:endParaRPr>
          </a:p>
          <a:p>
            <a:pPr indent="0" lvl="0" marL="9144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Agent Application: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UI design and mockups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Agent Login.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Agent can scan the products they receive from the Customers for repair.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This will trigger the API and create Stock moves in Odoo. So that the Inventory on the agent location is managed.</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Also we can show all the necessary information of Agent  in the App.</a:t>
            </a:r>
            <a:endParaRPr sz="1100">
              <a:solidFill>
                <a:schemeClr val="dk1"/>
              </a:solidFill>
            </a:endParaRPr>
          </a:p>
          <a:p>
            <a:pPr indent="0" lvl="0" marL="9144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KOKO Mile App Changes: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UI design and Mockups.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Provision to scan the Item and Loading in the Vehicle from the agent shop.</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Unloading process for faulty product transfer to the repair location.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Agent Collection Process - 01</a:t>
            </a:r>
            <a:endParaRPr/>
          </a:p>
        </p:txBody>
      </p:sp>
      <p:sp>
        <p:nvSpPr>
          <p:cNvPr id="251" name="Google Shape;251;p37"/>
          <p:cNvSpPr/>
          <p:nvPr/>
        </p:nvSpPr>
        <p:spPr>
          <a:xfrm>
            <a:off x="596575" y="926300"/>
            <a:ext cx="7620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START</a:t>
            </a:r>
            <a:endParaRPr sz="800"/>
          </a:p>
        </p:txBody>
      </p:sp>
      <p:sp>
        <p:nvSpPr>
          <p:cNvPr id="252" name="Google Shape;252;p37"/>
          <p:cNvSpPr/>
          <p:nvPr/>
        </p:nvSpPr>
        <p:spPr>
          <a:xfrm>
            <a:off x="393550" y="1755475"/>
            <a:ext cx="1218675" cy="588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t>Customer take product to Agent/Return Location notified by CC</a:t>
            </a:r>
            <a:endParaRPr sz="800"/>
          </a:p>
          <a:p>
            <a:pPr indent="0" lvl="0" marL="0" rtl="0" algn="l">
              <a:spcBef>
                <a:spcPts val="0"/>
              </a:spcBef>
              <a:spcAft>
                <a:spcPts val="0"/>
              </a:spcAft>
              <a:buNone/>
            </a:pPr>
            <a:r>
              <a:t/>
            </a:r>
            <a:endParaRPr sz="800"/>
          </a:p>
        </p:txBody>
      </p:sp>
      <p:sp>
        <p:nvSpPr>
          <p:cNvPr id="253" name="Google Shape;253;p37"/>
          <p:cNvSpPr/>
          <p:nvPr/>
        </p:nvSpPr>
        <p:spPr>
          <a:xfrm>
            <a:off x="252675" y="3190275"/>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Customer calls CC and confirm RMA details</a:t>
            </a:r>
            <a:endParaRPr sz="800"/>
          </a:p>
        </p:txBody>
      </p:sp>
      <p:sp>
        <p:nvSpPr>
          <p:cNvPr id="254" name="Google Shape;254;p37"/>
          <p:cNvSpPr/>
          <p:nvPr/>
        </p:nvSpPr>
        <p:spPr>
          <a:xfrm>
            <a:off x="2048550" y="1681025"/>
            <a:ext cx="1348550" cy="7417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Product Scan/RMA</a:t>
            </a:r>
            <a:endParaRPr sz="800"/>
          </a:p>
          <a:p>
            <a:pPr indent="0" lvl="0" marL="0" rtl="0" algn="l">
              <a:spcBef>
                <a:spcPts val="0"/>
              </a:spcBef>
              <a:spcAft>
                <a:spcPts val="0"/>
              </a:spcAft>
              <a:buNone/>
            </a:pPr>
            <a:r>
              <a:rPr lang="en" sz="800"/>
              <a:t>Valid?</a:t>
            </a:r>
            <a:endParaRPr sz="800"/>
          </a:p>
        </p:txBody>
      </p:sp>
      <p:sp>
        <p:nvSpPr>
          <p:cNvPr id="255" name="Google Shape;255;p37"/>
          <p:cNvSpPr/>
          <p:nvPr/>
        </p:nvSpPr>
        <p:spPr>
          <a:xfrm>
            <a:off x="3068050" y="3212700"/>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Agent verifies RMA/Customer details with Product Code (KC)</a:t>
            </a:r>
            <a:endParaRPr sz="800"/>
          </a:p>
        </p:txBody>
      </p:sp>
      <p:cxnSp>
        <p:nvCxnSpPr>
          <p:cNvPr id="256" name="Google Shape;256;p37"/>
          <p:cNvCxnSpPr>
            <a:stCxn id="254" idx="2"/>
            <a:endCxn id="253" idx="0"/>
          </p:cNvCxnSpPr>
          <p:nvPr/>
        </p:nvCxnSpPr>
        <p:spPr>
          <a:xfrm rot="5400000">
            <a:off x="1390525" y="1857875"/>
            <a:ext cx="767400" cy="1897200"/>
          </a:xfrm>
          <a:prstGeom prst="bentConnector3">
            <a:avLst>
              <a:gd fmla="val 50007" name="adj1"/>
            </a:avLst>
          </a:prstGeom>
          <a:noFill/>
          <a:ln cap="flat" cmpd="sng" w="9525">
            <a:solidFill>
              <a:schemeClr val="dk2"/>
            </a:solidFill>
            <a:prstDash val="solid"/>
            <a:round/>
            <a:headEnd len="med" w="med" type="none"/>
            <a:tailEnd len="med" w="med" type="triangle"/>
          </a:ln>
        </p:spPr>
      </p:cxnSp>
      <p:sp>
        <p:nvSpPr>
          <p:cNvPr id="257" name="Google Shape;257;p37"/>
          <p:cNvSpPr/>
          <p:nvPr/>
        </p:nvSpPr>
        <p:spPr>
          <a:xfrm>
            <a:off x="4820650" y="3342675"/>
            <a:ext cx="1146000" cy="4190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MRO Agent confirms Product Return (KC)</a:t>
            </a:r>
            <a:endParaRPr sz="800"/>
          </a:p>
        </p:txBody>
      </p:sp>
      <p:sp>
        <p:nvSpPr>
          <p:cNvPr id="258" name="Google Shape;258;p37"/>
          <p:cNvSpPr/>
          <p:nvPr/>
        </p:nvSpPr>
        <p:spPr>
          <a:xfrm>
            <a:off x="6728575" y="3248650"/>
            <a:ext cx="1146000" cy="588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Trigger Return Order to Odoo ref to RMA</a:t>
            </a:r>
            <a:endParaRPr sz="800"/>
          </a:p>
          <a:p>
            <a:pPr indent="0" lvl="0" marL="0" rtl="0" algn="l">
              <a:spcBef>
                <a:spcPts val="0"/>
              </a:spcBef>
              <a:spcAft>
                <a:spcPts val="0"/>
              </a:spcAft>
              <a:buNone/>
            </a:pPr>
            <a:r>
              <a:rPr lang="en" sz="800"/>
              <a:t>(KC to Odoo Sync)</a:t>
            </a:r>
            <a:endParaRPr sz="800"/>
          </a:p>
        </p:txBody>
      </p:sp>
      <p:cxnSp>
        <p:nvCxnSpPr>
          <p:cNvPr id="259" name="Google Shape;259;p37"/>
          <p:cNvCxnSpPr>
            <a:stCxn id="254" idx="3"/>
            <a:endCxn id="255" idx="0"/>
          </p:cNvCxnSpPr>
          <p:nvPr/>
        </p:nvCxnSpPr>
        <p:spPr>
          <a:xfrm>
            <a:off x="3397100" y="2051900"/>
            <a:ext cx="243900" cy="1160700"/>
          </a:xfrm>
          <a:prstGeom prst="bentConnector2">
            <a:avLst/>
          </a:prstGeom>
          <a:noFill/>
          <a:ln cap="flat" cmpd="sng" w="9525">
            <a:solidFill>
              <a:schemeClr val="dk2"/>
            </a:solidFill>
            <a:prstDash val="solid"/>
            <a:round/>
            <a:headEnd len="med" w="med" type="none"/>
            <a:tailEnd len="med" w="med" type="none"/>
          </a:ln>
        </p:spPr>
      </p:cxnSp>
      <p:cxnSp>
        <p:nvCxnSpPr>
          <p:cNvPr id="260" name="Google Shape;260;p37"/>
          <p:cNvCxnSpPr>
            <a:stCxn id="252" idx="3"/>
            <a:endCxn id="254" idx="1"/>
          </p:cNvCxnSpPr>
          <p:nvPr/>
        </p:nvCxnSpPr>
        <p:spPr>
          <a:xfrm>
            <a:off x="1612225" y="2049475"/>
            <a:ext cx="436200" cy="24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37"/>
          <p:cNvCxnSpPr>
            <a:stCxn id="255" idx="3"/>
            <a:endCxn id="257" idx="1"/>
          </p:cNvCxnSpPr>
          <p:nvPr/>
        </p:nvCxnSpPr>
        <p:spPr>
          <a:xfrm>
            <a:off x="4214050" y="3533050"/>
            <a:ext cx="606600" cy="1920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p37"/>
          <p:cNvSpPr/>
          <p:nvPr/>
        </p:nvSpPr>
        <p:spPr>
          <a:xfrm>
            <a:off x="4701100" y="2601925"/>
            <a:ext cx="1348500" cy="419100"/>
          </a:xfrm>
          <a:prstGeom prst="flowChartAlternateProcess">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Communication to customer (MyKOKO) and Stakeholders (KC)</a:t>
            </a:r>
            <a:endParaRPr sz="800">
              <a:solidFill>
                <a:schemeClr val="dk1"/>
              </a:solidFill>
            </a:endParaRPr>
          </a:p>
          <a:p>
            <a:pPr indent="0" lvl="0" marL="0" rtl="0" algn="l">
              <a:spcBef>
                <a:spcPts val="0"/>
              </a:spcBef>
              <a:spcAft>
                <a:spcPts val="0"/>
              </a:spcAft>
              <a:buNone/>
            </a:pPr>
            <a:r>
              <a:t/>
            </a:r>
            <a:endParaRPr/>
          </a:p>
        </p:txBody>
      </p:sp>
      <p:cxnSp>
        <p:nvCxnSpPr>
          <p:cNvPr id="263" name="Google Shape;263;p37"/>
          <p:cNvCxnSpPr>
            <a:endCxn id="258" idx="1"/>
          </p:cNvCxnSpPr>
          <p:nvPr/>
        </p:nvCxnSpPr>
        <p:spPr>
          <a:xfrm flipH="1" rot="10800000">
            <a:off x="5966575" y="3542650"/>
            <a:ext cx="762000" cy="96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37"/>
          <p:cNvCxnSpPr>
            <a:stCxn id="258" idx="3"/>
            <a:endCxn id="265" idx="4"/>
          </p:cNvCxnSpPr>
          <p:nvPr/>
        </p:nvCxnSpPr>
        <p:spPr>
          <a:xfrm flipH="1" rot="10800000">
            <a:off x="7874575" y="2717650"/>
            <a:ext cx="545100" cy="825000"/>
          </a:xfrm>
          <a:prstGeom prst="bentConnector2">
            <a:avLst/>
          </a:prstGeom>
          <a:noFill/>
          <a:ln cap="flat" cmpd="sng" w="9525">
            <a:solidFill>
              <a:schemeClr val="dk2"/>
            </a:solidFill>
            <a:prstDash val="solid"/>
            <a:round/>
            <a:headEnd len="med" w="med" type="none"/>
            <a:tailEnd len="med" w="med" type="triangle"/>
          </a:ln>
        </p:spPr>
      </p:cxnSp>
      <p:cxnSp>
        <p:nvCxnSpPr>
          <p:cNvPr id="266" name="Google Shape;266;p37"/>
          <p:cNvCxnSpPr>
            <a:stCxn id="257" idx="0"/>
            <a:endCxn id="262" idx="2"/>
          </p:cNvCxnSpPr>
          <p:nvPr/>
        </p:nvCxnSpPr>
        <p:spPr>
          <a:xfrm rot="10800000">
            <a:off x="5375350" y="3021075"/>
            <a:ext cx="18300" cy="3216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7"/>
          <p:cNvCxnSpPr>
            <a:stCxn id="251" idx="4"/>
            <a:endCxn id="252" idx="0"/>
          </p:cNvCxnSpPr>
          <p:nvPr/>
        </p:nvCxnSpPr>
        <p:spPr>
          <a:xfrm>
            <a:off x="977575" y="1467800"/>
            <a:ext cx="25200" cy="2877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37"/>
          <p:cNvSpPr/>
          <p:nvPr/>
        </p:nvSpPr>
        <p:spPr>
          <a:xfrm>
            <a:off x="7922625" y="2129875"/>
            <a:ext cx="682800" cy="640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69" name="Google Shape;269;p37"/>
          <p:cNvSpPr/>
          <p:nvPr/>
        </p:nvSpPr>
        <p:spPr>
          <a:xfrm>
            <a:off x="1576825" y="3269475"/>
            <a:ext cx="1146000" cy="4922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No Valid RMA?</a:t>
            </a:r>
            <a:endParaRPr sz="800"/>
          </a:p>
        </p:txBody>
      </p:sp>
      <p:sp>
        <p:nvSpPr>
          <p:cNvPr id="270" name="Google Shape;270;p37"/>
          <p:cNvSpPr/>
          <p:nvPr/>
        </p:nvSpPr>
        <p:spPr>
          <a:xfrm>
            <a:off x="1862825" y="4164275"/>
            <a:ext cx="5958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END</a:t>
            </a:r>
            <a:endParaRPr sz="800"/>
          </a:p>
        </p:txBody>
      </p:sp>
      <p:cxnSp>
        <p:nvCxnSpPr>
          <p:cNvPr id="271" name="Google Shape;271;p37"/>
          <p:cNvCxnSpPr>
            <a:endCxn id="269" idx="1"/>
          </p:cNvCxnSpPr>
          <p:nvPr/>
        </p:nvCxnSpPr>
        <p:spPr>
          <a:xfrm flipH="1" rot="10800000">
            <a:off x="1398625" y="3515600"/>
            <a:ext cx="178200" cy="111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37"/>
          <p:cNvCxnSpPr>
            <a:stCxn id="269" idx="2"/>
            <a:endCxn id="270" idx="0"/>
          </p:cNvCxnSpPr>
          <p:nvPr/>
        </p:nvCxnSpPr>
        <p:spPr>
          <a:xfrm>
            <a:off x="2149825" y="3761725"/>
            <a:ext cx="10800" cy="4026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37"/>
          <p:cNvCxnSpPr>
            <a:stCxn id="269" idx="3"/>
            <a:endCxn id="255" idx="1"/>
          </p:cNvCxnSpPr>
          <p:nvPr/>
        </p:nvCxnSpPr>
        <p:spPr>
          <a:xfrm>
            <a:off x="2722825" y="3515600"/>
            <a:ext cx="345300" cy="174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37"/>
          <p:cNvSpPr txBox="1"/>
          <p:nvPr/>
        </p:nvSpPr>
        <p:spPr>
          <a:xfrm>
            <a:off x="3783725" y="2062675"/>
            <a:ext cx="4965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275" name="Google Shape;275;p37"/>
          <p:cNvSpPr txBox="1"/>
          <p:nvPr/>
        </p:nvSpPr>
        <p:spPr>
          <a:xfrm>
            <a:off x="1566675" y="2504800"/>
            <a:ext cx="5451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
        <p:nvSpPr>
          <p:cNvPr id="276" name="Google Shape;276;p37"/>
          <p:cNvSpPr txBox="1"/>
          <p:nvPr/>
        </p:nvSpPr>
        <p:spPr>
          <a:xfrm>
            <a:off x="2469600" y="3021075"/>
            <a:ext cx="682800" cy="1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Yes</a:t>
            </a:r>
            <a:endParaRPr/>
          </a:p>
        </p:txBody>
      </p:sp>
      <p:sp>
        <p:nvSpPr>
          <p:cNvPr id="277" name="Google Shape;277;p37"/>
          <p:cNvSpPr txBox="1"/>
          <p:nvPr/>
        </p:nvSpPr>
        <p:spPr>
          <a:xfrm>
            <a:off x="2272600" y="3839450"/>
            <a:ext cx="4965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Return Journey/Collection Process - 02</a:t>
            </a:r>
            <a:endParaRPr/>
          </a:p>
        </p:txBody>
      </p:sp>
      <p:sp>
        <p:nvSpPr>
          <p:cNvPr id="283" name="Google Shape;283;p38"/>
          <p:cNvSpPr/>
          <p:nvPr/>
        </p:nvSpPr>
        <p:spPr>
          <a:xfrm>
            <a:off x="520375" y="926300"/>
            <a:ext cx="640200" cy="54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 sz="1600"/>
              <a:t>03	</a:t>
            </a:r>
            <a:endParaRPr sz="1600"/>
          </a:p>
        </p:txBody>
      </p:sp>
      <p:sp>
        <p:nvSpPr>
          <p:cNvPr id="284" name="Google Shape;284;p38"/>
          <p:cNvSpPr/>
          <p:nvPr/>
        </p:nvSpPr>
        <p:spPr>
          <a:xfrm>
            <a:off x="241150" y="1755475"/>
            <a:ext cx="1218675" cy="588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t>Return Order triggered in Odoo in Draft state</a:t>
            </a:r>
            <a:endParaRPr sz="800"/>
          </a:p>
          <a:p>
            <a:pPr indent="0" lvl="0" marL="0" rtl="0" algn="l">
              <a:spcBef>
                <a:spcPts val="0"/>
              </a:spcBef>
              <a:spcAft>
                <a:spcPts val="0"/>
              </a:spcAft>
              <a:buNone/>
            </a:pPr>
            <a:r>
              <a:rPr lang="en" sz="800"/>
              <a:t>Agent &gt;&gt; MSW/Stock</a:t>
            </a:r>
            <a:endParaRPr sz="800"/>
          </a:p>
          <a:p>
            <a:pPr indent="0" lvl="0" marL="0" rtl="0" algn="l">
              <a:spcBef>
                <a:spcPts val="0"/>
              </a:spcBef>
              <a:spcAft>
                <a:spcPts val="0"/>
              </a:spcAft>
              <a:buNone/>
            </a:pPr>
            <a:r>
              <a:t/>
            </a:r>
            <a:endParaRPr sz="800"/>
          </a:p>
        </p:txBody>
      </p:sp>
      <p:sp>
        <p:nvSpPr>
          <p:cNvPr id="285" name="Google Shape;285;p38"/>
          <p:cNvSpPr/>
          <p:nvPr/>
        </p:nvSpPr>
        <p:spPr>
          <a:xfrm>
            <a:off x="3910275" y="1818675"/>
            <a:ext cx="909988" cy="4709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Collection Trip in Odoo</a:t>
            </a:r>
            <a:endParaRPr sz="800"/>
          </a:p>
        </p:txBody>
      </p:sp>
      <p:sp>
        <p:nvSpPr>
          <p:cNvPr id="286" name="Google Shape;286;p38"/>
          <p:cNvSpPr/>
          <p:nvPr/>
        </p:nvSpPr>
        <p:spPr>
          <a:xfrm>
            <a:off x="1972350" y="1681025"/>
            <a:ext cx="1348550" cy="7417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Loginext for Plan Collection Trip?</a:t>
            </a:r>
            <a:endParaRPr sz="800"/>
          </a:p>
        </p:txBody>
      </p:sp>
      <p:sp>
        <p:nvSpPr>
          <p:cNvPr id="287" name="Google Shape;287;p38"/>
          <p:cNvSpPr/>
          <p:nvPr/>
        </p:nvSpPr>
        <p:spPr>
          <a:xfrm>
            <a:off x="5371450" y="1729125"/>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Confirmed Trip load into KOKOMile App. Driver Starts Trip</a:t>
            </a:r>
            <a:endParaRPr sz="800"/>
          </a:p>
        </p:txBody>
      </p:sp>
      <p:sp>
        <p:nvSpPr>
          <p:cNvPr id="288" name="Google Shape;288;p38"/>
          <p:cNvSpPr/>
          <p:nvPr/>
        </p:nvSpPr>
        <p:spPr>
          <a:xfrm>
            <a:off x="1370950" y="3037425"/>
            <a:ext cx="1146000" cy="589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Collected Products dropped in at KOKO WH (KOKO Mile/Odoo)</a:t>
            </a:r>
            <a:endParaRPr sz="800"/>
          </a:p>
        </p:txBody>
      </p:sp>
      <p:sp>
        <p:nvSpPr>
          <p:cNvPr id="289" name="Google Shape;289;p38"/>
          <p:cNvSpPr/>
          <p:nvPr/>
        </p:nvSpPr>
        <p:spPr>
          <a:xfrm>
            <a:off x="4901000" y="3090225"/>
            <a:ext cx="1146000" cy="4709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Received Product moved to Service Location (Internal Transfer in Odoo)</a:t>
            </a:r>
            <a:endParaRPr sz="800"/>
          </a:p>
        </p:txBody>
      </p:sp>
      <p:sp>
        <p:nvSpPr>
          <p:cNvPr id="290" name="Google Shape;290;p38"/>
          <p:cNvSpPr/>
          <p:nvPr/>
        </p:nvSpPr>
        <p:spPr>
          <a:xfrm>
            <a:off x="2793700" y="3944525"/>
            <a:ext cx="1348500" cy="541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Communication to customer (MyKOKO) and Service team (Odoo)</a:t>
            </a:r>
            <a:endParaRPr sz="800">
              <a:solidFill>
                <a:schemeClr val="dk1"/>
              </a:solidFill>
            </a:endParaRPr>
          </a:p>
          <a:p>
            <a:pPr indent="0" lvl="0" marL="0" rtl="0" algn="l">
              <a:spcBef>
                <a:spcPts val="0"/>
              </a:spcBef>
              <a:spcAft>
                <a:spcPts val="0"/>
              </a:spcAft>
              <a:buNone/>
            </a:pPr>
            <a:r>
              <a:t/>
            </a:r>
            <a:endParaRPr/>
          </a:p>
        </p:txBody>
      </p:sp>
      <p:cxnSp>
        <p:nvCxnSpPr>
          <p:cNvPr id="291" name="Google Shape;291;p38"/>
          <p:cNvCxnSpPr>
            <a:stCxn id="283" idx="4"/>
            <a:endCxn id="284" idx="0"/>
          </p:cNvCxnSpPr>
          <p:nvPr/>
        </p:nvCxnSpPr>
        <p:spPr>
          <a:xfrm>
            <a:off x="840475" y="1467800"/>
            <a:ext cx="9900" cy="28770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38"/>
          <p:cNvSpPr/>
          <p:nvPr/>
        </p:nvSpPr>
        <p:spPr>
          <a:xfrm>
            <a:off x="6779625" y="3958675"/>
            <a:ext cx="589500" cy="541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293" name="Google Shape;293;p38"/>
          <p:cNvCxnSpPr>
            <a:stCxn id="284" idx="3"/>
            <a:endCxn id="286" idx="1"/>
          </p:cNvCxnSpPr>
          <p:nvPr/>
        </p:nvCxnSpPr>
        <p:spPr>
          <a:xfrm>
            <a:off x="1459825" y="2049475"/>
            <a:ext cx="512400" cy="24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38"/>
          <p:cNvCxnSpPr>
            <a:stCxn id="286" idx="3"/>
            <a:endCxn id="285" idx="1"/>
          </p:cNvCxnSpPr>
          <p:nvPr/>
        </p:nvCxnSpPr>
        <p:spPr>
          <a:xfrm>
            <a:off x="3320900" y="2051900"/>
            <a:ext cx="589500" cy="2400"/>
          </a:xfrm>
          <a:prstGeom prst="straightConnector1">
            <a:avLst/>
          </a:prstGeom>
          <a:noFill/>
          <a:ln cap="flat" cmpd="sng" w="9525">
            <a:solidFill>
              <a:schemeClr val="dk2"/>
            </a:solidFill>
            <a:prstDash val="solid"/>
            <a:round/>
            <a:headEnd len="med" w="med" type="none"/>
            <a:tailEnd len="med" w="med" type="triangle"/>
          </a:ln>
        </p:spPr>
      </p:cxnSp>
      <p:sp>
        <p:nvSpPr>
          <p:cNvPr id="295" name="Google Shape;295;p38"/>
          <p:cNvSpPr/>
          <p:nvPr/>
        </p:nvSpPr>
        <p:spPr>
          <a:xfrm>
            <a:off x="3525404" y="904275"/>
            <a:ext cx="1218675" cy="4709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Loginext optimize and planne collection trip and sync to Odoo</a:t>
            </a:r>
            <a:endParaRPr sz="800"/>
          </a:p>
        </p:txBody>
      </p:sp>
      <p:cxnSp>
        <p:nvCxnSpPr>
          <p:cNvPr id="296" name="Google Shape;296;p38"/>
          <p:cNvCxnSpPr>
            <a:stCxn id="286" idx="0"/>
            <a:endCxn id="295" idx="1"/>
          </p:cNvCxnSpPr>
          <p:nvPr/>
        </p:nvCxnSpPr>
        <p:spPr>
          <a:xfrm rot="-5400000">
            <a:off x="2815375" y="971075"/>
            <a:ext cx="541200" cy="878700"/>
          </a:xfrm>
          <a:prstGeom prst="bentConnector2">
            <a:avLst/>
          </a:prstGeom>
          <a:noFill/>
          <a:ln cap="flat" cmpd="sng" w="9525">
            <a:solidFill>
              <a:schemeClr val="dk2"/>
            </a:solidFill>
            <a:prstDash val="solid"/>
            <a:round/>
            <a:headEnd len="med" w="med" type="none"/>
            <a:tailEnd len="med" w="med" type="none"/>
          </a:ln>
        </p:spPr>
      </p:cxnSp>
      <p:cxnSp>
        <p:nvCxnSpPr>
          <p:cNvPr id="297" name="Google Shape;297;p38"/>
          <p:cNvCxnSpPr>
            <a:stCxn id="295" idx="3"/>
            <a:endCxn id="287" idx="0"/>
          </p:cNvCxnSpPr>
          <p:nvPr/>
        </p:nvCxnSpPr>
        <p:spPr>
          <a:xfrm>
            <a:off x="4744079" y="1139750"/>
            <a:ext cx="1200300" cy="589500"/>
          </a:xfrm>
          <a:prstGeom prst="bentConnector2">
            <a:avLst/>
          </a:prstGeom>
          <a:noFill/>
          <a:ln cap="flat" cmpd="sng" w="9525">
            <a:solidFill>
              <a:schemeClr val="dk2"/>
            </a:solidFill>
            <a:prstDash val="solid"/>
            <a:round/>
            <a:headEnd len="med" w="med" type="none"/>
            <a:tailEnd len="med" w="med" type="none"/>
          </a:ln>
        </p:spPr>
      </p:cxnSp>
      <p:cxnSp>
        <p:nvCxnSpPr>
          <p:cNvPr id="298" name="Google Shape;298;p38"/>
          <p:cNvCxnSpPr>
            <a:stCxn id="285" idx="3"/>
            <a:endCxn id="287" idx="1"/>
          </p:cNvCxnSpPr>
          <p:nvPr/>
        </p:nvCxnSpPr>
        <p:spPr>
          <a:xfrm flipH="1" rot="10800000">
            <a:off x="4820263" y="2049350"/>
            <a:ext cx="551100" cy="48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38"/>
          <p:cNvSpPr/>
          <p:nvPr/>
        </p:nvSpPr>
        <p:spPr>
          <a:xfrm>
            <a:off x="6969525" y="1729125"/>
            <a:ext cx="1146000" cy="6407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Driver reach Agent Location. Scan products to confirm pick up KOKOMile App</a:t>
            </a:r>
            <a:endParaRPr sz="800"/>
          </a:p>
        </p:txBody>
      </p:sp>
      <p:sp>
        <p:nvSpPr>
          <p:cNvPr id="300" name="Google Shape;300;p38"/>
          <p:cNvSpPr/>
          <p:nvPr/>
        </p:nvSpPr>
        <p:spPr>
          <a:xfrm>
            <a:off x="2894950" y="3037425"/>
            <a:ext cx="1146000" cy="589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Return Order in Odoo Validated and Products Scanned to KOKO WH</a:t>
            </a:r>
            <a:endParaRPr sz="800"/>
          </a:p>
        </p:txBody>
      </p:sp>
      <p:sp>
        <p:nvSpPr>
          <p:cNvPr id="301" name="Google Shape;301;p38"/>
          <p:cNvSpPr/>
          <p:nvPr/>
        </p:nvSpPr>
        <p:spPr>
          <a:xfrm>
            <a:off x="6729675" y="3043825"/>
            <a:ext cx="682800" cy="5412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Service Teams starts inspection</a:t>
            </a:r>
            <a:endParaRPr sz="800"/>
          </a:p>
        </p:txBody>
      </p:sp>
      <p:cxnSp>
        <p:nvCxnSpPr>
          <p:cNvPr id="302" name="Google Shape;302;p38"/>
          <p:cNvCxnSpPr>
            <a:stCxn id="287" idx="3"/>
            <a:endCxn id="299" idx="1"/>
          </p:cNvCxnSpPr>
          <p:nvPr/>
        </p:nvCxnSpPr>
        <p:spPr>
          <a:xfrm>
            <a:off x="6517450" y="2049475"/>
            <a:ext cx="452100" cy="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38"/>
          <p:cNvCxnSpPr>
            <a:stCxn id="299" idx="2"/>
            <a:endCxn id="288" idx="0"/>
          </p:cNvCxnSpPr>
          <p:nvPr/>
        </p:nvCxnSpPr>
        <p:spPr>
          <a:xfrm rot="5400000">
            <a:off x="4409475" y="-95725"/>
            <a:ext cx="667500" cy="5598600"/>
          </a:xfrm>
          <a:prstGeom prst="bentConnector3">
            <a:avLst>
              <a:gd fmla="val 50007" name="adj1"/>
            </a:avLst>
          </a:prstGeom>
          <a:noFill/>
          <a:ln cap="flat" cmpd="sng" w="9525">
            <a:solidFill>
              <a:schemeClr val="dk2"/>
            </a:solidFill>
            <a:prstDash val="solid"/>
            <a:round/>
            <a:headEnd len="med" w="med" type="none"/>
            <a:tailEnd len="med" w="med" type="triangle"/>
          </a:ln>
        </p:spPr>
      </p:cxnSp>
      <p:cxnSp>
        <p:nvCxnSpPr>
          <p:cNvPr id="304" name="Google Shape;304;p38"/>
          <p:cNvCxnSpPr>
            <a:stCxn id="288" idx="3"/>
            <a:endCxn id="300" idx="1"/>
          </p:cNvCxnSpPr>
          <p:nvPr/>
        </p:nvCxnSpPr>
        <p:spPr>
          <a:xfrm>
            <a:off x="2516950" y="3332175"/>
            <a:ext cx="378000" cy="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38"/>
          <p:cNvCxnSpPr>
            <a:stCxn id="300" idx="3"/>
            <a:endCxn id="289" idx="1"/>
          </p:cNvCxnSpPr>
          <p:nvPr/>
        </p:nvCxnSpPr>
        <p:spPr>
          <a:xfrm flipH="1" rot="10800000">
            <a:off x="4040950" y="3325575"/>
            <a:ext cx="860100" cy="66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38"/>
          <p:cNvCxnSpPr>
            <a:stCxn id="289" idx="3"/>
            <a:endCxn id="301" idx="1"/>
          </p:cNvCxnSpPr>
          <p:nvPr/>
        </p:nvCxnSpPr>
        <p:spPr>
          <a:xfrm flipH="1" rot="10800000">
            <a:off x="6047000" y="3314300"/>
            <a:ext cx="682800" cy="1140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p38"/>
          <p:cNvCxnSpPr>
            <a:stCxn id="301" idx="2"/>
            <a:endCxn id="292" idx="0"/>
          </p:cNvCxnSpPr>
          <p:nvPr/>
        </p:nvCxnSpPr>
        <p:spPr>
          <a:xfrm>
            <a:off x="7071075" y="3585025"/>
            <a:ext cx="3300" cy="3738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38"/>
          <p:cNvCxnSpPr>
            <a:stCxn id="300" idx="2"/>
            <a:endCxn id="290" idx="0"/>
          </p:cNvCxnSpPr>
          <p:nvPr/>
        </p:nvCxnSpPr>
        <p:spPr>
          <a:xfrm>
            <a:off x="3467950" y="3626925"/>
            <a:ext cx="0" cy="317700"/>
          </a:xfrm>
          <a:prstGeom prst="straightConnector1">
            <a:avLst/>
          </a:prstGeom>
          <a:noFill/>
          <a:ln cap="flat" cmpd="sng" w="9525">
            <a:solidFill>
              <a:schemeClr val="dk2"/>
            </a:solidFill>
            <a:prstDash val="solid"/>
            <a:round/>
            <a:headEnd len="med" w="med" type="none"/>
            <a:tailEnd len="med" w="med" type="none"/>
          </a:ln>
        </p:spPr>
      </p:cxnSp>
      <p:sp>
        <p:nvSpPr>
          <p:cNvPr id="309" name="Google Shape;309;p38"/>
          <p:cNvSpPr txBox="1"/>
          <p:nvPr/>
        </p:nvSpPr>
        <p:spPr>
          <a:xfrm>
            <a:off x="2004475" y="1209975"/>
            <a:ext cx="5124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Yes</a:t>
            </a:r>
            <a:endParaRPr/>
          </a:p>
        </p:txBody>
      </p:sp>
      <p:sp>
        <p:nvSpPr>
          <p:cNvPr id="310" name="Google Shape;310;p38"/>
          <p:cNvSpPr txBox="1"/>
          <p:nvPr/>
        </p:nvSpPr>
        <p:spPr>
          <a:xfrm>
            <a:off x="3292975" y="1759500"/>
            <a:ext cx="5895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Agent Collection and Return Journey</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316" name="Google Shape;316;p39"/>
          <p:cNvSpPr txBox="1"/>
          <p:nvPr/>
        </p:nvSpPr>
        <p:spPr>
          <a:xfrm>
            <a:off x="177350" y="694850"/>
            <a:ext cx="8688000" cy="37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Distribution: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SD Trip Object Changes: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Trip and Route Planning, so that we can deliver and Collect the product in a single trip. </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In SD trip We need to add another tab for the Pickups scheduled for the day.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It to add the Repair Orders in the trip along with the Shop Order so that the Repaired product can be delivered to the end users on time.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p:txBody>
      </p:sp>
      <p:sp>
        <p:nvSpPr>
          <p:cNvPr id="317" name="Google Shape;317;p39"/>
          <p:cNvSpPr/>
          <p:nvPr/>
        </p:nvSpPr>
        <p:spPr>
          <a:xfrm>
            <a:off x="220325" y="2194550"/>
            <a:ext cx="12456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Customer</a:t>
            </a:r>
            <a:r>
              <a:rPr lang="en" sz="900"/>
              <a:t> Location</a:t>
            </a:r>
            <a:endParaRPr sz="900"/>
          </a:p>
        </p:txBody>
      </p:sp>
      <p:sp>
        <p:nvSpPr>
          <p:cNvPr id="318" name="Google Shape;318;p39"/>
          <p:cNvSpPr/>
          <p:nvPr/>
        </p:nvSpPr>
        <p:spPr>
          <a:xfrm>
            <a:off x="2325825" y="2167400"/>
            <a:ext cx="11016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Agent Location</a:t>
            </a:r>
            <a:endParaRPr sz="900"/>
          </a:p>
        </p:txBody>
      </p:sp>
      <p:sp>
        <p:nvSpPr>
          <p:cNvPr id="319" name="Google Shape;319;p39"/>
          <p:cNvSpPr/>
          <p:nvPr/>
        </p:nvSpPr>
        <p:spPr>
          <a:xfrm>
            <a:off x="4143500" y="2194550"/>
            <a:ext cx="12456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Intransit Location</a:t>
            </a:r>
            <a:endParaRPr sz="900"/>
          </a:p>
        </p:txBody>
      </p:sp>
      <p:sp>
        <p:nvSpPr>
          <p:cNvPr id="320" name="Google Shape;320;p39"/>
          <p:cNvSpPr/>
          <p:nvPr/>
        </p:nvSpPr>
        <p:spPr>
          <a:xfrm>
            <a:off x="6448075" y="2194550"/>
            <a:ext cx="12456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Repair Location</a:t>
            </a:r>
            <a:endParaRPr sz="900"/>
          </a:p>
        </p:txBody>
      </p:sp>
      <p:sp>
        <p:nvSpPr>
          <p:cNvPr id="321" name="Google Shape;321;p39"/>
          <p:cNvSpPr/>
          <p:nvPr/>
        </p:nvSpPr>
        <p:spPr>
          <a:xfrm>
            <a:off x="2211650" y="3436225"/>
            <a:ext cx="1287900" cy="64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Agent Location</a:t>
            </a:r>
            <a:endParaRPr sz="900"/>
          </a:p>
          <a:p>
            <a:pPr indent="0" lvl="0" marL="0" rtl="0" algn="l">
              <a:spcBef>
                <a:spcPts val="0"/>
              </a:spcBef>
              <a:spcAft>
                <a:spcPts val="0"/>
              </a:spcAft>
              <a:buNone/>
            </a:pPr>
            <a:r>
              <a:rPr lang="en" sz="900"/>
              <a:t>(Customer to collect)</a:t>
            </a:r>
            <a:endParaRPr sz="900"/>
          </a:p>
        </p:txBody>
      </p:sp>
      <p:sp>
        <p:nvSpPr>
          <p:cNvPr id="322" name="Google Shape;322;p39"/>
          <p:cNvSpPr/>
          <p:nvPr/>
        </p:nvSpPr>
        <p:spPr>
          <a:xfrm>
            <a:off x="4346750" y="3490900"/>
            <a:ext cx="1245600" cy="53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Intransit Location</a:t>
            </a:r>
            <a:endParaRPr sz="900"/>
          </a:p>
        </p:txBody>
      </p:sp>
      <p:cxnSp>
        <p:nvCxnSpPr>
          <p:cNvPr id="323" name="Google Shape;323;p39"/>
          <p:cNvCxnSpPr>
            <a:stCxn id="318" idx="3"/>
            <a:endCxn id="319" idx="1"/>
          </p:cNvCxnSpPr>
          <p:nvPr/>
        </p:nvCxnSpPr>
        <p:spPr>
          <a:xfrm>
            <a:off x="3427425" y="2461400"/>
            <a:ext cx="716100" cy="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39"/>
          <p:cNvCxnSpPr>
            <a:stCxn id="319" idx="3"/>
            <a:endCxn id="320" idx="1"/>
          </p:cNvCxnSpPr>
          <p:nvPr/>
        </p:nvCxnSpPr>
        <p:spPr>
          <a:xfrm>
            <a:off x="5389100" y="2461400"/>
            <a:ext cx="1059000" cy="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39"/>
          <p:cNvCxnSpPr>
            <a:stCxn id="317" idx="3"/>
            <a:endCxn id="318" idx="1"/>
          </p:cNvCxnSpPr>
          <p:nvPr/>
        </p:nvCxnSpPr>
        <p:spPr>
          <a:xfrm>
            <a:off x="1465925" y="2461400"/>
            <a:ext cx="859800" cy="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39"/>
          <p:cNvCxnSpPr>
            <a:stCxn id="322" idx="1"/>
            <a:endCxn id="321" idx="3"/>
          </p:cNvCxnSpPr>
          <p:nvPr/>
        </p:nvCxnSpPr>
        <p:spPr>
          <a:xfrm rot="10800000">
            <a:off x="3499550" y="3757450"/>
            <a:ext cx="847200" cy="30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39"/>
          <p:cNvSpPr txBox="1"/>
          <p:nvPr/>
        </p:nvSpPr>
        <p:spPr>
          <a:xfrm>
            <a:off x="1974350" y="4355450"/>
            <a:ext cx="43893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Product Journey for </a:t>
            </a:r>
            <a:r>
              <a:rPr lang="en"/>
              <a:t>Repair</a:t>
            </a:r>
            <a:r>
              <a:rPr lang="en"/>
              <a:t> Process</a:t>
            </a:r>
            <a:endParaRPr/>
          </a:p>
        </p:txBody>
      </p:sp>
      <p:sp>
        <p:nvSpPr>
          <p:cNvPr id="328" name="Google Shape;328;p39"/>
          <p:cNvSpPr/>
          <p:nvPr/>
        </p:nvSpPr>
        <p:spPr>
          <a:xfrm>
            <a:off x="6402625" y="3497950"/>
            <a:ext cx="1336500" cy="5196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Service Repair completes</a:t>
            </a:r>
            <a:endParaRPr sz="1000"/>
          </a:p>
        </p:txBody>
      </p:sp>
      <p:cxnSp>
        <p:nvCxnSpPr>
          <p:cNvPr id="329" name="Google Shape;329;p39"/>
          <p:cNvCxnSpPr>
            <a:stCxn id="320" idx="2"/>
            <a:endCxn id="328" idx="0"/>
          </p:cNvCxnSpPr>
          <p:nvPr/>
        </p:nvCxnSpPr>
        <p:spPr>
          <a:xfrm>
            <a:off x="7070875" y="2728250"/>
            <a:ext cx="0" cy="7698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39"/>
          <p:cNvCxnSpPr>
            <a:stCxn id="328" idx="1"/>
            <a:endCxn id="322" idx="3"/>
          </p:cNvCxnSpPr>
          <p:nvPr/>
        </p:nvCxnSpPr>
        <p:spPr>
          <a:xfrm rot="10800000">
            <a:off x="5592325" y="3757750"/>
            <a:ext cx="810300" cy="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39"/>
          <p:cNvCxnSpPr>
            <a:endCxn id="317" idx="2"/>
          </p:cNvCxnSpPr>
          <p:nvPr/>
        </p:nvCxnSpPr>
        <p:spPr>
          <a:xfrm rot="10800000">
            <a:off x="843125" y="2728250"/>
            <a:ext cx="1368600" cy="10293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Agent Collection and Return Journey</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337" name="Google Shape;337;p40"/>
          <p:cNvSpPr txBox="1"/>
          <p:nvPr/>
        </p:nvSpPr>
        <p:spPr>
          <a:xfrm>
            <a:off x="0" y="716400"/>
            <a:ext cx="9029100" cy="40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Resource Requirement: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38" name="Google Shape;338;p40"/>
          <p:cNvGraphicFramePr/>
          <p:nvPr/>
        </p:nvGraphicFramePr>
        <p:xfrm>
          <a:off x="511500" y="1019300"/>
          <a:ext cx="3000000" cy="3000000"/>
        </p:xfrm>
        <a:graphic>
          <a:graphicData uri="http://schemas.openxmlformats.org/drawingml/2006/table">
            <a:tbl>
              <a:tblPr>
                <a:noFill/>
                <a:tableStyleId>{7D192632-5E37-4F9B-B680-4FA103B65F2E}</a:tableStyleId>
              </a:tblPr>
              <a:tblGrid>
                <a:gridCol w="1541600"/>
                <a:gridCol w="1429650"/>
                <a:gridCol w="2680425"/>
                <a:gridCol w="1883900"/>
              </a:tblGrid>
              <a:tr h="478600">
                <a:tc>
                  <a:txBody>
                    <a:bodyPr/>
                    <a:lstStyle/>
                    <a:p>
                      <a:pPr indent="0" lvl="0" marL="0" rtl="0" algn="ctr">
                        <a:spcBef>
                          <a:spcPts val="0"/>
                        </a:spcBef>
                        <a:spcAft>
                          <a:spcPts val="0"/>
                        </a:spcAft>
                        <a:buNone/>
                      </a:pPr>
                      <a:r>
                        <a:rPr b="1" lang="en" sz="1200"/>
                        <a:t>Process </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Time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Resource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Start and End Date</a:t>
                      </a:r>
                      <a:endParaRPr b="1" sz="1200"/>
                    </a:p>
                  </a:txBody>
                  <a:tcPr marT="91425" marB="91425" marR="91425" marL="91425">
                    <a:solidFill>
                      <a:srgbClr val="C9DAF8"/>
                    </a:solidFill>
                  </a:tcPr>
                </a:tc>
              </a:tr>
              <a:tr h="457450">
                <a:tc>
                  <a:txBody>
                    <a:bodyPr/>
                    <a:lstStyle/>
                    <a:p>
                      <a:pPr indent="0" lvl="0" marL="0" rtl="0" algn="l">
                        <a:spcBef>
                          <a:spcPts val="0"/>
                        </a:spcBef>
                        <a:spcAft>
                          <a:spcPts val="0"/>
                        </a:spcAft>
                        <a:buNone/>
                      </a:pPr>
                      <a:r>
                        <a:rPr lang="en" sz="1200"/>
                        <a:t>Sope Discussion</a:t>
                      </a:r>
                      <a:endParaRPr sz="1200"/>
                    </a:p>
                  </a:txBody>
                  <a:tcPr marT="91425" marB="91425" marR="91425" marL="91425"/>
                </a:tc>
                <a:tc>
                  <a:txBody>
                    <a:bodyPr/>
                    <a:lstStyle/>
                    <a:p>
                      <a:pPr indent="0" lvl="0" marL="0" rtl="0" algn="l">
                        <a:spcBef>
                          <a:spcPts val="0"/>
                        </a:spcBef>
                        <a:spcAft>
                          <a:spcPts val="0"/>
                        </a:spcAft>
                        <a:buNone/>
                      </a:pPr>
                      <a:r>
                        <a:rPr lang="en" sz="1200"/>
                        <a:t>12-15 Working Days</a:t>
                      </a:r>
                      <a:endParaRPr sz="1200"/>
                    </a:p>
                  </a:txBody>
                  <a:tcPr marT="91425" marB="91425" marR="91425" marL="91425"/>
                </a:tc>
                <a:tc>
                  <a:txBody>
                    <a:bodyPr/>
                    <a:lstStyle/>
                    <a:p>
                      <a:pPr indent="0" lvl="0" marL="0" rtl="0" algn="l">
                        <a:spcBef>
                          <a:spcPts val="0"/>
                        </a:spcBef>
                        <a:spcAft>
                          <a:spcPts val="0"/>
                        </a:spcAft>
                        <a:buNone/>
                      </a:pPr>
                      <a:r>
                        <a:rPr lang="en" sz="1200"/>
                        <a:t>Agent Sales Team</a:t>
                      </a:r>
                      <a:endParaRPr sz="1200"/>
                    </a:p>
                    <a:p>
                      <a:pPr indent="0" lvl="0" marL="0" rtl="0" algn="l">
                        <a:spcBef>
                          <a:spcPts val="0"/>
                        </a:spcBef>
                        <a:spcAft>
                          <a:spcPts val="0"/>
                        </a:spcAft>
                        <a:buNone/>
                      </a:pPr>
                      <a:r>
                        <a:rPr lang="en" sz="1200"/>
                        <a:t>Distribution Team</a:t>
                      </a:r>
                      <a:endParaRPr sz="1200"/>
                    </a:p>
                    <a:p>
                      <a:pPr indent="0" lvl="0" marL="0" rtl="0" algn="l">
                        <a:spcBef>
                          <a:spcPts val="0"/>
                        </a:spcBef>
                        <a:spcAft>
                          <a:spcPts val="0"/>
                        </a:spcAft>
                        <a:buNone/>
                      </a:pPr>
                      <a:r>
                        <a:rPr lang="en" sz="1200"/>
                        <a:t>Trip Manager</a:t>
                      </a:r>
                      <a:endParaRPr sz="1200"/>
                    </a:p>
                    <a:p>
                      <a:pPr indent="0" lvl="0" marL="0" rtl="0" algn="l">
                        <a:spcBef>
                          <a:spcPts val="0"/>
                        </a:spcBef>
                        <a:spcAft>
                          <a:spcPts val="0"/>
                        </a:spcAft>
                        <a:buNone/>
                      </a:pPr>
                      <a:r>
                        <a:rPr lang="en" sz="1200"/>
                        <a:t>Software Product Manager </a:t>
                      </a:r>
                      <a:endParaRPr sz="1200"/>
                    </a:p>
                  </a:txBody>
                  <a:tcPr marT="91425" marB="91425" marR="91425" marL="91425"/>
                </a:tc>
                <a:tc>
                  <a:txBody>
                    <a:bodyPr/>
                    <a:lstStyle/>
                    <a:p>
                      <a:pPr indent="0" lvl="0" marL="0" rtl="0" algn="l">
                        <a:spcBef>
                          <a:spcPts val="0"/>
                        </a:spcBef>
                        <a:spcAft>
                          <a:spcPts val="0"/>
                        </a:spcAft>
                        <a:buNone/>
                      </a:pPr>
                      <a:r>
                        <a:rPr lang="en" sz="1200"/>
                        <a:t>July 6</a:t>
                      </a:r>
                      <a:r>
                        <a:rPr lang="en" sz="1200"/>
                        <a:t> - July 17, 2020</a:t>
                      </a:r>
                      <a:endParaRPr sz="1200"/>
                    </a:p>
                  </a:txBody>
                  <a:tcPr marT="91425" marB="91425" marR="91425" marL="91425"/>
                </a:tc>
              </a:tr>
              <a:tr h="478600">
                <a:tc>
                  <a:txBody>
                    <a:bodyPr/>
                    <a:lstStyle/>
                    <a:p>
                      <a:pPr indent="0" lvl="0" marL="0" rtl="0" algn="l">
                        <a:spcBef>
                          <a:spcPts val="0"/>
                        </a:spcBef>
                        <a:spcAft>
                          <a:spcPts val="0"/>
                        </a:spcAft>
                        <a:buNone/>
                      </a:pPr>
                      <a:r>
                        <a:rPr lang="en" sz="1200"/>
                        <a:t>Handover / Eng. Discussion</a:t>
                      </a:r>
                      <a:endParaRPr sz="1200"/>
                    </a:p>
                  </a:txBody>
                  <a:tcPr marT="91425" marB="91425" marR="91425" marL="91425"/>
                </a:tc>
                <a:tc>
                  <a:txBody>
                    <a:bodyPr/>
                    <a:lstStyle/>
                    <a:p>
                      <a:pPr indent="0" lvl="0" marL="0" rtl="0" algn="l">
                        <a:spcBef>
                          <a:spcPts val="0"/>
                        </a:spcBef>
                        <a:spcAft>
                          <a:spcPts val="0"/>
                        </a:spcAft>
                        <a:buNone/>
                      </a:pPr>
                      <a:r>
                        <a:rPr lang="en" sz="1200"/>
                        <a:t>3-5 Working Days</a:t>
                      </a:r>
                      <a:endParaRPr sz="1200"/>
                    </a:p>
                  </a:txBody>
                  <a:tcPr marT="91425" marB="91425" marR="91425" marL="91425"/>
                </a:tc>
                <a:tc>
                  <a:txBody>
                    <a:bodyPr/>
                    <a:lstStyle/>
                    <a:p>
                      <a:pPr indent="0" lvl="0" marL="0" rtl="0" algn="l">
                        <a:spcBef>
                          <a:spcPts val="0"/>
                        </a:spcBef>
                        <a:spcAft>
                          <a:spcPts val="0"/>
                        </a:spcAft>
                        <a:buNone/>
                      </a:pPr>
                      <a:r>
                        <a:rPr lang="en" sz="1200"/>
                        <a:t>Engineering  Team ERP</a:t>
                      </a:r>
                      <a:endParaRPr sz="1200"/>
                    </a:p>
                    <a:p>
                      <a:pPr indent="0" lvl="0" marL="0" rtl="0" algn="l">
                        <a:spcBef>
                          <a:spcPts val="0"/>
                        </a:spcBef>
                        <a:spcAft>
                          <a:spcPts val="0"/>
                        </a:spcAft>
                        <a:buNone/>
                      </a:pPr>
                      <a:r>
                        <a:rPr lang="en" sz="1200"/>
                        <a:t>App Team</a:t>
                      </a:r>
                      <a:endParaRPr sz="1200"/>
                    </a:p>
                    <a:p>
                      <a:pPr indent="0" lvl="0" marL="0" rtl="0" algn="l">
                        <a:spcBef>
                          <a:spcPts val="0"/>
                        </a:spcBef>
                        <a:spcAft>
                          <a:spcPts val="0"/>
                        </a:spcAft>
                        <a:buNone/>
                      </a:pPr>
                      <a:r>
                        <a:rPr lang="en" sz="1200"/>
                        <a:t>KOKO Core Team</a:t>
                      </a:r>
                      <a:endParaRPr sz="1200"/>
                    </a:p>
                    <a:p>
                      <a:pPr indent="0" lvl="0" marL="0" rtl="0" algn="l">
                        <a:spcBef>
                          <a:spcPts val="0"/>
                        </a:spcBef>
                        <a:spcAft>
                          <a:spcPts val="0"/>
                        </a:spcAft>
                        <a:buNone/>
                      </a:pPr>
                      <a:r>
                        <a:rPr lang="en" sz="1200">
                          <a:solidFill>
                            <a:schemeClr val="dk1"/>
                          </a:solidFill>
                        </a:rPr>
                        <a:t>Software Product Manager </a:t>
                      </a:r>
                      <a:endParaRPr sz="1200"/>
                    </a:p>
                  </a:txBody>
                  <a:tcPr marT="91425" marB="91425" marR="91425" marL="91425"/>
                </a:tc>
                <a:tc>
                  <a:txBody>
                    <a:bodyPr/>
                    <a:lstStyle/>
                    <a:p>
                      <a:pPr indent="0" lvl="0" marL="0" rtl="0" algn="l">
                        <a:spcBef>
                          <a:spcPts val="0"/>
                        </a:spcBef>
                        <a:spcAft>
                          <a:spcPts val="0"/>
                        </a:spcAft>
                        <a:buNone/>
                      </a:pPr>
                      <a:r>
                        <a:rPr lang="en" sz="1200"/>
                        <a:t>July 17 - July 23, 2020</a:t>
                      </a:r>
                      <a:endParaRPr sz="1200"/>
                    </a:p>
                  </a:txBody>
                  <a:tcPr marT="91425" marB="91425" marR="91425" marL="91425"/>
                </a:tc>
              </a:tr>
              <a:tr h="550000">
                <a:tc>
                  <a:txBody>
                    <a:bodyPr/>
                    <a:lstStyle/>
                    <a:p>
                      <a:pPr indent="0" lvl="0" marL="0" rtl="0" algn="l">
                        <a:spcBef>
                          <a:spcPts val="0"/>
                        </a:spcBef>
                        <a:spcAft>
                          <a:spcPts val="0"/>
                        </a:spcAft>
                        <a:buNone/>
                      </a:pPr>
                      <a:r>
                        <a:rPr lang="en" sz="1200"/>
                        <a:t>Delivery</a:t>
                      </a:r>
                      <a:endParaRPr sz="1200"/>
                    </a:p>
                    <a:p>
                      <a:pPr indent="0" lvl="0" marL="0" rtl="0" algn="l">
                        <a:spcBef>
                          <a:spcPts val="0"/>
                        </a:spcBef>
                        <a:spcAft>
                          <a:spcPts val="0"/>
                        </a:spcAft>
                        <a:buNone/>
                      </a:pPr>
                      <a:r>
                        <a:rPr lang="en" sz="1200"/>
                        <a:t>(Inc. UAT/User Training)</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Engineering Team</a:t>
                      </a:r>
                      <a:endParaRPr sz="1200"/>
                    </a:p>
                  </a:txBody>
                  <a:tcPr marT="91425" marB="91425" marR="91425" marL="91425"/>
                </a:tc>
                <a:tc>
                  <a:txBody>
                    <a:bodyPr/>
                    <a:lstStyle/>
                    <a:p>
                      <a:pPr indent="0" lvl="0" marL="0" rtl="0" algn="l">
                        <a:spcBef>
                          <a:spcPts val="0"/>
                        </a:spcBef>
                        <a:spcAft>
                          <a:spcPts val="0"/>
                        </a:spcAft>
                        <a:buNone/>
                      </a:pPr>
                      <a:r>
                        <a:rPr lang="en" sz="1200"/>
                        <a:t>July 24</a:t>
                      </a:r>
                      <a:r>
                        <a:rPr lang="en" sz="1200"/>
                        <a:t>  Onwards</a:t>
                      </a:r>
                      <a:endParaRPr sz="1200"/>
                    </a:p>
                  </a:txBody>
                  <a:tcPr marT="91425" marB="91425" marR="91425" marL="91425"/>
                </a:tc>
              </a:tr>
              <a:tr h="478600">
                <a:tc>
                  <a:txBody>
                    <a:bodyPr/>
                    <a:lstStyle/>
                    <a:p>
                      <a:pPr indent="0" lvl="0" marL="0" rtl="0" algn="l">
                        <a:spcBef>
                          <a:spcPts val="0"/>
                        </a:spcBef>
                        <a:spcAft>
                          <a:spcPts val="0"/>
                        </a:spcAft>
                        <a:buNone/>
                      </a:pPr>
                      <a:r>
                        <a:rPr lang="en" sz="1200"/>
                        <a:t>User Manual / Training Documentation</a:t>
                      </a:r>
                      <a:endParaRPr sz="1200"/>
                    </a:p>
                  </a:txBody>
                  <a:tcPr marT="91425" marB="91425" marR="91425" marL="91425"/>
                </a:tc>
                <a:tc>
                  <a:txBody>
                    <a:bodyPr/>
                    <a:lstStyle/>
                    <a:p>
                      <a:pPr indent="0" lvl="0" marL="0" rtl="0" algn="l">
                        <a:spcBef>
                          <a:spcPts val="0"/>
                        </a:spcBef>
                        <a:spcAft>
                          <a:spcPts val="0"/>
                        </a:spcAft>
                        <a:buNone/>
                      </a:pPr>
                      <a:r>
                        <a:rPr lang="en" sz="1200"/>
                        <a:t>4</a:t>
                      </a:r>
                      <a:r>
                        <a:rPr lang="en" sz="1200"/>
                        <a:t> Working Days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Software Product Manager </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4 Days ,Once Feature is Developed</a:t>
                      </a:r>
                      <a:endParaRPr sz="1200"/>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Service Repair Process</a:t>
            </a:r>
            <a:endParaRPr/>
          </a:p>
        </p:txBody>
      </p:sp>
      <p:sp>
        <p:nvSpPr>
          <p:cNvPr id="344" name="Google Shape;344;p41"/>
          <p:cNvSpPr txBox="1"/>
          <p:nvPr/>
        </p:nvSpPr>
        <p:spPr>
          <a:xfrm>
            <a:off x="177350" y="903700"/>
            <a:ext cx="8688000" cy="35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Functionalities to cover: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Once we have the service order created in the system, Use the CRR V1 Functionality to perform the repair.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If there would be any changes required as per the new scope will make the changes.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We will have to change the stock transfer process as per the new flow.</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p:txBody>
      </p:sp>
      <p:sp>
        <p:nvSpPr>
          <p:cNvPr id="345" name="Google Shape;345;p41"/>
          <p:cNvSpPr txBox="1"/>
          <p:nvPr/>
        </p:nvSpPr>
        <p:spPr>
          <a:xfrm>
            <a:off x="1974350" y="4355450"/>
            <a:ext cx="43893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  Reverse Logistics and RMA</a:t>
            </a:r>
            <a:endParaRPr/>
          </a:p>
        </p:txBody>
      </p:sp>
      <p:sp>
        <p:nvSpPr>
          <p:cNvPr id="351" name="Google Shape;351;p42"/>
          <p:cNvSpPr txBox="1"/>
          <p:nvPr/>
        </p:nvSpPr>
        <p:spPr>
          <a:xfrm>
            <a:off x="1785675" y="2098800"/>
            <a:ext cx="4801200" cy="945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2400">
                <a:solidFill>
                  <a:schemeClr val="dk1"/>
                </a:solidFill>
                <a:latin typeface="Nunito SemiBold"/>
                <a:ea typeface="Nunito SemiBold"/>
                <a:cs typeface="Nunito SemiBold"/>
                <a:sym typeface="Nunito SemiBold"/>
              </a:rPr>
              <a:t>Warehouse and Stock</a:t>
            </a:r>
            <a:endParaRPr sz="1000">
              <a:solidFill>
                <a:schemeClr val="dk1"/>
              </a:solidFill>
            </a:endParaRPr>
          </a:p>
          <a:p>
            <a:pPr indent="0" lvl="0" marL="0" rtl="0" algn="ctr">
              <a:spcBef>
                <a:spcPts val="0"/>
              </a:spcBef>
              <a:spcAft>
                <a:spcPts val="0"/>
              </a:spcAft>
              <a:buNone/>
            </a:pPr>
            <a:r>
              <a:t/>
            </a:r>
            <a:endParaRPr sz="4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Warehouse Stock</a:t>
            </a:r>
            <a:endParaRPr/>
          </a:p>
        </p:txBody>
      </p:sp>
      <p:sp>
        <p:nvSpPr>
          <p:cNvPr id="357" name="Google Shape;357;p43"/>
          <p:cNvSpPr txBox="1"/>
          <p:nvPr/>
        </p:nvSpPr>
        <p:spPr>
          <a:xfrm>
            <a:off x="57450" y="881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User Requirements: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Setting Up Min / Max Stock Levels, Lead Time, Auto RFQ Creation: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 Present Business Process in KOKO we have not started procuring the Spare Parts for Kits and Canisters.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Need to Estimate the requirements for the spares and setup the Reordering rule for the Same.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Need to estimate the approximate Lead time for the Items to reach Warehouse from India and set up the same in the system along with some required reminders and notifications based to take appropriate action on time.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Also If required, We can also setup auto RFQ creation of the Spare Items based on the Minimum Quantity set in the reordering rules. And the same can be approved and processed further.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a:solidFill>
                  <a:schemeClr val="dk1"/>
                </a:solidFill>
              </a:rPr>
              <a:t>Stock Request, Issuance and Return: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 current system system user do not have any provision where they can request stock form the warehouse and use them for Repairs.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Need to Provide a Process where repair staff can request for required items in the repair location, which can be used in the repairs, If the repair people find any issue in the Stock, they will have option to Return the Product to the stock location or scrap them.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This process will provide control on the Repair stock and the requester will be responsible for any issue in the data.</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228600" y="808975"/>
            <a:ext cx="5187050" cy="3674176"/>
          </a:xfrm>
          <a:prstGeom prst="rect">
            <a:avLst/>
          </a:prstGeom>
          <a:noFill/>
          <a:ln>
            <a:noFill/>
          </a:ln>
        </p:spPr>
      </p:pic>
      <p:pic>
        <p:nvPicPr>
          <p:cNvPr id="88" name="Google Shape;88;p17"/>
          <p:cNvPicPr preferRelativeResize="0"/>
          <p:nvPr/>
        </p:nvPicPr>
        <p:blipFill rotWithShape="1">
          <a:blip r:embed="rId4">
            <a:alphaModFix/>
          </a:blip>
          <a:srcRect b="0" l="2458" r="0" t="0"/>
          <a:stretch/>
        </p:blipFill>
        <p:spPr>
          <a:xfrm>
            <a:off x="5332916" y="1390472"/>
            <a:ext cx="3536975" cy="2991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Warehouse Stock</a:t>
            </a:r>
            <a:endParaRPr/>
          </a:p>
        </p:txBody>
      </p:sp>
      <p:sp>
        <p:nvSpPr>
          <p:cNvPr id="363" name="Google Shape;363;p44"/>
          <p:cNvSpPr txBox="1"/>
          <p:nvPr/>
        </p:nvSpPr>
        <p:spPr>
          <a:xfrm>
            <a:off x="57450" y="864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Stock Request, Issuance and Return:</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364" name="Google Shape;364;p44"/>
          <p:cNvSpPr/>
          <p:nvPr/>
        </p:nvSpPr>
        <p:spPr>
          <a:xfrm>
            <a:off x="450600" y="1420525"/>
            <a:ext cx="11901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Request Stock in Service Location</a:t>
            </a:r>
            <a:endParaRPr sz="900"/>
          </a:p>
        </p:txBody>
      </p:sp>
      <p:sp>
        <p:nvSpPr>
          <p:cNvPr id="365" name="Google Shape;365;p44"/>
          <p:cNvSpPr/>
          <p:nvPr/>
        </p:nvSpPr>
        <p:spPr>
          <a:xfrm>
            <a:off x="6699300" y="1445275"/>
            <a:ext cx="1496100" cy="588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Stock OK</a:t>
            </a:r>
            <a:endParaRPr sz="900"/>
          </a:p>
        </p:txBody>
      </p:sp>
      <p:sp>
        <p:nvSpPr>
          <p:cNvPr id="366" name="Google Shape;366;p44"/>
          <p:cNvSpPr/>
          <p:nvPr/>
        </p:nvSpPr>
        <p:spPr>
          <a:xfrm>
            <a:off x="4650325" y="1420525"/>
            <a:ext cx="11901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Stock Issued to the Repair Shop</a:t>
            </a:r>
            <a:endParaRPr sz="900"/>
          </a:p>
        </p:txBody>
      </p:sp>
      <p:sp>
        <p:nvSpPr>
          <p:cNvPr id="367" name="Google Shape;367;p44"/>
          <p:cNvSpPr/>
          <p:nvPr/>
        </p:nvSpPr>
        <p:spPr>
          <a:xfrm>
            <a:off x="2439325" y="1445275"/>
            <a:ext cx="1496100" cy="588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Request approved</a:t>
            </a:r>
            <a:endParaRPr sz="900"/>
          </a:p>
        </p:txBody>
      </p:sp>
      <p:sp>
        <p:nvSpPr>
          <p:cNvPr id="368" name="Google Shape;368;p44"/>
          <p:cNvSpPr/>
          <p:nvPr/>
        </p:nvSpPr>
        <p:spPr>
          <a:xfrm>
            <a:off x="7846950" y="2728450"/>
            <a:ext cx="12582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Stock Consumed In Process</a:t>
            </a:r>
            <a:endParaRPr sz="900"/>
          </a:p>
        </p:txBody>
      </p:sp>
      <p:cxnSp>
        <p:nvCxnSpPr>
          <p:cNvPr id="369" name="Google Shape;369;p44"/>
          <p:cNvCxnSpPr>
            <a:endCxn id="368" idx="0"/>
          </p:cNvCxnSpPr>
          <p:nvPr/>
        </p:nvCxnSpPr>
        <p:spPr>
          <a:xfrm>
            <a:off x="8476050" y="1742950"/>
            <a:ext cx="0" cy="9855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44"/>
          <p:cNvSpPr txBox="1"/>
          <p:nvPr/>
        </p:nvSpPr>
        <p:spPr>
          <a:xfrm>
            <a:off x="7600475" y="2032250"/>
            <a:ext cx="7986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Stock tested Ok and In desired quantity.</a:t>
            </a:r>
            <a:endParaRPr sz="900"/>
          </a:p>
        </p:txBody>
      </p:sp>
      <p:sp>
        <p:nvSpPr>
          <p:cNvPr id="371" name="Google Shape;371;p44"/>
          <p:cNvSpPr/>
          <p:nvPr/>
        </p:nvSpPr>
        <p:spPr>
          <a:xfrm>
            <a:off x="7881000" y="3893650"/>
            <a:ext cx="1190100" cy="55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    Close</a:t>
            </a:r>
            <a:endParaRPr sz="900"/>
          </a:p>
        </p:txBody>
      </p:sp>
      <p:cxnSp>
        <p:nvCxnSpPr>
          <p:cNvPr id="372" name="Google Shape;372;p44"/>
          <p:cNvCxnSpPr>
            <a:stCxn id="368" idx="2"/>
            <a:endCxn id="371" idx="0"/>
          </p:cNvCxnSpPr>
          <p:nvPr/>
        </p:nvCxnSpPr>
        <p:spPr>
          <a:xfrm>
            <a:off x="8476050" y="3316450"/>
            <a:ext cx="0" cy="5772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44"/>
          <p:cNvCxnSpPr>
            <a:stCxn id="364" idx="3"/>
            <a:endCxn id="367" idx="1"/>
          </p:cNvCxnSpPr>
          <p:nvPr/>
        </p:nvCxnSpPr>
        <p:spPr>
          <a:xfrm>
            <a:off x="1640700" y="1739275"/>
            <a:ext cx="798600" cy="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44"/>
          <p:cNvCxnSpPr>
            <a:stCxn id="367" idx="3"/>
            <a:endCxn id="366" idx="1"/>
          </p:cNvCxnSpPr>
          <p:nvPr/>
        </p:nvCxnSpPr>
        <p:spPr>
          <a:xfrm>
            <a:off x="3935425" y="1739275"/>
            <a:ext cx="714900" cy="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44"/>
          <p:cNvCxnSpPr>
            <a:stCxn id="366" idx="3"/>
            <a:endCxn id="365" idx="1"/>
          </p:cNvCxnSpPr>
          <p:nvPr/>
        </p:nvCxnSpPr>
        <p:spPr>
          <a:xfrm>
            <a:off x="5840425" y="1739275"/>
            <a:ext cx="858900" cy="0"/>
          </a:xfrm>
          <a:prstGeom prst="straightConnector1">
            <a:avLst/>
          </a:prstGeom>
          <a:noFill/>
          <a:ln cap="flat" cmpd="sng" w="9525">
            <a:solidFill>
              <a:schemeClr val="dk2"/>
            </a:solidFill>
            <a:prstDash val="solid"/>
            <a:round/>
            <a:headEnd len="med" w="med" type="none"/>
            <a:tailEnd len="med" w="med" type="triangle"/>
          </a:ln>
        </p:spPr>
      </p:cxnSp>
      <p:cxnSp>
        <p:nvCxnSpPr>
          <p:cNvPr id="376" name="Google Shape;376;p44"/>
          <p:cNvCxnSpPr>
            <a:stCxn id="365" idx="3"/>
          </p:cNvCxnSpPr>
          <p:nvPr/>
        </p:nvCxnSpPr>
        <p:spPr>
          <a:xfrm>
            <a:off x="8195400" y="1739275"/>
            <a:ext cx="289200" cy="36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44"/>
          <p:cNvSpPr/>
          <p:nvPr/>
        </p:nvSpPr>
        <p:spPr>
          <a:xfrm>
            <a:off x="3536700" y="2780050"/>
            <a:ext cx="1972500" cy="8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Stock returned to the warehouse initiated and Processed</a:t>
            </a:r>
            <a:endParaRPr sz="900"/>
          </a:p>
        </p:txBody>
      </p:sp>
      <p:cxnSp>
        <p:nvCxnSpPr>
          <p:cNvPr id="378" name="Google Shape;378;p44"/>
          <p:cNvCxnSpPr>
            <a:endCxn id="377" idx="0"/>
          </p:cNvCxnSpPr>
          <p:nvPr/>
        </p:nvCxnSpPr>
        <p:spPr>
          <a:xfrm flipH="1">
            <a:off x="4522950" y="2363350"/>
            <a:ext cx="8400" cy="4167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44"/>
          <p:cNvCxnSpPr/>
          <p:nvPr/>
        </p:nvCxnSpPr>
        <p:spPr>
          <a:xfrm>
            <a:off x="4522875" y="2405975"/>
            <a:ext cx="2933100" cy="171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44"/>
          <p:cNvCxnSpPr>
            <a:stCxn id="365" idx="2"/>
          </p:cNvCxnSpPr>
          <p:nvPr/>
        </p:nvCxnSpPr>
        <p:spPr>
          <a:xfrm>
            <a:off x="7447350" y="2033275"/>
            <a:ext cx="8700" cy="372600"/>
          </a:xfrm>
          <a:prstGeom prst="straightConnector1">
            <a:avLst/>
          </a:prstGeom>
          <a:noFill/>
          <a:ln cap="flat" cmpd="sng" w="9525">
            <a:solidFill>
              <a:schemeClr val="dk2"/>
            </a:solidFill>
            <a:prstDash val="solid"/>
            <a:round/>
            <a:headEnd len="med" w="med" type="none"/>
            <a:tailEnd len="med" w="med" type="triangle"/>
          </a:ln>
        </p:spPr>
      </p:cxnSp>
      <p:sp>
        <p:nvSpPr>
          <p:cNvPr id="381" name="Google Shape;381;p44"/>
          <p:cNvSpPr/>
          <p:nvPr/>
        </p:nvSpPr>
        <p:spPr>
          <a:xfrm>
            <a:off x="3976950" y="3893650"/>
            <a:ext cx="1190100" cy="55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    Close</a:t>
            </a:r>
            <a:endParaRPr sz="900"/>
          </a:p>
        </p:txBody>
      </p:sp>
      <p:cxnSp>
        <p:nvCxnSpPr>
          <p:cNvPr id="382" name="Google Shape;382;p44"/>
          <p:cNvCxnSpPr/>
          <p:nvPr/>
        </p:nvCxnSpPr>
        <p:spPr>
          <a:xfrm flipH="1">
            <a:off x="4561350" y="3571450"/>
            <a:ext cx="21300" cy="32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Warehouse and Stock</a:t>
            </a:r>
            <a:endParaRPr/>
          </a:p>
          <a:p>
            <a:pPr indent="0" lvl="0" marL="0" rtl="0" algn="l">
              <a:spcBef>
                <a:spcPts val="0"/>
              </a:spcBef>
              <a:spcAft>
                <a:spcPts val="0"/>
              </a:spcAft>
              <a:buNone/>
            </a:pPr>
            <a:r>
              <a:t/>
            </a:r>
            <a:endParaRPr/>
          </a:p>
        </p:txBody>
      </p:sp>
      <p:sp>
        <p:nvSpPr>
          <p:cNvPr id="388" name="Google Shape;388;p45"/>
          <p:cNvSpPr txBox="1"/>
          <p:nvPr/>
        </p:nvSpPr>
        <p:spPr>
          <a:xfrm>
            <a:off x="0" y="716400"/>
            <a:ext cx="9029100" cy="40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Resource Requirement: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89" name="Google Shape;389;p45"/>
          <p:cNvGraphicFramePr/>
          <p:nvPr/>
        </p:nvGraphicFramePr>
        <p:xfrm>
          <a:off x="511500" y="1019300"/>
          <a:ext cx="3000000" cy="3000000"/>
        </p:xfrm>
        <a:graphic>
          <a:graphicData uri="http://schemas.openxmlformats.org/drawingml/2006/table">
            <a:tbl>
              <a:tblPr>
                <a:noFill/>
                <a:tableStyleId>{7D192632-5E37-4F9B-B680-4FA103B65F2E}</a:tableStyleId>
              </a:tblPr>
              <a:tblGrid>
                <a:gridCol w="1541600"/>
                <a:gridCol w="1429650"/>
                <a:gridCol w="2680425"/>
                <a:gridCol w="1883900"/>
              </a:tblGrid>
              <a:tr h="478600">
                <a:tc>
                  <a:txBody>
                    <a:bodyPr/>
                    <a:lstStyle/>
                    <a:p>
                      <a:pPr indent="0" lvl="0" marL="0" rtl="0" algn="ctr">
                        <a:spcBef>
                          <a:spcPts val="0"/>
                        </a:spcBef>
                        <a:spcAft>
                          <a:spcPts val="0"/>
                        </a:spcAft>
                        <a:buNone/>
                      </a:pPr>
                      <a:r>
                        <a:rPr b="1" lang="en" sz="1200"/>
                        <a:t>Process </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Time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Resource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Start and End Date</a:t>
                      </a:r>
                      <a:endParaRPr b="1" sz="1200"/>
                    </a:p>
                  </a:txBody>
                  <a:tcPr marT="91425" marB="91425" marR="91425" marL="91425">
                    <a:solidFill>
                      <a:srgbClr val="C9DAF8"/>
                    </a:solidFill>
                  </a:tcPr>
                </a:tc>
              </a:tr>
              <a:tr h="457450">
                <a:tc>
                  <a:txBody>
                    <a:bodyPr/>
                    <a:lstStyle/>
                    <a:p>
                      <a:pPr indent="0" lvl="0" marL="0" rtl="0" algn="l">
                        <a:spcBef>
                          <a:spcPts val="0"/>
                        </a:spcBef>
                        <a:spcAft>
                          <a:spcPts val="0"/>
                        </a:spcAft>
                        <a:buNone/>
                      </a:pPr>
                      <a:r>
                        <a:rPr lang="en" sz="1200"/>
                        <a:t>Sope Discussion</a:t>
                      </a:r>
                      <a:endParaRPr sz="1200"/>
                    </a:p>
                  </a:txBody>
                  <a:tcPr marT="91425" marB="91425" marR="91425" marL="91425"/>
                </a:tc>
                <a:tc>
                  <a:txBody>
                    <a:bodyPr/>
                    <a:lstStyle/>
                    <a:p>
                      <a:pPr indent="0" lvl="0" marL="0" rtl="0" algn="l">
                        <a:spcBef>
                          <a:spcPts val="0"/>
                        </a:spcBef>
                        <a:spcAft>
                          <a:spcPts val="0"/>
                        </a:spcAft>
                        <a:buNone/>
                      </a:pPr>
                      <a:r>
                        <a:rPr lang="en" sz="1200"/>
                        <a:t>3-5</a:t>
                      </a:r>
                      <a:r>
                        <a:rPr lang="en" sz="1200"/>
                        <a:t> Working Days</a:t>
                      </a:r>
                      <a:endParaRPr sz="1200"/>
                    </a:p>
                  </a:txBody>
                  <a:tcPr marT="91425" marB="91425" marR="91425" marL="91425"/>
                </a:tc>
                <a:tc>
                  <a:txBody>
                    <a:bodyPr/>
                    <a:lstStyle/>
                    <a:p>
                      <a:pPr indent="0" lvl="0" marL="0" rtl="0" algn="l">
                        <a:spcBef>
                          <a:spcPts val="0"/>
                        </a:spcBef>
                        <a:spcAft>
                          <a:spcPts val="0"/>
                        </a:spcAft>
                        <a:buNone/>
                      </a:pPr>
                      <a:r>
                        <a:rPr lang="en" sz="1200"/>
                        <a:t>Warehouse Team</a:t>
                      </a:r>
                      <a:endParaRPr sz="1200"/>
                    </a:p>
                    <a:p>
                      <a:pPr indent="0" lvl="0" marL="0" rtl="0" algn="l">
                        <a:spcBef>
                          <a:spcPts val="0"/>
                        </a:spcBef>
                        <a:spcAft>
                          <a:spcPts val="0"/>
                        </a:spcAft>
                        <a:buNone/>
                      </a:pPr>
                      <a:r>
                        <a:rPr lang="en" sz="1200"/>
                        <a:t>Repair</a:t>
                      </a:r>
                      <a:r>
                        <a:rPr lang="en" sz="1200"/>
                        <a:t> Team</a:t>
                      </a:r>
                      <a:endParaRPr sz="1200"/>
                    </a:p>
                    <a:p>
                      <a:pPr indent="0" lvl="0" marL="0" rtl="0" algn="l">
                        <a:spcBef>
                          <a:spcPts val="0"/>
                        </a:spcBef>
                        <a:spcAft>
                          <a:spcPts val="0"/>
                        </a:spcAft>
                        <a:buNone/>
                      </a:pPr>
                      <a:r>
                        <a:rPr lang="en" sz="1200"/>
                        <a:t>Software Product Manager </a:t>
                      </a:r>
                      <a:endParaRPr sz="1200"/>
                    </a:p>
                  </a:txBody>
                  <a:tcPr marT="91425" marB="91425" marR="91425" marL="91425"/>
                </a:tc>
                <a:tc>
                  <a:txBody>
                    <a:bodyPr/>
                    <a:lstStyle/>
                    <a:p>
                      <a:pPr indent="0" lvl="0" marL="0" rtl="0" algn="l">
                        <a:spcBef>
                          <a:spcPts val="0"/>
                        </a:spcBef>
                        <a:spcAft>
                          <a:spcPts val="0"/>
                        </a:spcAft>
                        <a:buNone/>
                      </a:pPr>
                      <a:r>
                        <a:rPr lang="en" sz="1200"/>
                        <a:t>July 27  - July 31, 2020</a:t>
                      </a:r>
                      <a:endParaRPr sz="1200"/>
                    </a:p>
                  </a:txBody>
                  <a:tcPr marT="91425" marB="91425" marR="91425" marL="91425"/>
                </a:tc>
              </a:tr>
              <a:tr h="478600">
                <a:tc>
                  <a:txBody>
                    <a:bodyPr/>
                    <a:lstStyle/>
                    <a:p>
                      <a:pPr indent="0" lvl="0" marL="0" rtl="0" algn="l">
                        <a:spcBef>
                          <a:spcPts val="0"/>
                        </a:spcBef>
                        <a:spcAft>
                          <a:spcPts val="0"/>
                        </a:spcAft>
                        <a:buNone/>
                      </a:pPr>
                      <a:r>
                        <a:rPr lang="en" sz="1200"/>
                        <a:t>Handover / Eng. Discussion</a:t>
                      </a:r>
                      <a:endParaRPr sz="1200"/>
                    </a:p>
                  </a:txBody>
                  <a:tcPr marT="91425" marB="91425" marR="91425" marL="91425"/>
                </a:tc>
                <a:tc>
                  <a:txBody>
                    <a:bodyPr/>
                    <a:lstStyle/>
                    <a:p>
                      <a:pPr indent="0" lvl="0" marL="0" rtl="0" algn="l">
                        <a:spcBef>
                          <a:spcPts val="0"/>
                        </a:spcBef>
                        <a:spcAft>
                          <a:spcPts val="0"/>
                        </a:spcAft>
                        <a:buNone/>
                      </a:pPr>
                      <a:r>
                        <a:rPr lang="en" sz="1200"/>
                        <a:t>2</a:t>
                      </a:r>
                      <a:r>
                        <a:rPr lang="en" sz="1200"/>
                        <a:t> Working Days</a:t>
                      </a:r>
                      <a:endParaRPr sz="1200"/>
                    </a:p>
                  </a:txBody>
                  <a:tcPr marT="91425" marB="91425" marR="91425" marL="91425"/>
                </a:tc>
                <a:tc>
                  <a:txBody>
                    <a:bodyPr/>
                    <a:lstStyle/>
                    <a:p>
                      <a:pPr indent="0" lvl="0" marL="0" rtl="0" algn="l">
                        <a:spcBef>
                          <a:spcPts val="0"/>
                        </a:spcBef>
                        <a:spcAft>
                          <a:spcPts val="0"/>
                        </a:spcAft>
                        <a:buNone/>
                      </a:pPr>
                      <a:r>
                        <a:rPr lang="en" sz="1200"/>
                        <a:t>Engineering  Team ERP</a:t>
                      </a:r>
                      <a:endParaRPr sz="1200"/>
                    </a:p>
                    <a:p>
                      <a:pPr indent="0" lvl="0" marL="0" rtl="0" algn="l">
                        <a:spcBef>
                          <a:spcPts val="0"/>
                        </a:spcBef>
                        <a:spcAft>
                          <a:spcPts val="0"/>
                        </a:spcAft>
                        <a:buNone/>
                      </a:pPr>
                      <a:r>
                        <a:rPr lang="en" sz="1200"/>
                        <a:t>App Team</a:t>
                      </a:r>
                      <a:endParaRPr sz="1200"/>
                    </a:p>
                    <a:p>
                      <a:pPr indent="0" lvl="0" marL="0" rtl="0" algn="l">
                        <a:spcBef>
                          <a:spcPts val="0"/>
                        </a:spcBef>
                        <a:spcAft>
                          <a:spcPts val="0"/>
                        </a:spcAft>
                        <a:buNone/>
                      </a:pPr>
                      <a:r>
                        <a:rPr lang="en" sz="1200"/>
                        <a:t>KOKO Core Team</a:t>
                      </a:r>
                      <a:endParaRPr sz="1200"/>
                    </a:p>
                    <a:p>
                      <a:pPr indent="0" lvl="0" marL="0" rtl="0" algn="l">
                        <a:spcBef>
                          <a:spcPts val="0"/>
                        </a:spcBef>
                        <a:spcAft>
                          <a:spcPts val="0"/>
                        </a:spcAft>
                        <a:buNone/>
                      </a:pPr>
                      <a:r>
                        <a:rPr lang="en" sz="1200">
                          <a:solidFill>
                            <a:schemeClr val="dk1"/>
                          </a:solidFill>
                        </a:rPr>
                        <a:t>Software Product Manager </a:t>
                      </a:r>
                      <a:endParaRPr sz="1200"/>
                    </a:p>
                  </a:txBody>
                  <a:tcPr marT="91425" marB="91425" marR="91425" marL="91425"/>
                </a:tc>
                <a:tc>
                  <a:txBody>
                    <a:bodyPr/>
                    <a:lstStyle/>
                    <a:p>
                      <a:pPr indent="0" lvl="0" marL="0" rtl="0" algn="l">
                        <a:spcBef>
                          <a:spcPts val="0"/>
                        </a:spcBef>
                        <a:spcAft>
                          <a:spcPts val="0"/>
                        </a:spcAft>
                        <a:buNone/>
                      </a:pPr>
                      <a:r>
                        <a:rPr lang="en" sz="1200"/>
                        <a:t>Aug 3</a:t>
                      </a:r>
                      <a:r>
                        <a:rPr lang="en" sz="1200"/>
                        <a:t> - Aug 6, 2020</a:t>
                      </a:r>
                      <a:endParaRPr sz="1200"/>
                    </a:p>
                  </a:txBody>
                  <a:tcPr marT="91425" marB="91425" marR="91425" marL="91425"/>
                </a:tc>
              </a:tr>
              <a:tr h="550000">
                <a:tc>
                  <a:txBody>
                    <a:bodyPr/>
                    <a:lstStyle/>
                    <a:p>
                      <a:pPr indent="0" lvl="0" marL="0" rtl="0" algn="l">
                        <a:spcBef>
                          <a:spcPts val="0"/>
                        </a:spcBef>
                        <a:spcAft>
                          <a:spcPts val="0"/>
                        </a:spcAft>
                        <a:buNone/>
                      </a:pPr>
                      <a:r>
                        <a:rPr lang="en" sz="1200"/>
                        <a:t>Delivery</a:t>
                      </a:r>
                      <a:endParaRPr sz="1200"/>
                    </a:p>
                    <a:p>
                      <a:pPr indent="0" lvl="0" marL="0" rtl="0" algn="l">
                        <a:spcBef>
                          <a:spcPts val="0"/>
                        </a:spcBef>
                        <a:spcAft>
                          <a:spcPts val="0"/>
                        </a:spcAft>
                        <a:buNone/>
                      </a:pPr>
                      <a:r>
                        <a:rPr lang="en" sz="1200"/>
                        <a:t>(Inc. UAT/User Training)</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Engineering Team</a:t>
                      </a:r>
                      <a:endParaRPr sz="1200"/>
                    </a:p>
                  </a:txBody>
                  <a:tcPr marT="91425" marB="91425" marR="91425" marL="91425"/>
                </a:tc>
                <a:tc>
                  <a:txBody>
                    <a:bodyPr/>
                    <a:lstStyle/>
                    <a:p>
                      <a:pPr indent="0" lvl="0" marL="0" rtl="0" algn="l">
                        <a:spcBef>
                          <a:spcPts val="0"/>
                        </a:spcBef>
                        <a:spcAft>
                          <a:spcPts val="0"/>
                        </a:spcAft>
                        <a:buNone/>
                      </a:pPr>
                      <a:r>
                        <a:rPr lang="en" sz="1200"/>
                        <a:t>Aug 7</a:t>
                      </a:r>
                      <a:r>
                        <a:rPr lang="en" sz="1200"/>
                        <a:t>  Onwards</a:t>
                      </a:r>
                      <a:endParaRPr sz="1200"/>
                    </a:p>
                  </a:txBody>
                  <a:tcPr marT="91425" marB="91425" marR="91425" marL="91425"/>
                </a:tc>
              </a:tr>
              <a:tr h="478600">
                <a:tc>
                  <a:txBody>
                    <a:bodyPr/>
                    <a:lstStyle/>
                    <a:p>
                      <a:pPr indent="0" lvl="0" marL="0" rtl="0" algn="l">
                        <a:spcBef>
                          <a:spcPts val="0"/>
                        </a:spcBef>
                        <a:spcAft>
                          <a:spcPts val="0"/>
                        </a:spcAft>
                        <a:buNone/>
                      </a:pPr>
                      <a:r>
                        <a:rPr lang="en" sz="1200"/>
                        <a:t>User Manual / Training Documentation</a:t>
                      </a:r>
                      <a:endParaRPr sz="1200"/>
                    </a:p>
                  </a:txBody>
                  <a:tcPr marT="91425" marB="91425" marR="91425" marL="91425"/>
                </a:tc>
                <a:tc>
                  <a:txBody>
                    <a:bodyPr/>
                    <a:lstStyle/>
                    <a:p>
                      <a:pPr indent="0" lvl="0" marL="0" rtl="0" algn="l">
                        <a:spcBef>
                          <a:spcPts val="0"/>
                        </a:spcBef>
                        <a:spcAft>
                          <a:spcPts val="0"/>
                        </a:spcAft>
                        <a:buNone/>
                      </a:pPr>
                      <a:r>
                        <a:rPr lang="en" sz="1200"/>
                        <a:t>2 Working Days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Software Product Manager </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4 Days ,Once Feature is Developed</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30275" y="109500"/>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Stakeholders</a:t>
            </a:r>
            <a:r>
              <a:rPr lang="en"/>
              <a:t> List</a:t>
            </a:r>
            <a:endParaRPr/>
          </a:p>
        </p:txBody>
      </p:sp>
      <p:graphicFrame>
        <p:nvGraphicFramePr>
          <p:cNvPr id="94" name="Google Shape;94;p18"/>
          <p:cNvGraphicFramePr/>
          <p:nvPr/>
        </p:nvGraphicFramePr>
        <p:xfrm>
          <a:off x="105188" y="788650"/>
          <a:ext cx="3000000" cy="3000000"/>
        </p:xfrm>
        <a:graphic>
          <a:graphicData uri="http://schemas.openxmlformats.org/drawingml/2006/table">
            <a:tbl>
              <a:tblPr>
                <a:noFill/>
                <a:tableStyleId>{7D192632-5E37-4F9B-B680-4FA103B65F2E}</a:tableStyleId>
              </a:tblPr>
              <a:tblGrid>
                <a:gridCol w="2284150"/>
                <a:gridCol w="1952625"/>
                <a:gridCol w="1422300"/>
                <a:gridCol w="1476350"/>
                <a:gridCol w="1798200"/>
              </a:tblGrid>
              <a:tr h="387800">
                <a:tc>
                  <a:txBody>
                    <a:bodyPr/>
                    <a:lstStyle/>
                    <a:p>
                      <a:pPr indent="0" lvl="0" marL="0" rtl="0" algn="l">
                        <a:spcBef>
                          <a:spcPts val="0"/>
                        </a:spcBef>
                        <a:spcAft>
                          <a:spcPts val="0"/>
                        </a:spcAft>
                        <a:buNone/>
                      </a:pPr>
                      <a:r>
                        <a:rPr b="1" lang="en" sz="1200"/>
                        <a:t>High Level Process / Project</a:t>
                      </a:r>
                      <a:endParaRPr b="1" sz="1200"/>
                    </a:p>
                  </a:txBody>
                  <a:tcPr marT="91425" marB="91425" marR="91425" marL="91425">
                    <a:solidFill>
                      <a:srgbClr val="C9DAF8"/>
                    </a:solidFill>
                  </a:tcPr>
                </a:tc>
                <a:tc>
                  <a:txBody>
                    <a:bodyPr/>
                    <a:lstStyle/>
                    <a:p>
                      <a:pPr indent="0" lvl="0" marL="0" rtl="0" algn="l">
                        <a:spcBef>
                          <a:spcPts val="0"/>
                        </a:spcBef>
                        <a:spcAft>
                          <a:spcPts val="0"/>
                        </a:spcAft>
                        <a:buNone/>
                      </a:pPr>
                      <a:r>
                        <a:rPr b="1" lang="en" sz="1200"/>
                        <a:t>Technology</a:t>
                      </a:r>
                      <a:endParaRPr b="1" sz="1200"/>
                    </a:p>
                  </a:txBody>
                  <a:tcPr marT="91425" marB="91425" marR="91425" marL="91425">
                    <a:solidFill>
                      <a:srgbClr val="C9DAF8"/>
                    </a:solidFill>
                  </a:tcPr>
                </a:tc>
                <a:tc>
                  <a:txBody>
                    <a:bodyPr/>
                    <a:lstStyle/>
                    <a:p>
                      <a:pPr indent="0" lvl="0" marL="0" rtl="0" algn="l">
                        <a:spcBef>
                          <a:spcPts val="0"/>
                        </a:spcBef>
                        <a:spcAft>
                          <a:spcPts val="0"/>
                        </a:spcAft>
                        <a:buNone/>
                      </a:pPr>
                      <a:r>
                        <a:rPr b="1" lang="en" sz="1200"/>
                        <a:t>Exco Sponsor</a:t>
                      </a:r>
                      <a:endParaRPr b="1" sz="1200"/>
                    </a:p>
                  </a:txBody>
                  <a:tcPr marT="91425" marB="91425" marR="91425" marL="91425">
                    <a:solidFill>
                      <a:srgbClr val="C9DAF8"/>
                    </a:solidFill>
                  </a:tcPr>
                </a:tc>
                <a:tc>
                  <a:txBody>
                    <a:bodyPr/>
                    <a:lstStyle/>
                    <a:p>
                      <a:pPr indent="0" lvl="0" marL="0" rtl="0" algn="l">
                        <a:spcBef>
                          <a:spcPts val="0"/>
                        </a:spcBef>
                        <a:spcAft>
                          <a:spcPts val="0"/>
                        </a:spcAft>
                        <a:buNone/>
                      </a:pPr>
                      <a:r>
                        <a:rPr b="1" lang="en" sz="1200"/>
                        <a:t>Lead Business Manager</a:t>
                      </a:r>
                      <a:endParaRPr b="1" sz="1200"/>
                    </a:p>
                  </a:txBody>
                  <a:tcPr marT="91425" marB="91425" marR="91425" marL="91425">
                    <a:solidFill>
                      <a:srgbClr val="C9DAF8"/>
                    </a:solidFill>
                  </a:tcPr>
                </a:tc>
                <a:tc>
                  <a:txBody>
                    <a:bodyPr/>
                    <a:lstStyle/>
                    <a:p>
                      <a:pPr indent="0" lvl="0" marL="0" rtl="0" algn="l">
                        <a:spcBef>
                          <a:spcPts val="0"/>
                        </a:spcBef>
                        <a:spcAft>
                          <a:spcPts val="0"/>
                        </a:spcAft>
                        <a:buNone/>
                      </a:pPr>
                      <a:r>
                        <a:rPr b="1" lang="en" sz="1200"/>
                        <a:t>Other Business </a:t>
                      </a:r>
                      <a:r>
                        <a:rPr b="1" lang="en" sz="1200"/>
                        <a:t>Stakeholder</a:t>
                      </a:r>
                      <a:endParaRPr b="1" sz="1200"/>
                    </a:p>
                  </a:txBody>
                  <a:tcPr marT="91425" marB="91425" marR="91425" marL="91425">
                    <a:solidFill>
                      <a:srgbClr val="C9DAF8"/>
                    </a:solidFill>
                  </a:tcPr>
                </a:tc>
              </a:tr>
              <a:tr h="294200">
                <a:tc>
                  <a:txBody>
                    <a:bodyPr/>
                    <a:lstStyle/>
                    <a:p>
                      <a:pPr indent="0" lvl="0" marL="0" rtl="0" algn="l">
                        <a:spcBef>
                          <a:spcPts val="0"/>
                        </a:spcBef>
                        <a:spcAft>
                          <a:spcPts val="0"/>
                        </a:spcAft>
                        <a:buNone/>
                      </a:pPr>
                      <a:r>
                        <a:rPr lang="en" sz="1000"/>
                        <a:t>Warranty Management</a:t>
                      </a:r>
                      <a:endParaRPr sz="1000"/>
                    </a:p>
                  </a:txBody>
                  <a:tcPr marT="91425" marB="91425" marR="91425" marL="91425"/>
                </a:tc>
                <a:tc>
                  <a:txBody>
                    <a:bodyPr/>
                    <a:lstStyle/>
                    <a:p>
                      <a:pPr indent="0" lvl="0" marL="0" rtl="0" algn="l">
                        <a:spcBef>
                          <a:spcPts val="0"/>
                        </a:spcBef>
                        <a:spcAft>
                          <a:spcPts val="0"/>
                        </a:spcAft>
                        <a:buNone/>
                      </a:pPr>
                      <a:r>
                        <a:rPr lang="en" sz="1000"/>
                        <a:t>Odoo KNK</a:t>
                      </a:r>
                      <a:endParaRPr sz="1000"/>
                    </a:p>
                  </a:txBody>
                  <a:tcPr marT="91425" marB="91425" marR="91425" marL="91425"/>
                </a:tc>
                <a:tc>
                  <a:txBody>
                    <a:bodyPr/>
                    <a:lstStyle/>
                    <a:p>
                      <a:pPr indent="0" lvl="0" marL="0" rtl="0" algn="l">
                        <a:spcBef>
                          <a:spcPts val="0"/>
                        </a:spcBef>
                        <a:spcAft>
                          <a:spcPts val="0"/>
                        </a:spcAft>
                        <a:buNone/>
                      </a:pPr>
                      <a:r>
                        <a:rPr lang="en" sz="1000"/>
                        <a:t> Sagun / Nick</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Moses Maresi</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320000">
                <a:tc>
                  <a:txBody>
                    <a:bodyPr/>
                    <a:lstStyle/>
                    <a:p>
                      <a:pPr indent="0" lvl="0" marL="0" rtl="0" algn="l">
                        <a:spcBef>
                          <a:spcPts val="0"/>
                        </a:spcBef>
                        <a:spcAft>
                          <a:spcPts val="0"/>
                        </a:spcAft>
                        <a:buNone/>
                      </a:pPr>
                      <a:r>
                        <a:rPr lang="en" sz="1000"/>
                        <a:t>Maintenance and return Operation </a:t>
                      </a:r>
                      <a:r>
                        <a:rPr lang="en" sz="1000"/>
                        <a:t>Network and Commission Structure</a:t>
                      </a:r>
                      <a:endParaRPr sz="1000"/>
                    </a:p>
                  </a:txBody>
                  <a:tcPr marT="91425" marB="91425" marR="91425" marL="91425"/>
                </a:tc>
                <a:tc>
                  <a:txBody>
                    <a:bodyPr/>
                    <a:lstStyle/>
                    <a:p>
                      <a:pPr indent="0" lvl="0" marL="0" rtl="0" algn="l">
                        <a:spcBef>
                          <a:spcPts val="0"/>
                        </a:spcBef>
                        <a:spcAft>
                          <a:spcPts val="0"/>
                        </a:spcAft>
                        <a:buNone/>
                      </a:pPr>
                      <a:r>
                        <a:rPr lang="en" sz="1000"/>
                        <a:t>Odoo KNK, KOKO Core</a:t>
                      </a:r>
                      <a:endParaRPr sz="1000"/>
                    </a:p>
                  </a:txBody>
                  <a:tcPr marT="91425" marB="91425" marR="91425" marL="91425"/>
                </a:tc>
                <a:tc>
                  <a:txBody>
                    <a:bodyPr/>
                    <a:lstStyle/>
                    <a:p>
                      <a:pPr indent="0" lvl="0" marL="0" rtl="0" algn="l">
                        <a:spcBef>
                          <a:spcPts val="0"/>
                        </a:spcBef>
                        <a:spcAft>
                          <a:spcPts val="0"/>
                        </a:spcAft>
                        <a:buNone/>
                      </a:pPr>
                      <a:r>
                        <a:rPr lang="en" sz="1000"/>
                        <a:t>Ari / Matt / Sagun?</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Hezbon K’ogollah</a:t>
                      </a:r>
                      <a:r>
                        <a:rPr lang="en" sz="1000"/>
                        <a:t>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424350">
                <a:tc>
                  <a:txBody>
                    <a:bodyPr/>
                    <a:lstStyle/>
                    <a:p>
                      <a:pPr indent="0" lvl="0" marL="0" rtl="0" algn="l">
                        <a:spcBef>
                          <a:spcPts val="0"/>
                        </a:spcBef>
                        <a:spcAft>
                          <a:spcPts val="0"/>
                        </a:spcAft>
                        <a:buNone/>
                      </a:pPr>
                      <a:r>
                        <a:rPr lang="en" sz="1000"/>
                        <a:t>Accounting and </a:t>
                      </a:r>
                      <a:r>
                        <a:rPr lang="en" sz="1000"/>
                        <a:t>Finance</a:t>
                      </a:r>
                      <a:r>
                        <a:rPr lang="en" sz="1000"/>
                        <a:t> Entries for Agent and Customer</a:t>
                      </a:r>
                      <a:endParaRPr sz="1000"/>
                    </a:p>
                  </a:txBody>
                  <a:tcPr marT="91425" marB="91425" marR="91425" marL="91425"/>
                </a:tc>
                <a:tc>
                  <a:txBody>
                    <a:bodyPr/>
                    <a:lstStyle/>
                    <a:p>
                      <a:pPr indent="0" lvl="0" marL="0" rtl="0" algn="l">
                        <a:spcBef>
                          <a:spcPts val="0"/>
                        </a:spcBef>
                        <a:spcAft>
                          <a:spcPts val="0"/>
                        </a:spcAft>
                        <a:buNone/>
                      </a:pPr>
                      <a:r>
                        <a:rPr lang="en" sz="1000"/>
                        <a:t>Odoo KNK, KOKO Core</a:t>
                      </a:r>
                      <a:endParaRPr sz="1000"/>
                    </a:p>
                  </a:txBody>
                  <a:tcPr marT="91425" marB="91425" marR="91425" marL="91425"/>
                </a:tc>
                <a:tc>
                  <a:txBody>
                    <a:bodyPr/>
                    <a:lstStyle/>
                    <a:p>
                      <a:pPr indent="0" lvl="0" marL="0" rtl="0" algn="l">
                        <a:spcBef>
                          <a:spcPts val="0"/>
                        </a:spcBef>
                        <a:spcAft>
                          <a:spcPts val="0"/>
                        </a:spcAft>
                        <a:buNone/>
                      </a:pPr>
                      <a:r>
                        <a:rPr lang="en" sz="1000"/>
                        <a:t>Nicholas Stokes </a:t>
                      </a:r>
                      <a:endParaRPr sz="1000"/>
                    </a:p>
                  </a:txBody>
                  <a:tcPr marT="91425" marB="91425" marR="91425" marL="91425"/>
                </a:tc>
                <a:tc>
                  <a:txBody>
                    <a:bodyPr/>
                    <a:lstStyle/>
                    <a:p>
                      <a:pPr indent="0" lvl="0" marL="0" rtl="0" algn="l">
                        <a:spcBef>
                          <a:spcPts val="0"/>
                        </a:spcBef>
                        <a:spcAft>
                          <a:spcPts val="0"/>
                        </a:spcAft>
                        <a:buNone/>
                      </a:pPr>
                      <a:r>
                        <a:rPr lang="en" sz="1000"/>
                        <a:t>Smit Shir</a:t>
                      </a:r>
                      <a:endParaRPr sz="1000"/>
                    </a:p>
                  </a:txBody>
                  <a:tcPr marT="91425" marB="91425" marR="91425" marL="91425"/>
                </a:tc>
                <a:tc>
                  <a:txBody>
                    <a:bodyPr/>
                    <a:lstStyle/>
                    <a:p>
                      <a:pPr indent="0" lvl="0" marL="0" rtl="0" algn="l">
                        <a:spcBef>
                          <a:spcPts val="0"/>
                        </a:spcBef>
                        <a:spcAft>
                          <a:spcPts val="0"/>
                        </a:spcAft>
                        <a:buNone/>
                      </a:pPr>
                      <a:r>
                        <a:rPr lang="en" sz="1000"/>
                        <a:t>Humphrey Mokaya / David Mwaura</a:t>
                      </a:r>
                      <a:endParaRPr sz="1000"/>
                    </a:p>
                  </a:txBody>
                  <a:tcPr marT="91425" marB="91425" marR="91425" marL="91425"/>
                </a:tc>
              </a:tr>
              <a:tr h="327175">
                <a:tc>
                  <a:txBody>
                    <a:bodyPr/>
                    <a:lstStyle/>
                    <a:p>
                      <a:pPr indent="0" lvl="0" marL="0" rtl="0" algn="l">
                        <a:spcBef>
                          <a:spcPts val="0"/>
                        </a:spcBef>
                        <a:spcAft>
                          <a:spcPts val="0"/>
                        </a:spcAft>
                        <a:buNone/>
                      </a:pPr>
                      <a:r>
                        <a:rPr lang="en" sz="1000"/>
                        <a:t>Customer Care and Ticket Ticket Management</a:t>
                      </a:r>
                      <a:endParaRPr sz="1000"/>
                    </a:p>
                  </a:txBody>
                  <a:tcPr marT="91425" marB="91425" marR="91425" marL="91425"/>
                </a:tc>
                <a:tc>
                  <a:txBody>
                    <a:bodyPr/>
                    <a:lstStyle/>
                    <a:p>
                      <a:pPr indent="0" lvl="0" marL="0" rtl="0" algn="l">
                        <a:spcBef>
                          <a:spcPts val="0"/>
                        </a:spcBef>
                        <a:spcAft>
                          <a:spcPts val="0"/>
                        </a:spcAft>
                        <a:buNone/>
                      </a:pPr>
                      <a:r>
                        <a:rPr lang="en" sz="1000"/>
                        <a:t>Zen Desk, Odoo RMA</a:t>
                      </a:r>
                      <a:endParaRPr sz="1000"/>
                    </a:p>
                  </a:txBody>
                  <a:tcPr marT="91425" marB="91425" marR="91425" marL="91425"/>
                </a:tc>
                <a:tc>
                  <a:txBody>
                    <a:bodyPr/>
                    <a:lstStyle/>
                    <a:p>
                      <a:pPr indent="0" lvl="0" marL="0" rtl="0" algn="l">
                        <a:spcBef>
                          <a:spcPts val="0"/>
                        </a:spcBef>
                        <a:spcAft>
                          <a:spcPts val="0"/>
                        </a:spcAft>
                        <a:buNone/>
                      </a:pPr>
                      <a:r>
                        <a:rPr lang="en" sz="1000"/>
                        <a:t>Matt / Ari</a:t>
                      </a:r>
                      <a:endParaRPr sz="1000"/>
                    </a:p>
                  </a:txBody>
                  <a:tcPr marT="91425" marB="91425" marR="91425" marL="91425"/>
                </a:tc>
                <a:tc>
                  <a:txBody>
                    <a:bodyPr/>
                    <a:lstStyle/>
                    <a:p>
                      <a:pPr indent="0" lvl="0" marL="0" rtl="0" algn="l">
                        <a:spcBef>
                          <a:spcPts val="0"/>
                        </a:spcBef>
                        <a:spcAft>
                          <a:spcPts val="0"/>
                        </a:spcAft>
                        <a:buNone/>
                      </a:pPr>
                      <a:r>
                        <a:rPr lang="en" sz="1000"/>
                        <a:t>Alexandra Pearson</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75950">
                <a:tc>
                  <a:txBody>
                    <a:bodyPr/>
                    <a:lstStyle/>
                    <a:p>
                      <a:pPr indent="0" lvl="0" marL="0" rtl="0" algn="l">
                        <a:spcBef>
                          <a:spcPts val="0"/>
                        </a:spcBef>
                        <a:spcAft>
                          <a:spcPts val="0"/>
                        </a:spcAft>
                        <a:buNone/>
                      </a:pPr>
                      <a:r>
                        <a:rPr lang="en" sz="1000"/>
                        <a:t>Collection Process for Cooker by Agent</a:t>
                      </a:r>
                      <a:endParaRPr sz="1000"/>
                    </a:p>
                  </a:txBody>
                  <a:tcPr marT="91425" marB="91425" marR="91425" marL="91425"/>
                </a:tc>
                <a:tc>
                  <a:txBody>
                    <a:bodyPr/>
                    <a:lstStyle/>
                    <a:p>
                      <a:pPr indent="0" lvl="0" marL="0" rtl="0" algn="l">
                        <a:spcBef>
                          <a:spcPts val="0"/>
                        </a:spcBef>
                        <a:spcAft>
                          <a:spcPts val="0"/>
                        </a:spcAft>
                        <a:buNone/>
                      </a:pPr>
                      <a:r>
                        <a:rPr lang="en" sz="1000"/>
                        <a:t>My KOKO App, Odoo</a:t>
                      </a:r>
                      <a:endParaRPr sz="1000"/>
                    </a:p>
                  </a:txBody>
                  <a:tcPr marT="91425" marB="91425" marR="91425" marL="91425"/>
                </a:tc>
                <a:tc>
                  <a:txBody>
                    <a:bodyPr/>
                    <a:lstStyle/>
                    <a:p>
                      <a:pPr indent="0" lvl="0" marL="0" rtl="0" algn="l">
                        <a:spcBef>
                          <a:spcPts val="0"/>
                        </a:spcBef>
                        <a:spcAft>
                          <a:spcPts val="0"/>
                        </a:spcAft>
                        <a:buNone/>
                      </a:pPr>
                      <a:r>
                        <a:rPr lang="en" sz="1000"/>
                        <a:t>Matt  / Ari</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Hezbon K’ogollah</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75950">
                <a:tc>
                  <a:txBody>
                    <a:bodyPr/>
                    <a:lstStyle/>
                    <a:p>
                      <a:pPr indent="0" lvl="0" marL="0" rtl="0" algn="l">
                        <a:spcBef>
                          <a:spcPts val="0"/>
                        </a:spcBef>
                        <a:spcAft>
                          <a:spcPts val="0"/>
                        </a:spcAft>
                        <a:buNone/>
                      </a:pPr>
                      <a:r>
                        <a:rPr lang="en" sz="1000"/>
                        <a:t>Return of Cooker</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My KOKO App, Odoo</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Matt  / Ari </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Hezbon K’ogollah</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r>
              <a:tr h="175950">
                <a:tc>
                  <a:txBody>
                    <a:bodyPr/>
                    <a:lstStyle/>
                    <a:p>
                      <a:pPr indent="0" lvl="0" marL="0" rtl="0" algn="l">
                        <a:spcBef>
                          <a:spcPts val="0"/>
                        </a:spcBef>
                        <a:spcAft>
                          <a:spcPts val="0"/>
                        </a:spcAft>
                        <a:buNone/>
                      </a:pPr>
                      <a:r>
                        <a:rPr lang="en" sz="1000"/>
                        <a:t>Repair Or Replacement </a:t>
                      </a:r>
                      <a:endParaRPr sz="1000"/>
                    </a:p>
                  </a:txBody>
                  <a:tcPr marT="91425" marB="91425" marR="91425" marL="91425"/>
                </a:tc>
                <a:tc>
                  <a:txBody>
                    <a:bodyPr/>
                    <a:lstStyle/>
                    <a:p>
                      <a:pPr indent="0" lvl="0" marL="0" rtl="0" algn="l">
                        <a:spcBef>
                          <a:spcPts val="0"/>
                        </a:spcBef>
                        <a:spcAft>
                          <a:spcPts val="0"/>
                        </a:spcAft>
                        <a:buNone/>
                      </a:pPr>
                      <a:r>
                        <a:rPr lang="en" sz="1000"/>
                        <a:t>Odoo</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Matt  / Ari </a:t>
                      </a:r>
                      <a:endParaRPr sz="1000"/>
                    </a:p>
                  </a:txBody>
                  <a:tcPr marT="91425" marB="91425" marR="91425" marL="91425"/>
                </a:tc>
                <a:tc>
                  <a:txBody>
                    <a:bodyPr/>
                    <a:lstStyle/>
                    <a:p>
                      <a:pPr indent="0" lvl="0" marL="0" rtl="0" algn="l">
                        <a:spcBef>
                          <a:spcPts val="0"/>
                        </a:spcBef>
                        <a:spcAft>
                          <a:spcPts val="0"/>
                        </a:spcAft>
                        <a:buNone/>
                      </a:pPr>
                      <a:r>
                        <a:rPr lang="en" sz="1000"/>
                        <a:t>Hezbon / Maureen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75950">
                <a:tc>
                  <a:txBody>
                    <a:bodyPr/>
                    <a:lstStyle/>
                    <a:p>
                      <a:pPr indent="0" lvl="0" marL="0" rtl="0" algn="l">
                        <a:spcBef>
                          <a:spcPts val="0"/>
                        </a:spcBef>
                        <a:spcAft>
                          <a:spcPts val="0"/>
                        </a:spcAft>
                        <a:buNone/>
                      </a:pPr>
                      <a:r>
                        <a:rPr lang="en" sz="1000"/>
                        <a:t>Dispatch Of repaired or Replaced Product</a:t>
                      </a:r>
                      <a:endParaRPr sz="1000"/>
                    </a:p>
                  </a:txBody>
                  <a:tcPr marT="91425" marB="91425" marR="91425" marL="91425"/>
                </a:tc>
                <a:tc>
                  <a:txBody>
                    <a:bodyPr/>
                    <a:lstStyle/>
                    <a:p>
                      <a:pPr indent="0" lvl="0" marL="0" rtl="0" algn="l">
                        <a:spcBef>
                          <a:spcPts val="0"/>
                        </a:spcBef>
                        <a:spcAft>
                          <a:spcPts val="0"/>
                        </a:spcAft>
                        <a:buNone/>
                      </a:pPr>
                      <a:r>
                        <a:rPr lang="en" sz="1000"/>
                        <a:t>Odoo, KOKO Mile, Loginext?</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Matt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Hezbon K’ogollah</a:t>
                      </a:r>
                      <a:endParaRPr sz="1000">
                        <a:solidFill>
                          <a:schemeClr val="dk1"/>
                        </a:solidFill>
                      </a:endParaRPr>
                    </a:p>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Timelines</a:t>
            </a:r>
            <a:endParaRPr/>
          </a:p>
        </p:txBody>
      </p:sp>
      <p:graphicFrame>
        <p:nvGraphicFramePr>
          <p:cNvPr id="100" name="Google Shape;100;p19"/>
          <p:cNvGraphicFramePr/>
          <p:nvPr/>
        </p:nvGraphicFramePr>
        <p:xfrm>
          <a:off x="182838" y="929850"/>
          <a:ext cx="3000000" cy="3000000"/>
        </p:xfrm>
        <a:graphic>
          <a:graphicData uri="http://schemas.openxmlformats.org/drawingml/2006/table">
            <a:tbl>
              <a:tblPr>
                <a:noFill/>
                <a:tableStyleId>{79A0134E-7AD0-42F3-938B-499DE669D38D}</a:tableStyleId>
              </a:tblPr>
              <a:tblGrid>
                <a:gridCol w="1753850"/>
                <a:gridCol w="1145975"/>
                <a:gridCol w="996525"/>
                <a:gridCol w="1036350"/>
                <a:gridCol w="996525"/>
                <a:gridCol w="976575"/>
                <a:gridCol w="946675"/>
                <a:gridCol w="866975"/>
              </a:tblGrid>
              <a:tr h="2727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gridSpan="2">
                  <a:txBody>
                    <a:bodyPr/>
                    <a:lstStyle/>
                    <a:p>
                      <a:pPr indent="0" lvl="0" marL="0" rtl="0" algn="ctr">
                        <a:lnSpc>
                          <a:spcPct val="115000"/>
                        </a:lnSpc>
                        <a:spcBef>
                          <a:spcPts val="0"/>
                        </a:spcBef>
                        <a:spcAft>
                          <a:spcPts val="0"/>
                        </a:spcAft>
                        <a:buNone/>
                      </a:pPr>
                      <a:r>
                        <a:rPr b="1" lang="en" sz="1000"/>
                        <a:t>Scoping</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7E6B"/>
                    </a:solidFill>
                  </a:tcPr>
                </a:tc>
                <a:tc hMerge="1"/>
                <a:tc gridSpan="2">
                  <a:txBody>
                    <a:bodyPr/>
                    <a:lstStyle/>
                    <a:p>
                      <a:pPr indent="0" lvl="0" marL="0" rtl="0" algn="ctr">
                        <a:lnSpc>
                          <a:spcPct val="115000"/>
                        </a:lnSpc>
                        <a:spcBef>
                          <a:spcPts val="0"/>
                        </a:spcBef>
                        <a:spcAft>
                          <a:spcPts val="0"/>
                        </a:spcAft>
                        <a:buNone/>
                      </a:pPr>
                      <a:r>
                        <a:rPr b="1" lang="en" sz="1000"/>
                        <a:t>Handover</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78D8"/>
                    </a:solidFill>
                  </a:tcPr>
                </a:tc>
                <a:tc hMerge="1"/>
                <a:tc gridSpan="2">
                  <a:txBody>
                    <a:bodyPr/>
                    <a:lstStyle/>
                    <a:p>
                      <a:pPr indent="0" lvl="0" marL="0" rtl="0" algn="ctr">
                        <a:lnSpc>
                          <a:spcPct val="115000"/>
                        </a:lnSpc>
                        <a:spcBef>
                          <a:spcPts val="0"/>
                        </a:spcBef>
                        <a:spcAft>
                          <a:spcPts val="0"/>
                        </a:spcAft>
                        <a:buNone/>
                      </a:pPr>
                      <a:r>
                        <a:rPr b="1" lang="en" sz="1000"/>
                        <a:t>Delivery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hMerge="1"/>
              </a:tr>
              <a:tr h="272700">
                <a:tc>
                  <a:txBody>
                    <a:bodyPr/>
                    <a:lstStyle/>
                    <a:p>
                      <a:pPr indent="0" lvl="0" marL="0" rtl="0" algn="ctr">
                        <a:lnSpc>
                          <a:spcPct val="115000"/>
                        </a:lnSpc>
                        <a:spcBef>
                          <a:spcPts val="0"/>
                        </a:spcBef>
                        <a:spcAft>
                          <a:spcPts val="0"/>
                        </a:spcAft>
                        <a:buNone/>
                      </a:pPr>
                      <a:r>
                        <a:rPr b="1" lang="en" sz="1000"/>
                        <a:t>Project Entities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000"/>
                        <a:t>Start Date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000"/>
                        <a:t>end Date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000"/>
                        <a:t>Start Date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000"/>
                        <a:t>end Date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000"/>
                        <a:t>Start Date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 sz="1000"/>
                        <a:t>end Date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72700">
                <a:tc>
                  <a:txBody>
                    <a:bodyPr/>
                    <a:lstStyle/>
                    <a:p>
                      <a:pPr indent="0" lvl="0" marL="0" rtl="0" algn="l">
                        <a:lnSpc>
                          <a:spcPct val="115000"/>
                        </a:lnSpc>
                        <a:spcBef>
                          <a:spcPts val="0"/>
                        </a:spcBef>
                        <a:spcAft>
                          <a:spcPts val="0"/>
                        </a:spcAft>
                        <a:buNone/>
                      </a:pPr>
                      <a:r>
                        <a:rPr lang="en" sz="1000"/>
                        <a:t>Pre- Req</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8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n" sz="1000"/>
                        <a:t>Warranty Mang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000"/>
                        <a:t>May 25,2020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June 5,2020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June 8,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June 10,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June 11,2020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91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lang="en" sz="1000"/>
                        <a:t>MRO Network/ Commission Structure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00">
                <a:tc>
                  <a:txBody>
                    <a:bodyPr/>
                    <a:lstStyle/>
                    <a:p>
                      <a:pPr indent="0" lvl="0" marL="0" rtl="0" algn="l">
                        <a:lnSpc>
                          <a:spcPct val="115000"/>
                        </a:lnSpc>
                        <a:spcBef>
                          <a:spcPts val="0"/>
                        </a:spcBef>
                        <a:spcAft>
                          <a:spcPts val="0"/>
                        </a:spcAft>
                        <a:buNone/>
                      </a:pPr>
                      <a:r>
                        <a:rPr lang="en" sz="1000"/>
                        <a:t>Customer</a:t>
                      </a:r>
                      <a:r>
                        <a:rPr lang="en" sz="1000"/>
                        <a:t> care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June 1,2020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June 17,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June 18,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June 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June 24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00">
                <a:tc>
                  <a:txBody>
                    <a:bodyPr/>
                    <a:lstStyle/>
                    <a:p>
                      <a:pPr indent="0" lvl="0" marL="0" rtl="0" algn="l">
                        <a:lnSpc>
                          <a:spcPct val="115000"/>
                        </a:lnSpc>
                        <a:spcBef>
                          <a:spcPts val="0"/>
                        </a:spcBef>
                        <a:spcAft>
                          <a:spcPts val="0"/>
                        </a:spcAft>
                        <a:buNone/>
                      </a:pPr>
                      <a:r>
                        <a:rPr lang="en" sz="1000"/>
                        <a:t>Accounting And </a:t>
                      </a:r>
                      <a:r>
                        <a:rPr lang="en" sz="1000"/>
                        <a:t>Finance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June 22,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June 29,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July 1,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July 03,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July 4,2020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3175">
                <a:tc>
                  <a:txBody>
                    <a:bodyPr/>
                    <a:lstStyle/>
                    <a:p>
                      <a:pPr indent="0" lvl="0" marL="0" rtl="0" algn="l">
                        <a:lnSpc>
                          <a:spcPct val="115000"/>
                        </a:lnSpc>
                        <a:spcBef>
                          <a:spcPts val="0"/>
                        </a:spcBef>
                        <a:spcAft>
                          <a:spcPts val="0"/>
                        </a:spcAft>
                        <a:buNone/>
                      </a:pPr>
                      <a:r>
                        <a:rPr lang="en" sz="1000"/>
                        <a:t>Agent Collection and </a:t>
                      </a:r>
                      <a:r>
                        <a:rPr lang="en" sz="1000"/>
                        <a:t>Return</a:t>
                      </a:r>
                      <a:r>
                        <a:rPr lang="en" sz="1000"/>
                        <a:t> </a:t>
                      </a:r>
                      <a:r>
                        <a:rPr lang="en" sz="1000"/>
                        <a:t>Journey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000"/>
                        <a:t>July 06,2020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r">
                        <a:lnSpc>
                          <a:spcPct val="115000"/>
                        </a:lnSpc>
                        <a:spcBef>
                          <a:spcPts val="0"/>
                        </a:spcBef>
                        <a:spcAft>
                          <a:spcPts val="0"/>
                        </a:spcAft>
                        <a:buNone/>
                      </a:pPr>
                      <a:r>
                        <a:rPr lang="en" sz="1000"/>
                        <a:t>July 17,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r">
                        <a:lnSpc>
                          <a:spcPct val="115000"/>
                        </a:lnSpc>
                        <a:spcBef>
                          <a:spcPts val="0"/>
                        </a:spcBef>
                        <a:spcAft>
                          <a:spcPts val="0"/>
                        </a:spcAft>
                        <a:buNone/>
                      </a:pPr>
                      <a:r>
                        <a:rPr lang="en" sz="1000"/>
                        <a:t>July 17,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000"/>
                        <a:t>July 23,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000"/>
                        <a:t>July 24,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00">
                <a:tc>
                  <a:txBody>
                    <a:bodyPr/>
                    <a:lstStyle/>
                    <a:p>
                      <a:pPr indent="0" lvl="0" marL="0" rtl="0" algn="l">
                        <a:lnSpc>
                          <a:spcPct val="115000"/>
                        </a:lnSpc>
                        <a:spcBef>
                          <a:spcPts val="0"/>
                        </a:spcBef>
                        <a:spcAft>
                          <a:spcPts val="0"/>
                        </a:spcAft>
                        <a:buNone/>
                      </a:pPr>
                      <a:r>
                        <a:rPr lang="en" sz="1000"/>
                        <a:t>Warehouse Stock</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July 27, 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July 31,2020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Aug 3,2020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Aug 6,2020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Aug 7,2020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00">
                <a:tc>
                  <a:txBody>
                    <a:bodyPr/>
                    <a:lstStyle/>
                    <a:p>
                      <a:pPr indent="0" lvl="0" marL="0" rtl="0" algn="l">
                        <a:lnSpc>
                          <a:spcPct val="115000"/>
                        </a:lnSpc>
                        <a:spcBef>
                          <a:spcPts val="0"/>
                        </a:spcBef>
                        <a:spcAft>
                          <a:spcPts val="0"/>
                        </a:spcAft>
                        <a:buNone/>
                      </a:pPr>
                      <a:r>
                        <a:rPr lang="en" sz="1000"/>
                        <a:t>Service and Repair Process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00">
                <a:tc>
                  <a:txBody>
                    <a:bodyPr/>
                    <a:lstStyle/>
                    <a:p>
                      <a:pPr indent="0" lvl="0" marL="0" rtl="0" algn="l">
                        <a:lnSpc>
                          <a:spcPct val="115000"/>
                        </a:lnSpc>
                        <a:spcBef>
                          <a:spcPts val="0"/>
                        </a:spcBef>
                        <a:spcAft>
                          <a:spcPts val="0"/>
                        </a:spcAft>
                        <a:buNone/>
                      </a:pPr>
                      <a:r>
                        <a:rPr lang="en" sz="1000"/>
                        <a:t>Distribution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  Reverse Logistics and RMA</a:t>
            </a:r>
            <a:endParaRPr/>
          </a:p>
        </p:txBody>
      </p:sp>
      <p:sp>
        <p:nvSpPr>
          <p:cNvPr id="106" name="Google Shape;106;p20"/>
          <p:cNvSpPr txBox="1"/>
          <p:nvPr/>
        </p:nvSpPr>
        <p:spPr>
          <a:xfrm>
            <a:off x="1785675" y="2098800"/>
            <a:ext cx="4801200" cy="9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rPr>
              <a:t>Pre-Requisites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Warranty M</a:t>
            </a:r>
            <a:r>
              <a:rPr lang="en"/>
              <a:t>anagement System </a:t>
            </a:r>
            <a:endParaRPr/>
          </a:p>
        </p:txBody>
      </p:sp>
      <p:sp>
        <p:nvSpPr>
          <p:cNvPr id="112" name="Google Shape;112;p21"/>
          <p:cNvSpPr txBox="1"/>
          <p:nvPr/>
        </p:nvSpPr>
        <p:spPr>
          <a:xfrm>
            <a:off x="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User Requirements: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 </a:t>
            </a:r>
            <a:r>
              <a:rPr b="1" lang="en" sz="1100">
                <a:solidFill>
                  <a:schemeClr val="dk1"/>
                </a:solidFill>
              </a:rPr>
              <a:t>Admin</a:t>
            </a:r>
            <a:r>
              <a:rPr b="1" lang="en" sz="1100">
                <a:solidFill>
                  <a:schemeClr val="dk1"/>
                </a:solidFill>
              </a:rPr>
              <a:t> User in Odoo</a:t>
            </a:r>
            <a:r>
              <a:rPr lang="en" sz="1100">
                <a:solidFill>
                  <a:schemeClr val="dk1"/>
                </a:solidFill>
              </a:rPr>
              <a:t> I should be able to </a:t>
            </a:r>
            <a:r>
              <a:rPr lang="en" sz="1100">
                <a:solidFill>
                  <a:schemeClr val="dk1"/>
                </a:solidFill>
              </a:rPr>
              <a:t>create warranty term Master where I can specify Date when the new term was Introduced. As user I must have Option to Activate or Deactivate the Warranty term.</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 would like to be able to configure the warranty terms in the Product Master. The Same will be updated on the Product Tracker when the product tracker is created.</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In Product Tracker I should be able to see the warranty expiration date for the products which are </a:t>
            </a:r>
            <a:r>
              <a:rPr lang="en" sz="1100">
                <a:solidFill>
                  <a:schemeClr val="dk1"/>
                </a:solidFill>
              </a:rPr>
              <a:t>sold, Based on the Product Sales date and the warranty term selected.</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 must have a filter to see how many products are under warranty.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 </a:t>
            </a:r>
            <a:r>
              <a:rPr b="1" lang="en" sz="1100">
                <a:solidFill>
                  <a:schemeClr val="dk1"/>
                </a:solidFill>
              </a:rPr>
              <a:t>Customer Care Representative</a:t>
            </a:r>
            <a:r>
              <a:rPr lang="en" sz="1100">
                <a:solidFill>
                  <a:schemeClr val="dk1"/>
                </a:solidFill>
              </a:rPr>
              <a:t> I would like to Validate the Information  provided by the Customer Regarding the Product Serial and the Sales Date. Also would like to see the Warranty terms for the Product at the time of sales. [In case we change the warranty Term in future].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All the information must be validated from the Odoo Backend on a real time Basis and Provide the following data to the sale Rep.</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Date of Sale / Fulfillment.</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Warranty Term</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 sz="1100">
                <a:solidFill>
                  <a:schemeClr val="dk1"/>
                </a:solidFill>
              </a:rPr>
              <a:t>Warranty Expiration date.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As a CC Rep I should be able to see if other tickets are created for the given serial Number.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If the Product Is out of warranty and repair cost is involved, CC Rep must be able to send quotation for the repair to the Customer on the App.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Warranty </a:t>
            </a:r>
            <a:r>
              <a:rPr lang="en"/>
              <a:t>Management System </a:t>
            </a:r>
            <a:endParaRPr/>
          </a:p>
        </p:txBody>
      </p:sp>
      <p:sp>
        <p:nvSpPr>
          <p:cNvPr id="118" name="Google Shape;118;p22"/>
          <p:cNvSpPr txBox="1"/>
          <p:nvPr/>
        </p:nvSpPr>
        <p:spPr>
          <a:xfrm>
            <a:off x="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In warranty management system there will following components: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Need to decide the Warranty Types to be provide to the Customers.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On whole Product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On accessories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Manage </a:t>
            </a:r>
            <a:r>
              <a:rPr lang="en" sz="1100">
                <a:solidFill>
                  <a:schemeClr val="dk1"/>
                </a:solidFill>
              </a:rPr>
              <a:t>Warranty</a:t>
            </a:r>
            <a:r>
              <a:rPr lang="en" sz="1100">
                <a:solidFill>
                  <a:schemeClr val="dk1"/>
                </a:solidFill>
              </a:rPr>
              <a:t> on Lot Number or Serial Number, as </a:t>
            </a:r>
            <a:r>
              <a:rPr lang="en" sz="1100">
                <a:solidFill>
                  <a:schemeClr val="dk1"/>
                </a:solidFill>
              </a:rPr>
              <a:t>warranty</a:t>
            </a:r>
            <a:r>
              <a:rPr lang="en" sz="1100">
                <a:solidFill>
                  <a:schemeClr val="dk1"/>
                </a:solidFill>
              </a:rPr>
              <a:t> may change over time, also there should be a history managed for the Warranty Variations.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There we can set the Warranty Period for the Product (In month) eg. [12 Months, 18 months and so 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Warranty Expiration should be auto calculated based in the Config and Invoice date. We can update the same on the Product tracker if required.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Warranty period to be recorded in Invoice? For future reference and sync to Customer Care Rep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Extended warranty for accessories?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Free service offerings?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APIs to request the data from </a:t>
            </a:r>
            <a:r>
              <a:rPr lang="en" sz="1100">
                <a:solidFill>
                  <a:schemeClr val="dk1"/>
                </a:solidFill>
              </a:rPr>
              <a:t>third party software.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Update KOKO Core and ERP if any Item is Replaced.</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900113" y="68582"/>
            <a:ext cx="7899900" cy="588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Warranty Management System</a:t>
            </a:r>
            <a:r>
              <a:rPr lang="en"/>
              <a:t> </a:t>
            </a:r>
            <a:endParaRPr/>
          </a:p>
        </p:txBody>
      </p:sp>
      <p:sp>
        <p:nvSpPr>
          <p:cNvPr id="124" name="Google Shape;124;p23"/>
          <p:cNvSpPr txBox="1"/>
          <p:nvPr/>
        </p:nvSpPr>
        <p:spPr>
          <a:xfrm>
            <a:off x="0" y="805700"/>
            <a:ext cx="9029100" cy="3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a:solidFill>
                  <a:schemeClr val="dk1"/>
                </a:solidFill>
              </a:rPr>
              <a:t>Resource </a:t>
            </a:r>
            <a:r>
              <a:rPr lang="en">
                <a:solidFill>
                  <a:schemeClr val="dk1"/>
                </a:solidFill>
              </a:rPr>
              <a:t>Requirement and Time Lines</a:t>
            </a: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25" name="Google Shape;125;p23"/>
          <p:cNvGraphicFramePr/>
          <p:nvPr/>
        </p:nvGraphicFramePr>
        <p:xfrm>
          <a:off x="591725" y="1635700"/>
          <a:ext cx="3000000" cy="3000000"/>
        </p:xfrm>
        <a:graphic>
          <a:graphicData uri="http://schemas.openxmlformats.org/drawingml/2006/table">
            <a:tbl>
              <a:tblPr>
                <a:noFill/>
                <a:tableStyleId>{7D192632-5E37-4F9B-B680-4FA103B65F2E}</a:tableStyleId>
              </a:tblPr>
              <a:tblGrid>
                <a:gridCol w="1883900"/>
                <a:gridCol w="1623900"/>
                <a:gridCol w="2143875"/>
                <a:gridCol w="1883900"/>
              </a:tblGrid>
              <a:tr h="478600">
                <a:tc>
                  <a:txBody>
                    <a:bodyPr/>
                    <a:lstStyle/>
                    <a:p>
                      <a:pPr indent="0" lvl="0" marL="0" rtl="0" algn="ctr">
                        <a:spcBef>
                          <a:spcPts val="0"/>
                        </a:spcBef>
                        <a:spcAft>
                          <a:spcPts val="0"/>
                        </a:spcAft>
                        <a:buNone/>
                      </a:pPr>
                      <a:r>
                        <a:rPr b="1" lang="en" sz="1200"/>
                        <a:t>Process </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Time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Resource Required</a:t>
                      </a:r>
                      <a:endParaRPr b="1" sz="1200"/>
                    </a:p>
                  </a:txBody>
                  <a:tcPr marT="91425" marB="91425" marR="91425" marL="91425">
                    <a:solidFill>
                      <a:srgbClr val="C9DAF8"/>
                    </a:solidFill>
                  </a:tcPr>
                </a:tc>
                <a:tc>
                  <a:txBody>
                    <a:bodyPr/>
                    <a:lstStyle/>
                    <a:p>
                      <a:pPr indent="0" lvl="0" marL="0" rtl="0" algn="ctr">
                        <a:spcBef>
                          <a:spcPts val="0"/>
                        </a:spcBef>
                        <a:spcAft>
                          <a:spcPts val="0"/>
                        </a:spcAft>
                        <a:buNone/>
                      </a:pPr>
                      <a:r>
                        <a:rPr b="1" lang="en" sz="1200"/>
                        <a:t>Start and End Date</a:t>
                      </a:r>
                      <a:endParaRPr b="1" sz="1200"/>
                    </a:p>
                  </a:txBody>
                  <a:tcPr marT="91425" marB="91425" marR="91425" marL="91425">
                    <a:solidFill>
                      <a:srgbClr val="C9DAF8"/>
                    </a:solidFill>
                  </a:tcPr>
                </a:tc>
              </a:tr>
              <a:tr h="457450">
                <a:tc>
                  <a:txBody>
                    <a:bodyPr/>
                    <a:lstStyle/>
                    <a:p>
                      <a:pPr indent="0" lvl="0" marL="0" rtl="0" algn="l">
                        <a:spcBef>
                          <a:spcPts val="0"/>
                        </a:spcBef>
                        <a:spcAft>
                          <a:spcPts val="0"/>
                        </a:spcAft>
                        <a:buNone/>
                      </a:pPr>
                      <a:r>
                        <a:rPr lang="en" sz="1200"/>
                        <a:t>Scope Discussion</a:t>
                      </a:r>
                      <a:endParaRPr sz="1200"/>
                    </a:p>
                  </a:txBody>
                  <a:tcPr marT="91425" marB="91425" marR="91425" marL="91425"/>
                </a:tc>
                <a:tc>
                  <a:txBody>
                    <a:bodyPr/>
                    <a:lstStyle/>
                    <a:p>
                      <a:pPr indent="0" lvl="0" marL="0" rtl="0" algn="l">
                        <a:spcBef>
                          <a:spcPts val="0"/>
                        </a:spcBef>
                        <a:spcAft>
                          <a:spcPts val="0"/>
                        </a:spcAft>
                        <a:buNone/>
                      </a:pPr>
                      <a:r>
                        <a:rPr lang="en" sz="1200"/>
                        <a:t>7 -10</a:t>
                      </a:r>
                      <a:r>
                        <a:rPr lang="en" sz="1200"/>
                        <a:t> Working Days</a:t>
                      </a:r>
                      <a:endParaRPr sz="1200"/>
                    </a:p>
                  </a:txBody>
                  <a:tcPr marT="91425" marB="91425" marR="91425" marL="91425"/>
                </a:tc>
                <a:tc>
                  <a:txBody>
                    <a:bodyPr/>
                    <a:lstStyle/>
                    <a:p>
                      <a:pPr indent="0" lvl="0" marL="0" rtl="0" algn="l">
                        <a:spcBef>
                          <a:spcPts val="0"/>
                        </a:spcBef>
                        <a:spcAft>
                          <a:spcPts val="0"/>
                        </a:spcAft>
                        <a:buNone/>
                      </a:pPr>
                      <a:r>
                        <a:rPr lang="en" sz="1200"/>
                        <a:t>Product Quality Team</a:t>
                      </a:r>
                      <a:endParaRPr sz="1200"/>
                    </a:p>
                    <a:p>
                      <a:pPr indent="0" lvl="0" marL="0" rtl="0" algn="l">
                        <a:spcBef>
                          <a:spcPts val="0"/>
                        </a:spcBef>
                        <a:spcAft>
                          <a:spcPts val="0"/>
                        </a:spcAft>
                        <a:buNone/>
                      </a:pPr>
                      <a:r>
                        <a:rPr lang="en" sz="1200"/>
                        <a:t>Software Product Manager </a:t>
                      </a:r>
                      <a:endParaRPr sz="1200"/>
                    </a:p>
                  </a:txBody>
                  <a:tcPr marT="91425" marB="91425" marR="91425" marL="91425"/>
                </a:tc>
                <a:tc>
                  <a:txBody>
                    <a:bodyPr/>
                    <a:lstStyle/>
                    <a:p>
                      <a:pPr indent="0" lvl="0" marL="0" rtl="0" algn="l">
                        <a:spcBef>
                          <a:spcPts val="0"/>
                        </a:spcBef>
                        <a:spcAft>
                          <a:spcPts val="0"/>
                        </a:spcAft>
                        <a:buNone/>
                      </a:pPr>
                      <a:r>
                        <a:rPr lang="en" sz="1200"/>
                        <a:t>May 25 - June 5, 2020</a:t>
                      </a:r>
                      <a:endParaRPr sz="1200"/>
                    </a:p>
                  </a:txBody>
                  <a:tcPr marT="91425" marB="91425" marR="91425" marL="91425"/>
                </a:tc>
              </a:tr>
              <a:tr h="478600">
                <a:tc>
                  <a:txBody>
                    <a:bodyPr/>
                    <a:lstStyle/>
                    <a:p>
                      <a:pPr indent="0" lvl="0" marL="0" rtl="0" algn="l">
                        <a:spcBef>
                          <a:spcPts val="0"/>
                        </a:spcBef>
                        <a:spcAft>
                          <a:spcPts val="0"/>
                        </a:spcAft>
                        <a:buNone/>
                      </a:pPr>
                      <a:r>
                        <a:rPr lang="en" sz="1200"/>
                        <a:t>Handover / Eng. Discussion</a:t>
                      </a:r>
                      <a:endParaRPr sz="1200"/>
                    </a:p>
                  </a:txBody>
                  <a:tcPr marT="91425" marB="91425" marR="91425" marL="91425"/>
                </a:tc>
                <a:tc>
                  <a:txBody>
                    <a:bodyPr/>
                    <a:lstStyle/>
                    <a:p>
                      <a:pPr indent="0" lvl="0" marL="0" rtl="0" algn="l">
                        <a:spcBef>
                          <a:spcPts val="0"/>
                        </a:spcBef>
                        <a:spcAft>
                          <a:spcPts val="0"/>
                        </a:spcAft>
                        <a:buNone/>
                      </a:pPr>
                      <a:r>
                        <a:rPr lang="en" sz="1200"/>
                        <a:t>2-3 Working Days</a:t>
                      </a:r>
                      <a:endParaRPr sz="1200"/>
                    </a:p>
                  </a:txBody>
                  <a:tcPr marT="91425" marB="91425" marR="91425" marL="91425"/>
                </a:tc>
                <a:tc>
                  <a:txBody>
                    <a:bodyPr/>
                    <a:lstStyle/>
                    <a:p>
                      <a:pPr indent="0" lvl="0" marL="0" rtl="0" algn="l">
                        <a:spcBef>
                          <a:spcPts val="0"/>
                        </a:spcBef>
                        <a:spcAft>
                          <a:spcPts val="0"/>
                        </a:spcAft>
                        <a:buNone/>
                      </a:pPr>
                      <a:r>
                        <a:rPr lang="en" sz="1200"/>
                        <a:t>Engineering</a:t>
                      </a:r>
                      <a:r>
                        <a:rPr lang="en" sz="1200"/>
                        <a:t> Team ERP</a:t>
                      </a:r>
                      <a:br>
                        <a:rPr lang="en" sz="1200"/>
                      </a:br>
                      <a:r>
                        <a:rPr lang="en" sz="1200"/>
                        <a:t>Engineering Team KC</a:t>
                      </a:r>
                      <a:endParaRPr sz="1200"/>
                    </a:p>
                    <a:p>
                      <a:pPr indent="0" lvl="0" marL="0" rtl="0" algn="l">
                        <a:spcBef>
                          <a:spcPts val="0"/>
                        </a:spcBef>
                        <a:spcAft>
                          <a:spcPts val="0"/>
                        </a:spcAft>
                        <a:buNone/>
                      </a:pPr>
                      <a:r>
                        <a:rPr lang="en" sz="1200">
                          <a:solidFill>
                            <a:schemeClr val="dk1"/>
                          </a:solidFill>
                        </a:rPr>
                        <a:t>Software Product Manager </a:t>
                      </a:r>
                      <a:endParaRPr sz="1200"/>
                    </a:p>
                  </a:txBody>
                  <a:tcPr marT="91425" marB="91425" marR="91425" marL="91425"/>
                </a:tc>
                <a:tc>
                  <a:txBody>
                    <a:bodyPr/>
                    <a:lstStyle/>
                    <a:p>
                      <a:pPr indent="0" lvl="0" marL="0" rtl="0" algn="l">
                        <a:spcBef>
                          <a:spcPts val="0"/>
                        </a:spcBef>
                        <a:spcAft>
                          <a:spcPts val="0"/>
                        </a:spcAft>
                        <a:buNone/>
                      </a:pPr>
                      <a:r>
                        <a:rPr lang="en" sz="1200"/>
                        <a:t>June</a:t>
                      </a:r>
                      <a:r>
                        <a:rPr lang="en" sz="1200"/>
                        <a:t> 8 - June 10, 2020</a:t>
                      </a:r>
                      <a:endParaRPr sz="1200"/>
                    </a:p>
                  </a:txBody>
                  <a:tcPr marT="91425" marB="91425" marR="91425" marL="91425"/>
                </a:tc>
              </a:tr>
              <a:tr h="478600">
                <a:tc>
                  <a:txBody>
                    <a:bodyPr/>
                    <a:lstStyle/>
                    <a:p>
                      <a:pPr indent="0" lvl="0" marL="0" rtl="0" algn="l">
                        <a:spcBef>
                          <a:spcPts val="0"/>
                        </a:spcBef>
                        <a:spcAft>
                          <a:spcPts val="0"/>
                        </a:spcAft>
                        <a:buNone/>
                      </a:pPr>
                      <a:r>
                        <a:rPr lang="en" sz="1200"/>
                        <a:t>Delivery</a:t>
                      </a:r>
                      <a:endParaRPr sz="1200"/>
                    </a:p>
                    <a:p>
                      <a:pPr indent="0" lvl="0" marL="0" rtl="0" algn="l">
                        <a:spcBef>
                          <a:spcPts val="0"/>
                        </a:spcBef>
                        <a:spcAft>
                          <a:spcPts val="0"/>
                        </a:spcAft>
                        <a:buNone/>
                      </a:pPr>
                      <a:r>
                        <a:rPr lang="en" sz="1200"/>
                        <a:t>(Inc. UAT/User Training)</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Engineering Team</a:t>
                      </a:r>
                      <a:endParaRPr sz="1200"/>
                    </a:p>
                  </a:txBody>
                  <a:tcPr marT="91425" marB="91425" marR="91425" marL="91425"/>
                </a:tc>
                <a:tc>
                  <a:txBody>
                    <a:bodyPr/>
                    <a:lstStyle/>
                    <a:p>
                      <a:pPr indent="0" lvl="0" marL="0" rtl="0" algn="l">
                        <a:spcBef>
                          <a:spcPts val="0"/>
                        </a:spcBef>
                        <a:spcAft>
                          <a:spcPts val="0"/>
                        </a:spcAft>
                        <a:buNone/>
                      </a:pPr>
                      <a:r>
                        <a:rPr lang="en" sz="1200"/>
                        <a:t>June 11 Onwards</a:t>
                      </a:r>
                      <a:endParaRPr sz="1200"/>
                    </a:p>
                  </a:txBody>
                  <a:tcPr marT="91425" marB="91425" marR="91425" marL="91425"/>
                </a:tc>
              </a:tr>
              <a:tr h="478600">
                <a:tc>
                  <a:txBody>
                    <a:bodyPr/>
                    <a:lstStyle/>
                    <a:p>
                      <a:pPr indent="0" lvl="0" marL="0" rtl="0" algn="l">
                        <a:spcBef>
                          <a:spcPts val="0"/>
                        </a:spcBef>
                        <a:spcAft>
                          <a:spcPts val="0"/>
                        </a:spcAft>
                        <a:buNone/>
                      </a:pPr>
                      <a:r>
                        <a:rPr lang="en" sz="1200"/>
                        <a:t>User Manual / </a:t>
                      </a:r>
                      <a:r>
                        <a:rPr lang="en" sz="1200"/>
                        <a:t>Training</a:t>
                      </a:r>
                      <a:r>
                        <a:rPr lang="en" sz="1200"/>
                        <a:t> Documentation</a:t>
                      </a:r>
                      <a:endParaRPr sz="1200"/>
                    </a:p>
                  </a:txBody>
                  <a:tcPr marT="91425" marB="91425" marR="91425" marL="91425"/>
                </a:tc>
                <a:tc>
                  <a:txBody>
                    <a:bodyPr/>
                    <a:lstStyle/>
                    <a:p>
                      <a:pPr indent="0" lvl="0" marL="0" rtl="0" algn="l">
                        <a:spcBef>
                          <a:spcPts val="0"/>
                        </a:spcBef>
                        <a:spcAft>
                          <a:spcPts val="0"/>
                        </a:spcAft>
                        <a:buNone/>
                      </a:pPr>
                      <a:r>
                        <a:rPr lang="en" sz="1200"/>
                        <a:t>2 Working Days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Software Product Manager </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2 Days ,Once Feature is Developed</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