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T Sans Narrow"/>
      <p:regular r:id="rId20"/>
      <p:bold r:id="rId21"/>
    </p:embeddedFont>
    <p:embeddedFont>
      <p:font typeface="Open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TSansNarrow-regular.fntdata"/><Relationship Id="rId22" Type="http://schemas.openxmlformats.org/officeDocument/2006/relationships/font" Target="fonts/OpenSans-regular.fntdata"/><Relationship Id="rId21" Type="http://schemas.openxmlformats.org/officeDocument/2006/relationships/font" Target="fonts/PTSansNarrow-bold.fntdata"/><Relationship Id="rId24" Type="http://schemas.openxmlformats.org/officeDocument/2006/relationships/font" Target="fonts/OpenSans-italic.fntdata"/><Relationship Id="rId23" Type="http://schemas.openxmlformats.org/officeDocument/2006/relationships/font" Target="fonts/OpenSa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513336eda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513336eda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5a639b420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5a639b420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58d583e4a0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58d583e4a0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5a639b420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a639b420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58d583e4a0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58d583e4a0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58d583e4a0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58d583e4a0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58d583e4a0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8d583e4a0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58d583e4a0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8d583e4a0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58d583e4a0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8d583e4a0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58d583e4a0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8d583e4a0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58d583e4a0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8d583e4a0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58d583e4a0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8d583e4a0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5a639b42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a639b42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58d583e4a0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8d583e4a0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cxnSp>
        <p:nvCxnSpPr>
          <p:cNvPr id="11" name="Google Shape;11;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2" name="Google Shape;12;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3" name="Google Shape;13;p2"/>
          <p:cNvGrpSpPr/>
          <p:nvPr/>
        </p:nvGrpSpPr>
        <p:grpSpPr>
          <a:xfrm>
            <a:off x="1004144" y="1022025"/>
            <a:ext cx="7136668" cy="152400"/>
            <a:chOff x="1346429" y="1011300"/>
            <a:chExt cx="6452100" cy="152400"/>
          </a:xfrm>
        </p:grpSpPr>
        <p:cxnSp>
          <p:nvCxnSpPr>
            <p:cNvPr id="14" name="Google Shape;14;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5" name="Google Shape;15;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6" name="Google Shape;16;p2"/>
          <p:cNvGrpSpPr/>
          <p:nvPr/>
        </p:nvGrpSpPr>
        <p:grpSpPr>
          <a:xfrm>
            <a:off x="1004151" y="3969100"/>
            <a:ext cx="7136668" cy="152400"/>
            <a:chOff x="1346435" y="3969088"/>
            <a:chExt cx="6452100" cy="152400"/>
          </a:xfrm>
        </p:grpSpPr>
        <p:cxnSp>
          <p:nvCxnSpPr>
            <p:cNvPr id="17" name="Google Shape;17;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8" name="Google Shape;18;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9" name="Google Shape;19;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20" name="Google Shape;20;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1" name="Google Shape;21;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9" name="Google Shape;59;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5" name="Google Shape;2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6" name="Shape 26"/>
        <p:cNvGrpSpPr/>
        <p:nvPr/>
      </p:nvGrpSpPr>
      <p:grpSpPr>
        <a:xfrm>
          <a:off x="0" y="0"/>
          <a:ext cx="0" cy="0"/>
          <a:chOff x="0" y="0"/>
          <a:chExt cx="0" cy="0"/>
        </a:xfrm>
      </p:grpSpPr>
      <p:sp>
        <p:nvSpPr>
          <p:cNvPr id="27" name="Google Shape;27;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9" name="Google Shape;29;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0" name="Google Shape;3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3" name="Google Shape;33;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8" name="Google Shape;3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sp>
        <p:nvSpPr>
          <p:cNvPr id="40" name="Google Shape;4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1" name="Google Shape;4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3" name="Shape 43"/>
        <p:cNvGrpSpPr/>
        <p:nvPr/>
      </p:nvGrpSpPr>
      <p:grpSpPr>
        <a:xfrm>
          <a:off x="0" y="0"/>
          <a:ext cx="0" cy="0"/>
          <a:chOff x="0" y="0"/>
          <a:chExt cx="0" cy="0"/>
        </a:xfrm>
      </p:grpSpPr>
      <p:sp>
        <p:nvSpPr>
          <p:cNvPr id="44" name="Google Shape;44;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8344027" y="54127"/>
            <a:ext cx="727675" cy="758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pic>
        <p:nvPicPr>
          <p:cNvPr id="67" name="Google Shape;67;p13"/>
          <p:cNvPicPr preferRelativeResize="0"/>
          <p:nvPr/>
        </p:nvPicPr>
        <p:blipFill>
          <a:blip r:embed="rId3">
            <a:alphaModFix/>
          </a:blip>
          <a:stretch>
            <a:fillRect/>
          </a:stretch>
        </p:blipFill>
        <p:spPr>
          <a:xfrm>
            <a:off x="0" y="-2075"/>
            <a:ext cx="9143999" cy="5147662"/>
          </a:xfrm>
          <a:prstGeom prst="rect">
            <a:avLst/>
          </a:prstGeom>
          <a:noFill/>
          <a:ln>
            <a:noFill/>
          </a:ln>
        </p:spPr>
      </p:pic>
      <p:pic>
        <p:nvPicPr>
          <p:cNvPr id="68" name="Google Shape;68;p13"/>
          <p:cNvPicPr preferRelativeResize="0"/>
          <p:nvPr/>
        </p:nvPicPr>
        <p:blipFill>
          <a:blip r:embed="rId4">
            <a:alphaModFix/>
          </a:blip>
          <a:stretch>
            <a:fillRect/>
          </a:stretch>
        </p:blipFill>
        <p:spPr>
          <a:xfrm>
            <a:off x="3687725" y="470350"/>
            <a:ext cx="1768525" cy="2292025"/>
          </a:xfrm>
          <a:prstGeom prst="rect">
            <a:avLst/>
          </a:prstGeom>
          <a:noFill/>
          <a:ln>
            <a:noFill/>
          </a:ln>
        </p:spPr>
      </p:pic>
      <p:sp>
        <p:nvSpPr>
          <p:cNvPr id="69" name="Google Shape;69;p13"/>
          <p:cNvSpPr txBox="1"/>
          <p:nvPr/>
        </p:nvSpPr>
        <p:spPr>
          <a:xfrm>
            <a:off x="694900" y="3194375"/>
            <a:ext cx="7826400" cy="129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700">
                <a:solidFill>
                  <a:schemeClr val="lt1"/>
                </a:solidFill>
              </a:rPr>
              <a:t>Purchase Requisition Process - Odoo ERP</a:t>
            </a:r>
            <a:endParaRPr b="1" sz="37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Approval Email</a:t>
            </a:r>
            <a:endParaRPr/>
          </a:p>
        </p:txBody>
      </p:sp>
      <p:sp>
        <p:nvSpPr>
          <p:cNvPr id="132" name="Google Shape;132;p2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Once the HOD approves, the Purchase Manager will receive a notification email to approve the PR and create the PO for the item.</a:t>
            </a:r>
            <a:endParaRPr/>
          </a:p>
          <a:p>
            <a:pPr indent="0" lvl="0" marL="0" rtl="0" algn="l">
              <a:spcBef>
                <a:spcPts val="1600"/>
              </a:spcBef>
              <a:spcAft>
                <a:spcPts val="1600"/>
              </a:spcAft>
              <a:buNone/>
            </a:pPr>
            <a:r>
              <a:t/>
            </a:r>
            <a:endParaRPr/>
          </a:p>
        </p:txBody>
      </p:sp>
      <p:pic>
        <p:nvPicPr>
          <p:cNvPr id="133" name="Google Shape;133;p22"/>
          <p:cNvPicPr preferRelativeResize="0"/>
          <p:nvPr/>
        </p:nvPicPr>
        <p:blipFill>
          <a:blip r:embed="rId3">
            <a:alphaModFix/>
          </a:blip>
          <a:stretch>
            <a:fillRect/>
          </a:stretch>
        </p:blipFill>
        <p:spPr>
          <a:xfrm>
            <a:off x="201575" y="2113140"/>
            <a:ext cx="8520600" cy="125390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311700" y="167275"/>
            <a:ext cx="8520600" cy="37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rPr>
              <a:t>Purchase Manager Approval</a:t>
            </a:r>
            <a:endParaRPr sz="1800">
              <a:solidFill>
                <a:srgbClr val="000000"/>
              </a:solidFill>
            </a:endParaRPr>
          </a:p>
        </p:txBody>
      </p:sp>
      <p:sp>
        <p:nvSpPr>
          <p:cNvPr id="139" name="Google Shape;139;p23"/>
          <p:cNvSpPr txBox="1"/>
          <p:nvPr>
            <p:ph idx="1" type="body"/>
          </p:nvPr>
        </p:nvSpPr>
        <p:spPr>
          <a:xfrm>
            <a:off x="311700" y="627500"/>
            <a:ext cx="8520600" cy="3941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a:t>The purchase manager clicks on ‘PURCHASE MANAGER APPROVE’</a:t>
            </a:r>
            <a:endParaRPr sz="1100"/>
          </a:p>
        </p:txBody>
      </p:sp>
      <p:grpSp>
        <p:nvGrpSpPr>
          <p:cNvPr id="140" name="Google Shape;140;p23"/>
          <p:cNvGrpSpPr/>
          <p:nvPr/>
        </p:nvGrpSpPr>
        <p:grpSpPr>
          <a:xfrm>
            <a:off x="412200" y="997849"/>
            <a:ext cx="8217450" cy="3686975"/>
            <a:chOff x="412200" y="997849"/>
            <a:chExt cx="8217450" cy="3686975"/>
          </a:xfrm>
        </p:grpSpPr>
        <p:pic>
          <p:nvPicPr>
            <p:cNvPr id="141" name="Google Shape;141;p23"/>
            <p:cNvPicPr preferRelativeResize="0"/>
            <p:nvPr/>
          </p:nvPicPr>
          <p:blipFill>
            <a:blip r:embed="rId3">
              <a:alphaModFix/>
            </a:blip>
            <a:stretch>
              <a:fillRect/>
            </a:stretch>
          </p:blipFill>
          <p:spPr>
            <a:xfrm>
              <a:off x="412200" y="997849"/>
              <a:ext cx="8217450" cy="3686975"/>
            </a:xfrm>
            <a:prstGeom prst="rect">
              <a:avLst/>
            </a:prstGeom>
            <a:noFill/>
            <a:ln>
              <a:noFill/>
            </a:ln>
          </p:spPr>
        </p:pic>
        <p:sp>
          <p:nvSpPr>
            <p:cNvPr id="142" name="Google Shape;142;p23"/>
            <p:cNvSpPr/>
            <p:nvPr/>
          </p:nvSpPr>
          <p:spPr>
            <a:xfrm>
              <a:off x="1121275" y="2067675"/>
              <a:ext cx="123300" cy="329100"/>
            </a:xfrm>
            <a:prstGeom prst="upArrow">
              <a:avLst>
                <a:gd fmla="val 50000" name="adj1"/>
                <a:gd fmla="val 50000"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Notification to the Purchase Requestor</a:t>
            </a:r>
            <a:endParaRPr/>
          </a:p>
        </p:txBody>
      </p:sp>
      <p:sp>
        <p:nvSpPr>
          <p:cNvPr id="148" name="Google Shape;148;p2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Once the PR has been fully authorised by HOD and the Purchase Manager the requestor will get an email notification to alert him/ her of the approval / rejection.</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49" name="Google Shape;149;p24"/>
          <p:cNvPicPr preferRelativeResize="0"/>
          <p:nvPr/>
        </p:nvPicPr>
        <p:blipFill>
          <a:blip r:embed="rId3">
            <a:alphaModFix/>
          </a:blip>
          <a:stretch>
            <a:fillRect/>
          </a:stretch>
        </p:blipFill>
        <p:spPr>
          <a:xfrm>
            <a:off x="519800" y="2244488"/>
            <a:ext cx="7810500" cy="1666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idx="1" type="body"/>
          </p:nvPr>
        </p:nvSpPr>
        <p:spPr>
          <a:xfrm>
            <a:off x="311700" y="514350"/>
            <a:ext cx="8520600" cy="405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purchase manager will click close </a:t>
            </a:r>
            <a:endParaRPr/>
          </a:p>
        </p:txBody>
      </p:sp>
      <p:pic>
        <p:nvPicPr>
          <p:cNvPr id="155" name="Google Shape;155;p25"/>
          <p:cNvPicPr preferRelativeResize="0"/>
          <p:nvPr/>
        </p:nvPicPr>
        <p:blipFill>
          <a:blip r:embed="rId3">
            <a:alphaModFix/>
          </a:blip>
          <a:stretch>
            <a:fillRect/>
          </a:stretch>
        </p:blipFill>
        <p:spPr>
          <a:xfrm>
            <a:off x="436625" y="1306450"/>
            <a:ext cx="8270751" cy="1201275"/>
          </a:xfrm>
          <a:prstGeom prst="rect">
            <a:avLst/>
          </a:prstGeom>
          <a:noFill/>
          <a:ln>
            <a:noFill/>
          </a:ln>
        </p:spPr>
      </p:pic>
      <p:sp>
        <p:nvSpPr>
          <p:cNvPr id="156" name="Google Shape;156;p25"/>
          <p:cNvSpPr/>
          <p:nvPr/>
        </p:nvSpPr>
        <p:spPr>
          <a:xfrm rot="2131996">
            <a:off x="1197406" y="2689859"/>
            <a:ext cx="905406" cy="94231"/>
          </a:xfrm>
          <a:prstGeom prst="leftArrow">
            <a:avLst>
              <a:gd fmla="val 50000" name="adj1"/>
              <a:gd fmla="val 50000"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idx="1" type="body"/>
          </p:nvPr>
        </p:nvSpPr>
        <p:spPr>
          <a:xfrm>
            <a:off x="311700" y="216025"/>
            <a:ext cx="8520600" cy="4353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000"/>
              <a:t>Once that is done, the ‘new quotation button’ will appear for an RFQ to be created</a:t>
            </a:r>
            <a:endParaRPr sz="1000"/>
          </a:p>
        </p:txBody>
      </p:sp>
      <p:pic>
        <p:nvPicPr>
          <p:cNvPr id="162" name="Google Shape;162;p26"/>
          <p:cNvPicPr preferRelativeResize="0"/>
          <p:nvPr/>
        </p:nvPicPr>
        <p:blipFill>
          <a:blip r:embed="rId3">
            <a:alphaModFix/>
          </a:blip>
          <a:stretch>
            <a:fillRect/>
          </a:stretch>
        </p:blipFill>
        <p:spPr>
          <a:xfrm>
            <a:off x="311700" y="869525"/>
            <a:ext cx="8520599" cy="3647225"/>
          </a:xfrm>
          <a:prstGeom prst="rect">
            <a:avLst/>
          </a:prstGeom>
          <a:noFill/>
          <a:ln>
            <a:noFill/>
          </a:ln>
        </p:spPr>
      </p:pic>
      <p:sp>
        <p:nvSpPr>
          <p:cNvPr id="163" name="Google Shape;163;p26"/>
          <p:cNvSpPr/>
          <p:nvPr/>
        </p:nvSpPr>
        <p:spPr>
          <a:xfrm rot="1878767">
            <a:off x="1437223" y="2090254"/>
            <a:ext cx="802371" cy="70538"/>
          </a:xfrm>
          <a:prstGeom prst="leftArrow">
            <a:avLst>
              <a:gd fmla="val 50000" name="adj1"/>
              <a:gd fmla="val 50000"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General Overview</a:t>
            </a:r>
            <a:endParaRPr>
              <a:solidFill>
                <a:srgbClr val="000000"/>
              </a:solidFill>
            </a:endParaRPr>
          </a:p>
        </p:txBody>
      </p:sp>
      <p:sp>
        <p:nvSpPr>
          <p:cNvPr id="75" name="Google Shape;75;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Whenever need for an item arises, the user will request items from the store through the use of planned transfer. If the item is available the stores personnel will validate the request and issue the item (s), if not a purchase request will be raised in odoo ERP to procure the item (s).</a:t>
            </a:r>
            <a:endParaRPr/>
          </a:p>
          <a:p>
            <a:pPr indent="0" lvl="0" marL="0" rtl="0" algn="l">
              <a:spcBef>
                <a:spcPts val="1600"/>
              </a:spcBef>
              <a:spcAft>
                <a:spcPts val="0"/>
              </a:spcAft>
              <a:buNone/>
            </a:pPr>
            <a:r>
              <a:rPr lang="en"/>
              <a:t>The purchase request will be sent to departmental manager for approval then forwarded to purchasing department to source from the suppliers and procure the item (s)</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pic>
        <p:nvPicPr>
          <p:cNvPr id="80" name="Google Shape;80;p15"/>
          <p:cNvPicPr preferRelativeResize="0"/>
          <p:nvPr/>
        </p:nvPicPr>
        <p:blipFill>
          <a:blip r:embed="rId3">
            <a:alphaModFix/>
          </a:blip>
          <a:stretch>
            <a:fillRect/>
          </a:stretch>
        </p:blipFill>
        <p:spPr>
          <a:xfrm>
            <a:off x="992600" y="0"/>
            <a:ext cx="7065549" cy="48779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0"/>
            <a:ext cx="8520600" cy="37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rPr>
              <a:t>Purchase request creation</a:t>
            </a:r>
            <a:endParaRPr sz="1800">
              <a:solidFill>
                <a:srgbClr val="000000"/>
              </a:solidFill>
            </a:endParaRPr>
          </a:p>
        </p:txBody>
      </p:sp>
      <p:sp>
        <p:nvSpPr>
          <p:cNvPr id="86" name="Google Shape;86;p16"/>
          <p:cNvSpPr txBox="1"/>
          <p:nvPr>
            <p:ph idx="1" type="body"/>
          </p:nvPr>
        </p:nvSpPr>
        <p:spPr>
          <a:xfrm>
            <a:off x="311700" y="442350"/>
            <a:ext cx="8520600" cy="45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Log in to Odoo ERP and click the Purchase Request Module.</a:t>
            </a:r>
            <a:r>
              <a:rPr lang="en"/>
              <a:t>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grpSp>
        <p:nvGrpSpPr>
          <p:cNvPr id="87" name="Google Shape;87;p16"/>
          <p:cNvGrpSpPr/>
          <p:nvPr/>
        </p:nvGrpSpPr>
        <p:grpSpPr>
          <a:xfrm>
            <a:off x="298325" y="936400"/>
            <a:ext cx="8421663" cy="3848100"/>
            <a:chOff x="298325" y="936400"/>
            <a:chExt cx="8421663" cy="3848100"/>
          </a:xfrm>
        </p:grpSpPr>
        <p:pic>
          <p:nvPicPr>
            <p:cNvPr id="88" name="Google Shape;88;p16"/>
            <p:cNvPicPr preferRelativeResize="0"/>
            <p:nvPr/>
          </p:nvPicPr>
          <p:blipFill>
            <a:blip r:embed="rId3">
              <a:alphaModFix/>
            </a:blip>
            <a:stretch>
              <a:fillRect/>
            </a:stretch>
          </p:blipFill>
          <p:spPr>
            <a:xfrm>
              <a:off x="538013" y="936400"/>
              <a:ext cx="8181975" cy="3848100"/>
            </a:xfrm>
            <a:prstGeom prst="rect">
              <a:avLst/>
            </a:prstGeom>
            <a:noFill/>
            <a:ln>
              <a:noFill/>
            </a:ln>
          </p:spPr>
        </p:pic>
        <p:sp>
          <p:nvSpPr>
            <p:cNvPr id="89" name="Google Shape;89;p16"/>
            <p:cNvSpPr/>
            <p:nvPr/>
          </p:nvSpPr>
          <p:spPr>
            <a:xfrm>
              <a:off x="298325" y="2623175"/>
              <a:ext cx="678900" cy="102900"/>
            </a:xfrm>
            <a:prstGeom prst="rightArrow">
              <a:avLst>
                <a:gd fmla="val 50000" name="adj1"/>
                <a:gd fmla="val 50000" name="adj2"/>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idx="1" type="body"/>
          </p:nvPr>
        </p:nvSpPr>
        <p:spPr>
          <a:xfrm>
            <a:off x="239675" y="50507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Click on create button</a:t>
            </a:r>
            <a:endParaRPr/>
          </a:p>
        </p:txBody>
      </p:sp>
      <p:grpSp>
        <p:nvGrpSpPr>
          <p:cNvPr id="95" name="Google Shape;95;p17"/>
          <p:cNvGrpSpPr/>
          <p:nvPr/>
        </p:nvGrpSpPr>
        <p:grpSpPr>
          <a:xfrm>
            <a:off x="1989600" y="1952625"/>
            <a:ext cx="4439775" cy="1238250"/>
            <a:chOff x="1989600" y="1952625"/>
            <a:chExt cx="4439775" cy="1238250"/>
          </a:xfrm>
        </p:grpSpPr>
        <p:pic>
          <p:nvPicPr>
            <p:cNvPr id="96" name="Google Shape;96;p17"/>
            <p:cNvPicPr preferRelativeResize="0"/>
            <p:nvPr/>
          </p:nvPicPr>
          <p:blipFill>
            <a:blip r:embed="rId3">
              <a:alphaModFix/>
            </a:blip>
            <a:stretch>
              <a:fillRect/>
            </a:stretch>
          </p:blipFill>
          <p:spPr>
            <a:xfrm>
              <a:off x="2714625" y="1952625"/>
              <a:ext cx="3714750" cy="1238250"/>
            </a:xfrm>
            <a:prstGeom prst="rect">
              <a:avLst/>
            </a:prstGeom>
            <a:noFill/>
            <a:ln>
              <a:noFill/>
            </a:ln>
          </p:spPr>
        </p:pic>
        <p:sp>
          <p:nvSpPr>
            <p:cNvPr id="97" name="Google Shape;97;p17"/>
            <p:cNvSpPr/>
            <p:nvPr/>
          </p:nvSpPr>
          <p:spPr>
            <a:xfrm>
              <a:off x="1989600" y="2900950"/>
              <a:ext cx="740700" cy="61500"/>
            </a:xfrm>
            <a:prstGeom prst="rightArrow">
              <a:avLst>
                <a:gd fmla="val 50000" name="adj1"/>
                <a:gd fmla="val 50000"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idx="1" type="body"/>
          </p:nvPr>
        </p:nvSpPr>
        <p:spPr>
          <a:xfrm>
            <a:off x="311700" y="205750"/>
            <a:ext cx="8520600" cy="436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The header section will display user information. Click on ‘</a:t>
            </a:r>
            <a:r>
              <a:rPr b="1" i="1" lang="en" sz="1600"/>
              <a:t>A</a:t>
            </a:r>
            <a:r>
              <a:rPr b="1" i="1" lang="en" sz="1600"/>
              <a:t>dd an item</a:t>
            </a:r>
            <a:r>
              <a:rPr lang="en" sz="1600"/>
              <a:t>’ to request</a:t>
            </a:r>
            <a:endParaRPr sz="1600"/>
          </a:p>
          <a:p>
            <a:pPr indent="0" lvl="0" marL="0" rtl="0" algn="l">
              <a:spcBef>
                <a:spcPts val="1600"/>
              </a:spcBef>
              <a:spcAft>
                <a:spcPts val="1600"/>
              </a:spcAft>
              <a:buNone/>
            </a:pPr>
            <a:r>
              <a:t/>
            </a:r>
            <a:endParaRPr/>
          </a:p>
        </p:txBody>
      </p:sp>
      <p:pic>
        <p:nvPicPr>
          <p:cNvPr id="103" name="Google Shape;103;p18"/>
          <p:cNvPicPr preferRelativeResize="0"/>
          <p:nvPr/>
        </p:nvPicPr>
        <p:blipFill>
          <a:blip r:embed="rId3">
            <a:alphaModFix/>
          </a:blip>
          <a:stretch>
            <a:fillRect/>
          </a:stretch>
        </p:blipFill>
        <p:spPr>
          <a:xfrm>
            <a:off x="394175" y="944775"/>
            <a:ext cx="8047032" cy="3686275"/>
          </a:xfrm>
          <a:prstGeom prst="rect">
            <a:avLst/>
          </a:prstGeom>
          <a:noFill/>
          <a:ln>
            <a:noFill/>
          </a:ln>
        </p:spPr>
      </p:pic>
      <p:sp>
        <p:nvSpPr>
          <p:cNvPr id="104" name="Google Shape;104;p18"/>
          <p:cNvSpPr/>
          <p:nvPr/>
        </p:nvSpPr>
        <p:spPr>
          <a:xfrm rot="4622">
            <a:off x="1200603" y="4297366"/>
            <a:ext cx="892501" cy="232200"/>
          </a:xfrm>
          <a:prstGeom prst="lef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idx="1" type="body"/>
          </p:nvPr>
        </p:nvSpPr>
        <p:spPr>
          <a:xfrm>
            <a:off x="311700" y="113150"/>
            <a:ext cx="8520600" cy="4455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Select the name of the product and quantity to be procured. Click ‘</a:t>
            </a:r>
            <a:r>
              <a:rPr b="1" i="1" lang="en" sz="1200"/>
              <a:t>Save &amp; Close</a:t>
            </a:r>
            <a:r>
              <a:rPr lang="en" sz="1200"/>
              <a:t>’ if that’s the only item to be requested or ‘</a:t>
            </a:r>
            <a:r>
              <a:rPr b="1" i="1" lang="en" sz="1200"/>
              <a:t>Save &amp; New’</a:t>
            </a:r>
            <a:endParaRPr b="1" i="1" sz="1200"/>
          </a:p>
        </p:txBody>
      </p:sp>
      <p:pic>
        <p:nvPicPr>
          <p:cNvPr id="110" name="Google Shape;110;p19"/>
          <p:cNvPicPr preferRelativeResize="0"/>
          <p:nvPr/>
        </p:nvPicPr>
        <p:blipFill>
          <a:blip r:embed="rId3">
            <a:alphaModFix/>
          </a:blip>
          <a:stretch>
            <a:fillRect/>
          </a:stretch>
        </p:blipFill>
        <p:spPr>
          <a:xfrm>
            <a:off x="311700" y="635050"/>
            <a:ext cx="8380825" cy="3873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Approval Email to HOD</a:t>
            </a:r>
            <a:endParaRPr/>
          </a:p>
        </p:txBody>
      </p:sp>
      <p:sp>
        <p:nvSpPr>
          <p:cNvPr id="116" name="Google Shape;116;p2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Once the Requestor is done, a notification mail will be sent to the HOD requesting him/her to approve</a:t>
            </a:r>
            <a:endParaRPr/>
          </a:p>
          <a:p>
            <a:pPr indent="0" lvl="0" marL="0" rtl="0" algn="l">
              <a:spcBef>
                <a:spcPts val="1600"/>
              </a:spcBef>
              <a:spcAft>
                <a:spcPts val="1600"/>
              </a:spcAft>
              <a:buNone/>
            </a:pPr>
            <a:r>
              <a:t/>
            </a:r>
            <a:endParaRPr/>
          </a:p>
        </p:txBody>
      </p:sp>
      <p:pic>
        <p:nvPicPr>
          <p:cNvPr id="117" name="Google Shape;117;p20"/>
          <p:cNvPicPr preferRelativeResize="0"/>
          <p:nvPr/>
        </p:nvPicPr>
        <p:blipFill rotWithShape="1">
          <a:blip r:embed="rId3">
            <a:alphaModFix/>
          </a:blip>
          <a:srcRect b="0" l="0" r="9763" t="0"/>
          <a:stretch/>
        </p:blipFill>
        <p:spPr>
          <a:xfrm>
            <a:off x="311700" y="2476500"/>
            <a:ext cx="8130700" cy="1347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260275" y="43825"/>
            <a:ext cx="8520600" cy="4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rPr>
              <a:t>Departmental Manager Approval</a:t>
            </a:r>
            <a:endParaRPr sz="1800">
              <a:solidFill>
                <a:srgbClr val="000000"/>
              </a:solidFill>
            </a:endParaRPr>
          </a:p>
        </p:txBody>
      </p:sp>
      <p:sp>
        <p:nvSpPr>
          <p:cNvPr id="123" name="Google Shape;123;p21"/>
          <p:cNvSpPr txBox="1"/>
          <p:nvPr>
            <p:ph idx="1" type="body"/>
          </p:nvPr>
        </p:nvSpPr>
        <p:spPr>
          <a:xfrm>
            <a:off x="311700" y="452725"/>
            <a:ext cx="8520600" cy="411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Manager will </a:t>
            </a:r>
            <a:r>
              <a:rPr lang="en" sz="1200"/>
              <a:t>login</a:t>
            </a:r>
            <a:r>
              <a:rPr lang="en" sz="1200"/>
              <a:t> and click on </a:t>
            </a:r>
            <a:r>
              <a:rPr b="1" i="1" lang="en" sz="1200"/>
              <a:t>‘Departmental Manager Approval’.</a:t>
            </a:r>
            <a:endParaRPr b="1" i="1" sz="12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grpSp>
        <p:nvGrpSpPr>
          <p:cNvPr id="124" name="Google Shape;124;p21"/>
          <p:cNvGrpSpPr/>
          <p:nvPr/>
        </p:nvGrpSpPr>
        <p:grpSpPr>
          <a:xfrm>
            <a:off x="161125" y="812675"/>
            <a:ext cx="7971586" cy="3756050"/>
            <a:chOff x="161125" y="812675"/>
            <a:chExt cx="7971586" cy="3756050"/>
          </a:xfrm>
        </p:grpSpPr>
        <p:pic>
          <p:nvPicPr>
            <p:cNvPr id="125" name="Google Shape;125;p21"/>
            <p:cNvPicPr preferRelativeResize="0"/>
            <p:nvPr/>
          </p:nvPicPr>
          <p:blipFill>
            <a:blip r:embed="rId3">
              <a:alphaModFix/>
            </a:blip>
            <a:stretch>
              <a:fillRect/>
            </a:stretch>
          </p:blipFill>
          <p:spPr>
            <a:xfrm>
              <a:off x="161125" y="812675"/>
              <a:ext cx="7971586" cy="3756050"/>
            </a:xfrm>
            <a:prstGeom prst="rect">
              <a:avLst/>
            </a:prstGeom>
            <a:noFill/>
            <a:ln>
              <a:noFill/>
            </a:ln>
          </p:spPr>
        </p:pic>
        <p:sp>
          <p:nvSpPr>
            <p:cNvPr id="126" name="Google Shape;126;p21"/>
            <p:cNvSpPr/>
            <p:nvPr/>
          </p:nvSpPr>
          <p:spPr>
            <a:xfrm>
              <a:off x="2201425" y="1687075"/>
              <a:ext cx="822900" cy="82200"/>
            </a:xfrm>
            <a:prstGeom prst="leftArrow">
              <a:avLst>
                <a:gd fmla="val 50000" name="adj1"/>
                <a:gd fmla="val 50000"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