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Nuni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Italic.fntdata"/><Relationship Id="rId10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52fe5994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852fe5994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52fe5994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852fe59948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ront page">
  <p:cSld name="Front pag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4693444" y="2053615"/>
            <a:ext cx="4027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1472" y="78581"/>
            <a:ext cx="1135856" cy="113585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693443" y="2783527"/>
            <a:ext cx="4027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rtl="0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/>
        </p:txBody>
      </p:sp>
      <p:grpSp>
        <p:nvGrpSpPr>
          <p:cNvPr id="55" name="Google Shape;55;p13"/>
          <p:cNvGrpSpPr/>
          <p:nvPr/>
        </p:nvGrpSpPr>
        <p:grpSpPr>
          <a:xfrm>
            <a:off x="0" y="-334"/>
            <a:ext cx="6070775" cy="5150357"/>
            <a:chOff x="0" y="-446"/>
            <a:chExt cx="8094367" cy="6867143"/>
          </a:xfrm>
        </p:grpSpPr>
        <p:pic>
          <p:nvPicPr>
            <p:cNvPr descr="Image" id="56" name="Google Shape;56;p13"/>
            <p:cNvPicPr preferRelativeResize="0"/>
            <p:nvPr/>
          </p:nvPicPr>
          <p:blipFill rotWithShape="1">
            <a:blip r:embed="rId4">
              <a:alphaModFix/>
            </a:blip>
            <a:srcRect b="368" l="0" r="0" t="0"/>
            <a:stretch/>
          </p:blipFill>
          <p:spPr>
            <a:xfrm>
              <a:off x="0" y="3695"/>
              <a:ext cx="8094367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57" name="Google Shape;57;p13"/>
            <p:cNvPicPr preferRelativeResize="0"/>
            <p:nvPr/>
          </p:nvPicPr>
          <p:blipFill rotWithShape="1">
            <a:blip r:embed="rId5">
              <a:alphaModFix amt="72000"/>
            </a:blip>
            <a:srcRect b="0" l="0" r="0" t="0"/>
            <a:stretch/>
          </p:blipFill>
          <p:spPr>
            <a:xfrm>
              <a:off x="0" y="-446"/>
              <a:ext cx="7119847" cy="686714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8" name="Google Shape;58;p13"/>
          <p:cNvCxnSpPr/>
          <p:nvPr/>
        </p:nvCxnSpPr>
        <p:spPr>
          <a:xfrm>
            <a:off x="4693443" y="2619853"/>
            <a:ext cx="402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" name="Google Shape;59;p13"/>
          <p:cNvSpPr txBox="1"/>
          <p:nvPr/>
        </p:nvSpPr>
        <p:spPr>
          <a:xfrm>
            <a:off x="6125512" y="4944056"/>
            <a:ext cx="30186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© 2019 KOKO Networks Limited – Proprietary &amp; Confidential </a:t>
            </a:r>
            <a:endParaRPr b="1" sz="1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">
  <p:cSld name="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69461" y="357188"/>
            <a:ext cx="8405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14"/>
          <p:cNvCxnSpPr/>
          <p:nvPr/>
        </p:nvCxnSpPr>
        <p:spPr>
          <a:xfrm>
            <a:off x="369461" y="4727325"/>
            <a:ext cx="840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69460" y="951309"/>
            <a:ext cx="8405400" cy="3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1pPr>
            <a:lvl2pPr indent="-2984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i="0" sz="1100">
                <a:solidFill>
                  <a:schemeClr val="dk1"/>
                </a:solidFill>
              </a:defRPr>
            </a:lvl2pPr>
            <a:lvl3pPr indent="-2984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i="0" sz="1100">
                <a:solidFill>
                  <a:schemeClr val="dk1"/>
                </a:solidFill>
              </a:defRPr>
            </a:lvl3pPr>
            <a:lvl4pPr indent="-2984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/>
            </a:lvl4pPr>
            <a:lvl5pPr indent="-2984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7539218" y="4825300"/>
            <a:ext cx="12354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6" name="Google Shape;66;p14"/>
          <p:cNvCxnSpPr/>
          <p:nvPr/>
        </p:nvCxnSpPr>
        <p:spPr>
          <a:xfrm>
            <a:off x="369461" y="250921"/>
            <a:ext cx="840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" name="Google Shape;67;p14"/>
          <p:cNvCxnSpPr/>
          <p:nvPr/>
        </p:nvCxnSpPr>
        <p:spPr>
          <a:xfrm>
            <a:off x="369461" y="870226"/>
            <a:ext cx="840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25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693444" y="2053615"/>
            <a:ext cx="4027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SAARUS Roadmap 1H-2020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69461" y="357188"/>
            <a:ext cx="8405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309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cap="none"/>
              <a:t>Roadmap </a:t>
            </a:r>
            <a:r>
              <a:rPr lang="en"/>
              <a:t>D</a:t>
            </a:r>
            <a:r>
              <a:rPr lang="en" cap="none"/>
              <a:t>etails</a:t>
            </a:r>
            <a:r>
              <a:rPr lang="en"/>
              <a:t>: Quality Check Data and Traceability</a:t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7539218" y="4825300"/>
            <a:ext cx="12354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369094" y="1450843"/>
            <a:ext cx="1096500" cy="1577100"/>
          </a:xfrm>
          <a:prstGeom prst="rect">
            <a:avLst/>
          </a:prstGeom>
          <a:solidFill>
            <a:srgbClr val="65D9F8"/>
          </a:solidFill>
          <a:ln>
            <a:noFill/>
          </a:ln>
        </p:spPr>
        <p:txBody>
          <a:bodyPr anchorCtr="0" anchor="ctr" bIns="117875" lIns="0" spcFirstLastPara="1" rIns="0" wrap="square" tIns="117875">
            <a:noAutofit/>
          </a:bodyPr>
          <a:lstStyle/>
          <a:p>
            <a:pPr indent="0" lvl="0" marL="0" marR="0" rtl="0" algn="ctr">
              <a:lnSpc>
                <a:spcPct val="1030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Scope of Work</a:t>
            </a:r>
            <a:endParaRPr b="1" sz="900"/>
          </a:p>
        </p:txBody>
      </p:sp>
      <p:sp>
        <p:nvSpPr>
          <p:cNvPr id="80" name="Google Shape;80;p16"/>
          <p:cNvSpPr/>
          <p:nvPr/>
        </p:nvSpPr>
        <p:spPr>
          <a:xfrm>
            <a:off x="369094" y="3069931"/>
            <a:ext cx="1096500" cy="819600"/>
          </a:xfrm>
          <a:prstGeom prst="rect">
            <a:avLst/>
          </a:prstGeom>
          <a:solidFill>
            <a:srgbClr val="65D9F8"/>
          </a:solidFill>
          <a:ln>
            <a:noFill/>
          </a:ln>
        </p:spPr>
        <p:txBody>
          <a:bodyPr anchorCtr="0" anchor="ctr" bIns="117875" lIns="0" spcFirstLastPara="1" rIns="0" wrap="square" tIns="117875">
            <a:noAutofit/>
          </a:bodyPr>
          <a:lstStyle/>
          <a:p>
            <a:pPr indent="0" lvl="0" marL="0" marR="0" rtl="0" algn="ctr">
              <a:lnSpc>
                <a:spcPct val="1030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Assumptions</a:t>
            </a:r>
            <a:endParaRPr b="1" sz="900"/>
          </a:p>
        </p:txBody>
      </p:sp>
      <p:sp>
        <p:nvSpPr>
          <p:cNvPr id="81" name="Google Shape;81;p16"/>
          <p:cNvSpPr/>
          <p:nvPr/>
        </p:nvSpPr>
        <p:spPr>
          <a:xfrm>
            <a:off x="369093" y="935831"/>
            <a:ext cx="1096500" cy="473100"/>
          </a:xfrm>
          <a:prstGeom prst="rect">
            <a:avLst/>
          </a:prstGeom>
          <a:solidFill>
            <a:srgbClr val="65D9F8"/>
          </a:solidFill>
          <a:ln>
            <a:noFill/>
          </a:ln>
        </p:spPr>
        <p:txBody>
          <a:bodyPr anchorCtr="0" anchor="ctr" bIns="183350" lIns="0" spcFirstLastPara="1" rIns="0" wrap="square" tIns="183350">
            <a:noAutofit/>
          </a:bodyPr>
          <a:lstStyle/>
          <a:p>
            <a:pPr indent="0" lvl="0" marL="0" marR="0" rtl="0" algn="ctr">
              <a:lnSpc>
                <a:spcPct val="1030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900" u="none" cap="none" strike="noStrike">
                <a:solidFill>
                  <a:schemeClr val="dk1"/>
                </a:solidFill>
              </a:rPr>
              <a:t>Summary</a:t>
            </a:r>
            <a:endParaRPr b="1" sz="900"/>
          </a:p>
        </p:txBody>
      </p:sp>
      <p:sp>
        <p:nvSpPr>
          <p:cNvPr id="82" name="Google Shape;82;p16"/>
          <p:cNvSpPr/>
          <p:nvPr/>
        </p:nvSpPr>
        <p:spPr>
          <a:xfrm>
            <a:off x="1556194" y="935831"/>
            <a:ext cx="71769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Autofit/>
          </a:bodyPr>
          <a:lstStyle/>
          <a:p>
            <a:pPr indent="-13335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en" sz="900">
                <a:solidFill>
                  <a:schemeClr val="dk1"/>
                </a:solidFill>
              </a:rPr>
              <a:t>To maintain QC checksheet and in process quality data integrated with ERP</a:t>
            </a:r>
            <a:endParaRPr sz="900">
              <a:solidFill>
                <a:schemeClr val="dk1"/>
              </a:solidFill>
            </a:endParaRPr>
          </a:p>
          <a:p>
            <a:pPr indent="-13335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en" sz="900">
                <a:solidFill>
                  <a:schemeClr val="dk1"/>
                </a:solidFill>
              </a:rPr>
              <a:t>Reporting of QC control points for rejections in process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369094" y="3931444"/>
            <a:ext cx="1096500" cy="754500"/>
          </a:xfrm>
          <a:prstGeom prst="rect">
            <a:avLst/>
          </a:prstGeom>
          <a:solidFill>
            <a:srgbClr val="65D9F8"/>
          </a:solidFill>
          <a:ln>
            <a:noFill/>
          </a:ln>
        </p:spPr>
        <p:txBody>
          <a:bodyPr anchorCtr="0" anchor="ctr" bIns="101200" lIns="0" spcFirstLastPara="1" rIns="0" wrap="square" tIns="101200">
            <a:noAutofit/>
          </a:bodyPr>
          <a:lstStyle/>
          <a:p>
            <a:pPr indent="0" lvl="0" marL="0" marR="0" rtl="0" algn="ctr">
              <a:lnSpc>
                <a:spcPct val="1030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Priority</a:t>
            </a:r>
            <a:endParaRPr b="1" sz="900"/>
          </a:p>
        </p:txBody>
      </p:sp>
      <p:sp>
        <p:nvSpPr>
          <p:cNvPr id="84" name="Google Shape;84;p16"/>
          <p:cNvSpPr/>
          <p:nvPr/>
        </p:nvSpPr>
        <p:spPr>
          <a:xfrm>
            <a:off x="1577006" y="3931444"/>
            <a:ext cx="3246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Autofit/>
          </a:bodyPr>
          <a:lstStyle/>
          <a:p>
            <a:pPr indent="-13335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en" sz="900">
                <a:solidFill>
                  <a:schemeClr val="dk1"/>
                </a:solidFill>
              </a:rPr>
              <a:t>Medium- Q2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1556194" y="1501200"/>
            <a:ext cx="7176900" cy="15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Autofit/>
          </a:bodyPr>
          <a:lstStyle/>
          <a:p>
            <a:pPr indent="-1714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✓"/>
            </a:pPr>
            <a:r>
              <a:rPr lang="en" sz="900">
                <a:solidFill>
                  <a:schemeClr val="dk1"/>
                </a:solidFill>
              </a:rPr>
              <a:t>To scope out the requirements in details</a:t>
            </a:r>
            <a:endParaRPr sz="900">
              <a:solidFill>
                <a:schemeClr val="dk1"/>
              </a:solidFill>
            </a:endParaRPr>
          </a:p>
          <a:p>
            <a:pPr indent="-1714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✓"/>
            </a:pPr>
            <a:r>
              <a:rPr lang="en" sz="900">
                <a:solidFill>
                  <a:schemeClr val="dk1"/>
                </a:solidFill>
              </a:rPr>
              <a:t>To identify the suitable framework to be used and integrate with ERP</a:t>
            </a:r>
            <a:endParaRPr sz="900">
              <a:solidFill>
                <a:schemeClr val="dk1"/>
              </a:solidFill>
            </a:endParaRPr>
          </a:p>
          <a:p>
            <a:pPr indent="-1714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✓"/>
            </a:pPr>
            <a:r>
              <a:rPr lang="en" sz="900">
                <a:solidFill>
                  <a:schemeClr val="dk1"/>
                </a:solidFill>
              </a:rPr>
              <a:t>To facilitate in process rejection data factsheet maintained paperless and integrated with MOs in ERP</a:t>
            </a:r>
            <a:endParaRPr sz="900">
              <a:solidFill>
                <a:schemeClr val="dk1"/>
              </a:solidFill>
            </a:endParaRPr>
          </a:p>
          <a:p>
            <a:pPr indent="-1714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✓"/>
            </a:pPr>
            <a:r>
              <a:rPr lang="en" sz="900">
                <a:solidFill>
                  <a:schemeClr val="dk1"/>
                </a:solidFill>
              </a:rPr>
              <a:t>Rejection/On Hold parts data to collate daily</a:t>
            </a:r>
            <a:endParaRPr sz="900">
              <a:solidFill>
                <a:schemeClr val="dk1"/>
              </a:solidFill>
            </a:endParaRPr>
          </a:p>
          <a:p>
            <a:pPr indent="-1714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✓"/>
            </a:pPr>
            <a:r>
              <a:rPr lang="en" sz="900">
                <a:solidFill>
                  <a:schemeClr val="dk1"/>
                </a:solidFill>
              </a:rPr>
              <a:t>Reconciliation of stock with consumption/produced/rejected/on hold</a:t>
            </a:r>
            <a:endParaRPr sz="900">
              <a:solidFill>
                <a:schemeClr val="dk1"/>
              </a:solidFill>
            </a:endParaRPr>
          </a:p>
          <a:p>
            <a:pPr indent="-1714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✓"/>
            </a:pPr>
            <a:r>
              <a:rPr lang="en" sz="900">
                <a:solidFill>
                  <a:schemeClr val="dk1"/>
                </a:solidFill>
              </a:rPr>
              <a:t>QC reporting matrix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1597822" y="3069950"/>
            <a:ext cx="35598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Autofit/>
          </a:bodyPr>
          <a:lstStyle/>
          <a:p>
            <a:pPr indent="-2222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❏"/>
            </a:pPr>
            <a:r>
              <a:rPr lang="en" sz="900">
                <a:solidFill>
                  <a:schemeClr val="dk1"/>
                </a:solidFill>
              </a:rPr>
              <a:t> Existing data point capturing formats to be used for system driven usage</a:t>
            </a:r>
            <a:endParaRPr sz="900">
              <a:solidFill>
                <a:schemeClr val="dk1"/>
              </a:solidFill>
            </a:endParaRPr>
          </a:p>
          <a:p>
            <a:pPr indent="-2222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❏"/>
            </a:pPr>
            <a:r>
              <a:rPr lang="en" sz="900">
                <a:solidFill>
                  <a:schemeClr val="dk1"/>
                </a:solidFill>
              </a:rPr>
              <a:t>Integration with ERP data to avoid redundancy of master data maintenance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5229725" y="3102400"/>
            <a:ext cx="1031700" cy="754500"/>
          </a:xfrm>
          <a:prstGeom prst="rect">
            <a:avLst/>
          </a:prstGeom>
          <a:solidFill>
            <a:srgbClr val="65D9F8"/>
          </a:solidFill>
          <a:ln>
            <a:noFill/>
          </a:ln>
        </p:spPr>
        <p:txBody>
          <a:bodyPr anchorCtr="0" anchor="ctr" bIns="101200" lIns="0" spcFirstLastPara="1" rIns="0" wrap="square" tIns="101200">
            <a:noAutofit/>
          </a:bodyPr>
          <a:lstStyle/>
          <a:p>
            <a:pPr indent="0" lvl="0" marL="0" marR="0" rtl="0" algn="ctr">
              <a:lnSpc>
                <a:spcPct val="1030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Business Value</a:t>
            </a:r>
            <a:endParaRPr b="1" sz="900"/>
          </a:p>
        </p:txBody>
      </p:sp>
      <p:sp>
        <p:nvSpPr>
          <p:cNvPr id="88" name="Google Shape;88;p16"/>
          <p:cNvSpPr/>
          <p:nvPr/>
        </p:nvSpPr>
        <p:spPr>
          <a:xfrm>
            <a:off x="6366147" y="3102400"/>
            <a:ext cx="25434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0" spcFirstLastPara="1" rIns="0" wrap="square" tIns="68575">
            <a:noAutofit/>
          </a:bodyPr>
          <a:lstStyle/>
          <a:p>
            <a:pPr indent="-2857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❏"/>
            </a:pPr>
            <a:r>
              <a:rPr lang="en" sz="900">
                <a:solidFill>
                  <a:schemeClr val="dk1"/>
                </a:solidFill>
              </a:rPr>
              <a:t>Improved QC process</a:t>
            </a:r>
            <a:endParaRPr sz="900">
              <a:solidFill>
                <a:schemeClr val="dk1"/>
              </a:solidFill>
            </a:endParaRPr>
          </a:p>
          <a:p>
            <a:pPr indent="-2857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❏"/>
            </a:pPr>
            <a:r>
              <a:rPr lang="en" sz="900">
                <a:solidFill>
                  <a:schemeClr val="dk1"/>
                </a:solidFill>
              </a:rPr>
              <a:t>Tracking Rejection/Consumption data</a:t>
            </a:r>
            <a:endParaRPr sz="900">
              <a:solidFill>
                <a:schemeClr val="dk1"/>
              </a:solidFill>
            </a:endParaRPr>
          </a:p>
          <a:p>
            <a:pPr indent="-2857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❏"/>
            </a:pPr>
            <a:r>
              <a:rPr lang="en" sz="900">
                <a:solidFill>
                  <a:schemeClr val="dk1"/>
                </a:solidFill>
              </a:rPr>
              <a:t>Linked MO batches for Yield %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5226850" y="3931450"/>
            <a:ext cx="1031700" cy="754500"/>
          </a:xfrm>
          <a:prstGeom prst="rect">
            <a:avLst/>
          </a:prstGeom>
          <a:solidFill>
            <a:srgbClr val="65D9F8"/>
          </a:solidFill>
          <a:ln>
            <a:noFill/>
          </a:ln>
        </p:spPr>
        <p:txBody>
          <a:bodyPr anchorCtr="0" anchor="ctr" bIns="101200" lIns="0" spcFirstLastPara="1" rIns="0" wrap="square" tIns="101200">
            <a:noAutofit/>
          </a:bodyPr>
          <a:lstStyle/>
          <a:p>
            <a:pPr indent="0" lvl="0" marL="0" marR="0" rtl="0" algn="ctr">
              <a:lnSpc>
                <a:spcPct val="1030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Complexity</a:t>
            </a:r>
            <a:endParaRPr b="1" sz="900"/>
          </a:p>
        </p:txBody>
      </p:sp>
      <p:sp>
        <p:nvSpPr>
          <p:cNvPr id="90" name="Google Shape;90;p16"/>
          <p:cNvSpPr/>
          <p:nvPr/>
        </p:nvSpPr>
        <p:spPr>
          <a:xfrm>
            <a:off x="6283086" y="3931450"/>
            <a:ext cx="23637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Autofit/>
          </a:bodyPr>
          <a:lstStyle/>
          <a:p>
            <a:pPr indent="-13335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en" sz="900">
                <a:solidFill>
                  <a:schemeClr val="dk1"/>
                </a:solidFill>
              </a:rPr>
              <a:t>High</a:t>
            </a:r>
            <a:endParaRPr b="1" i="1"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