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13f70cf76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13f70cf7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3f7382d0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13f7382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STOVE TESTING SCHOOL</a:t>
            </a:r>
            <a:endParaRPr b="0" i="0" sz="4400" u="none" cap="none" strike="noStrike">
              <a:solidFill>
                <a:schemeClr val="dk1"/>
              </a:solidFill>
              <a:latin typeface="Calibri"/>
              <a:ea typeface="Calibri"/>
              <a:cs typeface="Calibri"/>
              <a:sym typeface="Calibri"/>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Font typeface="Arial"/>
              <a:buNone/>
            </a:pPr>
            <a:r>
              <a:rPr b="0" i="0" lang="en-US" sz="3200" u="none" cap="none" strike="noStrike">
                <a:solidFill>
                  <a:srgbClr val="888888"/>
                </a:solidFill>
                <a:latin typeface="Calibri"/>
                <a:ea typeface="Calibri"/>
                <a:cs typeface="Calibri"/>
                <a:sym typeface="Calibri"/>
              </a:rPr>
              <a:t>KOKO </a:t>
            </a:r>
            <a:endParaRPr/>
          </a:p>
          <a:p>
            <a:pPr indent="0" lvl="0" marL="0" marR="0" rtl="0" algn="ctr">
              <a:spcBef>
                <a:spcPts val="640"/>
              </a:spcBef>
              <a:spcAft>
                <a:spcPts val="0"/>
              </a:spcAft>
              <a:buClr>
                <a:srgbClr val="888888"/>
              </a:buClr>
              <a:buFont typeface="Arial"/>
              <a:buNone/>
            </a:pPr>
            <a:r>
              <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WBT</a:t>
            </a:r>
            <a:endParaRPr b="0" i="0" sz="4400" u="none" cap="none" strike="noStrike">
              <a:solidFill>
                <a:schemeClr val="dk1"/>
              </a:solidFill>
              <a:latin typeface="Calibri"/>
              <a:ea typeface="Calibri"/>
              <a:cs typeface="Calibri"/>
              <a:sym typeface="Calibri"/>
            </a:endParaRPr>
          </a:p>
        </p:txBody>
      </p:sp>
      <p:sp>
        <p:nvSpPr>
          <p:cNvPr id="139" name="Google Shape;13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1" i="0" lang="en-US" sz="3200" u="none" cap="none" strike="noStrike">
                <a:solidFill>
                  <a:schemeClr val="dk1"/>
                </a:solidFill>
                <a:latin typeface="Calibri"/>
                <a:ea typeface="Calibri"/>
                <a:cs typeface="Calibri"/>
                <a:sym typeface="Calibri"/>
              </a:rPr>
              <a:t>Strengths: </a:t>
            </a:r>
            <a:endParaRPr b="1"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simplicity,</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replicability,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speed, and cost effective  to conduct.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It can provide preliminary understanding of stove performance and therefore inform the design process. </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WBT</a:t>
            </a:r>
            <a:endParaRPr b="0" i="0" sz="4400" u="none" cap="none" strike="noStrike">
              <a:solidFill>
                <a:schemeClr val="dk1"/>
              </a:solidFill>
              <a:latin typeface="Calibri"/>
              <a:ea typeface="Calibri"/>
              <a:cs typeface="Calibri"/>
              <a:sym typeface="Calibri"/>
            </a:endParaRPr>
          </a:p>
        </p:txBody>
      </p:sp>
      <p:sp>
        <p:nvSpPr>
          <p:cNvPr id="145" name="Google Shape;145;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1" i="0" lang="en-US" sz="3200" u="none" cap="none" strike="noStrike">
                <a:solidFill>
                  <a:schemeClr val="dk1"/>
                </a:solidFill>
                <a:latin typeface="Calibri"/>
                <a:ea typeface="Calibri"/>
                <a:cs typeface="Calibri"/>
                <a:sym typeface="Calibri"/>
              </a:rPr>
              <a:t>Weaknesses: </a:t>
            </a:r>
            <a:endParaRPr b="1"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only a rough approximation of actual cooking. Recent studies have shown that WBT are not good predictors of actual fuel use when compared to measurements in fuel use in households </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Safety</a:t>
            </a:r>
            <a:endParaRPr b="0" i="0" sz="4400" u="none" cap="none" strike="noStrike">
              <a:solidFill>
                <a:schemeClr val="dk1"/>
              </a:solidFill>
              <a:latin typeface="Calibri"/>
              <a:ea typeface="Calibri"/>
              <a:cs typeface="Calibri"/>
              <a:sym typeface="Calibri"/>
            </a:endParaRPr>
          </a:p>
        </p:txBody>
      </p:sp>
      <p:sp>
        <p:nvSpPr>
          <p:cNvPr id="151" name="Google Shape;151;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the ten safety evaluation procedures for household biofuel cookstoves are used to evaluate safety, they are outlined below</a:t>
            </a:r>
            <a:endParaRPr/>
          </a:p>
          <a:p>
            <a:pPr indent="-514350" lvl="0" marL="514350" marR="0" rtl="0" algn="l">
              <a:spcBef>
                <a:spcPts val="640"/>
              </a:spcBef>
              <a:spcAft>
                <a:spcPts val="0"/>
              </a:spcAft>
              <a:buClr>
                <a:schemeClr val="dk1"/>
              </a:buClr>
              <a:buSzPts val="3200"/>
              <a:buFont typeface="Arial"/>
              <a:buAutoNum type="arabicPeriod"/>
            </a:pPr>
            <a:r>
              <a:rPr b="0" i="0" lang="en-US" sz="3200" u="none" cap="none" strike="noStrike">
                <a:solidFill>
                  <a:schemeClr val="dk1"/>
                </a:solidFill>
                <a:latin typeface="Calibri"/>
                <a:ea typeface="Calibri"/>
                <a:cs typeface="Calibri"/>
                <a:sym typeface="Calibri"/>
              </a:rPr>
              <a:t>Sharp edges and points</a:t>
            </a:r>
            <a:endParaRPr/>
          </a:p>
          <a:p>
            <a:pPr indent="-514350" lvl="0" marL="514350" marR="0" rtl="0" algn="l">
              <a:spcBef>
                <a:spcPts val="640"/>
              </a:spcBef>
              <a:spcAft>
                <a:spcPts val="0"/>
              </a:spcAft>
              <a:buClr>
                <a:schemeClr val="dk1"/>
              </a:buClr>
              <a:buSzPts val="3200"/>
              <a:buFont typeface="Arial"/>
              <a:buAutoNum type="arabicPeriod"/>
            </a:pPr>
            <a:r>
              <a:rPr b="0" i="0" lang="en-US" sz="3200" u="none" cap="none" strike="noStrike">
                <a:solidFill>
                  <a:schemeClr val="dk1"/>
                </a:solidFill>
                <a:latin typeface="Calibri"/>
                <a:ea typeface="Calibri"/>
                <a:cs typeface="Calibri"/>
                <a:sym typeface="Calibri"/>
              </a:rPr>
              <a:t>Cookstove tipping</a:t>
            </a:r>
            <a:endParaRPr/>
          </a:p>
          <a:p>
            <a:pPr indent="-514350" lvl="0" marL="514350" marR="0" rtl="0" algn="l">
              <a:spcBef>
                <a:spcPts val="640"/>
              </a:spcBef>
              <a:spcAft>
                <a:spcPts val="0"/>
              </a:spcAft>
              <a:buClr>
                <a:schemeClr val="dk1"/>
              </a:buClr>
              <a:buSzPts val="3200"/>
              <a:buFont typeface="Arial"/>
              <a:buAutoNum type="arabicPeriod"/>
            </a:pPr>
            <a:r>
              <a:rPr b="0" i="0" lang="en-US" sz="3200" u="none" cap="none" strike="noStrike">
                <a:solidFill>
                  <a:schemeClr val="dk1"/>
                </a:solidFill>
                <a:latin typeface="Calibri"/>
                <a:ea typeface="Calibri"/>
                <a:cs typeface="Calibri"/>
                <a:sym typeface="Calibri"/>
              </a:rPr>
              <a:t>Containment of Fuel</a:t>
            </a:r>
            <a:endParaRPr/>
          </a:p>
          <a:p>
            <a:pPr indent="-514350" lvl="0" marL="514350" marR="0" rtl="0" algn="l">
              <a:spcBef>
                <a:spcPts val="640"/>
              </a:spcBef>
              <a:spcAft>
                <a:spcPts val="0"/>
              </a:spcAft>
              <a:buClr>
                <a:schemeClr val="dk1"/>
              </a:buClr>
              <a:buSzPts val="3200"/>
              <a:buFont typeface="Arial"/>
              <a:buAutoNum type="arabicPeriod"/>
            </a:pPr>
            <a:r>
              <a:rPr b="0" i="0" lang="en-US" sz="3200" u="none" cap="none" strike="noStrike">
                <a:solidFill>
                  <a:schemeClr val="dk1"/>
                </a:solidFill>
                <a:latin typeface="Calibri"/>
                <a:ea typeface="Calibri"/>
                <a:cs typeface="Calibri"/>
                <a:sym typeface="Calibri"/>
              </a:rPr>
              <a:t>Obstructions near cooking surface</a:t>
            </a:r>
            <a:endParaRPr/>
          </a:p>
          <a:p>
            <a:pPr indent="-514350" lvl="0" marL="514350" marR="0" rtl="0" algn="l">
              <a:spcBef>
                <a:spcPts val="640"/>
              </a:spcBef>
              <a:spcAft>
                <a:spcPts val="0"/>
              </a:spcAft>
              <a:buClr>
                <a:schemeClr val="dk1"/>
              </a:buClr>
              <a:buSzPts val="3200"/>
              <a:buFont typeface="Arial"/>
              <a:buAutoNum type="arabicPeriod"/>
            </a:pPr>
            <a:r>
              <a:rPr b="0" i="0" lang="en-US" sz="3200" u="none" cap="none" strike="noStrike">
                <a:solidFill>
                  <a:schemeClr val="dk1"/>
                </a:solidFill>
                <a:latin typeface="Calibri"/>
                <a:ea typeface="Calibri"/>
                <a:cs typeface="Calibri"/>
                <a:sym typeface="Calibri"/>
              </a:rPr>
              <a:t>Surface temperature</a:t>
            </a:r>
            <a:endParaRPr/>
          </a:p>
          <a:p>
            <a:pPr indent="-514350" lvl="0" marL="51435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Safety</a:t>
            </a:r>
            <a:endParaRPr b="0" i="0" sz="4400" u="none" cap="none" strike="noStrike">
              <a:solidFill>
                <a:schemeClr val="dk1"/>
              </a:solidFill>
              <a:latin typeface="Calibri"/>
              <a:ea typeface="Calibri"/>
              <a:cs typeface="Calibri"/>
              <a:sym typeface="Calibri"/>
            </a:endParaRPr>
          </a:p>
        </p:txBody>
      </p:sp>
      <p:sp>
        <p:nvSpPr>
          <p:cNvPr id="157" name="Google Shape;157;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6. Heat transfer to the environment</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7. Handle Temperature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8. Chimney Shielding</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9. Flames Surrounding Cookpot</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10. Flames Exiting fuel chamber, canister or pipes</a:t>
            </a:r>
            <a:endParaRP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Controlled cooking Test</a:t>
            </a:r>
            <a:endParaRPr b="0" i="0" sz="4400" u="none" cap="none" strike="noStrike">
              <a:solidFill>
                <a:schemeClr val="dk1"/>
              </a:solidFill>
              <a:latin typeface="Calibri"/>
              <a:ea typeface="Calibri"/>
              <a:cs typeface="Calibri"/>
              <a:sym typeface="Calibri"/>
            </a:endParaRPr>
          </a:p>
        </p:txBody>
      </p:sp>
      <p:sp>
        <p:nvSpPr>
          <p:cNvPr id="163" name="Google Shape;163;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lnSpc>
                <a:spcPct val="9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 The Controlled Cooking Test (CCT) is a laboratory or field test that measures stove performance in comparison to traditional cooking methods when a cook prepares a local meal. The CCT is designed to assess stove performance in a controlled setting using a standard task chosen to emulate local practices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US"/>
              <a:t>Controlled </a:t>
            </a:r>
            <a:r>
              <a:rPr b="0" i="0" lang="en-US" sz="4400" u="none" cap="none" strike="noStrike">
                <a:solidFill>
                  <a:schemeClr val="dk1"/>
                </a:solidFill>
                <a:latin typeface="Calibri"/>
                <a:ea typeface="Calibri"/>
                <a:cs typeface="Calibri"/>
                <a:sym typeface="Calibri"/>
              </a:rPr>
              <a:t>Cooking Tests</a:t>
            </a:r>
            <a:endParaRPr b="0" i="0" sz="4400" u="none" cap="none" strike="noStrike">
              <a:solidFill>
                <a:schemeClr val="dk1"/>
              </a:solidFill>
              <a:latin typeface="Calibri"/>
              <a:ea typeface="Calibri"/>
              <a:cs typeface="Calibri"/>
              <a:sym typeface="Calibri"/>
            </a:endParaRPr>
          </a:p>
        </p:txBody>
      </p:sp>
      <p:sp>
        <p:nvSpPr>
          <p:cNvPr id="169" name="Google Shape;169;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 It reveals what is possible in households under ideal conditions but not necessarily what is actually achieved by households during daily use. It should be done by a person who is familiar with the meal being cooked, the traditional cooking methods, and the operation of the stove being tested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US"/>
              <a:t>Controlled Cooking Tests</a:t>
            </a:r>
            <a:endParaRPr b="0" i="0" sz="4400" u="none" cap="none" strike="noStrike">
              <a:solidFill>
                <a:schemeClr val="dk1"/>
              </a:solidFill>
              <a:latin typeface="Calibri"/>
              <a:ea typeface="Calibri"/>
              <a:cs typeface="Calibri"/>
              <a:sym typeface="Calibri"/>
            </a:endParaRPr>
          </a:p>
        </p:txBody>
      </p:sp>
      <p:sp>
        <p:nvSpPr>
          <p:cNvPr id="175" name="Google Shape;175;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Strengths: relative simplicity, replicability, speed, and cost effective  to conduct. It can provide preliminary understanding of stove performance for local cooking and therefore can be helpful through the design and dissemination process. </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US"/>
              <a:t>Controlled Cooking Tests</a:t>
            </a:r>
            <a:endParaRPr b="0" i="0" sz="4400" u="none" cap="none" strike="noStrike">
              <a:solidFill>
                <a:schemeClr val="dk1"/>
              </a:solidFill>
              <a:latin typeface="Calibri"/>
              <a:ea typeface="Calibri"/>
              <a:cs typeface="Calibri"/>
              <a:sym typeface="Calibri"/>
            </a:endParaRPr>
          </a:p>
        </p:txBody>
      </p:sp>
      <p:sp>
        <p:nvSpPr>
          <p:cNvPr id="181" name="Google Shape;181;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Weaknesses: controlled conditions (including fuel, food procurement and training) still do not reflect uncontrolled usage that is sensitive to operator behavior differences or fuels that vary in composition, moisture, and size </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Kitchen performance test</a:t>
            </a:r>
            <a:endParaRPr b="0" i="0" sz="4400" u="none" cap="none" strike="noStrike">
              <a:solidFill>
                <a:schemeClr val="dk1"/>
              </a:solidFill>
              <a:latin typeface="Calibri"/>
              <a:ea typeface="Calibri"/>
              <a:cs typeface="Calibri"/>
              <a:sym typeface="Calibri"/>
            </a:endParaRPr>
          </a:p>
        </p:txBody>
      </p:sp>
      <p:sp>
        <p:nvSpPr>
          <p:cNvPr id="187" name="Google Shape;187;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 The Kitchen Performance Test (KPT) is the principal field test used to evaluate stove performance in real-world settings. It is used in the homes of stove users and is designed to assess actual impacts on household fuel consumption.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KPT</a:t>
            </a:r>
            <a:endParaRPr b="0" i="0" sz="4400" u="none" cap="none" strike="noStrike">
              <a:solidFill>
                <a:schemeClr val="dk1"/>
              </a:solidFill>
              <a:latin typeface="Calibri"/>
              <a:ea typeface="Calibri"/>
              <a:cs typeface="Calibri"/>
              <a:sym typeface="Calibri"/>
            </a:endParaRPr>
          </a:p>
        </p:txBody>
      </p:sp>
      <p:sp>
        <p:nvSpPr>
          <p:cNvPr id="193" name="Google Shape;193;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 KPTs are typically conducted in the course of a dissemination effort with local populations cooking normally, and give the best indication of real world changes. They are often conducted over several days of </a:t>
            </a:r>
            <a:r>
              <a:rPr lang="en-US"/>
              <a:t>continuous</a:t>
            </a:r>
            <a:r>
              <a:rPr b="0" i="0" lang="en-US" sz="3200" u="none" cap="none" strike="noStrike">
                <a:solidFill>
                  <a:schemeClr val="dk1"/>
                </a:solidFill>
                <a:latin typeface="Calibri"/>
                <a:ea typeface="Calibri"/>
                <a:cs typeface="Calibri"/>
                <a:sym typeface="Calibri"/>
              </a:rPr>
              <a:t> monitoring.</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INTRODUCTION</a:t>
            </a:r>
            <a:endParaRPr b="0" i="0" sz="4400" u="none" cap="none" strike="noStrike">
              <a:solidFill>
                <a:schemeClr val="dk1"/>
              </a:solidFill>
              <a:latin typeface="Calibri"/>
              <a:ea typeface="Calibri"/>
              <a:cs typeface="Calibri"/>
              <a:sym typeface="Calibri"/>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KOKO Networks is a start up venture based Business Network</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Our mission is to improve life for everyone in Africa’s cities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Smartcook is the entry product for KOKO Networks into the Market</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US"/>
              <a:t>Durability And Quality Tests</a:t>
            </a:r>
            <a:endParaRPr b="0" i="0" sz="4400" u="none" cap="none" strike="noStrike">
              <a:solidFill>
                <a:schemeClr val="dk1"/>
              </a:solidFill>
              <a:latin typeface="Calibri"/>
              <a:ea typeface="Calibri"/>
              <a:cs typeface="Calibri"/>
              <a:sym typeface="Calibri"/>
            </a:endParaRPr>
          </a:p>
        </p:txBody>
      </p:sp>
      <p:sp>
        <p:nvSpPr>
          <p:cNvPr id="199" name="Google Shape;199;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800"/>
              </a:spcBef>
              <a:spcAft>
                <a:spcPts val="0"/>
              </a:spcAft>
              <a:buClr>
                <a:schemeClr val="dk1"/>
              </a:buClr>
              <a:buSzPts val="1100"/>
              <a:buFont typeface="Arial"/>
              <a:buNone/>
            </a:pPr>
            <a:r>
              <a:rPr lang="en-US">
                <a:latin typeface="Arial"/>
                <a:ea typeface="Arial"/>
                <a:cs typeface="Arial"/>
                <a:sym typeface="Arial"/>
              </a:rPr>
              <a:t>•</a:t>
            </a:r>
            <a:r>
              <a:rPr lang="en-US"/>
              <a:t>Durability affects numerous aspects of the cookstove sector, including usability, performance, safety, and user perception</a:t>
            </a:r>
            <a:endParaRPr/>
          </a:p>
          <a:p>
            <a:pPr indent="-139700" lvl="0" marL="342900" marR="0" rtl="0" algn="l">
              <a:spcBef>
                <a:spcPts val="0"/>
              </a:spcBef>
              <a:spcAft>
                <a:spcPts val="0"/>
              </a:spcAft>
              <a:buClr>
                <a:schemeClr val="dk1"/>
              </a:buClr>
              <a:buSzPts val="3200"/>
              <a:buFont typeface="Arial"/>
              <a:buNone/>
            </a:pPr>
            <a:r>
              <a:rPr lang="en-US"/>
              <a:t>The tests seek to identify not only aspects of cookstove designs that may affect usable life, but also the larger concept of cookstove quality. Four primary aspects of cookstove quality were considered when developing the tests.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US"/>
              <a:t>Quality</a:t>
            </a:r>
            <a:endParaRPr b="0" i="0" sz="4400" u="none" cap="none" strike="noStrike">
              <a:solidFill>
                <a:schemeClr val="dk1"/>
              </a:solidFill>
              <a:latin typeface="Calibri"/>
              <a:ea typeface="Calibri"/>
              <a:cs typeface="Calibri"/>
              <a:sym typeface="Calibri"/>
            </a:endParaRPr>
          </a:p>
        </p:txBody>
      </p:sp>
      <p:sp>
        <p:nvSpPr>
          <p:cNvPr id="205" name="Google Shape;205;p33"/>
          <p:cNvSpPr txBox="1"/>
          <p:nvPr>
            <p:ph idx="1" type="body"/>
          </p:nvPr>
        </p:nvSpPr>
        <p:spPr>
          <a:xfrm>
            <a:off x="457200" y="1260550"/>
            <a:ext cx="8229600" cy="5327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700"/>
              </a:spcBef>
              <a:spcAft>
                <a:spcPts val="0"/>
              </a:spcAft>
              <a:buClr>
                <a:schemeClr val="dk1"/>
              </a:buClr>
              <a:buSzPts val="1100"/>
              <a:buFont typeface="Arial"/>
              <a:buNone/>
            </a:pPr>
            <a:r>
              <a:rPr lang="en-US" sz="3000"/>
              <a:t>COMPONENTS OF QUALITY</a:t>
            </a:r>
            <a:endParaRPr sz="3000"/>
          </a:p>
          <a:p>
            <a:pPr indent="0" lvl="0" marL="0" rtl="0" algn="l">
              <a:lnSpc>
                <a:spcPct val="115000"/>
              </a:lnSpc>
              <a:spcBef>
                <a:spcPts val="700"/>
              </a:spcBef>
              <a:spcAft>
                <a:spcPts val="0"/>
              </a:spcAft>
              <a:buClr>
                <a:schemeClr val="dk1"/>
              </a:buClr>
              <a:buSzPts val="1100"/>
              <a:buFont typeface="Arial"/>
              <a:buNone/>
            </a:pPr>
            <a:r>
              <a:rPr lang="en-US" sz="3000">
                <a:latin typeface="Arial"/>
                <a:ea typeface="Arial"/>
                <a:cs typeface="Arial"/>
                <a:sym typeface="Arial"/>
              </a:rPr>
              <a:t>•</a:t>
            </a:r>
            <a:r>
              <a:rPr lang="en-US" sz="3000"/>
              <a:t>a) Performance – will performance and safety change as the cookstove ages?</a:t>
            </a:r>
            <a:endParaRPr sz="3000"/>
          </a:p>
          <a:p>
            <a:pPr indent="0" lvl="0" marL="0" rtl="0" algn="l">
              <a:lnSpc>
                <a:spcPct val="115000"/>
              </a:lnSpc>
              <a:spcBef>
                <a:spcPts val="700"/>
              </a:spcBef>
              <a:spcAft>
                <a:spcPts val="0"/>
              </a:spcAft>
              <a:buClr>
                <a:schemeClr val="dk1"/>
              </a:buClr>
              <a:buSzPts val="1100"/>
              <a:buFont typeface="Arial"/>
              <a:buNone/>
            </a:pPr>
            <a:r>
              <a:rPr lang="en-US" sz="3000">
                <a:latin typeface="Arial"/>
                <a:ea typeface="Arial"/>
                <a:cs typeface="Arial"/>
                <a:sym typeface="Arial"/>
              </a:rPr>
              <a:t>•</a:t>
            </a:r>
            <a:r>
              <a:rPr lang="en-US" sz="3000"/>
              <a:t>b) Reliability – will the cookstove continue to perform as anticipated?</a:t>
            </a:r>
            <a:endParaRPr sz="3000"/>
          </a:p>
          <a:p>
            <a:pPr indent="0" lvl="0" marL="0" rtl="0" algn="l">
              <a:lnSpc>
                <a:spcPct val="115000"/>
              </a:lnSpc>
              <a:spcBef>
                <a:spcPts val="700"/>
              </a:spcBef>
              <a:spcAft>
                <a:spcPts val="0"/>
              </a:spcAft>
              <a:buClr>
                <a:schemeClr val="dk1"/>
              </a:buClr>
              <a:buSzPts val="1100"/>
              <a:buFont typeface="Arial"/>
              <a:buNone/>
            </a:pPr>
            <a:r>
              <a:rPr lang="en-US" sz="3000">
                <a:latin typeface="Arial"/>
                <a:ea typeface="Arial"/>
                <a:cs typeface="Arial"/>
                <a:sym typeface="Arial"/>
              </a:rPr>
              <a:t>•</a:t>
            </a:r>
            <a:r>
              <a:rPr lang="en-US" sz="3000"/>
              <a:t>c) Durability – will the cookstove last?</a:t>
            </a:r>
            <a:endParaRPr sz="3000"/>
          </a:p>
          <a:p>
            <a:pPr indent="-139700" lvl="0" marL="342900" marR="0" rtl="0" algn="l">
              <a:spcBef>
                <a:spcPts val="0"/>
              </a:spcBef>
              <a:spcAft>
                <a:spcPts val="0"/>
              </a:spcAft>
              <a:buClr>
                <a:schemeClr val="dk1"/>
              </a:buClr>
              <a:buSzPts val="3200"/>
              <a:buFont typeface="Arial"/>
              <a:buNone/>
            </a:pPr>
            <a:r>
              <a:rPr lang="en-US" sz="3000"/>
              <a:t>d) Perceived Quality – will the customer feel, regardless of true performance that the product they have purchased is worth the price?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US"/>
              <a:t>Tests</a:t>
            </a:r>
            <a:endParaRPr b="0" i="0" sz="4400" u="none" cap="none" strike="noStrike">
              <a:solidFill>
                <a:schemeClr val="dk1"/>
              </a:solidFill>
              <a:latin typeface="Calibri"/>
              <a:ea typeface="Calibri"/>
              <a:cs typeface="Calibri"/>
              <a:sym typeface="Calibri"/>
            </a:endParaRPr>
          </a:p>
        </p:txBody>
      </p:sp>
      <p:sp>
        <p:nvSpPr>
          <p:cNvPr id="211" name="Google Shape;211;p34"/>
          <p:cNvSpPr txBox="1"/>
          <p:nvPr>
            <p:ph idx="1" type="body"/>
          </p:nvPr>
        </p:nvSpPr>
        <p:spPr>
          <a:xfrm>
            <a:off x="457200" y="1600200"/>
            <a:ext cx="8229600" cy="5017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800"/>
              </a:spcBef>
              <a:spcAft>
                <a:spcPts val="0"/>
              </a:spcAft>
              <a:buClr>
                <a:schemeClr val="dk1"/>
              </a:buClr>
              <a:buSzPts val="1100"/>
              <a:buFont typeface="Arial"/>
              <a:buNone/>
            </a:pPr>
            <a:r>
              <a:rPr lang="en-US">
                <a:latin typeface="Arial"/>
                <a:ea typeface="Arial"/>
                <a:cs typeface="Arial"/>
                <a:sym typeface="Arial"/>
              </a:rPr>
              <a:t>•</a:t>
            </a:r>
            <a:r>
              <a:rPr lang="en-US"/>
              <a:t>1. Extended Run Test</a:t>
            </a:r>
            <a:endParaRPr/>
          </a:p>
          <a:p>
            <a:pPr indent="0" lvl="0" marL="0" rtl="0" algn="l">
              <a:lnSpc>
                <a:spcPct val="115000"/>
              </a:lnSpc>
              <a:spcBef>
                <a:spcPts val="800"/>
              </a:spcBef>
              <a:spcAft>
                <a:spcPts val="0"/>
              </a:spcAft>
              <a:buClr>
                <a:schemeClr val="dk1"/>
              </a:buClr>
              <a:buSzPts val="1100"/>
              <a:buFont typeface="Arial"/>
              <a:buNone/>
            </a:pPr>
            <a:r>
              <a:rPr lang="en-US">
                <a:latin typeface="Arial"/>
                <a:ea typeface="Arial"/>
                <a:cs typeface="Arial"/>
                <a:sym typeface="Arial"/>
              </a:rPr>
              <a:t>•</a:t>
            </a:r>
            <a:r>
              <a:rPr lang="en-US"/>
              <a:t>2. External Impact Test</a:t>
            </a:r>
            <a:endParaRPr/>
          </a:p>
          <a:p>
            <a:pPr indent="0" lvl="0" marL="0" rtl="0" algn="l">
              <a:lnSpc>
                <a:spcPct val="115000"/>
              </a:lnSpc>
              <a:spcBef>
                <a:spcPts val="800"/>
              </a:spcBef>
              <a:spcAft>
                <a:spcPts val="0"/>
              </a:spcAft>
              <a:buClr>
                <a:schemeClr val="dk1"/>
              </a:buClr>
              <a:buSzPts val="1100"/>
              <a:buFont typeface="Arial"/>
              <a:buNone/>
            </a:pPr>
            <a:r>
              <a:rPr lang="en-US">
                <a:latin typeface="Arial"/>
                <a:ea typeface="Arial"/>
                <a:cs typeface="Arial"/>
                <a:sym typeface="Arial"/>
              </a:rPr>
              <a:t>•</a:t>
            </a:r>
            <a:r>
              <a:rPr lang="en-US"/>
              <a:t>3. Internal Impact</a:t>
            </a:r>
            <a:endParaRPr/>
          </a:p>
          <a:p>
            <a:pPr indent="0" lvl="0" marL="0" rtl="0" algn="l">
              <a:lnSpc>
                <a:spcPct val="115000"/>
              </a:lnSpc>
              <a:spcBef>
                <a:spcPts val="800"/>
              </a:spcBef>
              <a:spcAft>
                <a:spcPts val="0"/>
              </a:spcAft>
              <a:buClr>
                <a:schemeClr val="dk1"/>
              </a:buClr>
              <a:buSzPts val="1100"/>
              <a:buFont typeface="Arial"/>
              <a:buNone/>
            </a:pPr>
            <a:r>
              <a:rPr lang="en-US">
                <a:latin typeface="Arial"/>
                <a:ea typeface="Arial"/>
                <a:cs typeface="Arial"/>
                <a:sym typeface="Arial"/>
              </a:rPr>
              <a:t>•</a:t>
            </a:r>
            <a:r>
              <a:rPr lang="en-US"/>
              <a:t>4. Corrosion Testing</a:t>
            </a:r>
            <a:endParaRPr/>
          </a:p>
          <a:p>
            <a:pPr indent="0" lvl="0" marL="0" rtl="0" algn="l">
              <a:lnSpc>
                <a:spcPct val="115000"/>
              </a:lnSpc>
              <a:spcBef>
                <a:spcPts val="800"/>
              </a:spcBef>
              <a:spcAft>
                <a:spcPts val="0"/>
              </a:spcAft>
              <a:buClr>
                <a:schemeClr val="dk1"/>
              </a:buClr>
              <a:buSzPts val="1100"/>
              <a:buFont typeface="Arial"/>
              <a:buNone/>
            </a:pPr>
            <a:r>
              <a:rPr lang="en-US">
                <a:latin typeface="Arial"/>
                <a:ea typeface="Arial"/>
                <a:cs typeface="Arial"/>
                <a:sym typeface="Arial"/>
              </a:rPr>
              <a:t>•</a:t>
            </a:r>
            <a:r>
              <a:rPr lang="en-US"/>
              <a:t>5. Coating Adhesion Testing</a:t>
            </a:r>
            <a:endParaRPr/>
          </a:p>
          <a:p>
            <a:pPr indent="0" lvl="0" marL="0" rtl="0" algn="l">
              <a:lnSpc>
                <a:spcPct val="115000"/>
              </a:lnSpc>
              <a:spcBef>
                <a:spcPts val="800"/>
              </a:spcBef>
              <a:spcAft>
                <a:spcPts val="0"/>
              </a:spcAft>
              <a:buClr>
                <a:schemeClr val="dk1"/>
              </a:buClr>
              <a:buSzPts val="1100"/>
              <a:buFont typeface="Arial"/>
              <a:buNone/>
            </a:pPr>
            <a:r>
              <a:rPr lang="en-US">
                <a:latin typeface="Arial"/>
                <a:ea typeface="Arial"/>
                <a:cs typeface="Arial"/>
                <a:sym typeface="Arial"/>
              </a:rPr>
              <a:t>•</a:t>
            </a:r>
            <a:r>
              <a:rPr lang="en-US"/>
              <a:t>6. Quenching Test</a:t>
            </a:r>
            <a:endParaRPr/>
          </a:p>
          <a:p>
            <a:pPr indent="0" lvl="0" marL="0" rtl="0" algn="l">
              <a:lnSpc>
                <a:spcPct val="115000"/>
              </a:lnSpc>
              <a:spcBef>
                <a:spcPts val="800"/>
              </a:spcBef>
              <a:spcAft>
                <a:spcPts val="0"/>
              </a:spcAft>
              <a:buClr>
                <a:schemeClr val="dk1"/>
              </a:buClr>
              <a:buSzPts val="1100"/>
              <a:buFont typeface="Arial"/>
              <a:buNone/>
            </a:pPr>
            <a:r>
              <a:rPr lang="en-US">
                <a:latin typeface="Arial"/>
                <a:ea typeface="Arial"/>
                <a:cs typeface="Arial"/>
                <a:sym typeface="Arial"/>
              </a:rPr>
              <a:t>•</a:t>
            </a:r>
            <a:r>
              <a:rPr lang="en-US"/>
              <a:t>7. Material Failure Temperature</a:t>
            </a:r>
            <a:endParaRPr/>
          </a:p>
          <a:p>
            <a:pPr indent="-139700" lvl="0" marL="342900" marR="0" rtl="0" algn="l">
              <a:spcBef>
                <a:spcPts val="0"/>
              </a:spcBef>
              <a:spcAft>
                <a:spcPts val="0"/>
              </a:spcAft>
              <a:buClr>
                <a:schemeClr val="dk1"/>
              </a:buClr>
              <a:buSzPts val="3200"/>
              <a:buFont typeface="Arial"/>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US"/>
              <a:t>KOKO Smartcook Stove</a:t>
            </a:r>
            <a:endParaRPr b="0" i="0" sz="4400" u="none" cap="none" strike="noStrike">
              <a:solidFill>
                <a:schemeClr val="dk1"/>
              </a:solidFill>
              <a:latin typeface="Calibri"/>
              <a:ea typeface="Calibri"/>
              <a:cs typeface="Calibri"/>
              <a:sym typeface="Calibri"/>
            </a:endParaRPr>
          </a:p>
        </p:txBody>
      </p:sp>
      <p:pic>
        <p:nvPicPr>
          <p:cNvPr id="217" name="Google Shape;217;p35"/>
          <p:cNvPicPr preferRelativeResize="0"/>
          <p:nvPr/>
        </p:nvPicPr>
        <p:blipFill rotWithShape="1">
          <a:blip r:embed="rId3">
            <a:alphaModFix/>
          </a:blip>
          <a:srcRect b="15361" l="12001" r="13593" t="0"/>
          <a:stretch/>
        </p:blipFill>
        <p:spPr>
          <a:xfrm>
            <a:off x="2138524" y="1771650"/>
            <a:ext cx="5295751" cy="3314700"/>
          </a:xfrm>
          <a:prstGeom prst="rect">
            <a:avLst/>
          </a:prstGeom>
          <a:noFill/>
          <a:ln>
            <a:noFill/>
          </a:ln>
        </p:spPr>
      </p:pic>
      <p:pic>
        <p:nvPicPr>
          <p:cNvPr id="218" name="Google Shape;218;p35"/>
          <p:cNvPicPr preferRelativeResize="0"/>
          <p:nvPr/>
        </p:nvPicPr>
        <p:blipFill>
          <a:blip r:embed="rId4">
            <a:alphaModFix/>
          </a:blip>
          <a:stretch>
            <a:fillRect/>
          </a:stretch>
        </p:blipFill>
        <p:spPr>
          <a:xfrm>
            <a:off x="75025" y="1230550"/>
            <a:ext cx="8883899" cy="5537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KOKO Smartcook Stove</a:t>
            </a:r>
            <a:endParaRPr/>
          </a:p>
        </p:txBody>
      </p:sp>
      <p:sp>
        <p:nvSpPr>
          <p:cNvPr id="224" name="Google Shape;224;p36"/>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None/>
            </a:pPr>
            <a:r>
              <a:t/>
            </a:r>
            <a:endParaRPr/>
          </a:p>
        </p:txBody>
      </p:sp>
      <p:pic>
        <p:nvPicPr>
          <p:cNvPr id="225" name="Google Shape;225;p36"/>
          <p:cNvPicPr preferRelativeResize="0"/>
          <p:nvPr/>
        </p:nvPicPr>
        <p:blipFill>
          <a:blip r:embed="rId3">
            <a:alphaModFix/>
          </a:blip>
          <a:stretch>
            <a:fillRect/>
          </a:stretch>
        </p:blipFill>
        <p:spPr>
          <a:xfrm>
            <a:off x="614525" y="1600200"/>
            <a:ext cx="7521674" cy="4526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US"/>
              <a:t>Smartcook Testing Protocol</a:t>
            </a:r>
            <a:endParaRPr b="0" i="0" sz="4400" u="none" cap="none" strike="noStrike">
              <a:solidFill>
                <a:schemeClr val="dk1"/>
              </a:solidFill>
              <a:latin typeface="Calibri"/>
              <a:ea typeface="Calibri"/>
              <a:cs typeface="Calibri"/>
              <a:sym typeface="Calibri"/>
            </a:endParaRPr>
          </a:p>
        </p:txBody>
      </p:sp>
      <p:sp>
        <p:nvSpPr>
          <p:cNvPr id="231" name="Google Shape;231;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rPr lang="en-US"/>
              <a:t>The protocol consists of the following Tests</a:t>
            </a:r>
            <a:endParaRPr/>
          </a:p>
          <a:p>
            <a:pPr indent="-431800" lvl="0" marL="457200" marR="0" rtl="0" algn="l">
              <a:spcBef>
                <a:spcPts val="0"/>
              </a:spcBef>
              <a:spcAft>
                <a:spcPts val="0"/>
              </a:spcAft>
              <a:buSzPts val="3200"/>
              <a:buAutoNum type="arabicPeriod"/>
            </a:pPr>
            <a:r>
              <a:rPr lang="en-US"/>
              <a:t>Functionality</a:t>
            </a:r>
            <a:endParaRPr/>
          </a:p>
          <a:p>
            <a:pPr indent="-431800" lvl="0" marL="457200" marR="0" rtl="0" algn="l">
              <a:spcBef>
                <a:spcPts val="0"/>
              </a:spcBef>
              <a:spcAft>
                <a:spcPts val="0"/>
              </a:spcAft>
              <a:buSzPts val="3200"/>
              <a:buAutoNum type="arabicPeriod"/>
            </a:pPr>
            <a:r>
              <a:rPr lang="en-US"/>
              <a:t>Safety</a:t>
            </a:r>
            <a:endParaRPr/>
          </a:p>
          <a:p>
            <a:pPr indent="-431800" lvl="0" marL="457200" marR="0" rtl="0" algn="l">
              <a:spcBef>
                <a:spcPts val="0"/>
              </a:spcBef>
              <a:spcAft>
                <a:spcPts val="0"/>
              </a:spcAft>
              <a:buSzPts val="3200"/>
              <a:buAutoNum type="arabicPeriod"/>
            </a:pPr>
            <a:r>
              <a:rPr lang="en-US"/>
              <a:t>Efficiency</a:t>
            </a:r>
            <a:endParaRPr/>
          </a:p>
          <a:p>
            <a:pPr indent="-431800" lvl="0" marL="457200" marR="0" rtl="0" algn="l">
              <a:spcBef>
                <a:spcPts val="0"/>
              </a:spcBef>
              <a:spcAft>
                <a:spcPts val="0"/>
              </a:spcAft>
              <a:buSzPts val="3200"/>
              <a:buAutoNum type="arabicPeriod"/>
            </a:pPr>
            <a:r>
              <a:rPr lang="en-US"/>
              <a:t>Kitchen Performance Test</a:t>
            </a:r>
            <a:endParaRPr/>
          </a:p>
          <a:p>
            <a:pPr indent="-431800" lvl="0" marL="457200" marR="0" rtl="0" algn="l">
              <a:spcBef>
                <a:spcPts val="0"/>
              </a:spcBef>
              <a:spcAft>
                <a:spcPts val="0"/>
              </a:spcAft>
              <a:buSzPts val="3200"/>
              <a:buAutoNum type="arabicPeriod"/>
            </a:pPr>
            <a:r>
              <a:rPr lang="en-US"/>
              <a:t>Durability Tests</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a:t>In this Exercise we shall Conduct Testing for the first three Tests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Calibri"/>
              <a:buNone/>
            </a:pPr>
            <a:r>
              <a:rPr lang="en-US"/>
              <a:t>Measurements to be Taken</a:t>
            </a:r>
            <a:endParaRPr b="0" i="0" sz="4400" u="none" cap="none" strike="noStrike">
              <a:solidFill>
                <a:schemeClr val="dk1"/>
              </a:solidFill>
              <a:latin typeface="Calibri"/>
              <a:ea typeface="Calibri"/>
              <a:cs typeface="Calibri"/>
              <a:sym typeface="Calibri"/>
            </a:endParaRPr>
          </a:p>
        </p:txBody>
      </p:sp>
      <p:sp>
        <p:nvSpPr>
          <p:cNvPr id="237" name="Google Shape;237;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rPr lang="en-US"/>
              <a:t>ambient conditions of the testing rooms</a:t>
            </a:r>
            <a:endParaRPr/>
          </a:p>
          <a:p>
            <a:pPr indent="-431800" lvl="0" marL="457200" marR="0" rtl="0" algn="l">
              <a:spcBef>
                <a:spcPts val="0"/>
              </a:spcBef>
              <a:spcAft>
                <a:spcPts val="0"/>
              </a:spcAft>
              <a:buSzPts val="3200"/>
              <a:buAutoNum type="arabicPeriod"/>
            </a:pPr>
            <a:r>
              <a:rPr lang="en-US"/>
              <a:t>initial temperature,relative humidity,general wind conditions(light breeze,strong wind,moderate wind or no wind).</a:t>
            </a:r>
            <a:endParaRPr/>
          </a:p>
          <a:p>
            <a:pPr indent="-431800" lvl="0" marL="457200" marR="0" rtl="0" algn="l">
              <a:spcBef>
                <a:spcPts val="0"/>
              </a:spcBef>
              <a:spcAft>
                <a:spcPts val="0"/>
              </a:spcAft>
              <a:buSzPts val="3200"/>
              <a:buAutoNum type="arabicPeriod"/>
            </a:pPr>
            <a:r>
              <a:rPr lang="en-US"/>
              <a:t>Weight of stove + fuel (initial and final </a:t>
            </a:r>
            <a:r>
              <a:rPr lang="en-US"/>
              <a:t>weights</a:t>
            </a:r>
            <a:r>
              <a:rPr lang="en-US"/>
              <a:t>)</a:t>
            </a:r>
            <a:endParaRPr/>
          </a:p>
          <a:p>
            <a:pPr indent="-431800" lvl="0" marL="457200" marR="0" rtl="0" algn="l">
              <a:spcBef>
                <a:spcPts val="0"/>
              </a:spcBef>
              <a:spcAft>
                <a:spcPts val="0"/>
              </a:spcAft>
              <a:buSzPts val="3200"/>
              <a:buAutoNum type="arabicPeriod"/>
            </a:pPr>
            <a:r>
              <a:rPr lang="en-US"/>
              <a:t>water temperatures(initial and final temp)</a:t>
            </a:r>
            <a:endParaRPr/>
          </a:p>
          <a:p>
            <a:pPr indent="-431800" lvl="0" marL="457200" marR="0" rtl="0" algn="l">
              <a:spcBef>
                <a:spcPts val="0"/>
              </a:spcBef>
              <a:spcAft>
                <a:spcPts val="0"/>
              </a:spcAft>
              <a:buSzPts val="3200"/>
              <a:buAutoNum type="arabicPeriod"/>
            </a:pPr>
            <a:r>
              <a:rPr lang="en-US"/>
              <a:t>dry weight of the cookpot</a:t>
            </a:r>
            <a:endParaRPr/>
          </a:p>
          <a:p>
            <a:pPr indent="-431800" lvl="0" marL="457200" marR="0" rtl="0" algn="l">
              <a:spcBef>
                <a:spcPts val="0"/>
              </a:spcBef>
              <a:spcAft>
                <a:spcPts val="0"/>
              </a:spcAft>
              <a:buSzPts val="3200"/>
              <a:buAutoNum type="arabicPeriod"/>
            </a:pPr>
            <a:r>
              <a:rPr lang="en-US"/>
              <a:t>weight of the cookpot+water(2.5litres)</a:t>
            </a:r>
            <a:endParaRPr/>
          </a:p>
          <a:p>
            <a:pPr indent="-139700" lvl="0" marL="342900" marR="0" rtl="0" algn="l">
              <a:spcBef>
                <a:spcPts val="0"/>
              </a:spcBef>
              <a:spcAft>
                <a:spcPts val="0"/>
              </a:spcAft>
              <a:buClr>
                <a:schemeClr val="dk1"/>
              </a:buClr>
              <a:buSzPts val="3200"/>
              <a:buFont typeface="Arial"/>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Sources of Error</a:t>
            </a:r>
            <a:endParaRPr/>
          </a:p>
        </p:txBody>
      </p:sp>
      <p:sp>
        <p:nvSpPr>
          <p:cNvPr id="243" name="Google Shape;243;p39"/>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431800" lvl="0" marL="457200" rtl="0" algn="l">
              <a:spcBef>
                <a:spcPts val="640"/>
              </a:spcBef>
              <a:spcAft>
                <a:spcPts val="0"/>
              </a:spcAft>
              <a:buSzPts val="3200"/>
              <a:buAutoNum type="arabicPeriod"/>
            </a:pPr>
            <a:r>
              <a:rPr lang="en-US"/>
              <a:t>Wrong Readings</a:t>
            </a:r>
            <a:endParaRPr/>
          </a:p>
          <a:p>
            <a:pPr indent="-431800" lvl="0" marL="457200" rtl="0" algn="l">
              <a:spcBef>
                <a:spcPts val="0"/>
              </a:spcBef>
              <a:spcAft>
                <a:spcPts val="0"/>
              </a:spcAft>
              <a:buSzPts val="3200"/>
              <a:buAutoNum type="arabicPeriod"/>
            </a:pPr>
            <a:r>
              <a:rPr lang="en-US"/>
              <a:t>Wrong Reading Angles</a:t>
            </a:r>
            <a:endParaRPr/>
          </a:p>
          <a:p>
            <a:pPr indent="-431800" lvl="0" marL="457200" rtl="0" algn="l">
              <a:spcBef>
                <a:spcPts val="0"/>
              </a:spcBef>
              <a:spcAft>
                <a:spcPts val="0"/>
              </a:spcAft>
              <a:buSzPts val="3200"/>
              <a:buAutoNum type="arabicPeriod"/>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4400" u="none" cap="none" strike="noStrike">
              <a:solidFill>
                <a:schemeClr val="dk1"/>
              </a:solidFill>
              <a:latin typeface="Calibri"/>
              <a:ea typeface="Calibri"/>
              <a:cs typeface="Calibri"/>
              <a:sym typeface="Calibri"/>
            </a:endParaRPr>
          </a:p>
        </p:txBody>
      </p:sp>
      <p:sp>
        <p:nvSpPr>
          <p:cNvPr id="249" name="Google Shape;249;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4400" u="none" cap="none" strike="noStrike">
              <a:solidFill>
                <a:schemeClr val="dk1"/>
              </a:solidFill>
              <a:latin typeface="Calibri"/>
              <a:ea typeface="Calibri"/>
              <a:cs typeface="Calibri"/>
              <a:sym typeface="Calibri"/>
            </a:endParaRPr>
          </a:p>
        </p:txBody>
      </p:sp>
      <p:sp>
        <p:nvSpPr>
          <p:cNvPr id="255" name="Google Shape;255;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Objectives</a:t>
            </a:r>
            <a:endParaRPr b="0" i="0" sz="4400" u="none" cap="none" strike="noStrike">
              <a:solidFill>
                <a:schemeClr val="dk1"/>
              </a:solidFill>
              <a:latin typeface="Calibri"/>
              <a:ea typeface="Calibri"/>
              <a:cs typeface="Calibri"/>
              <a:sym typeface="Calibri"/>
            </a:endParaRPr>
          </a:p>
        </p:txBody>
      </p:sp>
      <p:sp>
        <p:nvSpPr>
          <p:cNvPr id="97" name="Google Shape;97;p15"/>
          <p:cNvSpPr txBox="1"/>
          <p:nvPr>
            <p:ph idx="1" type="body"/>
          </p:nvPr>
        </p:nvSpPr>
        <p:spPr>
          <a:xfrm>
            <a:off x="457200" y="12192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By the end of this Module the learner should be able to </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 State the  Importance of stove testing</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B) Name the Various Types of Stove Tests</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 State Skills Required for Carrying out tests</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D)Understand parts and working of </a:t>
            </a:r>
            <a:r>
              <a:rPr lang="en-US"/>
              <a:t>t</a:t>
            </a:r>
            <a:r>
              <a:rPr b="0" i="0" lang="en-US" sz="3200" u="none" cap="none" strike="noStrike">
                <a:solidFill>
                  <a:schemeClr val="dk1"/>
                </a:solidFill>
                <a:latin typeface="Calibri"/>
                <a:ea typeface="Calibri"/>
                <a:cs typeface="Calibri"/>
                <a:sym typeface="Calibri"/>
              </a:rPr>
              <a:t>he Smartcook Stove</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 Use the KOKO Testing Protocol</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 Minimize on sources of errors during Testing</a:t>
            </a:r>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4400" u="none" cap="none" strike="noStrike">
              <a:solidFill>
                <a:schemeClr val="dk1"/>
              </a:solidFill>
              <a:latin typeface="Calibri"/>
              <a:ea typeface="Calibri"/>
              <a:cs typeface="Calibri"/>
              <a:sym typeface="Calibri"/>
            </a:endParaRPr>
          </a:p>
        </p:txBody>
      </p:sp>
      <p:sp>
        <p:nvSpPr>
          <p:cNvPr id="261" name="Google Shape;261;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4400" u="none" cap="none" strike="noStrike">
              <a:solidFill>
                <a:schemeClr val="dk1"/>
              </a:solidFill>
              <a:latin typeface="Calibri"/>
              <a:ea typeface="Calibri"/>
              <a:cs typeface="Calibri"/>
              <a:sym typeface="Calibri"/>
            </a:endParaRPr>
          </a:p>
        </p:txBody>
      </p:sp>
      <p:sp>
        <p:nvSpPr>
          <p:cNvPr id="267" name="Google Shape;267;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4400" u="none" cap="none" strike="noStrike">
              <a:solidFill>
                <a:schemeClr val="dk1"/>
              </a:solidFill>
              <a:latin typeface="Calibri"/>
              <a:ea typeface="Calibri"/>
              <a:cs typeface="Calibri"/>
              <a:sym typeface="Calibri"/>
            </a:endParaRPr>
          </a:p>
        </p:txBody>
      </p:sp>
      <p:sp>
        <p:nvSpPr>
          <p:cNvPr id="273" name="Google Shape;273;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Expected Outcomes</a:t>
            </a:r>
            <a:endParaRPr b="0" i="0" sz="4400" u="none" cap="none" strike="noStrike">
              <a:solidFill>
                <a:schemeClr val="dk1"/>
              </a:solidFill>
              <a:latin typeface="Calibri"/>
              <a:ea typeface="Calibri"/>
              <a:cs typeface="Calibri"/>
              <a:sym typeface="Calibri"/>
            </a:endParaRPr>
          </a:p>
        </p:txBody>
      </p:sp>
      <p:sp>
        <p:nvSpPr>
          <p:cNvPr id="103" name="Google Shape;10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Appreciate the Smartcook Stove and Technology</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Carry out Stove Testing</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Identify areas of improvement on stove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Interpret the findings from the stove tests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Make conclusion on stove customer useability based on stove test results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Importance of Stove Testing</a:t>
            </a:r>
            <a:endParaRPr b="0" i="0" sz="4400" u="none" cap="none" strike="noStrike">
              <a:solidFill>
                <a:schemeClr val="dk1"/>
              </a:solidFill>
              <a:latin typeface="Calibri"/>
              <a:ea typeface="Calibri"/>
              <a:cs typeface="Calibri"/>
              <a:sym typeface="Calibri"/>
            </a:endParaRPr>
          </a:p>
        </p:txBody>
      </p:sp>
      <p:sp>
        <p:nvSpPr>
          <p:cNvPr id="109" name="Google Shape;109;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1. to know the performance of the stove in areas of time of cooking,efficiency, emissions, burnrate and firepower</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2. to know areas of improvement for the stove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3. performance logging for stability of stove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4. Establish durability and safety of stove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5. Government Compliance</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Types of Stove Tests</a:t>
            </a:r>
            <a:endParaRPr b="0" i="0" sz="4400" u="none" cap="none" strike="noStrike">
              <a:solidFill>
                <a:schemeClr val="dk1"/>
              </a:solidFill>
              <a:latin typeface="Calibri"/>
              <a:ea typeface="Calibri"/>
              <a:cs typeface="Calibri"/>
              <a:sym typeface="Calibri"/>
            </a:endParaRPr>
          </a:p>
        </p:txBody>
      </p:sp>
      <p:sp>
        <p:nvSpPr>
          <p:cNvPr id="115" name="Google Shape;11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1. Water Boiling Test (WBT)</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2. Safety Tests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3. Cooking Tests ( Controlled and Uncontrolled)</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4. Kitchen Performance Tests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5. Durability Tests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WBT</a:t>
            </a:r>
            <a:endParaRPr b="0" i="0" sz="4400" u="none" cap="none" strike="noStrike">
              <a:solidFill>
                <a:schemeClr val="dk1"/>
              </a:solidFill>
              <a:latin typeface="Calibri"/>
              <a:ea typeface="Calibri"/>
              <a:cs typeface="Calibri"/>
              <a:sym typeface="Calibri"/>
            </a:endParaRPr>
          </a:p>
        </p:txBody>
      </p:sp>
      <p:sp>
        <p:nvSpPr>
          <p:cNvPr id="121" name="Google Shape;12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 The Water Boiling Test (WBT) is a laboratory test that evaluates stove performance while completing a standard task in a controlled environment (boiling and simmering water) to investigate the heat transfer and combustion efficiency of the stove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WBT</a:t>
            </a:r>
            <a:endParaRPr b="0" i="0" sz="4400" u="none" cap="none" strike="noStrike">
              <a:solidFill>
                <a:schemeClr val="dk1"/>
              </a:solidFill>
              <a:latin typeface="Calibri"/>
              <a:ea typeface="Calibri"/>
              <a:cs typeface="Calibri"/>
              <a:sym typeface="Calibri"/>
            </a:endParaRPr>
          </a:p>
        </p:txBody>
      </p:sp>
      <p:sp>
        <p:nvSpPr>
          <p:cNvPr id="127" name="Google Shape;12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lnSpc>
                <a:spcPct val="9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 They are the easiest, quickest, and cheapest to conduct, but reveal the technical performance of a stove only under the particular case of water-boiling conditions, and not necessarily under real cooking conditions in households. They are conducted under controlled conditions by trained technicians, rather than local cooks,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WBT</a:t>
            </a:r>
            <a:endParaRPr b="0" i="0" sz="4400" u="none" cap="none" strike="noStrike">
              <a:solidFill>
                <a:schemeClr val="dk1"/>
              </a:solidFill>
              <a:latin typeface="Calibri"/>
              <a:ea typeface="Calibri"/>
              <a:cs typeface="Calibri"/>
              <a:sym typeface="Calibri"/>
            </a:endParaRPr>
          </a:p>
        </p:txBody>
      </p:sp>
      <p:sp>
        <p:nvSpPr>
          <p:cNvPr id="133" name="Google Shape;13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 It cannot provide insight into how the stove performs when cooking real foods under realistic conditions.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The method starts with a high-power boiling phase followed by a low-power simmering phase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