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Bree Serif"/>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3FDF48-BB6F-4329-AF83-33760003735E}">
  <a:tblStyle styleId="{3F3FDF48-BB6F-4329-AF83-33760003735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97B1D0-4AD3-4933-A846-484FC3B9679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BreeSerif-regular.fnt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8392cb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8392c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2462a5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2462a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1b18311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1b18311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1b183114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a1b18311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d663e5f4_2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2d663e5f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d6206bcc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2d6206bc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b18311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1b1831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d663e5f4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d663e5f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2462a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2462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b18311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1b18311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document/d/1m-cCZ1XzwL0Eb3rA2qAfVZUkuLWsdjp3Dw7ubD5kSDU/edit" TargetMode="External"/><Relationship Id="rId4" Type="http://schemas.openxmlformats.org/officeDocument/2006/relationships/hyperlink" Target="https://docs.google.com/document/d/1VAvO90NQRuEjXbQag7YMBKmaSdHdo0UgAXbyWthk6fE/edit" TargetMode="External"/><Relationship Id="rId5" Type="http://schemas.openxmlformats.org/officeDocument/2006/relationships/hyperlink" Target="https://docs.google.com/presentation/d/1APv0l3EKysOXciFNdTr4yOCfOkOr9tcgJNXB9nhtRpM/edit#slide=id.g24e5f879bf_0_0" TargetMode="External"/><Relationship Id="rId6" Type="http://schemas.openxmlformats.org/officeDocument/2006/relationships/hyperlink" Target="https://docs.google.com/document/d/1milgihCmteqF0KPVfcP7zIBPYc2XWJoNV2YDMlRGu5E/ed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document/d/1zAzwFPbGgTxRNw1OCyp97RIkEmn3rmjeGpY20V0z4hw/edit#" TargetMode="External"/><Relationship Id="rId4" Type="http://schemas.openxmlformats.org/officeDocument/2006/relationships/hyperlink" Target="https://docs.google.com/document/d/1BgBI3wJeuKmy6FqJadArk_1b4H1uJ1hwz4LkLkh_k4c/edit" TargetMode="External"/><Relationship Id="rId5" Type="http://schemas.openxmlformats.org/officeDocument/2006/relationships/hyperlink" Target="https://docs.google.com/document/d/1Xxb8W_txL6AD86m0Y3D2xF9ZBeU1zjrZCVI7z62c7zM/edit" TargetMode="External"/><Relationship Id="rId6" Type="http://schemas.openxmlformats.org/officeDocument/2006/relationships/hyperlink" Target="http://ecatalog.weg.net/files/wegnet/WEG-guide-to-explosive-atmospheres-wallchart-50042119-quick-guide-english.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finemeter.com/tanker/1507.html" TargetMode="External"/><Relationship Id="rId4" Type="http://schemas.openxmlformats.org/officeDocument/2006/relationships/hyperlink" Target="https://drive.google.com/open?id=0B_dKEXOvMqtVMGplWWk3bzQ0N1k" TargetMode="External"/><Relationship Id="rId5" Type="http://schemas.openxmlformats.org/officeDocument/2006/relationships/hyperlink" Target="https://docs.google.com/document/d/1DhiJrpYQDbO8B45rpmhORPt8rUluPOJbobhTGTrFDQw/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google.com/document/d/1eax9-TKeWBKlrJBMTu_ZsK3Or6Oy3_JpK5DJpnNPJ2Y/edit" TargetMode="External"/><Relationship Id="rId4" Type="http://schemas.openxmlformats.org/officeDocument/2006/relationships/hyperlink" Target="http://www.finemeter.com/tanker/362.html" TargetMode="External"/><Relationship Id="rId5" Type="http://schemas.openxmlformats.org/officeDocument/2006/relationships/hyperlink" Target="https://www.flowstarvalveshop.com/collections/all/products/niezgodka-type-90-combined-vacuum-pressure-relief-valv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5468548" cy="6858000"/>
          </a:xfrm>
          <a:prstGeom prst="rect">
            <a:avLst/>
          </a:prstGeom>
          <a:solidFill>
            <a:srgbClr val="235A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5" name="Google Shape;85;p13"/>
          <p:cNvCxnSpPr/>
          <p:nvPr/>
        </p:nvCxnSpPr>
        <p:spPr>
          <a:xfrm>
            <a:off x="786679" y="3928939"/>
            <a:ext cx="3931920" cy="0"/>
          </a:xfrm>
          <a:prstGeom prst="straightConnector1">
            <a:avLst/>
          </a:prstGeom>
          <a:noFill/>
          <a:ln cap="flat" cmpd="sng" w="19050">
            <a:solidFill>
              <a:srgbClr val="FFFFFF">
                <a:alpha val="80000"/>
              </a:srgbClr>
            </a:solidFill>
            <a:prstDash val="solid"/>
            <a:miter lim="8000"/>
            <a:headEnd len="sm" w="sm" type="none"/>
            <a:tailEnd len="sm" w="sm" type="none"/>
          </a:ln>
        </p:spPr>
      </p:cxnSp>
      <p:pic>
        <p:nvPicPr>
          <p:cNvPr id="86" name="Google Shape;86;p13"/>
          <p:cNvPicPr preferRelativeResize="0"/>
          <p:nvPr/>
        </p:nvPicPr>
        <p:blipFill rotWithShape="1">
          <a:blip r:embed="rId3">
            <a:alphaModFix/>
          </a:blip>
          <a:srcRect b="0" l="0" r="0" t="0"/>
          <a:stretch/>
        </p:blipFill>
        <p:spPr>
          <a:xfrm>
            <a:off x="6095999" y="63357"/>
            <a:ext cx="5112328" cy="3365643"/>
          </a:xfrm>
          <a:prstGeom prst="rect">
            <a:avLst/>
          </a:prstGeom>
          <a:noFill/>
          <a:ln>
            <a:noFill/>
          </a:ln>
        </p:spPr>
      </p:pic>
      <p:sp>
        <p:nvSpPr>
          <p:cNvPr id="87" name="Google Shape;87;p13"/>
          <p:cNvSpPr txBox="1"/>
          <p:nvPr>
            <p:ph type="ctrTitle"/>
          </p:nvPr>
        </p:nvSpPr>
        <p:spPr>
          <a:xfrm>
            <a:off x="357809" y="803705"/>
            <a:ext cx="4899991" cy="3034857"/>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rgbClr val="FFFFFF"/>
              </a:buClr>
              <a:buFont typeface="Calibri"/>
              <a:buNone/>
            </a:pPr>
            <a:r>
              <a:rPr lang="en-GB" sz="5400">
                <a:solidFill>
                  <a:srgbClr val="FFFFFF"/>
                </a:solidFill>
              </a:rPr>
              <a:t>Underground </a:t>
            </a:r>
            <a:r>
              <a:rPr b="0" i="0" lang="en-GB" sz="5400" u="none" cap="none" strike="noStrike">
                <a:solidFill>
                  <a:srgbClr val="FFFFFF"/>
                </a:solidFill>
                <a:latin typeface="Calibri"/>
                <a:ea typeface="Calibri"/>
                <a:cs typeface="Calibri"/>
                <a:sym typeface="Calibri"/>
              </a:rPr>
              <a:t>Fuel Depot V5</a:t>
            </a:r>
            <a:endParaRPr b="0" i="0" sz="5400" u="none" cap="none" strike="noStrike">
              <a:solidFill>
                <a:srgbClr val="FFFFFF"/>
              </a:solidFill>
              <a:latin typeface="Calibri"/>
              <a:ea typeface="Calibri"/>
              <a:cs typeface="Calibri"/>
              <a:sym typeface="Calibri"/>
            </a:endParaRPr>
          </a:p>
        </p:txBody>
      </p:sp>
      <p:sp>
        <p:nvSpPr>
          <p:cNvPr id="88" name="Google Shape;88;p13"/>
          <p:cNvSpPr txBox="1"/>
          <p:nvPr>
            <p:ph idx="1" type="subTitle"/>
          </p:nvPr>
        </p:nvSpPr>
        <p:spPr>
          <a:xfrm>
            <a:off x="638921" y="4013165"/>
            <a:ext cx="4204012" cy="2205732"/>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FFFFFF"/>
              </a:buClr>
              <a:buFont typeface="Arial"/>
              <a:buNone/>
            </a:pPr>
            <a:r>
              <a:rPr b="0" i="0" lang="en-GB" sz="2400" u="none" cap="none" strike="noStrike">
                <a:solidFill>
                  <a:srgbClr val="FFFFFF"/>
                </a:solidFill>
                <a:latin typeface="Calibri"/>
                <a:ea typeface="Calibri"/>
                <a:cs typeface="Calibri"/>
                <a:sym typeface="Calibri"/>
              </a:rPr>
              <a:t>Michael </a:t>
            </a:r>
            <a:endParaRPr b="0"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0759350" y="4671150"/>
            <a:ext cx="1432800" cy="21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Bree Serif"/>
                <a:ea typeface="Bree Serif"/>
                <a:cs typeface="Bree Serif"/>
                <a:sym typeface="Bree Serif"/>
              </a:rPr>
              <a:t>PILOT STATION LAYOUT</a:t>
            </a:r>
            <a:endParaRPr sz="1800">
              <a:latin typeface="Bree Serif"/>
              <a:ea typeface="Bree Serif"/>
              <a:cs typeface="Bree Serif"/>
              <a:sym typeface="Bree Serif"/>
            </a:endParaRPr>
          </a:p>
        </p:txBody>
      </p:sp>
      <p:pic>
        <p:nvPicPr>
          <p:cNvPr id="147" name="Google Shape;147;p22"/>
          <p:cNvPicPr preferRelativeResize="0"/>
          <p:nvPr/>
        </p:nvPicPr>
        <p:blipFill>
          <a:blip r:embed="rId3">
            <a:alphaModFix/>
          </a:blip>
          <a:stretch>
            <a:fillRect/>
          </a:stretch>
        </p:blipFill>
        <p:spPr>
          <a:xfrm>
            <a:off x="0" y="0"/>
            <a:ext cx="10643375"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0" y="0"/>
            <a:ext cx="2723100" cy="17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Bree Serif"/>
                <a:ea typeface="Bree Serif"/>
                <a:cs typeface="Bree Serif"/>
                <a:sym typeface="Bree Serif"/>
              </a:rPr>
              <a:t>SPECIFIC PILOT AREA BLOW UP</a:t>
            </a:r>
            <a:endParaRPr sz="1800">
              <a:latin typeface="Bree Serif"/>
              <a:ea typeface="Bree Serif"/>
              <a:cs typeface="Bree Serif"/>
              <a:sym typeface="Bree Serif"/>
            </a:endParaRPr>
          </a:p>
        </p:txBody>
      </p:sp>
      <p:pic>
        <p:nvPicPr>
          <p:cNvPr id="153" name="Google Shape;153;p23"/>
          <p:cNvPicPr preferRelativeResize="0"/>
          <p:nvPr/>
        </p:nvPicPr>
        <p:blipFill>
          <a:blip r:embed="rId3">
            <a:alphaModFix/>
          </a:blip>
          <a:stretch>
            <a:fillRect/>
          </a:stretch>
        </p:blipFill>
        <p:spPr>
          <a:xfrm>
            <a:off x="2869175" y="0"/>
            <a:ext cx="8222600" cy="685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p:nvPr/>
        </p:nvSpPr>
        <p:spPr>
          <a:xfrm>
            <a:off x="4124325" y="1545451"/>
            <a:ext cx="65" cy="553998"/>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Font typeface="Arial"/>
              <a:buNone/>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59" name="Google Shape;159;p24"/>
          <p:cNvSpPr txBox="1"/>
          <p:nvPr/>
        </p:nvSpPr>
        <p:spPr>
          <a:xfrm>
            <a:off x="1766900" y="2099450"/>
            <a:ext cx="0" cy="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4"/>
          <p:cNvPicPr preferRelativeResize="0"/>
          <p:nvPr/>
        </p:nvPicPr>
        <p:blipFill>
          <a:blip r:embed="rId3">
            <a:alphaModFix/>
          </a:blip>
          <a:stretch>
            <a:fillRect/>
          </a:stretch>
        </p:blipFill>
        <p:spPr>
          <a:xfrm>
            <a:off x="0" y="36725"/>
            <a:ext cx="12191999" cy="6857999"/>
          </a:xfrm>
          <a:prstGeom prst="rect">
            <a:avLst/>
          </a:prstGeom>
          <a:noFill/>
          <a:ln>
            <a:noFill/>
          </a:ln>
        </p:spPr>
      </p:pic>
      <p:sp>
        <p:nvSpPr>
          <p:cNvPr id="161" name="Google Shape;161;p24"/>
          <p:cNvSpPr txBox="1"/>
          <p:nvPr/>
        </p:nvSpPr>
        <p:spPr>
          <a:xfrm>
            <a:off x="437375" y="612325"/>
            <a:ext cx="1802100" cy="9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Bree Serif"/>
                <a:ea typeface="Bree Serif"/>
                <a:cs typeface="Bree Serif"/>
                <a:sym typeface="Bree Serif"/>
              </a:rPr>
              <a:t>VIVO PILOT </a:t>
            </a:r>
            <a:endParaRPr sz="2400">
              <a:latin typeface="Bree Serif"/>
              <a:ea typeface="Bree Serif"/>
              <a:cs typeface="Bree Serif"/>
              <a:sym typeface="Bree Serif"/>
            </a:endParaRPr>
          </a:p>
          <a:p>
            <a:pPr indent="0" lvl="0" marL="0" rtl="0" algn="l">
              <a:spcBef>
                <a:spcPts val="0"/>
              </a:spcBef>
              <a:spcAft>
                <a:spcPts val="0"/>
              </a:spcAft>
              <a:buNone/>
            </a:pPr>
            <a:r>
              <a:rPr lang="en-GB" sz="2400">
                <a:latin typeface="Bree Serif"/>
                <a:ea typeface="Bree Serif"/>
                <a:cs typeface="Bree Serif"/>
                <a:sym typeface="Bree Serif"/>
              </a:rPr>
              <a:t>SET UP</a:t>
            </a:r>
            <a:endParaRPr sz="2400">
              <a:latin typeface="Bree Serif"/>
              <a:ea typeface="Bree Serif"/>
              <a:cs typeface="Bree Serif"/>
              <a:sym typeface="Bree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558300" y="417600"/>
            <a:ext cx="10515600" cy="13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Bree Serif"/>
                <a:ea typeface="Bree Serif"/>
                <a:cs typeface="Bree Serif"/>
                <a:sym typeface="Bree Serif"/>
              </a:rPr>
              <a:t>Operational Processes</a:t>
            </a:r>
            <a:endParaRPr sz="3000">
              <a:latin typeface="Bree Serif"/>
              <a:ea typeface="Bree Serif"/>
              <a:cs typeface="Bree Serif"/>
              <a:sym typeface="Bree Serif"/>
            </a:endParaRPr>
          </a:p>
        </p:txBody>
      </p:sp>
      <p:sp>
        <p:nvSpPr>
          <p:cNvPr id="167" name="Google Shape;167;p25"/>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GB" u="sng">
                <a:solidFill>
                  <a:schemeClr val="hlink"/>
                </a:solidFill>
                <a:hlinkClick r:id="rId3"/>
              </a:rPr>
              <a:t>Ethanol receipt procedure</a:t>
            </a:r>
            <a:endParaRPr/>
          </a:p>
          <a:p>
            <a:pPr indent="-406400" lvl="0" marL="457200" rtl="0" algn="l">
              <a:spcBef>
                <a:spcPts val="0"/>
              </a:spcBef>
              <a:spcAft>
                <a:spcPts val="0"/>
              </a:spcAft>
              <a:buSzPts val="2800"/>
              <a:buChar char="•"/>
            </a:pPr>
            <a:r>
              <a:rPr lang="en-GB" u="sng">
                <a:solidFill>
                  <a:schemeClr val="hlink"/>
                </a:solidFill>
                <a:hlinkClick r:id="rId4"/>
              </a:rPr>
              <a:t>MT refill procedure</a:t>
            </a:r>
            <a:endParaRPr/>
          </a:p>
          <a:p>
            <a:pPr indent="-406400" lvl="0" marL="457200" rtl="0" algn="l">
              <a:spcBef>
                <a:spcPts val="0"/>
              </a:spcBef>
              <a:spcAft>
                <a:spcPts val="0"/>
              </a:spcAft>
              <a:buSzPts val="2800"/>
              <a:buChar char="•"/>
            </a:pPr>
            <a:r>
              <a:rPr lang="en-GB" u="sng">
                <a:solidFill>
                  <a:schemeClr val="hlink"/>
                </a:solidFill>
                <a:hlinkClick r:id="rId5"/>
              </a:rPr>
              <a:t>MT refill checklist</a:t>
            </a:r>
            <a:endParaRPr/>
          </a:p>
          <a:p>
            <a:pPr indent="-406400" lvl="0" marL="457200" rtl="0" algn="l">
              <a:spcBef>
                <a:spcPts val="0"/>
              </a:spcBef>
              <a:spcAft>
                <a:spcPts val="0"/>
              </a:spcAft>
              <a:buSzPts val="2800"/>
              <a:buChar char="•"/>
            </a:pPr>
            <a:r>
              <a:rPr lang="en-GB"/>
              <a:t>Emergency response procedures(Spill, Fire, Accident/Incident)(Douglas)</a:t>
            </a:r>
            <a:endParaRPr/>
          </a:p>
          <a:p>
            <a:pPr indent="-406400" lvl="0" marL="457200" rtl="0" algn="l">
              <a:spcBef>
                <a:spcPts val="0"/>
              </a:spcBef>
              <a:spcAft>
                <a:spcPts val="0"/>
              </a:spcAft>
              <a:buSzPts val="2800"/>
              <a:buChar char="•"/>
            </a:pPr>
            <a:r>
              <a:rPr lang="en-GB"/>
              <a:t>Equipment Maintenance procedure(Peter)</a:t>
            </a:r>
            <a:endParaRPr/>
          </a:p>
          <a:p>
            <a:pPr indent="-406400" lvl="0" marL="457200" rtl="0" algn="l">
              <a:spcBef>
                <a:spcPts val="0"/>
              </a:spcBef>
              <a:spcAft>
                <a:spcPts val="0"/>
              </a:spcAft>
              <a:buSzPts val="2800"/>
              <a:buChar char="•"/>
            </a:pPr>
            <a:r>
              <a:rPr lang="en-GB" u="sng">
                <a:solidFill>
                  <a:schemeClr val="hlink"/>
                </a:solidFill>
                <a:hlinkClick r:id="rId6"/>
              </a:rPr>
              <a:t>Daily and Monthly stock take procedure</a:t>
            </a:r>
            <a:endParaRPr/>
          </a:p>
          <a:p>
            <a:pPr indent="-50800" lvl="0" marL="22860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p:nvPr/>
        </p:nvSpPr>
        <p:spPr>
          <a:xfrm>
            <a:off x="4124325" y="1545451"/>
            <a:ext cx="0" cy="5541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Font typeface="Arial"/>
              <a:buNone/>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73" name="Google Shape;173;p26"/>
          <p:cNvSpPr txBox="1"/>
          <p:nvPr/>
        </p:nvSpPr>
        <p:spPr>
          <a:xfrm>
            <a:off x="1766900" y="2099450"/>
            <a:ext cx="0" cy="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6"/>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75" name="Google Shape;175;p26"/>
          <p:cNvSpPr txBox="1"/>
          <p:nvPr/>
        </p:nvSpPr>
        <p:spPr>
          <a:xfrm>
            <a:off x="8240100" y="4898575"/>
            <a:ext cx="25191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Bree Serif"/>
                <a:ea typeface="Bree Serif"/>
                <a:cs typeface="Bree Serif"/>
                <a:sym typeface="Bree Serif"/>
              </a:rPr>
              <a:t>Ethanol Receipt Process</a:t>
            </a:r>
            <a:endParaRPr sz="2400">
              <a:latin typeface="Bree Serif"/>
              <a:ea typeface="Bree Serif"/>
              <a:cs typeface="Bree Serif"/>
              <a:sym typeface="Bree Serif"/>
            </a:endParaRPr>
          </a:p>
          <a:p>
            <a:pPr indent="0" lvl="0" marL="0" rtl="0" algn="l">
              <a:spcBef>
                <a:spcPts val="0"/>
              </a:spcBef>
              <a:spcAft>
                <a:spcPts val="0"/>
              </a:spcAft>
              <a:buNone/>
            </a:pPr>
            <a:r>
              <a:t/>
            </a:r>
            <a:endParaRPr sz="2400">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a:off x="4124325" y="1545451"/>
            <a:ext cx="0" cy="5541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Font typeface="Arial"/>
              <a:buNone/>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81" name="Google Shape;181;p27"/>
          <p:cNvSpPr txBox="1"/>
          <p:nvPr/>
        </p:nvSpPr>
        <p:spPr>
          <a:xfrm>
            <a:off x="1766900" y="2099450"/>
            <a:ext cx="0" cy="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7"/>
          <p:cNvPicPr preferRelativeResize="0"/>
          <p:nvPr/>
        </p:nvPicPr>
        <p:blipFill>
          <a:blip r:embed="rId3">
            <a:alphaModFix/>
          </a:blip>
          <a:stretch>
            <a:fillRect/>
          </a:stretch>
        </p:blipFill>
        <p:spPr>
          <a:xfrm>
            <a:off x="-124400" y="0"/>
            <a:ext cx="12316400" cy="6857999"/>
          </a:xfrm>
          <a:prstGeom prst="rect">
            <a:avLst/>
          </a:prstGeom>
          <a:noFill/>
          <a:ln>
            <a:noFill/>
          </a:ln>
        </p:spPr>
      </p:pic>
      <p:sp>
        <p:nvSpPr>
          <p:cNvPr id="183" name="Google Shape;183;p27"/>
          <p:cNvSpPr txBox="1"/>
          <p:nvPr/>
        </p:nvSpPr>
        <p:spPr>
          <a:xfrm>
            <a:off x="9114850" y="5230975"/>
            <a:ext cx="2851800" cy="11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Bree Serif"/>
                <a:ea typeface="Bree Serif"/>
                <a:cs typeface="Bree Serif"/>
                <a:sym typeface="Bree Serif"/>
              </a:rPr>
              <a:t>Microtanker Refilling process</a:t>
            </a:r>
            <a:endParaRPr sz="2400">
              <a:latin typeface="Bree Serif"/>
              <a:ea typeface="Bree Serif"/>
              <a:cs typeface="Bree Serif"/>
              <a:sym typeface="Bree Serif"/>
            </a:endParaRPr>
          </a:p>
          <a:p>
            <a:pPr indent="0" lvl="0" marL="0" rtl="0" algn="l">
              <a:spcBef>
                <a:spcPts val="0"/>
              </a:spcBef>
              <a:spcAft>
                <a:spcPts val="0"/>
              </a:spcAft>
              <a:buNone/>
            </a:pPr>
            <a:r>
              <a:t/>
            </a:r>
            <a:endParaRPr sz="2400">
              <a:latin typeface="Bree Serif"/>
              <a:ea typeface="Bree Serif"/>
              <a:cs typeface="Bree Serif"/>
              <a:sym typeface="Bree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89" name="Google Shape;189;p28"/>
          <p:cNvCxnSpPr/>
          <p:nvPr/>
        </p:nvCxnSpPr>
        <p:spPr>
          <a:xfrm rot="10800000">
            <a:off x="762000" y="826324"/>
            <a:ext cx="0" cy="914400"/>
          </a:xfrm>
          <a:prstGeom prst="straightConnector1">
            <a:avLst/>
          </a:prstGeom>
          <a:noFill/>
          <a:ln cap="flat" cmpd="sng" w="19050">
            <a:solidFill>
              <a:srgbClr val="FFFFFF">
                <a:alpha val="80000"/>
              </a:srgbClr>
            </a:solidFill>
            <a:prstDash val="solid"/>
            <a:miter lim="8000"/>
            <a:headEnd len="sm" w="sm" type="none"/>
            <a:tailEnd len="sm" w="sm" type="none"/>
          </a:ln>
        </p:spPr>
      </p:cxnSp>
      <p:sp>
        <p:nvSpPr>
          <p:cNvPr id="190" name="Google Shape;190;p28"/>
          <p:cNvSpPr txBox="1"/>
          <p:nvPr>
            <p:ph type="title"/>
          </p:nvPr>
        </p:nvSpPr>
        <p:spPr>
          <a:xfrm>
            <a:off x="761996" y="124991"/>
            <a:ext cx="10410600" cy="1193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Font typeface="Calibri"/>
              <a:buNone/>
            </a:pPr>
            <a:r>
              <a:rPr b="1" i="0" lang="en-GB" sz="4400" u="none" cap="none" strike="noStrike">
                <a:solidFill>
                  <a:srgbClr val="FFFFFF"/>
                </a:solidFill>
                <a:latin typeface="Calibri"/>
                <a:ea typeface="Calibri"/>
                <a:cs typeface="Calibri"/>
                <a:sym typeface="Calibri"/>
              </a:rPr>
              <a:t>FD Checklist Before Usage</a:t>
            </a:r>
            <a:endParaRPr b="1" i="0" sz="4400" u="none" cap="none" strike="noStrike">
              <a:solidFill>
                <a:srgbClr val="FFFFFF"/>
              </a:solidFill>
              <a:latin typeface="Calibri"/>
              <a:ea typeface="Calibri"/>
              <a:cs typeface="Calibri"/>
              <a:sym typeface="Calibri"/>
            </a:endParaRPr>
          </a:p>
        </p:txBody>
      </p:sp>
      <p:sp>
        <p:nvSpPr>
          <p:cNvPr id="191" name="Google Shape;191;p28"/>
          <p:cNvSpPr txBox="1"/>
          <p:nvPr>
            <p:ph idx="1" type="body"/>
          </p:nvPr>
        </p:nvSpPr>
        <p:spPr>
          <a:xfrm>
            <a:off x="284921" y="1028248"/>
            <a:ext cx="11622157" cy="5400261"/>
          </a:xfrm>
          <a:prstGeom prst="rect">
            <a:avLst/>
          </a:prstGeom>
          <a:noFill/>
          <a:ln>
            <a:noFill/>
          </a:ln>
        </p:spPr>
        <p:txBody>
          <a:bodyPr anchorCtr="0" anchor="t" bIns="45700" lIns="91425" spcFirstLastPara="1" rIns="91425" wrap="square" tIns="45700">
            <a:noAutofit/>
          </a:bodyPr>
          <a:lstStyle/>
          <a:p>
            <a:pPr indent="-266700" lvl="0" marL="228600" marR="0" rtl="0" algn="l">
              <a:lnSpc>
                <a:spcPct val="80000"/>
              </a:lnSpc>
              <a:spcBef>
                <a:spcPts val="0"/>
              </a:spcBef>
              <a:spcAft>
                <a:spcPts val="0"/>
              </a:spcAft>
              <a:buClr>
                <a:srgbClr val="FFFFFF"/>
              </a:buClr>
              <a:buSzPts val="2400"/>
              <a:buFont typeface="Bree Serif"/>
              <a:buChar char="•"/>
            </a:pPr>
            <a:r>
              <a:rPr lang="en-GB" sz="2400">
                <a:solidFill>
                  <a:srgbClr val="FFFFFF"/>
                </a:solidFill>
                <a:latin typeface="Bree Serif"/>
                <a:ea typeface="Bree Serif"/>
                <a:cs typeface="Bree Serif"/>
                <a:sym typeface="Bree Serif"/>
              </a:rPr>
              <a:t>Nema and ERC approvals have been acquired</a:t>
            </a:r>
            <a:endParaRPr i="0" sz="2400" u="none" cap="none" strike="noStrike">
              <a:solidFill>
                <a:srgbClr val="FFFFFF"/>
              </a:solidFill>
              <a:latin typeface="Bree Serif"/>
              <a:ea typeface="Bree Serif"/>
              <a:cs typeface="Bree Serif"/>
              <a:sym typeface="Bree Serif"/>
            </a:endParaRPr>
          </a:p>
          <a:p>
            <a:pPr indent="-266700" lvl="0" marL="228600" rtl="0" algn="l">
              <a:lnSpc>
                <a:spcPct val="80000"/>
              </a:lnSpc>
              <a:spcBef>
                <a:spcPts val="1000"/>
              </a:spcBef>
              <a:spcAft>
                <a:spcPts val="0"/>
              </a:spcAft>
              <a:buClr>
                <a:srgbClr val="FFFFFF"/>
              </a:buClr>
              <a:buSzPts val="2400"/>
              <a:buFont typeface="Bree Serif"/>
              <a:buChar char="•"/>
            </a:pPr>
            <a:r>
              <a:rPr lang="en-GB" sz="2400">
                <a:solidFill>
                  <a:schemeClr val="lt1"/>
                </a:solidFill>
                <a:latin typeface="Bree Serif"/>
                <a:ea typeface="Bree Serif"/>
                <a:cs typeface="Bree Serif"/>
                <a:sym typeface="Bree Serif"/>
              </a:rPr>
              <a:t>The tank should not evidence leakages, should be water tight, clean and free from any contaminants</a:t>
            </a:r>
            <a:endParaRPr sz="2400">
              <a:solidFill>
                <a:srgbClr val="FFFFFF"/>
              </a:solidFill>
              <a:latin typeface="Bree Serif"/>
              <a:ea typeface="Bree Serif"/>
              <a:cs typeface="Bree Serif"/>
              <a:sym typeface="Bree Serif"/>
            </a:endParaRPr>
          </a:p>
          <a:p>
            <a:pPr indent="-266700" lvl="0" marL="228600" marR="0" rtl="0" algn="l">
              <a:lnSpc>
                <a:spcPct val="80000"/>
              </a:lnSpc>
              <a:spcBef>
                <a:spcPts val="1000"/>
              </a:spcBef>
              <a:spcAft>
                <a:spcPts val="0"/>
              </a:spcAft>
              <a:buClr>
                <a:srgbClr val="FFFFFF"/>
              </a:buClr>
              <a:buSzPts val="2400"/>
              <a:buFont typeface="Bree Serif"/>
              <a:buChar char="•"/>
            </a:pPr>
            <a:r>
              <a:rPr i="0" lang="en-GB" sz="2400" u="none" cap="none" strike="noStrike">
                <a:solidFill>
                  <a:srgbClr val="FFFFFF"/>
                </a:solidFill>
                <a:latin typeface="Bree Serif"/>
                <a:ea typeface="Bree Serif"/>
                <a:cs typeface="Bree Serif"/>
                <a:sym typeface="Bree Serif"/>
              </a:rPr>
              <a:t>Tankage should be properly earthed, vented.</a:t>
            </a:r>
            <a:endParaRPr i="0" sz="2400" u="none" cap="none" strike="noStrike">
              <a:solidFill>
                <a:srgbClr val="FFFFFF"/>
              </a:solidFill>
              <a:latin typeface="Bree Serif"/>
              <a:ea typeface="Bree Serif"/>
              <a:cs typeface="Bree Serif"/>
              <a:sym typeface="Bree Serif"/>
            </a:endParaRPr>
          </a:p>
          <a:p>
            <a:pPr indent="-266700" lvl="0" marL="228600" marR="0" rtl="0" algn="l">
              <a:lnSpc>
                <a:spcPct val="80000"/>
              </a:lnSpc>
              <a:spcBef>
                <a:spcPts val="1000"/>
              </a:spcBef>
              <a:spcAft>
                <a:spcPts val="0"/>
              </a:spcAft>
              <a:buClr>
                <a:srgbClr val="FFFFFF"/>
              </a:buClr>
              <a:buSzPts val="2400"/>
              <a:buFont typeface="Bree Serif"/>
              <a:buChar char="•"/>
            </a:pPr>
            <a:r>
              <a:rPr lang="en-GB" sz="2400">
                <a:solidFill>
                  <a:srgbClr val="FFFFFF"/>
                </a:solidFill>
                <a:latin typeface="Bree Serif"/>
                <a:ea typeface="Bree Serif"/>
                <a:cs typeface="Bree Serif"/>
                <a:sym typeface="Bree Serif"/>
              </a:rPr>
              <a:t>Pump area</a:t>
            </a:r>
            <a:r>
              <a:rPr i="0" lang="en-GB" sz="2400" u="none" cap="none" strike="noStrike">
                <a:solidFill>
                  <a:srgbClr val="FFFFFF"/>
                </a:solidFill>
                <a:latin typeface="Bree Serif"/>
                <a:ea typeface="Bree Serif"/>
                <a:cs typeface="Bree Serif"/>
                <a:sym typeface="Bree Serif"/>
              </a:rPr>
              <a:t> should have adequate and serviced fire equipment.</a:t>
            </a:r>
            <a:endParaRPr i="0" sz="2400" u="none" cap="none" strike="noStrike">
              <a:solidFill>
                <a:srgbClr val="FFFFFF"/>
              </a:solidFill>
              <a:latin typeface="Bree Serif"/>
              <a:ea typeface="Bree Serif"/>
              <a:cs typeface="Bree Serif"/>
              <a:sym typeface="Bree Serif"/>
            </a:endParaRPr>
          </a:p>
          <a:p>
            <a:pPr indent="-266700" lvl="0" marL="228600" marR="0" rtl="0" algn="l">
              <a:lnSpc>
                <a:spcPct val="80000"/>
              </a:lnSpc>
              <a:spcBef>
                <a:spcPts val="1000"/>
              </a:spcBef>
              <a:spcAft>
                <a:spcPts val="0"/>
              </a:spcAft>
              <a:buClr>
                <a:srgbClr val="FFFFFF"/>
              </a:buClr>
              <a:buSzPts val="2400"/>
              <a:buFont typeface="Bree Serif"/>
              <a:buChar char="•"/>
            </a:pPr>
            <a:r>
              <a:rPr lang="en-GB" sz="2400">
                <a:solidFill>
                  <a:srgbClr val="FFFFFF"/>
                </a:solidFill>
                <a:latin typeface="Bree Serif"/>
                <a:ea typeface="Bree Serif"/>
                <a:cs typeface="Bree Serif"/>
                <a:sym typeface="Bree Serif"/>
              </a:rPr>
              <a:t>I</a:t>
            </a:r>
            <a:r>
              <a:rPr i="0" lang="en-GB" sz="2400" u="none" cap="none" strike="noStrike">
                <a:solidFill>
                  <a:srgbClr val="FFFFFF"/>
                </a:solidFill>
                <a:latin typeface="Bree Serif"/>
                <a:ea typeface="Bree Serif"/>
                <a:cs typeface="Bree Serif"/>
                <a:sym typeface="Bree Serif"/>
              </a:rPr>
              <a:t>ntrinsically safe lighting to have adequate illumination during early or late operations.</a:t>
            </a:r>
            <a:endParaRPr i="0" sz="2400" u="none" cap="none" strike="noStrike">
              <a:solidFill>
                <a:srgbClr val="FFFFFF"/>
              </a:solidFill>
              <a:latin typeface="Bree Serif"/>
              <a:ea typeface="Bree Serif"/>
              <a:cs typeface="Bree Serif"/>
              <a:sym typeface="Bree Serif"/>
            </a:endParaRPr>
          </a:p>
          <a:p>
            <a:pPr indent="-266700" lvl="0" marL="228600" marR="0" rtl="0" algn="l">
              <a:lnSpc>
                <a:spcPct val="80000"/>
              </a:lnSpc>
              <a:spcBef>
                <a:spcPts val="1000"/>
              </a:spcBef>
              <a:spcAft>
                <a:spcPts val="0"/>
              </a:spcAft>
              <a:buClr>
                <a:srgbClr val="FFFFFF"/>
              </a:buClr>
              <a:buSzPts val="2400"/>
              <a:buFont typeface="Bree Serif"/>
              <a:buChar char="•"/>
            </a:pPr>
            <a:r>
              <a:rPr lang="en-GB" sz="2400">
                <a:solidFill>
                  <a:srgbClr val="FFFFFF"/>
                </a:solidFill>
                <a:latin typeface="Bree Serif"/>
                <a:ea typeface="Bree Serif"/>
                <a:cs typeface="Bree Serif"/>
                <a:sym typeface="Bree Serif"/>
              </a:rPr>
              <a:t>Safety signage and SOPs including Emergency response procedure in place.</a:t>
            </a:r>
            <a:endParaRPr sz="2400">
              <a:solidFill>
                <a:srgbClr val="FFFFFF"/>
              </a:solidFill>
              <a:latin typeface="Bree Serif"/>
              <a:ea typeface="Bree Serif"/>
              <a:cs typeface="Bree Serif"/>
              <a:sym typeface="Bree Serif"/>
            </a:endParaRPr>
          </a:p>
          <a:p>
            <a:pPr indent="-228600" lvl="0" marL="228600" marR="0" rtl="0" algn="l">
              <a:lnSpc>
                <a:spcPct val="80000"/>
              </a:lnSpc>
              <a:spcBef>
                <a:spcPts val="1000"/>
              </a:spcBef>
              <a:spcAft>
                <a:spcPts val="0"/>
              </a:spcAft>
              <a:buClr>
                <a:srgbClr val="FFFFFF"/>
              </a:buClr>
              <a:buSzPts val="1800"/>
              <a:buFont typeface="Bree Serif"/>
              <a:buChar char="•"/>
            </a:pPr>
            <a:r>
              <a:rPr lang="en-GB" sz="2400">
                <a:solidFill>
                  <a:srgbClr val="FFFFFF"/>
                </a:solidFill>
                <a:latin typeface="Bree Serif"/>
                <a:ea typeface="Bree Serif"/>
                <a:cs typeface="Bree Serif"/>
                <a:sym typeface="Bree Serif"/>
              </a:rPr>
              <a:t>KOKO system properly installed  according to fuel industry installations practices</a:t>
            </a:r>
            <a:r>
              <a:rPr i="0" lang="en-GB" sz="1800" u="none" cap="none" strike="noStrike">
                <a:solidFill>
                  <a:srgbClr val="FFFFFF"/>
                </a:solidFill>
                <a:latin typeface="Bree Serif"/>
                <a:ea typeface="Bree Serif"/>
                <a:cs typeface="Bree Serif"/>
                <a:sym typeface="Bree Serif"/>
              </a:rPr>
              <a:t>.</a:t>
            </a:r>
            <a:endParaRPr i="0" sz="1800" u="none" cap="none" strike="noStrike">
              <a:solidFill>
                <a:srgbClr val="FFFFFF"/>
              </a:solidFill>
              <a:latin typeface="Bree Serif"/>
              <a:ea typeface="Bree Serif"/>
              <a:cs typeface="Bree Serif"/>
              <a:sym typeface="Bree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p:nvPr/>
        </p:nvSpPr>
        <p:spPr>
          <a:xfrm>
            <a:off x="321564" y="320040"/>
            <a:ext cx="11548872" cy="6217920"/>
          </a:xfrm>
          <a:prstGeom prst="rect">
            <a:avLst/>
          </a:pr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97" name="Google Shape;197;p29"/>
          <p:cNvCxnSpPr/>
          <p:nvPr/>
        </p:nvCxnSpPr>
        <p:spPr>
          <a:xfrm>
            <a:off x="4654296" y="2057400"/>
            <a:ext cx="0" cy="2743200"/>
          </a:xfrm>
          <a:prstGeom prst="straightConnector1">
            <a:avLst/>
          </a:prstGeom>
          <a:noFill/>
          <a:ln cap="flat" cmpd="sng" w="19050">
            <a:solidFill>
              <a:srgbClr val="262626"/>
            </a:solidFill>
            <a:prstDash val="solid"/>
            <a:miter lim="8000"/>
            <a:headEnd len="sm" w="sm" type="none"/>
            <a:tailEnd len="sm" w="sm" type="none"/>
          </a:ln>
        </p:spPr>
      </p:cxnSp>
      <p:sp>
        <p:nvSpPr>
          <p:cNvPr id="198" name="Google Shape;198;p29"/>
          <p:cNvSpPr txBox="1"/>
          <p:nvPr>
            <p:ph type="title"/>
          </p:nvPr>
        </p:nvSpPr>
        <p:spPr>
          <a:xfrm>
            <a:off x="760425" y="647300"/>
            <a:ext cx="1828800" cy="5246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accent1"/>
              </a:buClr>
              <a:buFont typeface="Calibri"/>
              <a:buNone/>
            </a:pPr>
            <a:r>
              <a:rPr lang="en-GB">
                <a:solidFill>
                  <a:schemeClr val="accent1"/>
                </a:solidFill>
              </a:rPr>
              <a:t>Smart Depot System</a:t>
            </a:r>
            <a:r>
              <a:rPr b="0" i="0" lang="en-GB" sz="4400" u="none" cap="none" strike="noStrike">
                <a:solidFill>
                  <a:schemeClr val="accent1"/>
                </a:solidFill>
                <a:latin typeface="Calibri"/>
                <a:ea typeface="Calibri"/>
                <a:cs typeface="Calibri"/>
                <a:sym typeface="Calibri"/>
              </a:rPr>
              <a:t> </a:t>
            </a:r>
            <a:endParaRPr/>
          </a:p>
        </p:txBody>
      </p:sp>
      <p:sp>
        <p:nvSpPr>
          <p:cNvPr id="199" name="Google Shape;199;p29"/>
          <p:cNvSpPr txBox="1"/>
          <p:nvPr>
            <p:ph idx="1" type="body"/>
          </p:nvPr>
        </p:nvSpPr>
        <p:spPr>
          <a:xfrm>
            <a:off x="2764200" y="963900"/>
            <a:ext cx="8554800" cy="4930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lang="en-GB" sz="2400">
                <a:latin typeface="Bree Serif"/>
                <a:ea typeface="Bree Serif"/>
                <a:cs typeface="Bree Serif"/>
                <a:sym typeface="Bree Serif"/>
              </a:rPr>
              <a:t>Smart Depot System </a:t>
            </a:r>
            <a:r>
              <a:rPr i="0" lang="en-GB" sz="2400" u="none" cap="none" strike="noStrike">
                <a:solidFill>
                  <a:schemeClr val="dk1"/>
                </a:solidFill>
                <a:latin typeface="Bree Serif"/>
                <a:ea typeface="Bree Serif"/>
                <a:cs typeface="Bree Serif"/>
                <a:sym typeface="Bree Serif"/>
              </a:rPr>
              <a:t>performs various functions:</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a:latin typeface="Bree Serif"/>
                <a:ea typeface="Bree Serif"/>
                <a:cs typeface="Bree Serif"/>
                <a:sym typeface="Bree Serif"/>
              </a:rPr>
              <a:t>Begins and ends all truck refuelling processes</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i="0" lang="en-GB" sz="2400" u="none" cap="none" strike="noStrike">
                <a:solidFill>
                  <a:schemeClr val="dk1"/>
                </a:solidFill>
                <a:latin typeface="Bree Serif"/>
                <a:ea typeface="Bree Serif"/>
                <a:cs typeface="Bree Serif"/>
                <a:sym typeface="Bree Serif"/>
              </a:rPr>
              <a:t>Helps the Manager(DM) plan for re</a:t>
            </a:r>
            <a:r>
              <a:rPr lang="en-GB" sz="2400">
                <a:latin typeface="Bree Serif"/>
                <a:ea typeface="Bree Serif"/>
                <a:cs typeface="Bree Serif"/>
                <a:sym typeface="Bree Serif"/>
              </a:rPr>
              <a:t>stocking </a:t>
            </a:r>
            <a:endParaRPr i="0" sz="2400" u="none" cap="none" strike="noStrike">
              <a:solidFill>
                <a:schemeClr val="dk1"/>
              </a:solidFill>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i="0" lang="en-GB" sz="2400" u="none" cap="none" strike="noStrike">
                <a:solidFill>
                  <a:schemeClr val="dk1"/>
                </a:solidFill>
                <a:latin typeface="Bree Serif"/>
                <a:ea typeface="Bree Serif"/>
                <a:cs typeface="Bree Serif"/>
                <a:sym typeface="Bree Serif"/>
              </a:rPr>
              <a:t>Notifies the DM on any attempt to interfere with the depot</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i="0" lang="en-GB" sz="2400" u="none" cap="none" strike="noStrike">
                <a:solidFill>
                  <a:schemeClr val="dk1"/>
                </a:solidFill>
                <a:latin typeface="Bree Serif"/>
                <a:ea typeface="Bree Serif"/>
                <a:cs typeface="Bree Serif"/>
                <a:sym typeface="Bree Serif"/>
              </a:rPr>
              <a:t>Notifies DM of stock inadequacy and danger of overfill</a:t>
            </a:r>
            <a:endParaRPr i="0" sz="2400" u="none" cap="none" strike="noStrike">
              <a:solidFill>
                <a:schemeClr val="dk1"/>
              </a:solidFill>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a:latin typeface="Bree Serif"/>
                <a:ea typeface="Bree Serif"/>
                <a:cs typeface="Bree Serif"/>
                <a:sym typeface="Bree Serif"/>
              </a:rPr>
              <a:t>Informs DM the status of the equipment in the Depot</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i="0" lang="en-GB" sz="2400" u="none" cap="none" strike="noStrike">
                <a:solidFill>
                  <a:schemeClr val="dk1"/>
                </a:solidFill>
                <a:latin typeface="Bree Serif"/>
                <a:ea typeface="Bree Serif"/>
                <a:cs typeface="Bree Serif"/>
                <a:sym typeface="Bree Serif"/>
              </a:rPr>
              <a:t>Informs DM of safety procedures and emergency response protocol in times of accidents and incidences.</a:t>
            </a:r>
            <a:endParaRPr i="0" sz="2400" u="none" cap="none" strike="noStrike">
              <a:solidFill>
                <a:schemeClr val="dk1"/>
              </a:solidFill>
              <a:latin typeface="Bree Serif"/>
              <a:ea typeface="Bree Serif"/>
              <a:cs typeface="Bree Serif"/>
              <a:sym typeface="Bree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05" name="Google Shape;205;p30"/>
          <p:cNvCxnSpPr/>
          <p:nvPr/>
        </p:nvCxnSpPr>
        <p:spPr>
          <a:xfrm>
            <a:off x="4654296" y="2057400"/>
            <a:ext cx="0" cy="2743200"/>
          </a:xfrm>
          <a:prstGeom prst="straightConnector1">
            <a:avLst/>
          </a:prstGeom>
          <a:noFill/>
          <a:ln cap="flat" cmpd="sng" w="19050">
            <a:solidFill>
              <a:srgbClr val="262626"/>
            </a:solidFill>
            <a:prstDash val="solid"/>
            <a:miter lim="8000"/>
            <a:headEnd len="sm" w="sm" type="none"/>
            <a:tailEnd len="sm" w="sm" type="none"/>
          </a:ln>
        </p:spPr>
      </p:cxnSp>
      <p:sp>
        <p:nvSpPr>
          <p:cNvPr id="206" name="Google Shape;206;p30"/>
          <p:cNvSpPr txBox="1"/>
          <p:nvPr>
            <p:ph type="title"/>
          </p:nvPr>
        </p:nvSpPr>
        <p:spPr>
          <a:xfrm>
            <a:off x="760425" y="647300"/>
            <a:ext cx="10638600" cy="736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Font typeface="Calibri"/>
              <a:buNone/>
            </a:pPr>
            <a:r>
              <a:rPr lang="en-GB">
                <a:solidFill>
                  <a:schemeClr val="accent1"/>
                </a:solidFill>
              </a:rPr>
              <a:t>References</a:t>
            </a:r>
            <a:endParaRPr/>
          </a:p>
        </p:txBody>
      </p:sp>
      <p:sp>
        <p:nvSpPr>
          <p:cNvPr id="207" name="Google Shape;207;p30"/>
          <p:cNvSpPr txBox="1"/>
          <p:nvPr>
            <p:ph idx="1" type="body"/>
          </p:nvPr>
        </p:nvSpPr>
        <p:spPr>
          <a:xfrm>
            <a:off x="1337400" y="1959425"/>
            <a:ext cx="9981600" cy="393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t/>
            </a:r>
            <a:endParaRPr sz="2400">
              <a:latin typeface="Bree Serif"/>
              <a:ea typeface="Bree Serif"/>
              <a:cs typeface="Bree Serif"/>
              <a:sym typeface="Bree Serif"/>
            </a:endParaRPr>
          </a:p>
          <a:p>
            <a:pPr indent="0" lvl="0" marL="0" marR="0" rtl="0" algn="l">
              <a:lnSpc>
                <a:spcPct val="90000"/>
              </a:lnSpc>
              <a:spcBef>
                <a:spcPts val="0"/>
              </a:spcBef>
              <a:spcAft>
                <a:spcPts val="0"/>
              </a:spcAft>
              <a:buClr>
                <a:schemeClr val="dk1"/>
              </a:buClr>
              <a:buFont typeface="Arial"/>
              <a:buNone/>
            </a:pPr>
            <a:r>
              <a:rPr lang="en-GB" sz="2400">
                <a:latin typeface="Bree Serif"/>
                <a:ea typeface="Bree Serif"/>
                <a:cs typeface="Bree Serif"/>
                <a:sym typeface="Bree Serif"/>
              </a:rPr>
              <a:t>The following documents have been referenced</a:t>
            </a:r>
            <a:endParaRPr sz="2400">
              <a:latin typeface="Bree Serif"/>
              <a:ea typeface="Bree Serif"/>
              <a:cs typeface="Bree Serif"/>
              <a:sym typeface="Bree Serif"/>
            </a:endParaRPr>
          </a:p>
          <a:p>
            <a:pPr indent="0" lvl="0" marL="0" marR="0" rtl="0" algn="l">
              <a:lnSpc>
                <a:spcPct val="90000"/>
              </a:lnSpc>
              <a:spcBef>
                <a:spcPts val="0"/>
              </a:spcBef>
              <a:spcAft>
                <a:spcPts val="0"/>
              </a:spcAft>
              <a:buClr>
                <a:schemeClr val="dk1"/>
              </a:buClr>
              <a:buFont typeface="Arial"/>
              <a:buNone/>
            </a:pPr>
            <a:r>
              <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u="sng">
                <a:solidFill>
                  <a:schemeClr val="hlink"/>
                </a:solidFill>
                <a:latin typeface="Bree Serif"/>
                <a:ea typeface="Bree Serif"/>
                <a:cs typeface="Bree Serif"/>
                <a:sym typeface="Bree Serif"/>
                <a:hlinkClick r:id="rId3"/>
              </a:rPr>
              <a:t>Fuel Depot System</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u="sng">
                <a:solidFill>
                  <a:schemeClr val="hlink"/>
                </a:solidFill>
                <a:latin typeface="Bree Serif"/>
                <a:ea typeface="Bree Serif"/>
                <a:cs typeface="Bree Serif"/>
                <a:sym typeface="Bree Serif"/>
                <a:hlinkClick r:id="rId4"/>
              </a:rPr>
              <a:t>Preliminary visit station findings</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a:latin typeface="Bree Serif"/>
                <a:ea typeface="Bree Serif"/>
                <a:cs typeface="Bree Serif"/>
                <a:sym typeface="Bree Serif"/>
              </a:rPr>
              <a:t>Vivo station layout drawings and canopy design</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u="sng">
                <a:solidFill>
                  <a:schemeClr val="hlink"/>
                </a:solidFill>
                <a:latin typeface="Bree Serif"/>
                <a:ea typeface="Bree Serif"/>
                <a:cs typeface="Bree Serif"/>
                <a:sym typeface="Bree Serif"/>
                <a:hlinkClick r:id="rId5"/>
              </a:rPr>
              <a:t>Micro Tanker manual</a:t>
            </a:r>
            <a:endParaRPr sz="240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400"/>
              <a:buFont typeface="Bree Serif"/>
              <a:buChar char="•"/>
            </a:pPr>
            <a:r>
              <a:rPr lang="en-GB" sz="2400" u="sng">
                <a:solidFill>
                  <a:schemeClr val="hlink"/>
                </a:solidFill>
                <a:latin typeface="Bree Serif"/>
                <a:ea typeface="Bree Serif"/>
                <a:cs typeface="Bree Serif"/>
                <a:sym typeface="Bree Serif"/>
                <a:hlinkClick r:id="rId6"/>
              </a:rPr>
              <a:t>Guide to explosive atmospheres</a:t>
            </a:r>
            <a:endParaRPr sz="2400">
              <a:latin typeface="Bree Serif"/>
              <a:ea typeface="Bree Serif"/>
              <a:cs typeface="Bree Serif"/>
              <a:sym typeface="Bree Serif"/>
            </a:endParaRPr>
          </a:p>
          <a:p>
            <a:pPr indent="0" lvl="0" marL="0" marR="0" rtl="0" algn="l">
              <a:lnSpc>
                <a:spcPct val="90000"/>
              </a:lnSpc>
              <a:spcBef>
                <a:spcPts val="1000"/>
              </a:spcBef>
              <a:spcAft>
                <a:spcPts val="0"/>
              </a:spcAft>
              <a:buNone/>
            </a:pPr>
            <a:r>
              <a:t/>
            </a:r>
            <a:endParaRPr sz="2400">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869125" y="85200"/>
            <a:ext cx="5563200" cy="4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Bree Serif"/>
                <a:ea typeface="Bree Serif"/>
                <a:cs typeface="Bree Serif"/>
                <a:sym typeface="Bree Serif"/>
              </a:rPr>
              <a:t>Proposed project plan</a:t>
            </a:r>
            <a:endParaRPr sz="3000">
              <a:latin typeface="Bree Serif"/>
              <a:ea typeface="Bree Serif"/>
              <a:cs typeface="Bree Serif"/>
              <a:sym typeface="Bree Serif"/>
            </a:endParaRPr>
          </a:p>
        </p:txBody>
      </p:sp>
      <p:graphicFrame>
        <p:nvGraphicFramePr>
          <p:cNvPr id="94" name="Google Shape;94;p14"/>
          <p:cNvGraphicFramePr/>
          <p:nvPr/>
        </p:nvGraphicFramePr>
        <p:xfrm>
          <a:off x="319737" y="672535"/>
          <a:ext cx="3000000" cy="3000000"/>
        </p:xfrm>
        <a:graphic>
          <a:graphicData uri="http://schemas.openxmlformats.org/drawingml/2006/table">
            <a:tbl>
              <a:tblPr>
                <a:noFill/>
                <a:tableStyleId>{3F3FDF48-BB6F-4329-AF83-33760003735E}</a:tableStyleId>
              </a:tblPr>
              <a:tblGrid>
                <a:gridCol w="1169050"/>
                <a:gridCol w="3710475"/>
                <a:gridCol w="1557200"/>
                <a:gridCol w="961550"/>
                <a:gridCol w="2053075"/>
                <a:gridCol w="594000"/>
                <a:gridCol w="1507175"/>
              </a:tblGrid>
              <a:tr h="689350">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DATE</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TASK</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ASSIGNED TO</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DURATION(Days)</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EXPECTED TIME OF COMPLETION / ARRIVAL</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TASK</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a:latin typeface="Bree Serif"/>
                          <a:ea typeface="Bree Serif"/>
                          <a:cs typeface="Bree Serif"/>
                          <a:sym typeface="Bree Serif"/>
                        </a:rPr>
                        <a:t>DEPENDENCIES</a:t>
                      </a:r>
                      <a:endParaRPr b="1">
                        <a:latin typeface="Bree Serif"/>
                        <a:ea typeface="Bree Serif"/>
                        <a:cs typeface="Bree Serif"/>
                        <a:sym typeface="Bree Serif"/>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62750">
                <a:tc>
                  <a:txBody>
                    <a:bodyPr/>
                    <a:lstStyle/>
                    <a:p>
                      <a:pPr indent="0" lvl="0" marL="0" rtl="0" algn="l">
                        <a:lnSpc>
                          <a:spcPct val="115000"/>
                        </a:lnSpc>
                        <a:spcBef>
                          <a:spcPts val="0"/>
                        </a:spcBef>
                        <a:spcAft>
                          <a:spcPts val="0"/>
                        </a:spcAft>
                        <a:buNone/>
                      </a:pPr>
                      <a:r>
                        <a:rPr lang="en-GB" sz="1000"/>
                        <a:t>1-Dec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Tank restoration and preparation to receive ethanol, removal of existing pump and building of suitable canopy</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VIVO ENGINEERS AND CONTRACTORS</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7</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8-Dec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A</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NONE</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1400">
                <a:tc>
                  <a:txBody>
                    <a:bodyPr/>
                    <a:lstStyle/>
                    <a:p>
                      <a:pPr indent="0" lvl="0" marL="0" rtl="0" algn="l">
                        <a:lnSpc>
                          <a:spcPct val="115000"/>
                        </a:lnSpc>
                        <a:spcBef>
                          <a:spcPts val="0"/>
                        </a:spcBef>
                        <a:spcAft>
                          <a:spcPts val="0"/>
                        </a:spcAft>
                        <a:buNone/>
                      </a:pPr>
                      <a:r>
                        <a:rPr lang="en-GB" sz="1000"/>
                        <a:t>1-Dec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Procurement of fittings and components for retrofit</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MICHAEL</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5</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6-Dec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B</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NONE</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62750">
                <a:tc>
                  <a:txBody>
                    <a:bodyPr/>
                    <a:lstStyle/>
                    <a:p>
                      <a:pPr indent="0" lvl="0" marL="0" rtl="0" algn="l">
                        <a:lnSpc>
                          <a:spcPct val="115000"/>
                        </a:lnSpc>
                        <a:spcBef>
                          <a:spcPts val="0"/>
                        </a:spcBef>
                        <a:spcAft>
                          <a:spcPts val="0"/>
                        </a:spcAft>
                        <a:buNone/>
                      </a:pPr>
                      <a:r>
                        <a:rPr lang="en-GB" sz="1000"/>
                        <a:t>30-Nov</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HSEQ SOPs and Checklists,Risk Assessment of the station and impending developments</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DOUGLAS</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3</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3-Dec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NONE</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1400">
                <a:tc>
                  <a:txBody>
                    <a:bodyPr/>
                    <a:lstStyle/>
                    <a:p>
                      <a:pPr indent="0" lvl="0" marL="0" rtl="0" algn="l">
                        <a:lnSpc>
                          <a:spcPct val="115000"/>
                        </a:lnSpc>
                        <a:spcBef>
                          <a:spcPts val="0"/>
                        </a:spcBef>
                        <a:spcAft>
                          <a:spcPts val="0"/>
                        </a:spcAft>
                        <a:buNone/>
                      </a:pPr>
                      <a:r>
                        <a:rPr lang="en-GB" sz="1000"/>
                        <a:t>30-Nov</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FD System cabinet design and fabrication</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PETER</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5</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5-Dec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D</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NONE</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815975">
                <a:tc>
                  <a:txBody>
                    <a:bodyPr/>
                    <a:lstStyle/>
                    <a:p>
                      <a:pPr indent="0" lvl="0" marL="0" rtl="0" algn="l">
                        <a:lnSpc>
                          <a:spcPct val="115000"/>
                        </a:lnSpc>
                        <a:spcBef>
                          <a:spcPts val="0"/>
                        </a:spcBef>
                        <a:spcAft>
                          <a:spcPts val="0"/>
                        </a:spcAft>
                        <a:buNone/>
                      </a:pPr>
                      <a:r>
                        <a:rPr lang="en-GB" sz="1000"/>
                        <a:t>29-Nov</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FD system assembly and STS SOFTWARE testing at existing Above ground Tank</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MICHAEL M. AND MICAEL(Sam Njenga, Collins W, Brian, Kevin)</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6</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5-Dec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E</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NONE</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1400">
                <a:tc>
                  <a:txBody>
                    <a:bodyPr/>
                    <a:lstStyle/>
                    <a:p>
                      <a:pPr indent="0" lvl="0" marL="0" rtl="0" algn="l">
                        <a:lnSpc>
                          <a:spcPct val="115000"/>
                        </a:lnSpc>
                        <a:spcBef>
                          <a:spcPts val="0"/>
                        </a:spcBef>
                        <a:spcAft>
                          <a:spcPts val="0"/>
                        </a:spcAft>
                        <a:buNone/>
                      </a:pPr>
                      <a:r>
                        <a:rPr lang="en-GB" sz="1000"/>
                        <a:t>5-Dec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KOKO FD system fit out into cabinet and testing at Loresho</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MICHAEL AND PETER</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1</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6-Dec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F</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D</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36050">
                <a:tc>
                  <a:txBody>
                    <a:bodyPr/>
                    <a:lstStyle/>
                    <a:p>
                      <a:pPr indent="0" lvl="0" marL="0" rtl="0" algn="l">
                        <a:lnSpc>
                          <a:spcPct val="115000"/>
                        </a:lnSpc>
                        <a:spcBef>
                          <a:spcPts val="0"/>
                        </a:spcBef>
                        <a:spcAft>
                          <a:spcPts val="0"/>
                        </a:spcAft>
                        <a:buNone/>
                      </a:pPr>
                      <a:r>
                        <a:rPr lang="en-GB" sz="1000"/>
                        <a:t>7-Dec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FD Assembly transfered to VIVO station and assembled at the existing pump site including fitting out vent pipes and any additional fitout like Fire suppression equipment</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MICHAEL, PETER</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1</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8-Dec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G</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D,F</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62750">
                <a:tc>
                  <a:txBody>
                    <a:bodyPr/>
                    <a:lstStyle/>
                    <a:p>
                      <a:pPr indent="0" lvl="0" marL="0" rtl="0" algn="l">
                        <a:lnSpc>
                          <a:spcPct val="115000"/>
                        </a:lnSpc>
                        <a:spcBef>
                          <a:spcPts val="0"/>
                        </a:spcBef>
                        <a:spcAft>
                          <a:spcPts val="0"/>
                        </a:spcAft>
                        <a:buNone/>
                      </a:pPr>
                      <a:r>
                        <a:rPr lang="en-GB" sz="1000"/>
                        <a:t>8-Dec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Ethanol transfer from existing storage to vivo station using MT and parking the same at station</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MICHAEL</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3</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11-Dec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H</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A,G</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1400">
                <a:tc>
                  <a:txBody>
                    <a:bodyPr/>
                    <a:lstStyle/>
                    <a:p>
                      <a:pPr indent="0" lvl="0" marL="0" rtl="0" algn="l">
                        <a:lnSpc>
                          <a:spcPct val="115000"/>
                        </a:lnSpc>
                        <a:spcBef>
                          <a:spcPts val="0"/>
                        </a:spcBef>
                        <a:spcAft>
                          <a:spcPts val="0"/>
                        </a:spcAft>
                        <a:buNone/>
                      </a:pPr>
                      <a:r>
                        <a:rPr lang="en-GB" sz="1000"/>
                        <a:t>13-Dec</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Internal Demos and system verification testing</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MICHAEL</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2</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15-Dec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I</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H</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1400">
                <a:tc>
                  <a:txBody>
                    <a:bodyPr/>
                    <a:lstStyle/>
                    <a:p>
                      <a:pPr indent="0" lvl="0" marL="0" rtl="0" algn="l">
                        <a:lnSpc>
                          <a:spcPct val="115000"/>
                        </a:lnSpc>
                        <a:spcBef>
                          <a:spcPts val="0"/>
                        </a:spcBef>
                        <a:spcAft>
                          <a:spcPts val="0"/>
                        </a:spcAft>
                        <a:buNone/>
                      </a:pPr>
                      <a:r>
                        <a:rPr b="1" lang="en-GB" sz="1200"/>
                        <a:t>17-Dec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Roll out Pilot to VIvo</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MICHAEL, SAGUN</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0</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17-Dec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00"/>
                        <a:t>J</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I</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1400">
                <a:tc>
                  <a:txBody>
                    <a:bodyPr/>
                    <a:lstStyle/>
                    <a:p>
                      <a:pPr indent="0" lvl="0" marL="0" rtl="0" algn="l">
                        <a:lnSpc>
                          <a:spcPct val="115000"/>
                        </a:lnSpc>
                        <a:spcBef>
                          <a:spcPts val="0"/>
                        </a:spcBef>
                        <a:spcAft>
                          <a:spcPts val="0"/>
                        </a:spcAft>
                        <a:buNone/>
                      </a:pPr>
                      <a:r>
                        <a:rPr lang="en-GB" sz="1000"/>
                        <a:t>30-Nov</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ATG sourcing, installation and integration to KOKO systems</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000"/>
                        <a:t>MICAEL and MICHAEL</a:t>
                      </a:r>
                      <a:endParaRPr b="1"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30</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GB" sz="1200"/>
                        <a:t>30-Dec</a:t>
                      </a:r>
                      <a:endParaRPr b="1" sz="12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K</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GB" sz="1000"/>
                        <a:t>A-J</a:t>
                      </a:r>
                      <a:endParaRPr sz="1000"/>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p:nvPr/>
        </p:nvSpPr>
        <p:spPr>
          <a:xfrm>
            <a:off x="321564" y="320040"/>
            <a:ext cx="11548872" cy="6217920"/>
          </a:xfrm>
          <a:prstGeom prst="rect">
            <a:avLst/>
          </a:prstGeom>
          <a:solidFill>
            <a:schemeClr val="dk1">
              <a:alpha val="9803"/>
            </a:schemeClr>
          </a:solidFill>
          <a:ln cap="sq" cmpd="thinThick" w="1270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030A0"/>
              </a:buClr>
              <a:buFont typeface="Calibri"/>
              <a:buNone/>
            </a:pPr>
            <a:r>
              <a:rPr b="1" i="0" lang="en-GB" sz="4400" u="none" cap="none" strike="noStrike">
                <a:solidFill>
                  <a:srgbClr val="7030A0"/>
                </a:solidFill>
                <a:latin typeface="Bree Serif"/>
                <a:ea typeface="Bree Serif"/>
                <a:cs typeface="Bree Serif"/>
                <a:sym typeface="Bree Serif"/>
              </a:rPr>
              <a:t>WHAT IS A KOKO FUEL DEPOT(FD)</a:t>
            </a:r>
            <a:endParaRPr b="1" i="0" sz="4400" u="none" cap="none" strike="noStrike">
              <a:solidFill>
                <a:srgbClr val="7030A0"/>
              </a:solidFill>
              <a:latin typeface="Bree Serif"/>
              <a:ea typeface="Bree Serif"/>
              <a:cs typeface="Bree Serif"/>
              <a:sym typeface="Bree Serif"/>
            </a:endParaRPr>
          </a:p>
        </p:txBody>
      </p:sp>
      <p:sp>
        <p:nvSpPr>
          <p:cNvPr id="101" name="Google Shape;101;p15"/>
          <p:cNvSpPr txBox="1"/>
          <p:nvPr>
            <p:ph idx="1" type="body"/>
          </p:nvPr>
        </p:nvSpPr>
        <p:spPr>
          <a:xfrm>
            <a:off x="528725" y="2057400"/>
            <a:ext cx="11150100" cy="41844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590"/>
              <a:buFont typeface="Bree Serif"/>
              <a:buChar char="•"/>
            </a:pPr>
            <a:r>
              <a:rPr lang="en-GB" sz="2590">
                <a:latin typeface="Bree Serif"/>
                <a:ea typeface="Bree Serif"/>
                <a:cs typeface="Bree Serif"/>
                <a:sym typeface="Bree Serif"/>
              </a:rPr>
              <a:t>Koko fuel depot is ethanol underground storage fashioned in the same way as petroleum tank storages in petrol stations.</a:t>
            </a:r>
            <a:endParaRPr i="0" sz="2590" u="none" cap="none" strike="noStrike">
              <a:solidFill>
                <a:schemeClr val="dk1"/>
              </a:solidFill>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590"/>
              <a:buFont typeface="Bree Serif"/>
              <a:buChar char="•"/>
            </a:pPr>
            <a:r>
              <a:rPr lang="en-GB" sz="2590">
                <a:latin typeface="Bree Serif"/>
                <a:ea typeface="Bree Serif"/>
                <a:cs typeface="Bree Serif"/>
                <a:sym typeface="Bree Serif"/>
              </a:rPr>
              <a:t>We wish to introduce a system that will reduce human interaction considerably in the product handling and inventory management of the fuel(Ethanol). </a:t>
            </a:r>
            <a:endParaRPr sz="2590">
              <a:latin typeface="Bree Serif"/>
              <a:ea typeface="Bree Serif"/>
              <a:cs typeface="Bree Serif"/>
              <a:sym typeface="Bree Serif"/>
            </a:endParaRPr>
          </a:p>
          <a:p>
            <a:pPr indent="-228600" lvl="0" marL="228600" marR="0" rtl="0" algn="l">
              <a:lnSpc>
                <a:spcPct val="90000"/>
              </a:lnSpc>
              <a:spcBef>
                <a:spcPts val="1000"/>
              </a:spcBef>
              <a:spcAft>
                <a:spcPts val="0"/>
              </a:spcAft>
              <a:buClr>
                <a:schemeClr val="dk1"/>
              </a:buClr>
              <a:buSzPts val="2590"/>
              <a:buFont typeface="Bree Serif"/>
              <a:buChar char="•"/>
            </a:pPr>
            <a:r>
              <a:rPr lang="en-GB" sz="2590">
                <a:latin typeface="Bree Serif"/>
                <a:ea typeface="Bree Serif"/>
                <a:cs typeface="Bree Serif"/>
                <a:sym typeface="Bree Serif"/>
              </a:rPr>
              <a:t>The koko depot will serve as an intermediate storage for ethanol close enough to our final vending points which are the KOKO points. It is not a retail point as it is used in the Oil and Gas setup and therefore only authorised koko personnel will access the same and there is no requirement on our partner to provide staff for these system.</a:t>
            </a:r>
            <a:endParaRPr sz="2590">
              <a:latin typeface="Bree Serif"/>
              <a:ea typeface="Bree Serif"/>
              <a:cs typeface="Bree Serif"/>
              <a:sym typeface="Bree Serif"/>
            </a:endParaRPr>
          </a:p>
          <a:p>
            <a:pPr indent="-64135" lvl="0" marL="228600" marR="0" rtl="0" algn="l">
              <a:lnSpc>
                <a:spcPct val="90000"/>
              </a:lnSpc>
              <a:spcBef>
                <a:spcPts val="1000"/>
              </a:spcBef>
              <a:spcAft>
                <a:spcPts val="0"/>
              </a:spcAft>
              <a:buClr>
                <a:schemeClr val="dk1"/>
              </a:buClr>
              <a:buSzPts val="2590"/>
              <a:buFont typeface="Arial"/>
              <a:buNone/>
            </a:pPr>
            <a:r>
              <a:t/>
            </a:r>
            <a:endParaRPr i="0" sz="2590" u="none" cap="none" strike="noStrike">
              <a:solidFill>
                <a:schemeClr val="dk1"/>
              </a:solidFill>
              <a:latin typeface="Bree Serif"/>
              <a:ea typeface="Bree Serif"/>
              <a:cs typeface="Bree Serif"/>
              <a:sym typeface="Bree Serif"/>
            </a:endParaRPr>
          </a:p>
          <a:p>
            <a:pPr indent="-64135" lvl="0" marL="228600" marR="0" rtl="0" algn="l">
              <a:lnSpc>
                <a:spcPct val="9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321564" y="320040"/>
            <a:ext cx="11548872" cy="6217920"/>
          </a:xfrm>
          <a:prstGeom prst="rect">
            <a:avLst/>
          </a:prstGeom>
          <a:solidFill>
            <a:schemeClr val="dk1">
              <a:alpha val="9803"/>
            </a:schemeClr>
          </a:solidFill>
          <a:ln cap="sq" cmpd="thinThick" w="1270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6"/>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030A0"/>
              </a:buClr>
              <a:buFont typeface="Calibri"/>
              <a:buNone/>
            </a:pPr>
            <a:r>
              <a:rPr b="1" i="0" lang="en-GB" sz="4400" u="none" cap="none" strike="noStrike">
                <a:solidFill>
                  <a:srgbClr val="7030A0"/>
                </a:solidFill>
                <a:latin typeface="Calibri"/>
                <a:ea typeface="Calibri"/>
                <a:cs typeface="Calibri"/>
                <a:sym typeface="Calibri"/>
              </a:rPr>
              <a:t>FD business case</a:t>
            </a:r>
            <a:endParaRPr/>
          </a:p>
        </p:txBody>
      </p:sp>
      <p:sp>
        <p:nvSpPr>
          <p:cNvPr id="108" name="Google Shape;108;p16"/>
          <p:cNvSpPr txBox="1"/>
          <p:nvPr>
            <p:ph idx="1" type="body"/>
          </p:nvPr>
        </p:nvSpPr>
        <p:spPr>
          <a:xfrm>
            <a:off x="838200" y="1819475"/>
            <a:ext cx="10515600" cy="4718400"/>
          </a:xfrm>
          <a:prstGeom prst="rect">
            <a:avLst/>
          </a:prstGeom>
          <a:noFill/>
          <a:ln>
            <a:noFill/>
          </a:ln>
        </p:spPr>
        <p:txBody>
          <a:bodyPr anchorCtr="0" anchor="t" bIns="45700" lIns="91425" spcFirstLastPara="1" rIns="91425" wrap="square" tIns="45700">
            <a:noAutofit/>
          </a:bodyPr>
          <a:lstStyle/>
          <a:p>
            <a:pPr indent="-203200" lvl="0" marL="228600" marR="0" rtl="0" algn="l">
              <a:lnSpc>
                <a:spcPct val="80000"/>
              </a:lnSpc>
              <a:spcBef>
                <a:spcPts val="0"/>
              </a:spcBef>
              <a:spcAft>
                <a:spcPts val="0"/>
              </a:spcAft>
              <a:buClr>
                <a:schemeClr val="dk1"/>
              </a:buClr>
              <a:buSzPts val="2400"/>
              <a:buFont typeface="Bree Serif"/>
              <a:buChar char="•"/>
            </a:pPr>
            <a:r>
              <a:rPr lang="en-GB" sz="2400">
                <a:latin typeface="Bree Serif"/>
                <a:ea typeface="Bree Serif"/>
                <a:cs typeface="Bree Serif"/>
                <a:sym typeface="Bree Serif"/>
              </a:rPr>
              <a:t>KOKO FD is a logistically sound method considering our operational areas which are traffic prone to ensure no dry outs at KOKO points.</a:t>
            </a:r>
            <a:endParaRPr i="0" sz="2400" u="none" cap="none" strike="noStrike">
              <a:solidFill>
                <a:schemeClr val="dk1"/>
              </a:solidFill>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2400"/>
              <a:buFont typeface="Bree Serif"/>
              <a:buChar char="•"/>
            </a:pPr>
            <a:r>
              <a:rPr i="0" lang="en-GB" sz="2400" u="none" cap="none" strike="noStrike">
                <a:solidFill>
                  <a:schemeClr val="dk1"/>
                </a:solidFill>
                <a:latin typeface="Bree Serif"/>
                <a:ea typeface="Bree Serif"/>
                <a:cs typeface="Bree Serif"/>
                <a:sym typeface="Bree Serif"/>
              </a:rPr>
              <a:t>The capacity (</a:t>
            </a:r>
            <a:r>
              <a:rPr lang="en-GB" sz="2400">
                <a:latin typeface="Bree Serif"/>
                <a:ea typeface="Bree Serif"/>
                <a:cs typeface="Bree Serif"/>
                <a:sym typeface="Bree Serif"/>
              </a:rPr>
              <a:t>20000</a:t>
            </a:r>
            <a:r>
              <a:rPr i="0" lang="en-GB" sz="2400" u="none" cap="none" strike="noStrike">
                <a:solidFill>
                  <a:schemeClr val="dk1"/>
                </a:solidFill>
                <a:latin typeface="Bree Serif"/>
                <a:ea typeface="Bree Serif"/>
                <a:cs typeface="Bree Serif"/>
                <a:sym typeface="Bree Serif"/>
              </a:rPr>
              <a:t>litres</a:t>
            </a:r>
            <a:r>
              <a:rPr lang="en-GB" sz="2400">
                <a:latin typeface="Bree Serif"/>
                <a:ea typeface="Bree Serif"/>
                <a:cs typeface="Bree Serif"/>
                <a:sym typeface="Bree Serif"/>
              </a:rPr>
              <a:t> </a:t>
            </a:r>
            <a:r>
              <a:rPr i="0" lang="en-GB" sz="2400" u="none" cap="none" strike="noStrike">
                <a:solidFill>
                  <a:schemeClr val="dk1"/>
                </a:solidFill>
                <a:latin typeface="Bree Serif"/>
                <a:ea typeface="Bree Serif"/>
                <a:cs typeface="Bree Serif"/>
                <a:sym typeface="Bree Serif"/>
              </a:rPr>
              <a:t>) allows the FD to serve several </a:t>
            </a:r>
            <a:r>
              <a:rPr lang="en-GB" sz="2400">
                <a:latin typeface="Bree Serif"/>
                <a:ea typeface="Bree Serif"/>
                <a:cs typeface="Bree Serif"/>
                <a:sym typeface="Bree Serif"/>
              </a:rPr>
              <a:t>Milk run trucks and by extension KOKO points before</a:t>
            </a:r>
            <a:r>
              <a:rPr i="0" lang="en-GB" sz="2400" u="none" cap="none" strike="noStrike">
                <a:solidFill>
                  <a:schemeClr val="dk1"/>
                </a:solidFill>
                <a:latin typeface="Bree Serif"/>
                <a:ea typeface="Bree Serif"/>
                <a:cs typeface="Bree Serif"/>
                <a:sym typeface="Bree Serif"/>
              </a:rPr>
              <a:t> restocking is required .</a:t>
            </a:r>
            <a:endParaRPr i="0" sz="2400" u="none" cap="none" strike="noStrike">
              <a:solidFill>
                <a:schemeClr val="dk1"/>
              </a:solidFill>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2400"/>
              <a:buFont typeface="Bree Serif"/>
              <a:buChar char="•"/>
            </a:pPr>
            <a:r>
              <a:rPr lang="en-GB" sz="2400">
                <a:latin typeface="Bree Serif"/>
                <a:ea typeface="Bree Serif"/>
                <a:cs typeface="Bree Serif"/>
                <a:sym typeface="Bree Serif"/>
              </a:rPr>
              <a:t>Instead of our partner incurring additional investment(20000USD) in sinking new underground storage our partner can simply convert existing unused tankage(2500USD) in existing petrols stations  to not only meet our need but also provide additional revenue to our partner.</a:t>
            </a:r>
            <a:endParaRPr sz="2400">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2400"/>
              <a:buFont typeface="Bree Serif"/>
              <a:buChar char="•"/>
            </a:pPr>
            <a:r>
              <a:rPr lang="en-GB" sz="2400">
                <a:latin typeface="Bree Serif"/>
                <a:ea typeface="Bree Serif"/>
                <a:cs typeface="Bree Serif"/>
                <a:sym typeface="Bree Serif"/>
              </a:rPr>
              <a:t>The system is designed in such a way that other than initial infrastructure there is minimum operating expenditure as it does not require any additional human investment to manage it.</a:t>
            </a:r>
            <a:endParaRPr i="0" sz="2400" u="none" cap="none" strike="noStrike">
              <a:solidFill>
                <a:schemeClr val="dk1"/>
              </a:solidFill>
              <a:latin typeface="Bree Serif"/>
              <a:ea typeface="Bree Serif"/>
              <a:cs typeface="Bree Serif"/>
              <a:sym typeface="Bree Serif"/>
            </a:endParaRPr>
          </a:p>
          <a:p>
            <a:pPr indent="-50800" lvl="0" marL="228600" marR="0" rtl="0" algn="l">
              <a:lnSpc>
                <a:spcPct val="80000"/>
              </a:lnSpc>
              <a:spcBef>
                <a:spcPts val="1000"/>
              </a:spcBef>
              <a:spcAft>
                <a:spcPts val="0"/>
              </a:spcAft>
              <a:buClr>
                <a:schemeClr val="dk1"/>
              </a:buClr>
              <a:buSzPts val="2800"/>
              <a:buFont typeface="Arial"/>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80000"/>
              </a:lnSpc>
              <a:spcBef>
                <a:spcPts val="1000"/>
              </a:spcBef>
              <a:spcAft>
                <a:spcPts val="0"/>
              </a:spcAft>
              <a:buClr>
                <a:schemeClr val="dk1"/>
              </a:buClr>
              <a:buSzPts val="28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321564" y="320040"/>
            <a:ext cx="11548872" cy="6217920"/>
          </a:xfrm>
          <a:prstGeom prst="rect">
            <a:avLst/>
          </a:prstGeom>
          <a:solidFill>
            <a:schemeClr val="dk1">
              <a:alpha val="9803"/>
            </a:schemeClr>
          </a:solidFill>
          <a:ln cap="sq" cmpd="thinThick" w="1270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7"/>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030A0"/>
              </a:buClr>
              <a:buFont typeface="Calibri"/>
              <a:buNone/>
            </a:pPr>
            <a:r>
              <a:rPr b="1" i="0" lang="en-GB" sz="4400" u="none" cap="none" strike="noStrike">
                <a:solidFill>
                  <a:srgbClr val="7030A0"/>
                </a:solidFill>
                <a:latin typeface="Calibri"/>
                <a:ea typeface="Calibri"/>
                <a:cs typeface="Calibri"/>
                <a:sym typeface="Calibri"/>
              </a:rPr>
              <a:t>What our FD </a:t>
            </a:r>
            <a:r>
              <a:rPr b="1" lang="en-GB">
                <a:solidFill>
                  <a:srgbClr val="7030A0"/>
                </a:solidFill>
              </a:rPr>
              <a:t>will</a:t>
            </a:r>
            <a:r>
              <a:rPr b="1" i="0" lang="en-GB" sz="4400" u="none" cap="none" strike="noStrike">
                <a:solidFill>
                  <a:srgbClr val="7030A0"/>
                </a:solidFill>
                <a:latin typeface="Calibri"/>
                <a:ea typeface="Calibri"/>
                <a:cs typeface="Calibri"/>
                <a:sym typeface="Calibri"/>
              </a:rPr>
              <a:t> do:</a:t>
            </a:r>
            <a:endParaRPr b="1" i="0" sz="4400" u="none" cap="none" strike="noStrike">
              <a:solidFill>
                <a:srgbClr val="7030A0"/>
              </a:solidFill>
              <a:latin typeface="Calibri"/>
              <a:ea typeface="Calibri"/>
              <a:cs typeface="Calibri"/>
              <a:sym typeface="Calibri"/>
            </a:endParaRPr>
          </a:p>
        </p:txBody>
      </p:sp>
      <p:sp>
        <p:nvSpPr>
          <p:cNvPr id="115" name="Google Shape;115;p17"/>
          <p:cNvSpPr txBox="1"/>
          <p:nvPr>
            <p:ph idx="1" type="body"/>
          </p:nvPr>
        </p:nvSpPr>
        <p:spPr>
          <a:xfrm>
            <a:off x="838200" y="2057400"/>
            <a:ext cx="10515600" cy="43983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Arial"/>
              <a:buNone/>
            </a:pPr>
            <a:r>
              <a:rPr b="0" i="0" lang="en-GB" sz="2170" u="none" cap="none" strike="noStrike">
                <a:solidFill>
                  <a:schemeClr val="dk1"/>
                </a:solidFill>
                <a:latin typeface="Calibri"/>
                <a:ea typeface="Calibri"/>
                <a:cs typeface="Calibri"/>
                <a:sym typeface="Calibri"/>
              </a:rPr>
              <a:t>Apart from the normal operation of dispensing </a:t>
            </a:r>
            <a:r>
              <a:rPr lang="en-GB" sz="2170"/>
              <a:t>metered</a:t>
            </a:r>
            <a:r>
              <a:rPr b="0" i="0" lang="en-GB" sz="2170" u="none" cap="none" strike="noStrike">
                <a:solidFill>
                  <a:schemeClr val="dk1"/>
                </a:solidFill>
                <a:latin typeface="Calibri"/>
                <a:ea typeface="Calibri"/>
                <a:cs typeface="Calibri"/>
                <a:sym typeface="Calibri"/>
              </a:rPr>
              <a:t> fuel our FD should be able to:</a:t>
            </a:r>
            <a:endParaRPr/>
          </a:p>
          <a:p>
            <a:pPr indent="-228600" lvl="0" marL="228600" marR="0" rtl="0" algn="l">
              <a:lnSpc>
                <a:spcPct val="70000"/>
              </a:lnSpc>
              <a:spcBef>
                <a:spcPts val="1000"/>
              </a:spcBef>
              <a:spcAft>
                <a:spcPts val="0"/>
              </a:spcAft>
              <a:buClr>
                <a:schemeClr val="dk1"/>
              </a:buClr>
              <a:buSzPts val="2170"/>
              <a:buFont typeface="Arial"/>
              <a:buChar char="•"/>
            </a:pPr>
            <a:r>
              <a:rPr b="0" i="0" lang="en-GB" sz="2170" u="none" cap="none" strike="noStrike">
                <a:solidFill>
                  <a:schemeClr val="dk1"/>
                </a:solidFill>
                <a:latin typeface="Calibri"/>
                <a:ea typeface="Calibri"/>
                <a:cs typeface="Calibri"/>
                <a:sym typeface="Calibri"/>
              </a:rPr>
              <a:t>Allow us to operate the pumping unit remotely </a:t>
            </a:r>
            <a:r>
              <a:rPr b="1" i="1" lang="en-GB" sz="1800">
                <a:latin typeface="Arial"/>
                <a:ea typeface="Arial"/>
                <a:cs typeface="Arial"/>
                <a:sym typeface="Arial"/>
              </a:rPr>
              <a:t>o</a:t>
            </a:r>
            <a:r>
              <a:rPr b="0" i="0" lang="en-GB" sz="2170" u="none" cap="none" strike="noStrike">
                <a:solidFill>
                  <a:schemeClr val="dk1"/>
                </a:solidFill>
                <a:latin typeface="Calibri"/>
                <a:ea typeface="Calibri"/>
                <a:cs typeface="Calibri"/>
                <a:sym typeface="Calibri"/>
              </a:rPr>
              <a:t>nce the delivery piping is coupled to our pumping unit.</a:t>
            </a:r>
            <a:endParaRPr/>
          </a:p>
          <a:p>
            <a:pPr indent="-228600" lvl="0" marL="228600" marR="0" rtl="0" algn="l">
              <a:lnSpc>
                <a:spcPct val="70000"/>
              </a:lnSpc>
              <a:spcBef>
                <a:spcPts val="1000"/>
              </a:spcBef>
              <a:spcAft>
                <a:spcPts val="0"/>
              </a:spcAft>
              <a:buClr>
                <a:schemeClr val="dk1"/>
              </a:buClr>
              <a:buSzPts val="2170"/>
              <a:buFont typeface="Arial"/>
              <a:buChar char="•"/>
            </a:pPr>
            <a:r>
              <a:rPr b="0" i="0" lang="en-GB" sz="2170" u="none" cap="none" strike="noStrike">
                <a:solidFill>
                  <a:schemeClr val="dk1"/>
                </a:solidFill>
                <a:latin typeface="Calibri"/>
                <a:ea typeface="Calibri"/>
                <a:cs typeface="Calibri"/>
                <a:sym typeface="Calibri"/>
              </a:rPr>
              <a:t>Give us an accurate representation of  quantities delivered from and loaded into the tank.</a:t>
            </a:r>
            <a:endParaRPr/>
          </a:p>
          <a:p>
            <a:pPr indent="-228600" lvl="0" marL="228600" marR="0" rtl="0" algn="l">
              <a:lnSpc>
                <a:spcPct val="70000"/>
              </a:lnSpc>
              <a:spcBef>
                <a:spcPts val="1000"/>
              </a:spcBef>
              <a:spcAft>
                <a:spcPts val="0"/>
              </a:spcAft>
              <a:buClr>
                <a:schemeClr val="dk1"/>
              </a:buClr>
              <a:buSzPts val="2170"/>
              <a:buFont typeface="Arial"/>
              <a:buChar char="•"/>
            </a:pPr>
            <a:r>
              <a:rPr b="0" i="0" lang="en-GB" sz="2170" u="none" cap="none" strike="noStrike">
                <a:solidFill>
                  <a:schemeClr val="dk1"/>
                </a:solidFill>
                <a:latin typeface="Calibri"/>
                <a:ea typeface="Calibri"/>
                <a:cs typeface="Calibri"/>
                <a:sym typeface="Calibri"/>
              </a:rPr>
              <a:t>Allow us to remotely diagnose any faults with our dispensing system</a:t>
            </a:r>
            <a:endParaRPr/>
          </a:p>
          <a:p>
            <a:pPr indent="-228600" lvl="0" marL="228600" marR="0" rtl="0" algn="l">
              <a:lnSpc>
                <a:spcPct val="70000"/>
              </a:lnSpc>
              <a:spcBef>
                <a:spcPts val="1000"/>
              </a:spcBef>
              <a:spcAft>
                <a:spcPts val="0"/>
              </a:spcAft>
              <a:buClr>
                <a:schemeClr val="dk1"/>
              </a:buClr>
              <a:buSzPts val="2170"/>
              <a:buFont typeface="Arial"/>
              <a:buChar char="•"/>
            </a:pPr>
            <a:r>
              <a:rPr b="0" i="0" lang="en-GB" sz="2170" u="none" cap="none" strike="noStrike">
                <a:solidFill>
                  <a:schemeClr val="dk1"/>
                </a:solidFill>
                <a:latin typeface="Calibri"/>
                <a:ea typeface="Calibri"/>
                <a:cs typeface="Calibri"/>
                <a:sym typeface="Calibri"/>
              </a:rPr>
              <a:t>Prevent any unsafe usage of equipment by integrating a safety protocol in its operation</a:t>
            </a:r>
            <a:endParaRPr/>
          </a:p>
          <a:p>
            <a:pPr indent="-228600" lvl="0" marL="228600" marR="0" rtl="0" algn="l">
              <a:lnSpc>
                <a:spcPct val="70000"/>
              </a:lnSpc>
              <a:spcBef>
                <a:spcPts val="1000"/>
              </a:spcBef>
              <a:spcAft>
                <a:spcPts val="0"/>
              </a:spcAft>
              <a:buClr>
                <a:schemeClr val="dk1"/>
              </a:buClr>
              <a:buSzPts val="2170"/>
              <a:buFont typeface="Arial"/>
              <a:buChar char="•"/>
            </a:pPr>
            <a:r>
              <a:rPr b="0" i="0" lang="en-GB" sz="2170" u="none" cap="none" strike="noStrike">
                <a:solidFill>
                  <a:schemeClr val="dk1"/>
                </a:solidFill>
                <a:latin typeface="Calibri"/>
                <a:ea typeface="Calibri"/>
                <a:cs typeface="Calibri"/>
                <a:sym typeface="Calibri"/>
              </a:rPr>
              <a:t>Regularly update us on tank stocks and any entry of contaminants into the tank </a:t>
            </a:r>
            <a:endParaRPr/>
          </a:p>
          <a:p>
            <a:pPr indent="-228600" lvl="0" marL="228600" marR="0" rtl="0" algn="l">
              <a:lnSpc>
                <a:spcPct val="70000"/>
              </a:lnSpc>
              <a:spcBef>
                <a:spcPts val="1000"/>
              </a:spcBef>
              <a:spcAft>
                <a:spcPts val="0"/>
              </a:spcAft>
              <a:buClr>
                <a:schemeClr val="dk1"/>
              </a:buClr>
              <a:buSzPts val="2170"/>
              <a:buFont typeface="Arial"/>
              <a:buChar char="•"/>
            </a:pPr>
            <a:r>
              <a:rPr b="0" i="0" lang="en-GB" sz="2170" u="none" cap="none" strike="noStrike">
                <a:solidFill>
                  <a:schemeClr val="dk1"/>
                </a:solidFill>
                <a:latin typeface="Calibri"/>
                <a:ea typeface="Calibri"/>
                <a:cs typeface="Calibri"/>
                <a:sym typeface="Calibri"/>
              </a:rPr>
              <a:t>Mimic normal oil facility operations to allow integration to mainstream Oil and Gas or other industrial bulk storage outfits without too much retrofit.</a:t>
            </a:r>
            <a:endParaRPr/>
          </a:p>
          <a:p>
            <a:pPr indent="-90804" lvl="0" marL="22860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a:p>
            <a:pPr indent="-90804" lvl="0" marL="22860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a:p>
            <a:pPr indent="-90804" lvl="0" marL="22860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a:p>
            <a:pPr indent="-90804" lvl="0" marL="228600" marR="0" rtl="0" algn="l">
              <a:lnSpc>
                <a:spcPct val="70000"/>
              </a:lnSpc>
              <a:spcBef>
                <a:spcPts val="1000"/>
              </a:spcBef>
              <a:spcAft>
                <a:spcPts val="0"/>
              </a:spcAft>
              <a:buClr>
                <a:schemeClr val="dk1"/>
              </a:buClr>
              <a:buSzPts val="2170"/>
              <a:buFont typeface="Arial"/>
              <a:buNone/>
            </a:pPr>
            <a:r>
              <a:t/>
            </a:r>
            <a:endParaRPr b="0" i="0" sz="217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321564" y="320040"/>
            <a:ext cx="11548872" cy="6217920"/>
          </a:xfrm>
          <a:prstGeom prst="rect">
            <a:avLst/>
          </a:pr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1" name="Google Shape;121;p18"/>
          <p:cNvCxnSpPr/>
          <p:nvPr/>
        </p:nvCxnSpPr>
        <p:spPr>
          <a:xfrm>
            <a:off x="4654296" y="2057400"/>
            <a:ext cx="0" cy="2743200"/>
          </a:xfrm>
          <a:prstGeom prst="straightConnector1">
            <a:avLst/>
          </a:prstGeom>
          <a:noFill/>
          <a:ln cap="flat" cmpd="sng" w="19050">
            <a:solidFill>
              <a:srgbClr val="262626"/>
            </a:solidFill>
            <a:prstDash val="solid"/>
            <a:miter lim="8000"/>
            <a:headEnd len="sm" w="sm" type="none"/>
            <a:tailEnd len="sm" w="sm" type="none"/>
          </a:ln>
        </p:spPr>
      </p:cxnSp>
      <p:sp>
        <p:nvSpPr>
          <p:cNvPr id="122" name="Google Shape;122;p18"/>
          <p:cNvSpPr txBox="1"/>
          <p:nvPr>
            <p:ph idx="1" type="body"/>
          </p:nvPr>
        </p:nvSpPr>
        <p:spPr>
          <a:xfrm>
            <a:off x="804775" y="1010825"/>
            <a:ext cx="11065800" cy="51018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Arial"/>
              <a:buNone/>
            </a:pPr>
            <a:r>
              <a:t/>
            </a:r>
            <a:endParaRPr/>
          </a:p>
          <a:p>
            <a:pPr indent="-203200" lvl="0" marL="228600" marR="0" rtl="0" algn="l">
              <a:lnSpc>
                <a:spcPct val="80000"/>
              </a:lnSpc>
              <a:spcBef>
                <a:spcPts val="10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 </a:t>
            </a:r>
            <a:r>
              <a:rPr lang="en-GB" sz="1800">
                <a:latin typeface="Bree Serif"/>
                <a:ea typeface="Bree Serif"/>
                <a:cs typeface="Bree Serif"/>
                <a:sym typeface="Bree Serif"/>
              </a:rPr>
              <a:t>Underground tank done to required fuel standards,</a:t>
            </a:r>
            <a:endParaRPr sz="1800">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Piping to allow coupling to koko smart system</a:t>
            </a:r>
            <a:endParaRPr sz="1800">
              <a:latin typeface="Bree Serif"/>
              <a:ea typeface="Bree Serif"/>
              <a:cs typeface="Bree Serif"/>
              <a:sym typeface="Bree Serif"/>
            </a:endParaRPr>
          </a:p>
          <a:p>
            <a:pPr indent="-203200" lvl="0" marL="228600" rtl="0" algn="l">
              <a:lnSpc>
                <a:spcPct val="7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Pump shed with a booth that provide mounting points for two fire extinguishers.</a:t>
            </a:r>
            <a:endParaRPr sz="1800">
              <a:latin typeface="Bree Serif"/>
              <a:ea typeface="Bree Serif"/>
              <a:cs typeface="Bree Serif"/>
              <a:sym typeface="Bree Serif"/>
            </a:endParaRPr>
          </a:p>
          <a:p>
            <a:pPr indent="-203200" lvl="0" marL="228600" rtl="0" algn="l">
              <a:lnSpc>
                <a:spcPct val="7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Clear labelling identifying the product and provide clear guidance of the product contained and mitigation to prevent incidences(HAZMAT SIGN)</a:t>
            </a:r>
            <a:endParaRPr sz="1800">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1800"/>
              <a:buFont typeface="Bree Serif"/>
              <a:buChar char="•"/>
            </a:pPr>
            <a:r>
              <a:rPr i="0" lang="en-GB" sz="1800" u="none" cap="none" strike="noStrike">
                <a:solidFill>
                  <a:schemeClr val="dk1"/>
                </a:solidFill>
                <a:latin typeface="Bree Serif"/>
                <a:ea typeface="Bree Serif"/>
                <a:cs typeface="Bree Serif"/>
                <a:sym typeface="Bree Serif"/>
              </a:rPr>
              <a:t>Intrinsically safe lighting in the container to allow late evening or early morning operations where there is limited illumination.</a:t>
            </a:r>
            <a:endParaRPr i="0" sz="1800" u="none" cap="none" strike="noStrike">
              <a:solidFill>
                <a:schemeClr val="dk1"/>
              </a:solidFill>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Provide for vapour recovery and pressure relief mechanism </a:t>
            </a:r>
            <a:endParaRPr sz="1800">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Tank manhole  to allow maintenance and periodic tank cleaning as and when scheduled</a:t>
            </a:r>
            <a:endParaRPr sz="1800">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Comprised of available commercially ethanol dispensers with dispense volume pre sets . This allows us to incorporate systems with proven HSE aspects into our build.</a:t>
            </a:r>
            <a:endParaRPr sz="1800">
              <a:latin typeface="Bree Serif"/>
              <a:ea typeface="Bree Serif"/>
              <a:cs typeface="Bree Serif"/>
              <a:sym typeface="Bree Serif"/>
            </a:endParaRPr>
          </a:p>
          <a:p>
            <a:pPr indent="-203200" lvl="0" marL="228600" marR="0" rtl="0" algn="l">
              <a:lnSpc>
                <a:spcPct val="80000"/>
              </a:lnSpc>
              <a:spcBef>
                <a:spcPts val="1000"/>
              </a:spcBef>
              <a:spcAft>
                <a:spcPts val="0"/>
              </a:spcAft>
              <a:buClr>
                <a:schemeClr val="dk1"/>
              </a:buClr>
              <a:buSzPts val="1800"/>
              <a:buFont typeface="Bree Serif"/>
              <a:buChar char="•"/>
            </a:pPr>
            <a:r>
              <a:rPr lang="en-GB" sz="1800">
                <a:latin typeface="Bree Serif"/>
                <a:ea typeface="Bree Serif"/>
                <a:cs typeface="Bree Serif"/>
                <a:sym typeface="Bree Serif"/>
              </a:rPr>
              <a:t>KOKO smart system (Sensors and controls) sits between the pumping unit and the underground storage tank(UST) as well as  and provides KOKO and KOKO systems complete visibility and control of inventory movement as well as tracking into and out of the UST.</a:t>
            </a:r>
            <a:endParaRPr sz="1800">
              <a:latin typeface="Bree Serif"/>
              <a:ea typeface="Bree Serif"/>
              <a:cs typeface="Bree Serif"/>
              <a:sym typeface="Bree Serif"/>
            </a:endParaRPr>
          </a:p>
          <a:p>
            <a:pPr indent="0" lvl="0" marL="0" marR="0" rtl="0" algn="l">
              <a:lnSpc>
                <a:spcPct val="80000"/>
              </a:lnSpc>
              <a:spcBef>
                <a:spcPts val="1000"/>
              </a:spcBef>
              <a:spcAft>
                <a:spcPts val="0"/>
              </a:spcAft>
              <a:buNone/>
            </a:pPr>
            <a:r>
              <a:t/>
            </a:r>
            <a:endParaRPr sz="1800">
              <a:latin typeface="Bree Serif"/>
              <a:ea typeface="Bree Serif"/>
              <a:cs typeface="Bree Serif"/>
              <a:sym typeface="Bree Serif"/>
            </a:endParaRPr>
          </a:p>
          <a:p>
            <a:pPr indent="-88900" lvl="0" marL="228600" marR="0" rtl="0" algn="l">
              <a:lnSpc>
                <a:spcPct val="8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3" name="Google Shape;123;p18"/>
          <p:cNvSpPr txBox="1"/>
          <p:nvPr/>
        </p:nvSpPr>
        <p:spPr>
          <a:xfrm>
            <a:off x="870850" y="419875"/>
            <a:ext cx="9206400" cy="513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Font typeface="Arial"/>
              <a:buNone/>
            </a:pPr>
            <a:r>
              <a:rPr b="1" lang="en-GB" sz="2400">
                <a:solidFill>
                  <a:schemeClr val="dk1"/>
                </a:solidFill>
                <a:latin typeface="Bree Serif"/>
                <a:ea typeface="Bree Serif"/>
                <a:cs typeface="Bree Serif"/>
                <a:sym typeface="Bree Serif"/>
              </a:rPr>
              <a:t>FUEL DEPOT(FD) High Level Design</a:t>
            </a:r>
            <a:endParaRPr sz="2400">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19"/>
          <p:cNvGraphicFramePr/>
          <p:nvPr/>
        </p:nvGraphicFramePr>
        <p:xfrm>
          <a:off x="152400" y="929925"/>
          <a:ext cx="3000000" cy="3000000"/>
        </p:xfrm>
        <a:graphic>
          <a:graphicData uri="http://schemas.openxmlformats.org/drawingml/2006/table">
            <a:tbl>
              <a:tblPr>
                <a:noFill/>
                <a:tableStyleId>{7597B1D0-4AD3-4933-A846-484FC3B96791}</a:tableStyleId>
              </a:tblPr>
              <a:tblGrid>
                <a:gridCol w="2221475"/>
                <a:gridCol w="9437175"/>
              </a:tblGrid>
              <a:tr h="287225">
                <a:tc>
                  <a:txBody>
                    <a:bodyPr/>
                    <a:lstStyle/>
                    <a:p>
                      <a:pPr indent="0" lvl="0" marL="0" rtl="0" algn="l">
                        <a:spcBef>
                          <a:spcPts val="0"/>
                        </a:spcBef>
                        <a:spcAft>
                          <a:spcPts val="0"/>
                        </a:spcAft>
                        <a:buNone/>
                      </a:pPr>
                      <a:r>
                        <a:rPr b="1" lang="en-GB" sz="1200">
                          <a:latin typeface="Bree Serif"/>
                          <a:ea typeface="Bree Serif"/>
                          <a:cs typeface="Bree Serif"/>
                          <a:sym typeface="Bree Serif"/>
                        </a:rPr>
                        <a:t>ITEM</a:t>
                      </a:r>
                      <a:endParaRPr b="1"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b="1" lang="en-GB" sz="1200">
                          <a:latin typeface="Bree Serif"/>
                          <a:ea typeface="Bree Serif"/>
                          <a:cs typeface="Bree Serif"/>
                          <a:sym typeface="Bree Serif"/>
                        </a:rPr>
                        <a:t>DESCRIPTION</a:t>
                      </a:r>
                      <a:endParaRPr b="1" sz="1200">
                        <a:latin typeface="Bree Serif"/>
                        <a:ea typeface="Bree Serif"/>
                        <a:cs typeface="Bree Serif"/>
                        <a:sym typeface="Bree Serif"/>
                      </a:endParaRPr>
                    </a:p>
                  </a:txBody>
                  <a:tcPr marT="63500" marB="63500" marR="63500" marL="63500"/>
                </a:tc>
              </a:tr>
              <a:tr h="429800">
                <a:tc>
                  <a:txBody>
                    <a:bodyPr/>
                    <a:lstStyle/>
                    <a:p>
                      <a:pPr indent="0" lvl="0" marL="0" rtl="0" algn="l">
                        <a:spcBef>
                          <a:spcPts val="0"/>
                        </a:spcBef>
                        <a:spcAft>
                          <a:spcPts val="0"/>
                        </a:spcAft>
                        <a:buNone/>
                      </a:pPr>
                      <a:r>
                        <a:rPr lang="en-GB" sz="1200">
                          <a:latin typeface="Bree Serif"/>
                          <a:ea typeface="Bree Serif"/>
                          <a:cs typeface="Bree Serif"/>
                          <a:sym typeface="Bree Serif"/>
                        </a:rPr>
                        <a:t>Truck</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A truck that can haul up to 4 tons cargo powere  by 2 12V batteries together with battery cut off switch ISUZU NPR TRUCK(7.5TON)</a:t>
                      </a:r>
                      <a:endParaRPr sz="1200">
                        <a:latin typeface="Bree Serif"/>
                        <a:ea typeface="Bree Serif"/>
                        <a:cs typeface="Bree Serif"/>
                        <a:sym typeface="Bree Serif"/>
                      </a:endParaRPr>
                    </a:p>
                  </a:txBody>
                  <a:tcPr marT="63500" marB="63500" marR="63500" marL="63500"/>
                </a:tc>
              </a:tr>
              <a:tr h="907050">
                <a:tc>
                  <a:txBody>
                    <a:bodyPr/>
                    <a:lstStyle/>
                    <a:p>
                      <a:pPr indent="0" lvl="0" marL="0" rtl="0" algn="l">
                        <a:spcBef>
                          <a:spcPts val="0"/>
                        </a:spcBef>
                        <a:spcAft>
                          <a:spcPts val="0"/>
                        </a:spcAft>
                        <a:buNone/>
                      </a:pPr>
                      <a:r>
                        <a:rPr lang="en-GB" sz="1200">
                          <a:latin typeface="Bree Serif"/>
                          <a:ea typeface="Bree Serif"/>
                          <a:cs typeface="Bree Serif"/>
                          <a:sym typeface="Bree Serif"/>
                        </a:rPr>
                        <a:t>Tankage/capacity</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3mm </a:t>
                      </a:r>
                      <a:r>
                        <a:rPr lang="en-GB" sz="1200">
                          <a:latin typeface="Bree Serif"/>
                          <a:ea typeface="Bree Serif"/>
                          <a:cs typeface="Bree Serif"/>
                          <a:sym typeface="Bree Serif"/>
                        </a:rPr>
                        <a:t> with 4mm end plates Mild steel tank  made to API 650 standards  3500 litres capacity branded with 2 inch delivery line with a ball valve.</a:t>
                      </a:r>
                      <a:endParaRPr sz="1200">
                        <a:latin typeface="Bree Serif"/>
                        <a:ea typeface="Bree Serif"/>
                        <a:cs typeface="Bree Serif"/>
                        <a:sym typeface="Bree Serif"/>
                      </a:endParaRPr>
                    </a:p>
                    <a:p>
                      <a:pPr indent="0" lvl="0" marL="0" rtl="0" algn="l">
                        <a:spcBef>
                          <a:spcPts val="0"/>
                        </a:spcBef>
                        <a:spcAft>
                          <a:spcPts val="0"/>
                        </a:spcAft>
                        <a:buNone/>
                      </a:pPr>
                      <a:r>
                        <a:rPr lang="en-GB" sz="1200">
                          <a:latin typeface="Bree Serif"/>
                          <a:ea typeface="Bree Serif"/>
                          <a:cs typeface="Bree Serif"/>
                          <a:sym typeface="Bree Serif"/>
                        </a:rPr>
                        <a:t>20 inch top dome with concentric 1 inch, 2 inch threaded opening for our controls to be introduced. Has a 2 inch pressure relief vent provided and calibrated wet calibrated on after mounting on truck. TANK MADE NAD MONUTED ON TRUCK  BY WARREN ENTERPRISES</a:t>
                      </a:r>
                      <a:endParaRPr sz="1200">
                        <a:latin typeface="Bree Serif"/>
                        <a:ea typeface="Bree Serif"/>
                        <a:cs typeface="Bree Serif"/>
                        <a:sym typeface="Bree Serif"/>
                      </a:endParaRPr>
                    </a:p>
                  </a:txBody>
                  <a:tcPr marT="63500" marB="63500" marR="63500" marL="63500"/>
                </a:tc>
              </a:tr>
              <a:tr h="429800">
                <a:tc>
                  <a:txBody>
                    <a:bodyPr/>
                    <a:lstStyle/>
                    <a:p>
                      <a:pPr indent="0" lvl="0" marL="0" rtl="0" algn="l">
                        <a:spcBef>
                          <a:spcPts val="0"/>
                        </a:spcBef>
                        <a:spcAft>
                          <a:spcPts val="0"/>
                        </a:spcAft>
                        <a:buNone/>
                      </a:pPr>
                      <a:r>
                        <a:rPr lang="en-GB" sz="1200">
                          <a:latin typeface="Bree Serif"/>
                          <a:ea typeface="Bree Serif"/>
                          <a:cs typeface="Bree Serif"/>
                          <a:sym typeface="Bree Serif"/>
                        </a:rPr>
                        <a:t>Cabinet</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1.5 or 2mm thick mild steel lockable cabinet to hold our controls and pumping assembly</a:t>
                      </a:r>
                      <a:endParaRPr sz="1200">
                        <a:latin typeface="Bree Serif"/>
                        <a:ea typeface="Bree Serif"/>
                        <a:cs typeface="Bree Serif"/>
                        <a:sym typeface="Bree Serif"/>
                      </a:endParaRPr>
                    </a:p>
                  </a:txBody>
                  <a:tcPr marT="63500" marB="63500" marR="63500" marL="63500"/>
                </a:tc>
              </a:tr>
              <a:tr h="429800">
                <a:tc>
                  <a:txBody>
                    <a:bodyPr/>
                    <a:lstStyle/>
                    <a:p>
                      <a:pPr indent="0" lvl="0" marL="0" rtl="0" algn="l">
                        <a:spcBef>
                          <a:spcPts val="0"/>
                        </a:spcBef>
                        <a:spcAft>
                          <a:spcPts val="0"/>
                        </a:spcAft>
                        <a:buNone/>
                      </a:pPr>
                      <a:r>
                        <a:rPr lang="en-GB" sz="1200">
                          <a:latin typeface="Bree Serif"/>
                          <a:ea typeface="Bree Serif"/>
                          <a:cs typeface="Bree Serif"/>
                          <a:sym typeface="Bree Serif"/>
                        </a:rPr>
                        <a:t>Pump and Meter specs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MINI FUEL DISPENSER FIMETER  MODEL BJJ-20-A6B(DC 12V , 24V)Flow rate 20 to 80 litres per minute, 0.5KW rating </a:t>
                      </a:r>
                      <a:r>
                        <a:rPr lang="en-GB" sz="1200" u="sng">
                          <a:solidFill>
                            <a:schemeClr val="hlink"/>
                          </a:solidFill>
                          <a:latin typeface="Bree Serif"/>
                          <a:ea typeface="Bree Serif"/>
                          <a:cs typeface="Bree Serif"/>
                          <a:sym typeface="Bree Serif"/>
                          <a:hlinkClick r:id="rId3"/>
                        </a:rPr>
                        <a:t>http://www.finemeter.com/tanker/1507.html</a:t>
                      </a:r>
                      <a:endParaRPr sz="1200">
                        <a:latin typeface="Bree Serif"/>
                        <a:ea typeface="Bree Serif"/>
                        <a:cs typeface="Bree Serif"/>
                        <a:sym typeface="Bree Serif"/>
                      </a:endParaRPr>
                    </a:p>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r>
              <a:tr h="588875">
                <a:tc>
                  <a:txBody>
                    <a:bodyPr/>
                    <a:lstStyle/>
                    <a:p>
                      <a:pPr indent="0" lvl="0" marL="0" rtl="0" algn="l">
                        <a:spcBef>
                          <a:spcPts val="0"/>
                        </a:spcBef>
                        <a:spcAft>
                          <a:spcPts val="0"/>
                        </a:spcAft>
                        <a:buNone/>
                      </a:pPr>
                      <a:r>
                        <a:rPr lang="en-GB" sz="1200">
                          <a:latin typeface="Bree Serif"/>
                          <a:ea typeface="Bree Serif"/>
                          <a:cs typeface="Bree Serif"/>
                          <a:sym typeface="Bree Serif"/>
                        </a:rPr>
                        <a:t>Delivery Lines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¾”  delivery hoses for vapour and liquid. Wire reinforced Flexible Nitrile rubber fuel delivery hoses 150psi maximum pressure with proper coupling fittings to allow maintenance and </a:t>
                      </a:r>
                      <a:endParaRPr sz="1200">
                        <a:latin typeface="Bree Serif"/>
                        <a:ea typeface="Bree Serif"/>
                        <a:cs typeface="Bree Serif"/>
                        <a:sym typeface="Bree Serif"/>
                      </a:endParaRPr>
                    </a:p>
                  </a:txBody>
                  <a:tcPr marT="63500" marB="63500" marR="63500" marL="63500"/>
                </a:tc>
              </a:tr>
              <a:tr h="287225">
                <a:tc>
                  <a:txBody>
                    <a:bodyPr/>
                    <a:lstStyle/>
                    <a:p>
                      <a:pPr indent="0" lvl="0" marL="0" rtl="0" algn="l">
                        <a:spcBef>
                          <a:spcPts val="0"/>
                        </a:spcBef>
                        <a:spcAft>
                          <a:spcPts val="0"/>
                        </a:spcAft>
                        <a:buNone/>
                      </a:pPr>
                      <a:r>
                        <a:rPr lang="en-GB" sz="1200">
                          <a:latin typeface="Bree Serif"/>
                          <a:ea typeface="Bree Serif"/>
                          <a:cs typeface="Bree Serif"/>
                          <a:sym typeface="Bree Serif"/>
                        </a:rPr>
                        <a:t>Plumbing fittings </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Stainless steel camlock fittings, threaded fittings </a:t>
                      </a:r>
                      <a:endParaRPr sz="1200">
                        <a:latin typeface="Bree Serif"/>
                        <a:ea typeface="Bree Serif"/>
                        <a:cs typeface="Bree Serif"/>
                        <a:sym typeface="Bree Serif"/>
                      </a:endParaRPr>
                    </a:p>
                  </a:txBody>
                  <a:tcPr marT="63500" marB="63500" marR="63500" marL="63500"/>
                </a:tc>
              </a:tr>
              <a:tr h="429800">
                <a:tc>
                  <a:txBody>
                    <a:bodyPr/>
                    <a:lstStyle/>
                    <a:p>
                      <a:pPr indent="0" lvl="0" marL="0" rtl="0" algn="l">
                        <a:spcBef>
                          <a:spcPts val="0"/>
                        </a:spcBef>
                        <a:spcAft>
                          <a:spcPts val="0"/>
                        </a:spcAft>
                        <a:buNone/>
                      </a:pPr>
                      <a:r>
                        <a:rPr lang="en-GB" sz="1200">
                          <a:latin typeface="Bree Serif"/>
                          <a:ea typeface="Bree Serif"/>
                          <a:cs typeface="Bree Serif"/>
                          <a:sym typeface="Bree Serif"/>
                        </a:rPr>
                        <a:t>Control Firmware</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Android Phone, V 2.3 board and cabling(4 core) for level sensor, Ducting and Modem, motorised ball valves</a:t>
                      </a:r>
                      <a:endParaRPr sz="1200">
                        <a:latin typeface="Bree Serif"/>
                        <a:ea typeface="Bree Serif"/>
                        <a:cs typeface="Bree Serif"/>
                        <a:sym typeface="Bree Serif"/>
                      </a:endParaRPr>
                    </a:p>
                  </a:txBody>
                  <a:tcPr marT="63500" marB="63500" marR="63500" marL="63500"/>
                </a:tc>
              </a:tr>
              <a:tr h="287225">
                <a:tc>
                  <a:txBody>
                    <a:bodyPr/>
                    <a:lstStyle/>
                    <a:p>
                      <a:pPr indent="0" lvl="0" marL="0" rtl="0" algn="l">
                        <a:spcBef>
                          <a:spcPts val="0"/>
                        </a:spcBef>
                        <a:spcAft>
                          <a:spcPts val="0"/>
                        </a:spcAft>
                        <a:buNone/>
                      </a:pPr>
                      <a:r>
                        <a:rPr lang="en-GB" sz="1200">
                          <a:latin typeface="Bree Serif"/>
                          <a:ea typeface="Bree Serif"/>
                          <a:cs typeface="Bree Serif"/>
                          <a:sym typeface="Bree Serif"/>
                        </a:rPr>
                        <a:t>Battery</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12V battery 100AH deep cycle for powering the system</a:t>
                      </a:r>
                      <a:endParaRPr sz="1200">
                        <a:latin typeface="Bree Serif"/>
                        <a:ea typeface="Bree Serif"/>
                        <a:cs typeface="Bree Serif"/>
                        <a:sym typeface="Bree Serif"/>
                      </a:endParaRPr>
                    </a:p>
                  </a:txBody>
                  <a:tcPr marT="63500" marB="63500" marR="63500" marL="63500"/>
                </a:tc>
              </a:tr>
              <a:tr h="287225">
                <a:tc>
                  <a:txBody>
                    <a:bodyPr/>
                    <a:lstStyle/>
                    <a:p>
                      <a:pPr indent="0" lvl="0" marL="0" rtl="0" algn="l">
                        <a:spcBef>
                          <a:spcPts val="0"/>
                        </a:spcBef>
                        <a:spcAft>
                          <a:spcPts val="0"/>
                        </a:spcAft>
                        <a:buNone/>
                      </a:pPr>
                      <a:r>
                        <a:rPr lang="en-GB" sz="1200">
                          <a:latin typeface="Bree Serif"/>
                          <a:ea typeface="Bree Serif"/>
                          <a:cs typeface="Bree Serif"/>
                          <a:sym typeface="Bree Serif"/>
                        </a:rPr>
                        <a:t>Earthing requirements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Bonding Wire with crocodile clip connectors</a:t>
                      </a:r>
                      <a:endParaRPr sz="1200">
                        <a:latin typeface="Bree Serif"/>
                        <a:ea typeface="Bree Serif"/>
                        <a:cs typeface="Bree Serif"/>
                        <a:sym typeface="Bree Serif"/>
                      </a:endParaRPr>
                    </a:p>
                  </a:txBody>
                  <a:tcPr marT="63500" marB="63500" marR="63500" marL="63500"/>
                </a:tc>
              </a:tr>
              <a:tr h="429800">
                <a:tc>
                  <a:txBody>
                    <a:bodyPr/>
                    <a:lstStyle/>
                    <a:p>
                      <a:pPr indent="0" lvl="0" marL="0" rtl="0" algn="l">
                        <a:spcBef>
                          <a:spcPts val="0"/>
                        </a:spcBef>
                        <a:spcAft>
                          <a:spcPts val="0"/>
                        </a:spcAft>
                        <a:buNone/>
                      </a:pPr>
                      <a:r>
                        <a:rPr lang="en-GB" sz="1200">
                          <a:latin typeface="Bree Serif"/>
                          <a:ea typeface="Bree Serif"/>
                          <a:cs typeface="Bree Serif"/>
                          <a:sym typeface="Bree Serif"/>
                        </a:rPr>
                        <a:t>Cables and ducting</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Armored and shielded cabling with D Connectors and termination lugs all terminating in the rear of the cabinet. </a:t>
                      </a:r>
                      <a:endParaRPr sz="1200">
                        <a:latin typeface="Bree Serif"/>
                        <a:ea typeface="Bree Serif"/>
                        <a:cs typeface="Bree Serif"/>
                        <a:sym typeface="Bree Serif"/>
                      </a:endParaRPr>
                    </a:p>
                  </a:txBody>
                  <a:tcPr marT="63500" marB="63500" marR="63500" marL="63500"/>
                </a:tc>
              </a:tr>
              <a:tr h="624800">
                <a:tc>
                  <a:txBody>
                    <a:bodyPr/>
                    <a:lstStyle/>
                    <a:p>
                      <a:pPr indent="0" lvl="0" marL="0" rtl="0" algn="l">
                        <a:spcBef>
                          <a:spcPts val="0"/>
                        </a:spcBef>
                        <a:spcAft>
                          <a:spcPts val="0"/>
                        </a:spcAft>
                        <a:buNone/>
                      </a:pPr>
                      <a:r>
                        <a:rPr lang="en-GB" sz="1200">
                          <a:latin typeface="Bree Serif"/>
                          <a:ea typeface="Bree Serif"/>
                          <a:cs typeface="Bree Serif"/>
                          <a:sym typeface="Bree Serif"/>
                        </a:rPr>
                        <a:t>Safety Consideration including Fire Suppression system, signages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2 9kg fire extinguishers, 4 traffic cones, wheel chocks, truck reflectors</a:t>
                      </a:r>
                      <a:endParaRPr sz="1200">
                        <a:latin typeface="Bree Serif"/>
                        <a:ea typeface="Bree Serif"/>
                        <a:cs typeface="Bree Serif"/>
                        <a:sym typeface="Bree Serif"/>
                      </a:endParaRPr>
                    </a:p>
                    <a:p>
                      <a:pPr indent="0" lvl="0" marL="0" rtl="0" algn="l">
                        <a:spcBef>
                          <a:spcPts val="0"/>
                        </a:spcBef>
                        <a:spcAft>
                          <a:spcPts val="0"/>
                        </a:spcAft>
                        <a:buNone/>
                      </a:pPr>
                      <a:r>
                        <a:rPr lang="en-GB" sz="1200">
                          <a:latin typeface="Bree Serif"/>
                          <a:ea typeface="Bree Serif"/>
                          <a:cs typeface="Bree Serif"/>
                          <a:sym typeface="Bree Serif"/>
                        </a:rPr>
                        <a:t>Spark arrestor, hazmat signs A2 in size,</a:t>
                      </a:r>
                      <a:endParaRPr sz="1200">
                        <a:latin typeface="Bree Serif"/>
                        <a:ea typeface="Bree Serif"/>
                        <a:cs typeface="Bree Serif"/>
                        <a:sym typeface="Bree Serif"/>
                      </a:endParaRPr>
                    </a:p>
                    <a:p>
                      <a:pPr indent="0" lvl="0" marL="0" rtl="0" algn="l">
                        <a:spcBef>
                          <a:spcPts val="0"/>
                        </a:spcBef>
                        <a:spcAft>
                          <a:spcPts val="0"/>
                        </a:spcAft>
                        <a:buNone/>
                      </a:pPr>
                      <a:r>
                        <a:rPr lang="en-GB" sz="1200" u="sng">
                          <a:solidFill>
                            <a:srgbClr val="1155CC"/>
                          </a:solidFill>
                          <a:latin typeface="Bree Serif"/>
                          <a:ea typeface="Bree Serif"/>
                          <a:cs typeface="Bree Serif"/>
                          <a:sym typeface="Bree Serif"/>
                          <a:hlinkClick r:id="rId4">
                            <a:extLst>
                              <a:ext uri="{A12FA001-AC4F-418D-AE19-62706E023703}">
                                <ahyp:hlinkClr val="tx"/>
                              </a:ext>
                            </a:extLst>
                          </a:hlinkClick>
                        </a:rPr>
                        <a:t>Pressure relief valves</a:t>
                      </a:r>
                      <a:r>
                        <a:rPr lang="en-GB" sz="1200">
                          <a:latin typeface="Bree Serif"/>
                          <a:ea typeface="Bree Serif"/>
                          <a:cs typeface="Bree Serif"/>
                          <a:sym typeface="Bree Serif"/>
                        </a:rPr>
                        <a:t>, </a:t>
                      </a:r>
                      <a:r>
                        <a:rPr lang="en-GB" sz="1200" u="sng">
                          <a:solidFill>
                            <a:srgbClr val="1155CC"/>
                          </a:solidFill>
                          <a:latin typeface="Bree Serif"/>
                          <a:ea typeface="Bree Serif"/>
                          <a:cs typeface="Bree Serif"/>
                          <a:sym typeface="Bree Serif"/>
                          <a:hlinkClick r:id="rId5">
                            <a:extLst>
                              <a:ext uri="{A12FA001-AC4F-418D-AE19-62706E023703}">
                                <ahyp:hlinkClr val="tx"/>
                              </a:ext>
                            </a:extLst>
                          </a:hlinkClick>
                        </a:rPr>
                        <a:t>swing check valve</a:t>
                      </a:r>
                      <a:endParaRPr sz="1200">
                        <a:latin typeface="Bree Serif"/>
                        <a:ea typeface="Bree Serif"/>
                        <a:cs typeface="Bree Serif"/>
                        <a:sym typeface="Bree Serif"/>
                      </a:endParaRPr>
                    </a:p>
                  </a:txBody>
                  <a:tcPr marT="63500" marB="63500" marR="63500" marL="63500"/>
                </a:tc>
              </a:tr>
            </a:tbl>
          </a:graphicData>
        </a:graphic>
      </p:graphicFrame>
      <p:sp>
        <p:nvSpPr>
          <p:cNvPr id="129" name="Google Shape;129;p19"/>
          <p:cNvSpPr txBox="1"/>
          <p:nvPr/>
        </p:nvSpPr>
        <p:spPr>
          <a:xfrm>
            <a:off x="684250" y="171050"/>
            <a:ext cx="10652400" cy="5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Bree Serif"/>
                <a:ea typeface="Bree Serif"/>
                <a:cs typeface="Bree Serif"/>
                <a:sym typeface="Bree Serif"/>
              </a:rPr>
              <a:t>MICRO TANKER SPECS</a:t>
            </a:r>
            <a:endParaRPr sz="1800">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nvSpPr>
        <p:spPr>
          <a:xfrm>
            <a:off x="684250" y="171050"/>
            <a:ext cx="10652400" cy="5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Bree Serif"/>
                <a:ea typeface="Bree Serif"/>
                <a:cs typeface="Bree Serif"/>
                <a:sym typeface="Bree Serif"/>
              </a:rPr>
              <a:t>Fuel Depot system</a:t>
            </a:r>
            <a:r>
              <a:rPr lang="en-GB" sz="1800">
                <a:latin typeface="Bree Serif"/>
                <a:ea typeface="Bree Serif"/>
                <a:cs typeface="Bree Serif"/>
                <a:sym typeface="Bree Serif"/>
              </a:rPr>
              <a:t> SPECS</a:t>
            </a:r>
            <a:endParaRPr sz="1800">
              <a:latin typeface="Bree Serif"/>
              <a:ea typeface="Bree Serif"/>
              <a:cs typeface="Bree Serif"/>
              <a:sym typeface="Bree Serif"/>
            </a:endParaRPr>
          </a:p>
        </p:txBody>
      </p:sp>
      <p:graphicFrame>
        <p:nvGraphicFramePr>
          <p:cNvPr id="135" name="Google Shape;135;p20"/>
          <p:cNvGraphicFramePr/>
          <p:nvPr/>
        </p:nvGraphicFramePr>
        <p:xfrm>
          <a:off x="541175" y="715250"/>
          <a:ext cx="3000000" cy="3000000"/>
        </p:xfrm>
        <a:graphic>
          <a:graphicData uri="http://schemas.openxmlformats.org/drawingml/2006/table">
            <a:tbl>
              <a:tblPr>
                <a:noFill/>
                <a:tableStyleId>{7597B1D0-4AD3-4933-A846-484FC3B96791}</a:tableStyleId>
              </a:tblPr>
              <a:tblGrid>
                <a:gridCol w="2372350"/>
                <a:gridCol w="8740225"/>
              </a:tblGrid>
              <a:tr h="12700">
                <a:tc>
                  <a:txBody>
                    <a:bodyPr/>
                    <a:lstStyle/>
                    <a:p>
                      <a:pPr indent="0" lvl="0" marL="0" rtl="0" algn="l">
                        <a:spcBef>
                          <a:spcPts val="0"/>
                        </a:spcBef>
                        <a:spcAft>
                          <a:spcPts val="0"/>
                        </a:spcAft>
                        <a:buNone/>
                      </a:pPr>
                      <a:r>
                        <a:rPr b="1" lang="en-GB" sz="1200">
                          <a:latin typeface="Bree Serif"/>
                          <a:ea typeface="Bree Serif"/>
                          <a:cs typeface="Bree Serif"/>
                          <a:sym typeface="Bree Serif"/>
                        </a:rPr>
                        <a:t>ITEM</a:t>
                      </a:r>
                      <a:endParaRPr b="1"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b="1" lang="en-GB" sz="1200">
                          <a:latin typeface="Bree Serif"/>
                          <a:ea typeface="Bree Serif"/>
                          <a:cs typeface="Bree Serif"/>
                          <a:sym typeface="Bree Serif"/>
                        </a:rPr>
                        <a:t>DESCRIPTION</a:t>
                      </a:r>
                      <a:endParaRPr b="1"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Underground Tank UST</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6mm thick MS tank with bituminous coating sunk underground based on Petroleum standards in kenya with 2” vent, 4” inlet and a 2” dipping tube on 600mm dome cover</a:t>
                      </a:r>
                      <a:endParaRPr sz="1200">
                        <a:latin typeface="Bree Serif"/>
                        <a:ea typeface="Bree Serif"/>
                        <a:cs typeface="Bree Serif"/>
                        <a:sym typeface="Bree Serif"/>
                      </a:endParaRPr>
                    </a:p>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u="sng">
                          <a:solidFill>
                            <a:srgbClr val="1155CC"/>
                          </a:solidFill>
                          <a:latin typeface="Bree Serif"/>
                          <a:ea typeface="Bree Serif"/>
                          <a:cs typeface="Bree Serif"/>
                          <a:sym typeface="Bree Serif"/>
                          <a:hlinkClick r:id="rId3">
                            <a:extLst>
                              <a:ext uri="{A12FA001-AC4F-418D-AE19-62706E023703}">
                                <ahyp:hlinkClr val="tx"/>
                              </a:ext>
                            </a:extLst>
                          </a:hlinkClick>
                        </a:rPr>
                        <a:t>Pump</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Off the shelf </a:t>
                      </a:r>
                      <a:r>
                        <a:rPr lang="en-GB" sz="1200">
                          <a:latin typeface="Bree Serif"/>
                          <a:ea typeface="Bree Serif"/>
                          <a:cs typeface="Bree Serif"/>
                          <a:sym typeface="Bree Serif"/>
                        </a:rPr>
                        <a:t>Fimeter BJJ-20-ah1/AH1D  Average flow rate 48 lpm at a head of 3m. Flow meter Accuracy to 0,01 litres and error 0.2% </a:t>
                      </a:r>
                      <a:r>
                        <a:rPr b="1" lang="en-GB" sz="1200">
                          <a:latin typeface="Bree Serif"/>
                          <a:ea typeface="Bree Serif"/>
                          <a:cs typeface="Bree Serif"/>
                          <a:sym typeface="Bree Serif"/>
                        </a:rPr>
                        <a:t>ATEX certified</a:t>
                      </a:r>
                      <a:r>
                        <a:rPr lang="en-GB" sz="1200">
                          <a:latin typeface="Bree Serif"/>
                          <a:ea typeface="Bree Serif"/>
                          <a:cs typeface="Bree Serif"/>
                          <a:sym typeface="Bree Serif"/>
                        </a:rPr>
                        <a:t> for use in</a:t>
                      </a:r>
                      <a:r>
                        <a:rPr b="1" lang="en-GB" sz="1200">
                          <a:latin typeface="Bree Serif"/>
                          <a:ea typeface="Bree Serif"/>
                          <a:cs typeface="Bree Serif"/>
                          <a:sym typeface="Bree Serif"/>
                        </a:rPr>
                        <a:t> zone 0 </a:t>
                      </a:r>
                      <a:r>
                        <a:rPr lang="en-GB" sz="1200">
                          <a:latin typeface="Bree Serif"/>
                          <a:ea typeface="Bree Serif"/>
                          <a:cs typeface="Bree Serif"/>
                          <a:sym typeface="Bree Serif"/>
                        </a:rPr>
                        <a:t>areas. T4 antiexplosion and F Class insulation</a:t>
                      </a:r>
                      <a:endParaRPr sz="1200">
                        <a:latin typeface="Bree Serif"/>
                        <a:ea typeface="Bree Serif"/>
                        <a:cs typeface="Bree Serif"/>
                        <a:sym typeface="Bree Serif"/>
                      </a:endParaRPr>
                    </a:p>
                    <a:p>
                      <a:pPr indent="0" lvl="0" marL="0" rtl="0" algn="l">
                        <a:spcBef>
                          <a:spcPts val="0"/>
                        </a:spcBef>
                        <a:spcAft>
                          <a:spcPts val="0"/>
                        </a:spcAft>
                        <a:buNone/>
                      </a:pPr>
                      <a:r>
                        <a:rPr lang="en-GB" sz="1200" u="sng">
                          <a:solidFill>
                            <a:schemeClr val="hlink"/>
                          </a:solidFill>
                          <a:latin typeface="Bree Serif"/>
                          <a:ea typeface="Bree Serif"/>
                          <a:cs typeface="Bree Serif"/>
                          <a:sym typeface="Bree Serif"/>
                          <a:hlinkClick r:id="rId4"/>
                        </a:rPr>
                        <a:t>http://www.finemeter.com/tanker/362.html</a:t>
                      </a:r>
                      <a:endParaRPr sz="1200">
                        <a:latin typeface="Bree Serif"/>
                        <a:ea typeface="Bree Serif"/>
                        <a:cs typeface="Bree Serif"/>
                        <a:sym typeface="Bree Serif"/>
                      </a:endParaRPr>
                    </a:p>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Delivery Line Fuel</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2 inch reduced to ¾”  delivery lines for vapour and liquid. </a:t>
                      </a:r>
                      <a:r>
                        <a:rPr lang="en-GB" sz="1200">
                          <a:latin typeface="Bree Serif"/>
                          <a:ea typeface="Bree Serif"/>
                          <a:cs typeface="Bree Serif"/>
                          <a:sym typeface="Bree Serif"/>
                        </a:rPr>
                        <a:t>Flexible reinforced with proper coupling fittings to allow maintenance and manoeuvrability </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Return vapour line</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2” line to be coupled to the 4” off loading point using a 4-2” reducer camlock during MT refilling </a:t>
                      </a:r>
                      <a:r>
                        <a:rPr lang="en-GB" sz="1200">
                          <a:solidFill>
                            <a:schemeClr val="dk1"/>
                          </a:solidFill>
                          <a:latin typeface="Bree Serif"/>
                          <a:ea typeface="Bree Serif"/>
                          <a:cs typeface="Bree Serif"/>
                          <a:sym typeface="Bree Serif"/>
                        </a:rPr>
                        <a:t>Flexible reinforced with proper coupling fittings to allow maintenance and manoeuvrability </a:t>
                      </a:r>
                      <a:endParaRPr sz="12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Plumbing fittings and Plumbing</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 GI and Stainless steel 304  camlock fittings, TYPE C, D,</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Pressure relief and Vacuum relief system</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000" u="sng">
                          <a:solidFill>
                            <a:schemeClr val="hlink"/>
                          </a:solidFill>
                          <a:hlinkClick r:id="rId5"/>
                        </a:rPr>
                        <a:t>https://www.flowstarvalveshop.com/collections/all/products/niezgodka-type-90-combined-vacuum-pressure-relief-valve</a:t>
                      </a:r>
                      <a:r>
                        <a:rPr lang="en-GB" sz="1200">
                          <a:latin typeface="Bree Serif"/>
                          <a:ea typeface="Bree Serif"/>
                          <a:cs typeface="Bree Serif"/>
                          <a:sym typeface="Bree Serif"/>
                        </a:rPr>
                        <a:t> 2” Stainless steel PRV and VRV with a vacuum rating -0.01 bar gauge and pressure rating of up to 0.5Bar gauge rating </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Control hardware</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Android tablet, control board and cabling(4 core) for level sensor, Ducting and Modem, solenoid valves, motorised ball valves,</a:t>
                      </a:r>
                      <a:endParaRPr sz="1200">
                        <a:latin typeface="Bree Serif"/>
                        <a:ea typeface="Bree Serif"/>
                        <a:cs typeface="Bree Serif"/>
                        <a:sym typeface="Bree Serif"/>
                      </a:endParaRPr>
                    </a:p>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Power requirements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2KW AC power for the Pump  which wil alsol using relays and UPS will stabilized and converted to 12V to support our controls</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C</a:t>
                      </a:r>
                      <a:r>
                        <a:rPr lang="en-GB" sz="1200">
                          <a:latin typeface="Bree Serif"/>
                          <a:ea typeface="Bree Serif"/>
                          <a:cs typeface="Bree Serif"/>
                          <a:sym typeface="Bree Serif"/>
                        </a:rPr>
                        <a:t>abling in the cabinet  fittings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Lighting and armored cabling</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Earthing requirements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A 1.5 metre sank copper earthing rod connected to tank via earthing copper strip.</a:t>
                      </a:r>
                      <a:endParaRPr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Safety Consideration including Fire Suppression system, signages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lang="en-GB" sz="1200">
                          <a:latin typeface="Bree Serif"/>
                          <a:ea typeface="Bree Serif"/>
                          <a:cs typeface="Bree Serif"/>
                          <a:sym typeface="Bree Serif"/>
                        </a:rPr>
                        <a:t>2 portable fire extinguishers and hazmat signs on the cabinet. </a:t>
                      </a:r>
                      <a:endParaRPr sz="1200">
                        <a:latin typeface="Bree Serif"/>
                        <a:ea typeface="Bree Serif"/>
                        <a:cs typeface="Bree Serif"/>
                        <a:sym typeface="Bree Serif"/>
                      </a:endParaRPr>
                    </a:p>
                    <a:p>
                      <a:pPr indent="0" lvl="0" marL="0" rtl="0" algn="l">
                        <a:spcBef>
                          <a:spcPts val="0"/>
                        </a:spcBef>
                        <a:spcAft>
                          <a:spcPts val="0"/>
                        </a:spcAft>
                        <a:buNone/>
                      </a:pPr>
                      <a:r>
                        <a:rPr lang="en-GB" sz="1200">
                          <a:latin typeface="Bree Serif"/>
                          <a:ea typeface="Bree Serif"/>
                          <a:cs typeface="Bree Serif"/>
                          <a:sym typeface="Bree Serif"/>
                        </a:rPr>
                        <a:t>And spill control berm</a:t>
                      </a:r>
                      <a:endParaRPr sz="1200">
                        <a:latin typeface="Bree Serif"/>
                        <a:ea typeface="Bree Serif"/>
                        <a:cs typeface="Bree Serif"/>
                        <a:sym typeface="Bree Serif"/>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684250" y="171050"/>
            <a:ext cx="10652400" cy="5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Bree Serif"/>
                <a:ea typeface="Bree Serif"/>
                <a:cs typeface="Bree Serif"/>
                <a:sym typeface="Bree Serif"/>
              </a:rPr>
              <a:t>Personal Protective equipment(PPE) for operator</a:t>
            </a:r>
            <a:r>
              <a:rPr lang="en-GB" sz="1800">
                <a:latin typeface="Bree Serif"/>
                <a:ea typeface="Bree Serif"/>
                <a:cs typeface="Bree Serif"/>
                <a:sym typeface="Bree Serif"/>
              </a:rPr>
              <a:t> SPECS</a:t>
            </a:r>
            <a:endParaRPr sz="1800">
              <a:latin typeface="Bree Serif"/>
              <a:ea typeface="Bree Serif"/>
              <a:cs typeface="Bree Serif"/>
              <a:sym typeface="Bree Serif"/>
            </a:endParaRPr>
          </a:p>
        </p:txBody>
      </p:sp>
      <p:graphicFrame>
        <p:nvGraphicFramePr>
          <p:cNvPr id="141" name="Google Shape;141;p21"/>
          <p:cNvGraphicFramePr/>
          <p:nvPr/>
        </p:nvGraphicFramePr>
        <p:xfrm>
          <a:off x="541175" y="715250"/>
          <a:ext cx="3000000" cy="3000000"/>
        </p:xfrm>
        <a:graphic>
          <a:graphicData uri="http://schemas.openxmlformats.org/drawingml/2006/table">
            <a:tbl>
              <a:tblPr>
                <a:noFill/>
                <a:tableStyleId>{7597B1D0-4AD3-4933-A846-484FC3B96791}</a:tableStyleId>
              </a:tblPr>
              <a:tblGrid>
                <a:gridCol w="2372350"/>
                <a:gridCol w="8740225"/>
              </a:tblGrid>
              <a:tr h="12700">
                <a:tc>
                  <a:txBody>
                    <a:bodyPr/>
                    <a:lstStyle/>
                    <a:p>
                      <a:pPr indent="0" lvl="0" marL="0" rtl="0" algn="l">
                        <a:spcBef>
                          <a:spcPts val="0"/>
                        </a:spcBef>
                        <a:spcAft>
                          <a:spcPts val="0"/>
                        </a:spcAft>
                        <a:buNone/>
                      </a:pPr>
                      <a:r>
                        <a:rPr b="1" lang="en-GB" sz="1200">
                          <a:latin typeface="Bree Serif"/>
                          <a:ea typeface="Bree Serif"/>
                          <a:cs typeface="Bree Serif"/>
                          <a:sym typeface="Bree Serif"/>
                        </a:rPr>
                        <a:t>ITEM</a:t>
                      </a:r>
                      <a:endParaRPr b="1"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rPr b="1" lang="en-GB" sz="1200">
                          <a:latin typeface="Bree Serif"/>
                          <a:ea typeface="Bree Serif"/>
                          <a:cs typeface="Bree Serif"/>
                          <a:sym typeface="Bree Serif"/>
                        </a:rPr>
                        <a:t>DESCRIPTION</a:t>
                      </a:r>
                      <a:endParaRPr b="1" sz="1200">
                        <a:latin typeface="Bree Serif"/>
                        <a:ea typeface="Bree Serif"/>
                        <a:cs typeface="Bree Serif"/>
                        <a:sym typeface="Bree Serif"/>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Helmet</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Overalls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Fuel handling gloves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Equipment handling Gloves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Safety Goggles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Self Respirator</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Harness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Safety Shoes</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rPr lang="en-GB" sz="1200">
                          <a:latin typeface="Bree Serif"/>
                          <a:ea typeface="Bree Serif"/>
                          <a:cs typeface="Bree Serif"/>
                          <a:sym typeface="Bree Serif"/>
                        </a:rPr>
                        <a:t>Anti static band</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12700">
                <a:tc>
                  <a:txBody>
                    <a:bodyPr/>
                    <a:lstStyle/>
                    <a:p>
                      <a:pPr indent="0" lvl="0" marL="0" rtl="0" algn="l">
                        <a:spcBef>
                          <a:spcPts val="0"/>
                        </a:spcBef>
                        <a:spcAft>
                          <a:spcPts val="0"/>
                        </a:spcAft>
                        <a:buNone/>
                      </a:pPr>
                      <a:r>
                        <a:t/>
                      </a:r>
                      <a:endParaRPr sz="1200">
                        <a:latin typeface="Bree Serif"/>
                        <a:ea typeface="Bree Serif"/>
                        <a:cs typeface="Bree Serif"/>
                        <a:sym typeface="Bree Serif"/>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