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Micael da Costa"/>
  <p:cmAuthor clrIdx="1" id="1" initials="" lastIdx="1" name="Deleted us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126842-1E7D-4FBF-8FCE-594B987A9176}">
  <a:tblStyle styleId="{15126842-1E7D-4FBF-8FCE-594B987A91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commentAuthors" Target="commentAuthors.xml"/><Relationship Id="rId19" Type="http://schemas.openxmlformats.org/officeDocument/2006/relationships/font" Target="fonts/Nunito-boldItalic.fntdata"/><Relationship Id="rId6" Type="http://schemas.openxmlformats.org/officeDocument/2006/relationships/slideMaster" Target="slideMasters/slideMaster1.xml"/><Relationship Id="rId18" Type="http://schemas.openxmlformats.org/officeDocument/2006/relationships/font" Target="fonts/Nuni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19-11-26T10:58:15.456">
    <p:pos x="567" y="43"/>
    <p:text>sds_inventory would be more accurate?</p:text>
  </p:cm>
  <p:cm authorId="1" idx="1" dt="2019-11-26T10:52:04.385">
    <p:pos x="567" y="43"/>
    <p:text>this is already shared with them and live, we can ask them if it is okay for us to change</p:text>
  </p:cm>
  <p:cm authorId="0" idx="2" dt="2019-11-26T10:58:15.456">
    <p:pos x="567" y="43"/>
    <p:text>sure, if we can make the names match the data would be good.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722e5b3f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6b722e5b3f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722e5b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722e5b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722e5b3f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6b722e5b3f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93b18be2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93b18be2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93b18be2c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93b18be2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976fdfc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976fdfc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976fdfc4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5976fdfc4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5976fdfc4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5976fdfc4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ntent">
  <p:cSld name="Text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8645044" y="4800601"/>
            <a:ext cx="505189" cy="342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2" name="Google Shape;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900113" cy="7072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3" name="Google Shape;5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47" y="113911"/>
            <a:ext cx="320113" cy="415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Google Shape;54;p13"/>
          <p:cNvCxnSpPr/>
          <p:nvPr/>
        </p:nvCxnSpPr>
        <p:spPr>
          <a:xfrm>
            <a:off x="0" y="703247"/>
            <a:ext cx="9150300" cy="0"/>
          </a:xfrm>
          <a:prstGeom prst="straightConnector1">
            <a:avLst/>
          </a:prstGeom>
          <a:noFill/>
          <a:ln cap="flat" cmpd="sng" w="19050">
            <a:solidFill>
              <a:srgbClr val="65D9F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5" name="Google Shape;55;p13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/>
        </p:nvSpPr>
        <p:spPr>
          <a:xfrm>
            <a:off x="0" y="4952700"/>
            <a:ext cx="31110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2019 KOKO Networks Limited – Proprietary &amp; Confidential </a:t>
            </a:r>
            <a:endParaRPr b="1" sz="11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44043" y="999353"/>
            <a:ext cx="84558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0"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58" name="Google Shape;58;p13"/>
          <p:cNvCxnSpPr/>
          <p:nvPr/>
        </p:nvCxnSpPr>
        <p:spPr>
          <a:xfrm>
            <a:off x="-1" y="4790417"/>
            <a:ext cx="9148500" cy="10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828325" y="4800694"/>
            <a:ext cx="320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page">
  <p:cSld name="Front pag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4693444" y="2053615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1472" y="78581"/>
            <a:ext cx="1135856" cy="113585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4693443" y="2783527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/>
        </p:txBody>
      </p:sp>
      <p:grpSp>
        <p:nvGrpSpPr>
          <p:cNvPr id="65" name="Google Shape;65;p14"/>
          <p:cNvGrpSpPr/>
          <p:nvPr/>
        </p:nvGrpSpPr>
        <p:grpSpPr>
          <a:xfrm>
            <a:off x="0" y="-334"/>
            <a:ext cx="6070775" cy="5150357"/>
            <a:chOff x="0" y="-446"/>
            <a:chExt cx="8094367" cy="6867143"/>
          </a:xfrm>
        </p:grpSpPr>
        <p:pic>
          <p:nvPicPr>
            <p:cNvPr descr="Image" id="66" name="Google Shape;66;p14"/>
            <p:cNvPicPr preferRelativeResize="0"/>
            <p:nvPr/>
          </p:nvPicPr>
          <p:blipFill rotWithShape="1">
            <a:blip r:embed="rId4">
              <a:alphaModFix/>
            </a:blip>
            <a:srcRect b="368" l="0" r="0" t="0"/>
            <a:stretch/>
          </p:blipFill>
          <p:spPr>
            <a:xfrm>
              <a:off x="0" y="3695"/>
              <a:ext cx="8094367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67" name="Google Shape;67;p14"/>
            <p:cNvPicPr preferRelativeResize="0"/>
            <p:nvPr/>
          </p:nvPicPr>
          <p:blipFill rotWithShape="1">
            <a:blip r:embed="rId5">
              <a:alphaModFix amt="72000"/>
            </a:blip>
            <a:srcRect b="0" l="0" r="0" t="0"/>
            <a:stretch/>
          </p:blipFill>
          <p:spPr>
            <a:xfrm>
              <a:off x="0" y="-446"/>
              <a:ext cx="7119847" cy="686714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8" name="Google Shape;68;p14"/>
          <p:cNvCxnSpPr/>
          <p:nvPr/>
        </p:nvCxnSpPr>
        <p:spPr>
          <a:xfrm>
            <a:off x="4693443" y="2619853"/>
            <a:ext cx="402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" name="Google Shape;69;p14"/>
          <p:cNvSpPr txBox="1"/>
          <p:nvPr/>
        </p:nvSpPr>
        <p:spPr>
          <a:xfrm>
            <a:off x="6125512" y="4944056"/>
            <a:ext cx="30186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2019 KOKO Networks Limited – Proprietary &amp; Confidential </a:t>
            </a:r>
            <a:endParaRPr b="1" sz="11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hyperlink" Target="https://docs.google.com/spreadsheets/d/1rEUa0b4bgxZTlSxZTaeeJw2gA2IY6dQS7jvLFO89l3M/edit#gid=130994384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rnzjp1QUVCeX2gvX00ShqFJ2rodIJD6ScNz6qXv8AQ8/edit#gid=635679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r7ATb74HY_4yyu-kQm6oNpOYCczalqqriWl8-jM4aYM/edit#gid=75998526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693444" y="2053615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VIVO ERP Integration </a:t>
            </a:r>
            <a:endParaRPr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4693443" y="2783527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Sales and Consignments Reporting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200"/>
              <a:t>22</a:t>
            </a:r>
            <a:r>
              <a:rPr lang="en" sz="1200"/>
              <a:t> November 2019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6697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3285000" y="908525"/>
            <a:ext cx="4460400" cy="20256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8575">
            <a:solidFill>
              <a:srgbClr val="0000FF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Network level reporting </a:t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828325" y="4800694"/>
            <a:ext cx="320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8475" y="1093299"/>
            <a:ext cx="742960" cy="5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5">
            <a:alphaModFix/>
          </a:blip>
          <a:srcRect b="15400" l="31192" r="11927" t="3627"/>
          <a:stretch/>
        </p:blipFill>
        <p:spPr>
          <a:xfrm flipH="1">
            <a:off x="3529687" y="1093288"/>
            <a:ext cx="1596476" cy="8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6">
            <a:alphaModFix/>
          </a:blip>
          <a:srcRect b="21519" l="35017" r="1911" t="5705"/>
          <a:stretch/>
        </p:blipFill>
        <p:spPr>
          <a:xfrm>
            <a:off x="618850" y="1093288"/>
            <a:ext cx="1637425" cy="11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2307075" y="1322025"/>
            <a:ext cx="782400" cy="34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Uplift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5207013" y="1335375"/>
            <a:ext cx="1380600" cy="34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Consignment</a:t>
            </a:r>
            <a:endParaRPr sz="1000"/>
          </a:p>
        </p:txBody>
      </p:sp>
      <p:sp>
        <p:nvSpPr>
          <p:cNvPr id="94" name="Google Shape;94;p17"/>
          <p:cNvSpPr txBox="1"/>
          <p:nvPr/>
        </p:nvSpPr>
        <p:spPr>
          <a:xfrm>
            <a:off x="239400" y="3038650"/>
            <a:ext cx="86652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00"/>
                </a:highlight>
              </a:rPr>
              <a:t>All KPs and MTs belong to 1 storage location in SAP KK00 with 2 storage locations MT00 and KP00 for MTs and KPs respectively</a:t>
            </a:r>
            <a:endParaRPr sz="1200">
              <a:highlight>
                <a:srgbClr val="FFFF00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All fuel sold through KOKOpoints will be reported as coming from KK00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All fuel uplifts will be reported as going to KK00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Manual internal move in VIVO’s SAP for aggregate KP refills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7940925" y="1335363"/>
            <a:ext cx="782400" cy="34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</a:t>
            </a:r>
            <a:endParaRPr sz="1000"/>
          </a:p>
        </p:txBody>
      </p:sp>
      <p:sp>
        <p:nvSpPr>
          <p:cNvPr id="96" name="Google Shape;96;p17"/>
          <p:cNvSpPr txBox="1"/>
          <p:nvPr/>
        </p:nvSpPr>
        <p:spPr>
          <a:xfrm>
            <a:off x="938750" y="2355369"/>
            <a:ext cx="20538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Stations KK01  to KK10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3288063" y="2217400"/>
            <a:ext cx="20538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MT00 (with reg as metadata)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6626550" y="2357075"/>
            <a:ext cx="12741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KPs:KP00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 rot="5400000">
            <a:off x="108150" y="2249150"/>
            <a:ext cx="973800" cy="316200"/>
          </a:xfrm>
          <a:prstGeom prst="rightArrow">
            <a:avLst>
              <a:gd fmla="val 48862" name="adj1"/>
              <a:gd fmla="val 77979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ATG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 rot="5400000">
            <a:off x="-339300" y="2157925"/>
            <a:ext cx="127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API: 171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2255925" y="982475"/>
            <a:ext cx="127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API: 169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7869900" y="1043625"/>
            <a:ext cx="127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API: 170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5260275" y="982475"/>
            <a:ext cx="1408200" cy="27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report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239400" y="4294375"/>
            <a:ext cx="8665200" cy="4590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data will be shared manually by the stock accountants, in future we will revisit this decision </a:t>
            </a:r>
            <a:endParaRPr sz="12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00"/>
              </a:highlight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900850" y="2372125"/>
            <a:ext cx="15966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Location: KK00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0875" y="1245699"/>
            <a:ext cx="742960" cy="5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3275" y="1398099"/>
            <a:ext cx="742960" cy="5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5675" y="1550499"/>
            <a:ext cx="742960" cy="5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KOKO Process Mapping</a:t>
            </a:r>
            <a:endParaRPr/>
          </a:p>
        </p:txBody>
      </p:sp>
      <p:graphicFrame>
        <p:nvGraphicFramePr>
          <p:cNvPr id="114" name="Google Shape;114;p18"/>
          <p:cNvGraphicFramePr/>
          <p:nvPr/>
        </p:nvGraphicFramePr>
        <p:xfrm>
          <a:off x="358625" y="99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{15126842-1E7D-4FBF-8FCE-594B987A9176}</a:tableStyleId>
              </a:tblPr>
              <a:tblGrid>
                <a:gridCol w="2148200"/>
                <a:gridCol w="2148200"/>
                <a:gridCol w="2148200"/>
                <a:gridCol w="2148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KOKO Process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5D9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KOKO API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5D9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VIVO Interface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5D9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5D9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SDS Stock Levels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/sds_refill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API 171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Single line per depot for every day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MT refills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/mt_refill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API 169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Single line for every transaction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KP refills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/kp_refill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Manual report sent by stock accountants for the single transaction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KP Sales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/fuel_sale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API 170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Aggregate across the network per day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KOKO Process Mapping (previous model)</a:t>
            </a:r>
            <a:endParaRPr/>
          </a:p>
        </p:txBody>
      </p:sp>
      <p:graphicFrame>
        <p:nvGraphicFramePr>
          <p:cNvPr id="120" name="Google Shape;120;p19"/>
          <p:cNvGraphicFramePr/>
          <p:nvPr/>
        </p:nvGraphicFramePr>
        <p:xfrm>
          <a:off x="358625" y="99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{15126842-1E7D-4FBF-8FCE-594B987A9176}</a:tableStyleId>
              </a:tblPr>
              <a:tblGrid>
                <a:gridCol w="2148200"/>
                <a:gridCol w="2148200"/>
                <a:gridCol w="2148200"/>
                <a:gridCol w="2148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KOKO Process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5D9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KOKO API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5D9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VIVO Interface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5D9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5D9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SDS Stock Levels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/sds_refill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API 171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Single line per depot for every day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MT refills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/mt_refill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None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Manual report sent by stock accountants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KP refills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/kp_refill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API 169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KP refills to be mapped to a source depot.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Aggregate a depot per day.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KP Sales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/fuel_sale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API 170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Fuel sales to be mapped to source depot.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Aggregate a depot per day.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19"/>
          <p:cNvSpPr txBox="1"/>
          <p:nvPr/>
        </p:nvSpPr>
        <p:spPr>
          <a:xfrm rot="-2099315">
            <a:off x="2453281" y="2852464"/>
            <a:ext cx="2874890" cy="71973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0000"/>
                </a:solidFill>
                <a:latin typeface="Nunito"/>
                <a:ea typeface="Nunito"/>
                <a:cs typeface="Nunito"/>
                <a:sym typeface="Nunito"/>
              </a:rPr>
              <a:t>CANCELLED</a:t>
            </a:r>
            <a:endParaRPr sz="3600">
              <a:solidFill>
                <a:srgbClr val="CC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KOKO API /</a:t>
            </a:r>
            <a:r>
              <a:rPr lang="en"/>
              <a:t>sds_refill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180825" y="1601700"/>
            <a:ext cx="3737100" cy="31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53744"/>
              </a:buClr>
              <a:buSzPts val="1100"/>
              <a:buChar char="●"/>
            </a:pPr>
            <a:r>
              <a:rPr lang="en" sz="1100">
                <a:solidFill>
                  <a:srgbClr val="353744"/>
                </a:solidFill>
              </a:rPr>
              <a:t>API URL: /v1/sds_refill</a:t>
            </a:r>
            <a:endParaRPr sz="1100">
              <a:solidFill>
                <a:srgbClr val="353744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Char char="●"/>
            </a:pPr>
            <a:r>
              <a:rPr lang="en" sz="1100">
                <a:solidFill>
                  <a:srgbClr val="353744"/>
                </a:solidFill>
              </a:rPr>
              <a:t>Method: GET</a:t>
            </a:r>
            <a:endParaRPr sz="1100">
              <a:solidFill>
                <a:srgbClr val="353744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Char char="●"/>
            </a:pPr>
            <a:r>
              <a:rPr lang="en" sz="1100">
                <a:solidFill>
                  <a:srgbClr val="353744"/>
                </a:solidFill>
              </a:rPr>
              <a:t>Response Parameters:</a:t>
            </a:r>
            <a:r>
              <a:rPr lang="en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171_mapping sheet</a:t>
            </a:r>
            <a:endParaRPr sz="1100">
              <a:solidFill>
                <a:srgbClr val="353744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Char char="●"/>
            </a:pPr>
            <a:r>
              <a:rPr lang="en" sz="1100">
                <a:solidFill>
                  <a:srgbClr val="353744"/>
                </a:solidFill>
              </a:rPr>
              <a:t>Max Records 1000</a:t>
            </a:r>
            <a:endParaRPr sz="1100">
              <a:solidFill>
                <a:srgbClr val="353744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Char char="●"/>
            </a:pPr>
            <a:r>
              <a:rPr lang="en" sz="1100">
                <a:solidFill>
                  <a:srgbClr val="353744"/>
                </a:solidFill>
              </a:rPr>
              <a:t>Data Refresh: Daily</a:t>
            </a:r>
            <a:endParaRPr sz="1100">
              <a:solidFill>
                <a:srgbClr val="353744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Char char="●"/>
            </a:pPr>
            <a:r>
              <a:rPr lang="en" sz="1100">
                <a:solidFill>
                  <a:srgbClr val="353744"/>
                </a:solidFill>
              </a:rPr>
              <a:t>IP based state management for records</a:t>
            </a:r>
            <a:endParaRPr sz="1100">
              <a:solidFill>
                <a:srgbClr val="353744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4632875" y="1601700"/>
            <a:ext cx="4418400" cy="31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53744"/>
              </a:buClr>
              <a:buSzPts val="1100"/>
              <a:buChar char="●"/>
            </a:pPr>
            <a:r>
              <a:rPr lang="en" sz="1100">
                <a:solidFill>
                  <a:srgbClr val="353744"/>
                </a:solidFill>
              </a:rPr>
              <a:t>Transmits the current stock level for the Depots (service stations)</a:t>
            </a:r>
            <a:endParaRPr sz="1100">
              <a:solidFill>
                <a:srgbClr val="353744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Char char="●"/>
            </a:pPr>
            <a:r>
              <a:rPr lang="en" sz="1100">
                <a:solidFill>
                  <a:srgbClr val="353744"/>
                </a:solidFill>
              </a:rPr>
              <a:t>Has 1 record per Depot (service station)</a:t>
            </a:r>
            <a:endParaRPr sz="1100">
              <a:solidFill>
                <a:srgbClr val="353744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Char char="●"/>
            </a:pPr>
            <a:r>
              <a:rPr lang="en" sz="1100">
                <a:solidFill>
                  <a:srgbClr val="353744"/>
                </a:solidFill>
              </a:rPr>
              <a:t>Every record should highlight</a:t>
            </a:r>
            <a:endParaRPr sz="1100">
              <a:solidFill>
                <a:srgbClr val="353744"/>
              </a:solidFill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Char char="○"/>
            </a:pPr>
            <a:r>
              <a:rPr lang="en" sz="1100">
                <a:solidFill>
                  <a:srgbClr val="353744"/>
                </a:solidFill>
              </a:rPr>
              <a:t>Current stock level</a:t>
            </a:r>
            <a:endParaRPr sz="1100">
              <a:solidFill>
                <a:srgbClr val="353744"/>
              </a:solidFill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Char char="○"/>
            </a:pPr>
            <a:r>
              <a:rPr lang="en" sz="1100">
                <a:solidFill>
                  <a:srgbClr val="353744"/>
                </a:solidFill>
              </a:rPr>
              <a:t>% of the tank with stock</a:t>
            </a:r>
            <a:endParaRPr sz="1100">
              <a:solidFill>
                <a:srgbClr val="353744"/>
              </a:solidFill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Char char="○"/>
            </a:pPr>
            <a:r>
              <a:rPr lang="en" sz="1100">
                <a:solidFill>
                  <a:srgbClr val="353744"/>
                </a:solidFill>
              </a:rPr>
              <a:t>Timestamp of last uplift(MT refill) from the Depot (service station)</a:t>
            </a:r>
            <a:endParaRPr sz="1100">
              <a:solidFill>
                <a:srgbClr val="353744"/>
              </a:solidFill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Char char="○"/>
            </a:pPr>
            <a:r>
              <a:rPr lang="en" sz="1100">
                <a:solidFill>
                  <a:srgbClr val="353744"/>
                </a:solidFill>
              </a:rPr>
              <a:t>Static and mapping data to VIVO’s system</a:t>
            </a:r>
            <a:endParaRPr sz="1100">
              <a:solidFill>
                <a:srgbClr val="353744"/>
              </a:solidFill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502176" y="813675"/>
            <a:ext cx="3174600" cy="6309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244475" lIns="0" spcFirstLastPara="1" rIns="0" wrap="square" tIns="244475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</a:rPr>
              <a:t>Technical </a:t>
            </a:r>
            <a:r>
              <a:rPr b="1" i="0" lang="en" sz="1200" u="none" cap="none" strike="noStrike">
                <a:solidFill>
                  <a:schemeClr val="lt1"/>
                </a:solidFill>
              </a:rPr>
              <a:t>Summary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4873851" y="813688"/>
            <a:ext cx="3174600" cy="6309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244475" lIns="0" spcFirstLastPara="1" rIns="0" wrap="square" tIns="244475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</a:rPr>
              <a:t>Business Logic Summary</a:t>
            </a:r>
            <a:endParaRPr b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KOKO API /mt_refill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180825" y="1601700"/>
            <a:ext cx="3737100" cy="31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53744"/>
              </a:buClr>
              <a:buSzPts val="1100"/>
              <a:buChar char="●"/>
            </a:pPr>
            <a:r>
              <a:rPr lang="en" sz="1100">
                <a:solidFill>
                  <a:srgbClr val="353744"/>
                </a:solidFill>
              </a:rPr>
              <a:t>API URL: /v1/mt_refill</a:t>
            </a:r>
            <a:endParaRPr sz="1100">
              <a:solidFill>
                <a:srgbClr val="353744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Char char="●"/>
            </a:pPr>
            <a:r>
              <a:rPr lang="en" sz="1100">
                <a:solidFill>
                  <a:srgbClr val="353744"/>
                </a:solidFill>
              </a:rPr>
              <a:t>Method: GET</a:t>
            </a:r>
            <a:endParaRPr sz="1100">
              <a:solidFill>
                <a:srgbClr val="353744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Char char="●"/>
            </a:pPr>
            <a:r>
              <a:rPr lang="en" sz="1100">
                <a:solidFill>
                  <a:srgbClr val="353744"/>
                </a:solidFill>
              </a:rPr>
              <a:t>Response Parameters:</a:t>
            </a: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169_mapping sheet</a:t>
            </a:r>
            <a:endParaRPr sz="1100">
              <a:solidFill>
                <a:srgbClr val="353744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Char char="●"/>
            </a:pPr>
            <a:r>
              <a:rPr lang="en" sz="1100">
                <a:solidFill>
                  <a:srgbClr val="353744"/>
                </a:solidFill>
              </a:rPr>
              <a:t>Max Records 1000</a:t>
            </a:r>
            <a:endParaRPr sz="1100">
              <a:solidFill>
                <a:srgbClr val="353744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Char char="●"/>
            </a:pPr>
            <a:r>
              <a:rPr lang="en" sz="1100">
                <a:solidFill>
                  <a:srgbClr val="353744"/>
                </a:solidFill>
              </a:rPr>
              <a:t>Data Refresh: Daily</a:t>
            </a:r>
            <a:endParaRPr sz="1100">
              <a:solidFill>
                <a:srgbClr val="353744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Char char="●"/>
            </a:pPr>
            <a:r>
              <a:rPr lang="en" sz="1100">
                <a:solidFill>
                  <a:srgbClr val="353744"/>
                </a:solidFill>
              </a:rPr>
              <a:t>IP based state management for records</a:t>
            </a:r>
            <a:endParaRPr sz="1100">
              <a:solidFill>
                <a:srgbClr val="353744"/>
              </a:solidFill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4632875" y="1601700"/>
            <a:ext cx="4418400" cy="31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53744"/>
              </a:buClr>
              <a:buSzPts val="1100"/>
              <a:buChar char="●"/>
            </a:pPr>
            <a:r>
              <a:rPr lang="en" sz="1100">
                <a:solidFill>
                  <a:srgbClr val="353744"/>
                </a:solidFill>
              </a:rPr>
              <a:t>Transmits all of the fuel uplifts (</a:t>
            </a:r>
            <a:r>
              <a:rPr lang="en" sz="1100">
                <a:solidFill>
                  <a:srgbClr val="353744"/>
                </a:solidFill>
              </a:rPr>
              <a:t>MT Refill) </a:t>
            </a:r>
            <a:r>
              <a:rPr lang="en" sz="1100">
                <a:solidFill>
                  <a:srgbClr val="353744"/>
                </a:solidFill>
              </a:rPr>
              <a:t> from KOKO’s Depots (Service station) </a:t>
            </a:r>
            <a:endParaRPr sz="1100">
              <a:solidFill>
                <a:srgbClr val="353744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Char char="●"/>
            </a:pPr>
            <a:r>
              <a:rPr lang="en" sz="1100">
                <a:solidFill>
                  <a:srgbClr val="353744"/>
                </a:solidFill>
              </a:rPr>
              <a:t>Has a transaction per uplift (MT refill)</a:t>
            </a:r>
            <a:endParaRPr sz="1100">
              <a:solidFill>
                <a:srgbClr val="353744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Char char="●"/>
            </a:pPr>
            <a:r>
              <a:rPr lang="en" sz="1100">
                <a:solidFill>
                  <a:srgbClr val="353744"/>
                </a:solidFill>
              </a:rPr>
              <a:t>Every transaction should highlight</a:t>
            </a:r>
            <a:endParaRPr sz="1100">
              <a:solidFill>
                <a:srgbClr val="353744"/>
              </a:solidFill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Char char="○"/>
            </a:pPr>
            <a:r>
              <a:rPr lang="en" sz="1100">
                <a:solidFill>
                  <a:srgbClr val="353744"/>
                </a:solidFill>
              </a:rPr>
              <a:t>Loaded quantity</a:t>
            </a:r>
            <a:endParaRPr sz="1100">
              <a:solidFill>
                <a:srgbClr val="353744"/>
              </a:solidFill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Char char="○"/>
            </a:pPr>
            <a:r>
              <a:rPr lang="en" sz="1100">
                <a:solidFill>
                  <a:srgbClr val="353744"/>
                </a:solidFill>
              </a:rPr>
              <a:t>Depot(service station) the fuel was lifted from</a:t>
            </a:r>
            <a:endParaRPr sz="1100">
              <a:solidFill>
                <a:srgbClr val="353744"/>
              </a:solidFill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Char char="○"/>
            </a:pPr>
            <a:r>
              <a:rPr lang="en" sz="1100">
                <a:solidFill>
                  <a:srgbClr val="353744"/>
                </a:solidFill>
              </a:rPr>
              <a:t>Registration of the microtanker that picked up the load</a:t>
            </a:r>
            <a:endParaRPr sz="1100">
              <a:solidFill>
                <a:srgbClr val="353744"/>
              </a:solidFill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Char char="○"/>
            </a:pPr>
            <a:r>
              <a:rPr lang="en" sz="1100">
                <a:solidFill>
                  <a:srgbClr val="353744"/>
                </a:solidFill>
              </a:rPr>
              <a:t>Timestamp of the transaction</a:t>
            </a:r>
            <a:endParaRPr sz="1100">
              <a:solidFill>
                <a:srgbClr val="353744"/>
              </a:solidFill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Char char="○"/>
            </a:pPr>
            <a:r>
              <a:rPr lang="en" sz="1100">
                <a:solidFill>
                  <a:srgbClr val="353744"/>
                </a:solidFill>
              </a:rPr>
              <a:t>Static and mapping data to VIVO’s system</a:t>
            </a:r>
            <a:endParaRPr sz="1100">
              <a:solidFill>
                <a:srgbClr val="353744"/>
              </a:solidFill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502176" y="813675"/>
            <a:ext cx="3174600" cy="6309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244475" lIns="0" spcFirstLastPara="1" rIns="0" wrap="square" tIns="244475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</a:rPr>
              <a:t>Technical </a:t>
            </a:r>
            <a:r>
              <a:rPr b="1" i="0" lang="en" sz="1200" u="none" cap="none" strike="noStrike">
                <a:solidFill>
                  <a:schemeClr val="lt1"/>
                </a:solidFill>
              </a:rPr>
              <a:t>Summary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4873851" y="813688"/>
            <a:ext cx="3174600" cy="6309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244475" lIns="0" spcFirstLastPara="1" rIns="0" wrap="square" tIns="244475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</a:rPr>
              <a:t>Business Logic Summary</a:t>
            </a:r>
            <a:endParaRPr b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KOKO API /fuel_sale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180825" y="1601700"/>
            <a:ext cx="3737100" cy="31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53744"/>
              </a:buClr>
              <a:buSzPts val="1100"/>
              <a:buChar char="●"/>
            </a:pPr>
            <a:r>
              <a:rPr lang="en" sz="1100">
                <a:solidFill>
                  <a:srgbClr val="353744"/>
                </a:solidFill>
              </a:rPr>
              <a:t>API URL: /v1/fuel_sale</a:t>
            </a:r>
            <a:endParaRPr sz="1100">
              <a:solidFill>
                <a:srgbClr val="353744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Char char="●"/>
            </a:pPr>
            <a:r>
              <a:rPr lang="en" sz="1100">
                <a:solidFill>
                  <a:srgbClr val="353744"/>
                </a:solidFill>
              </a:rPr>
              <a:t>Method: GET</a:t>
            </a:r>
            <a:endParaRPr sz="1100">
              <a:solidFill>
                <a:srgbClr val="353744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Char char="●"/>
            </a:pPr>
            <a:r>
              <a:rPr lang="en" sz="1100">
                <a:solidFill>
                  <a:srgbClr val="353744"/>
                </a:solidFill>
              </a:rPr>
              <a:t>Response Parameters: </a:t>
            </a: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170 mapping sheet</a:t>
            </a:r>
            <a:endParaRPr sz="1100">
              <a:solidFill>
                <a:srgbClr val="353744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Char char="●"/>
            </a:pPr>
            <a:r>
              <a:rPr lang="en" sz="1100">
                <a:solidFill>
                  <a:srgbClr val="353744"/>
                </a:solidFill>
              </a:rPr>
              <a:t>Max Records 1000</a:t>
            </a:r>
            <a:endParaRPr sz="1100">
              <a:solidFill>
                <a:srgbClr val="353744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Char char="●"/>
            </a:pPr>
            <a:r>
              <a:rPr lang="en" sz="1100">
                <a:solidFill>
                  <a:srgbClr val="353744"/>
                </a:solidFill>
              </a:rPr>
              <a:t>Data Refresh: Daily</a:t>
            </a:r>
            <a:endParaRPr sz="1100">
              <a:solidFill>
                <a:srgbClr val="353744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Char char="●"/>
            </a:pPr>
            <a:r>
              <a:rPr lang="en" sz="1100">
                <a:solidFill>
                  <a:srgbClr val="353744"/>
                </a:solidFill>
              </a:rPr>
              <a:t>IP based state management for records</a:t>
            </a:r>
            <a:endParaRPr sz="1100">
              <a:solidFill>
                <a:srgbClr val="353744"/>
              </a:solidFill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4632875" y="1601700"/>
            <a:ext cx="4418400" cy="31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53744"/>
              </a:buClr>
              <a:buSzPts val="1100"/>
              <a:buChar char="●"/>
            </a:pPr>
            <a:r>
              <a:rPr lang="en" sz="1100">
                <a:solidFill>
                  <a:srgbClr val="353744"/>
                </a:solidFill>
              </a:rPr>
              <a:t>Transmits an aggregate of all of the fuel sales from KOKOpoints (KPs) to customers daily</a:t>
            </a:r>
            <a:endParaRPr sz="1100">
              <a:solidFill>
                <a:srgbClr val="353744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Char char="●"/>
            </a:pPr>
            <a:r>
              <a:rPr lang="en" sz="1100">
                <a:solidFill>
                  <a:srgbClr val="353744"/>
                </a:solidFill>
              </a:rPr>
              <a:t>Has 1 transaction for all of the sales in a day</a:t>
            </a:r>
            <a:endParaRPr sz="1100">
              <a:solidFill>
                <a:srgbClr val="353744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Char char="●"/>
            </a:pPr>
            <a:r>
              <a:rPr lang="en" sz="1100">
                <a:solidFill>
                  <a:srgbClr val="353744"/>
                </a:solidFill>
              </a:rPr>
              <a:t>The transaction should highlight</a:t>
            </a:r>
            <a:endParaRPr sz="1100">
              <a:solidFill>
                <a:srgbClr val="353744"/>
              </a:solidFill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Char char="○"/>
            </a:pPr>
            <a:r>
              <a:rPr lang="en" sz="1100">
                <a:solidFill>
                  <a:srgbClr val="353744"/>
                </a:solidFill>
              </a:rPr>
              <a:t>Total sold quantity</a:t>
            </a:r>
            <a:endParaRPr sz="1100">
              <a:solidFill>
                <a:srgbClr val="353744"/>
              </a:solidFill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Char char="○"/>
            </a:pPr>
            <a:r>
              <a:rPr lang="en" sz="1100">
                <a:solidFill>
                  <a:srgbClr val="353744"/>
                </a:solidFill>
              </a:rPr>
              <a:t>Date of the transaction</a:t>
            </a:r>
            <a:endParaRPr sz="1100">
              <a:solidFill>
                <a:srgbClr val="353744"/>
              </a:solidFill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Char char="○"/>
            </a:pPr>
            <a:r>
              <a:rPr lang="en" sz="1100">
                <a:solidFill>
                  <a:srgbClr val="353744"/>
                </a:solidFill>
              </a:rPr>
              <a:t>Static and mapping data to VIVO’s system</a:t>
            </a:r>
            <a:endParaRPr sz="1100">
              <a:solidFill>
                <a:srgbClr val="353744"/>
              </a:solidFill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502176" y="813675"/>
            <a:ext cx="3174600" cy="6309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244475" lIns="0" spcFirstLastPara="1" rIns="0" wrap="square" tIns="244475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</a:rPr>
              <a:t>Technical </a:t>
            </a:r>
            <a:r>
              <a:rPr b="1" i="0" lang="en" sz="1200" u="none" cap="none" strike="noStrike">
                <a:solidFill>
                  <a:schemeClr val="lt1"/>
                </a:solidFill>
              </a:rPr>
              <a:t>Summary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4873851" y="813688"/>
            <a:ext cx="3174600" cy="6309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244475" lIns="0" spcFirstLastPara="1" rIns="0" wrap="square" tIns="244475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</a:rPr>
              <a:t>Business Logic Summary</a:t>
            </a:r>
            <a:endParaRPr b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