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5"/>
    <p:sldMasterId id="214748371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24">
          <p15:clr>
            <a:srgbClr val="9AA0A6"/>
          </p15:clr>
        </p15:guide>
        <p15:guide id="2" pos="2654">
          <p15:clr>
            <a:srgbClr val="9AA0A6"/>
          </p15:clr>
        </p15:guide>
        <p15:guide id="3" pos="55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B37EBD-8CE2-4773-8611-30E00F7CCAAA}">
  <a:tblStyle styleId="{90B37EBD-8CE2-4773-8611-30E00F7CC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24" orient="horz"/>
        <p:guide pos="2654"/>
        <p:guide pos="55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font" Target="fonts/HelveticaNeue-italic.fntdata"/><Relationship Id="rId22" Type="http://schemas.openxmlformats.org/officeDocument/2006/relationships/font" Target="fonts/GillSans-regular.fntdata"/><Relationship Id="rId21" Type="http://schemas.openxmlformats.org/officeDocument/2006/relationships/font" Target="fonts/HelveticaNeue-boldItalic.fntdata"/><Relationship Id="rId23" Type="http://schemas.openxmlformats.org/officeDocument/2006/relationships/font" Target="fonts/Gill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0805e40e0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70805e40e0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Design of content to be relooked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0805e40e0_0_10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g70805e40e0_0_10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c8aa64670_1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g4c8aa64670_1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6b118896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g706b118896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0805e40e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70805e40e0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0805e40e0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g70805e40e0_0_3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0805e40e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g70805e40e0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0805e40e0_0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g70805e40e0_0_3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805e40e0_0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g70805e40e0_0_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0805e40e0_0_4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g70805e40e0_0_4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 showMasterSp="0">
  <p:cSld name="Welcom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KO Logo Lockups 2-03.png" id="68" name="Google Shape;68;p15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 showMasterSp="0">
  <p:cSld name="Background Ima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>
            <p:ph idx="2" type="pic"/>
          </p:nvPr>
        </p:nvSpPr>
        <p:spPr>
          <a:xfrm>
            <a:off x="0" y="0"/>
            <a:ext cx="9145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Image" id="72" name="Google Shape;72;p16"/>
          <p:cNvPicPr preferRelativeResize="0"/>
          <p:nvPr/>
        </p:nvPicPr>
        <p:blipFill rotWithShape="1">
          <a:blip r:embed="rId2">
            <a:alphaModFix/>
          </a:blip>
          <a:srcRect b="25219" l="1613" r="0" t="19305"/>
          <a:stretch/>
        </p:blipFill>
        <p:spPr>
          <a:xfrm>
            <a:off x="-89632" y="-56618"/>
            <a:ext cx="9323265" cy="5256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6"/>
          <p:cNvGrpSpPr/>
          <p:nvPr/>
        </p:nvGrpSpPr>
        <p:grpSpPr>
          <a:xfrm>
            <a:off x="2108192" y="705480"/>
            <a:ext cx="7034711" cy="4436338"/>
            <a:chOff x="-1" y="12"/>
            <a:chExt cx="9379615" cy="5915117"/>
          </a:xfrm>
        </p:grpSpPr>
        <p:cxnSp>
          <p:nvCxnSpPr>
            <p:cNvPr id="74" name="Google Shape;74;p16"/>
            <p:cNvCxnSpPr/>
            <p:nvPr/>
          </p:nvCxnSpPr>
          <p:spPr>
            <a:xfrm flipH="1" rot="10800000">
              <a:off x="4883150" y="596583"/>
              <a:ext cx="957300" cy="9573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5" name="Google Shape;75;p16"/>
            <p:cNvCxnSpPr/>
            <p:nvPr/>
          </p:nvCxnSpPr>
          <p:spPr>
            <a:xfrm flipH="1" rot="10800000">
              <a:off x="4731919" y="2493008"/>
              <a:ext cx="1942500" cy="19425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6" name="Google Shape;76;p16"/>
            <p:cNvCxnSpPr/>
            <p:nvPr/>
          </p:nvCxnSpPr>
          <p:spPr>
            <a:xfrm flipH="1" rot="10800000">
              <a:off x="5680314" y="12"/>
              <a:ext cx="3699300" cy="36993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7" name="Google Shape;77;p16"/>
            <p:cNvCxnSpPr/>
            <p:nvPr/>
          </p:nvCxnSpPr>
          <p:spPr>
            <a:xfrm flipH="1" rot="10800000">
              <a:off x="229804" y="3857129"/>
              <a:ext cx="2058000" cy="20580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8" name="Google Shape;78;p16"/>
            <p:cNvCxnSpPr/>
            <p:nvPr/>
          </p:nvCxnSpPr>
          <p:spPr>
            <a:xfrm flipH="1" rot="10800000">
              <a:off x="-1" y="4957829"/>
              <a:ext cx="957300" cy="9573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pic>
        <p:nvPicPr>
          <p:cNvPr descr="Image"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82" y="105154"/>
            <a:ext cx="476252" cy="61758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 2" showMasterSp="0">
  <p:cSld name="Our Team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>
            <p:ph idx="2" type="pic"/>
          </p:nvPr>
        </p:nvSpPr>
        <p:spPr>
          <a:xfrm>
            <a:off x="3096815" y="2034779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4811375" y="2034779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7"/>
          <p:cNvSpPr/>
          <p:nvPr>
            <p:ph idx="4" type="pic"/>
          </p:nvPr>
        </p:nvSpPr>
        <p:spPr>
          <a:xfrm>
            <a:off x="6525386" y="2034779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85" name="Google Shape;85;p17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 3" showMasterSp="0">
  <p:cSld name="Our Team 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>
            <p:ph idx="2" type="pic"/>
          </p:nvPr>
        </p:nvSpPr>
        <p:spPr>
          <a:xfrm>
            <a:off x="3764107" y="1505944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810458" y="1505469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90" name="Google Shape;90;p18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 4" showMasterSp="0">
  <p:cSld name="Our Team 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>
            <p:ph idx="2" type="pic"/>
          </p:nvPr>
        </p:nvSpPr>
        <p:spPr>
          <a:xfrm>
            <a:off x="4572000" y="0"/>
            <a:ext cx="2287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94" name="Google Shape;94;p19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 5" showMasterSp="0">
  <p:cSld name="Our Team 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>
            <p:ph idx="2" type="pic"/>
          </p:nvPr>
        </p:nvSpPr>
        <p:spPr>
          <a:xfrm>
            <a:off x="3430190" y="571500"/>
            <a:ext cx="228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98" name="Google Shape;98;p20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Facts 1" showMasterSp="0">
  <p:cSld name="Some Facts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>
            <p:ph idx="2" type="pic"/>
          </p:nvPr>
        </p:nvSpPr>
        <p:spPr>
          <a:xfrm>
            <a:off x="6631781" y="0"/>
            <a:ext cx="251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102" name="Google Shape;102;p21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Facts 2" showMasterSp="0">
  <p:cSld name="Some Facts 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>
            <p:ph idx="2" type="pic"/>
          </p:nvPr>
        </p:nvSpPr>
        <p:spPr>
          <a:xfrm>
            <a:off x="3096815" y="1701404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6" name="Google Shape;106;p22"/>
          <p:cNvSpPr/>
          <p:nvPr>
            <p:ph idx="3" type="pic"/>
          </p:nvPr>
        </p:nvSpPr>
        <p:spPr>
          <a:xfrm>
            <a:off x="4811375" y="1701404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22"/>
          <p:cNvSpPr/>
          <p:nvPr>
            <p:ph idx="4" type="pic"/>
          </p:nvPr>
        </p:nvSpPr>
        <p:spPr>
          <a:xfrm>
            <a:off x="6525386" y="1701404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2"/>
          <p:cNvSpPr/>
          <p:nvPr>
            <p:ph idx="5" type="pic"/>
          </p:nvPr>
        </p:nvSpPr>
        <p:spPr>
          <a:xfrm>
            <a:off x="1382064" y="1701404"/>
            <a:ext cx="1238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Facts 3" showMasterSp="0">
  <p:cSld name="Some Facts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>
            <p:ph idx="2" type="pic"/>
          </p:nvPr>
        </p:nvSpPr>
        <p:spPr>
          <a:xfrm>
            <a:off x="5335191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113" name="Google Shape;113;p23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 1" showMasterSp="0">
  <p:cSld name="Milestones 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>
            <p:ph idx="2" type="pic"/>
          </p:nvPr>
        </p:nvSpPr>
        <p:spPr>
          <a:xfrm>
            <a:off x="6058171" y="1970037"/>
            <a:ext cx="210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24"/>
          <p:cNvSpPr/>
          <p:nvPr>
            <p:ph idx="3" type="pic"/>
          </p:nvPr>
        </p:nvSpPr>
        <p:spPr>
          <a:xfrm>
            <a:off x="3087019" y="2930574"/>
            <a:ext cx="210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8" name="Google Shape;118;p24"/>
          <p:cNvSpPr/>
          <p:nvPr>
            <p:ph idx="4" type="pic"/>
          </p:nvPr>
        </p:nvSpPr>
        <p:spPr>
          <a:xfrm>
            <a:off x="979018" y="1844515"/>
            <a:ext cx="27528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119" name="Google Shape;119;p24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 2" showMasterSp="0">
  <p:cSld name="Milestones 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>
            <p:ph idx="2" type="pic"/>
          </p:nvPr>
        </p:nvSpPr>
        <p:spPr>
          <a:xfrm>
            <a:off x="5450727" y="1639062"/>
            <a:ext cx="55602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3" name="Google Shape;123;p25"/>
          <p:cNvSpPr/>
          <p:nvPr>
            <p:ph idx="3" type="pic"/>
          </p:nvPr>
        </p:nvSpPr>
        <p:spPr>
          <a:xfrm>
            <a:off x="2555432" y="3025615"/>
            <a:ext cx="27528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4" name="Google Shape;124;p25"/>
          <p:cNvSpPr/>
          <p:nvPr>
            <p:ph idx="4" type="pic"/>
          </p:nvPr>
        </p:nvSpPr>
        <p:spPr>
          <a:xfrm>
            <a:off x="979018" y="2355739"/>
            <a:ext cx="210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125" name="Google Shape;125;p25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 3" showMasterSp="0">
  <p:cSld name="Milestones 3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>
            <p:ph idx="2" type="pic"/>
          </p:nvPr>
        </p:nvSpPr>
        <p:spPr>
          <a:xfrm>
            <a:off x="1163" y="0"/>
            <a:ext cx="9144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129" name="Google Shape;129;p26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 4" showMasterSp="0">
  <p:cSld name="Milestones 4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>
            <p:ph idx="2" type="pic"/>
          </p:nvPr>
        </p:nvSpPr>
        <p:spPr>
          <a:xfrm>
            <a:off x="3240174" y="570755"/>
            <a:ext cx="26649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133" name="Google Shape;133;p27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2" showMasterSp="0">
  <p:cSld name="Laptop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/>
          <p:nvPr>
            <p:ph idx="2" type="pic"/>
          </p:nvPr>
        </p:nvSpPr>
        <p:spPr>
          <a:xfrm>
            <a:off x="5004883" y="1003977"/>
            <a:ext cx="48120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137" name="Google Shape;137;p28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3" showMasterSp="0">
  <p:cSld name="Laptop 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/>
          <p:nvPr>
            <p:ph idx="2" type="pic"/>
          </p:nvPr>
        </p:nvSpPr>
        <p:spPr>
          <a:xfrm>
            <a:off x="-576670" y="1144864"/>
            <a:ext cx="48120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4" showMasterSp="0">
  <p:cSld name="Laptop 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/>
          <p:nvPr>
            <p:ph idx="2" type="pic"/>
          </p:nvPr>
        </p:nvSpPr>
        <p:spPr>
          <a:xfrm>
            <a:off x="4102651" y="1620441"/>
            <a:ext cx="3714900" cy="23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4" name="Google Shape;144;p30"/>
          <p:cNvSpPr/>
          <p:nvPr>
            <p:ph idx="3" type="pic"/>
          </p:nvPr>
        </p:nvSpPr>
        <p:spPr>
          <a:xfrm>
            <a:off x="6995699" y="3397701"/>
            <a:ext cx="14580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ch 1" showMasterSp="0">
  <p:cSld name="Watch 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/>
          <p:nvPr>
            <p:ph idx="2" type="pic"/>
          </p:nvPr>
        </p:nvSpPr>
        <p:spPr>
          <a:xfrm>
            <a:off x="5148859" y="1238250"/>
            <a:ext cx="2133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ch 2" showMasterSp="0">
  <p:cSld name="Watch 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>
            <p:ph idx="2" type="pic"/>
          </p:nvPr>
        </p:nvSpPr>
        <p:spPr>
          <a:xfrm>
            <a:off x="3998496" y="1904516"/>
            <a:ext cx="1066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1" name="Google Shape;151;p32"/>
          <p:cNvSpPr/>
          <p:nvPr>
            <p:ph idx="3" type="pic"/>
          </p:nvPr>
        </p:nvSpPr>
        <p:spPr>
          <a:xfrm>
            <a:off x="5636796" y="1904516"/>
            <a:ext cx="1066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2" name="Google Shape;152;p32"/>
          <p:cNvSpPr/>
          <p:nvPr>
            <p:ph idx="4" type="pic"/>
          </p:nvPr>
        </p:nvSpPr>
        <p:spPr>
          <a:xfrm>
            <a:off x="6989346" y="1904516"/>
            <a:ext cx="1066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3" name="Google Shape;153;p32"/>
          <p:cNvSpPr/>
          <p:nvPr>
            <p:ph idx="5" type="pic"/>
          </p:nvPr>
        </p:nvSpPr>
        <p:spPr>
          <a:xfrm>
            <a:off x="8341896" y="1904516"/>
            <a:ext cx="1066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1" showMasterSp="0">
  <p:cSld name="Phone 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>
            <p:ph idx="2" type="pic"/>
          </p:nvPr>
        </p:nvSpPr>
        <p:spPr>
          <a:xfrm>
            <a:off x="2999268" y="2018050"/>
            <a:ext cx="31467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2" showMasterSp="0">
  <p:cSld name="Phone 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>
            <p:ph idx="2" type="pic"/>
          </p:nvPr>
        </p:nvSpPr>
        <p:spPr>
          <a:xfrm>
            <a:off x="5342416" y="1789915"/>
            <a:ext cx="38028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3" showMasterSp="0">
  <p:cSld name="Phone 3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>
            <p:ph idx="2" type="pic"/>
          </p:nvPr>
        </p:nvSpPr>
        <p:spPr>
          <a:xfrm>
            <a:off x="3352109" y="3126303"/>
            <a:ext cx="23670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3" name="Google Shape;163;p35"/>
          <p:cNvSpPr/>
          <p:nvPr>
            <p:ph idx="3" type="pic"/>
          </p:nvPr>
        </p:nvSpPr>
        <p:spPr>
          <a:xfrm>
            <a:off x="6196120" y="691028"/>
            <a:ext cx="23670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4" name="Google Shape;164;p35"/>
          <p:cNvSpPr/>
          <p:nvPr>
            <p:ph idx="4" type="pic"/>
          </p:nvPr>
        </p:nvSpPr>
        <p:spPr>
          <a:xfrm>
            <a:off x="4535645" y="1775389"/>
            <a:ext cx="28440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4" showMasterSp="0">
  <p:cSld name="Phone 4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/>
          <p:nvPr>
            <p:ph idx="2" type="pic"/>
          </p:nvPr>
        </p:nvSpPr>
        <p:spPr>
          <a:xfrm>
            <a:off x="5044403" y="1108694"/>
            <a:ext cx="2652000" cy="4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8" name="Google Shape;168;p36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5" showMasterSp="0">
  <p:cSld name="Phone 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/>
          <p:nvPr>
            <p:ph idx="2" type="pic"/>
          </p:nvPr>
        </p:nvSpPr>
        <p:spPr>
          <a:xfrm>
            <a:off x="3459268" y="1663364"/>
            <a:ext cx="14952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1" name="Google Shape;171;p37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6" showMasterSp="0">
  <p:cSld name="Phone 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/>
          <p:nvPr>
            <p:ph idx="2" type="pic"/>
          </p:nvPr>
        </p:nvSpPr>
        <p:spPr>
          <a:xfrm>
            <a:off x="2596646" y="1902507"/>
            <a:ext cx="12273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4" name="Google Shape;174;p38"/>
          <p:cNvSpPr/>
          <p:nvPr>
            <p:ph idx="3" type="pic"/>
          </p:nvPr>
        </p:nvSpPr>
        <p:spPr>
          <a:xfrm>
            <a:off x="5279164" y="1902507"/>
            <a:ext cx="12273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" name="Google Shape;175;p38"/>
          <p:cNvSpPr/>
          <p:nvPr>
            <p:ph idx="4" type="pic"/>
          </p:nvPr>
        </p:nvSpPr>
        <p:spPr>
          <a:xfrm>
            <a:off x="1037425" y="1902507"/>
            <a:ext cx="12273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6" name="Google Shape;176;p38"/>
          <p:cNvSpPr/>
          <p:nvPr>
            <p:ph idx="5" type="pic"/>
          </p:nvPr>
        </p:nvSpPr>
        <p:spPr>
          <a:xfrm>
            <a:off x="6878446" y="1902507"/>
            <a:ext cx="12273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7" name="Google Shape;177;p38"/>
          <p:cNvSpPr/>
          <p:nvPr>
            <p:ph idx="6" type="pic"/>
          </p:nvPr>
        </p:nvSpPr>
        <p:spPr>
          <a:xfrm>
            <a:off x="3825981" y="1664807"/>
            <a:ext cx="14952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1" showMasterSp="0">
  <p:cSld name="Tablet 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/>
          <p:nvPr>
            <p:ph idx="2" type="pic"/>
          </p:nvPr>
        </p:nvSpPr>
        <p:spPr>
          <a:xfrm>
            <a:off x="2815637" y="1606248"/>
            <a:ext cx="35139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1" name="Google Shape;181;p39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2" showMasterSp="0">
  <p:cSld name="Tablet 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/>
          <p:nvPr>
            <p:ph idx="2" type="pic"/>
          </p:nvPr>
        </p:nvSpPr>
        <p:spPr>
          <a:xfrm>
            <a:off x="5063926" y="809477"/>
            <a:ext cx="26385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 Browser 1" showMasterSp="0">
  <p:cSld name="Web Browser 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/>
          <p:nvPr>
            <p:ph idx="2" type="pic"/>
          </p:nvPr>
        </p:nvSpPr>
        <p:spPr>
          <a:xfrm>
            <a:off x="2134938" y="1662113"/>
            <a:ext cx="48753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7" name="Google Shape;187;p41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 Browser 2" showMasterSp="0">
  <p:cSld name="Web Browser 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/>
          <p:nvPr>
            <p:ph idx="2" type="pic"/>
          </p:nvPr>
        </p:nvSpPr>
        <p:spPr>
          <a:xfrm>
            <a:off x="2134938" y="1662113"/>
            <a:ext cx="48753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0" name="Google Shape;190;p42"/>
          <p:cNvSpPr/>
          <p:nvPr>
            <p:ph idx="3" type="pic"/>
          </p:nvPr>
        </p:nvSpPr>
        <p:spPr>
          <a:xfrm>
            <a:off x="-1415707" y="2120411"/>
            <a:ext cx="31695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1" name="Google Shape;191;p42"/>
          <p:cNvSpPr/>
          <p:nvPr>
            <p:ph idx="4" type="pic"/>
          </p:nvPr>
        </p:nvSpPr>
        <p:spPr>
          <a:xfrm>
            <a:off x="7391250" y="2120411"/>
            <a:ext cx="31695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2" name="Google Shape;192;p42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1" showMasterSp="0">
  <p:cSld name="Steps 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/>
          <p:nvPr>
            <p:ph idx="2" type="pic"/>
          </p:nvPr>
        </p:nvSpPr>
        <p:spPr>
          <a:xfrm>
            <a:off x="6192558" y="1598021"/>
            <a:ext cx="21921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5" name="Google Shape;195;p43"/>
          <p:cNvSpPr/>
          <p:nvPr>
            <p:ph idx="3" type="pic"/>
          </p:nvPr>
        </p:nvSpPr>
        <p:spPr>
          <a:xfrm>
            <a:off x="1048086" y="1598023"/>
            <a:ext cx="21921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6" name="Google Shape;196;p43"/>
          <p:cNvSpPr/>
          <p:nvPr>
            <p:ph idx="4" type="pic"/>
          </p:nvPr>
        </p:nvSpPr>
        <p:spPr>
          <a:xfrm>
            <a:off x="3620227" y="1598023"/>
            <a:ext cx="21921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7" name="Google Shape;197;p43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2" showMasterSp="0">
  <p:cSld name="Steps 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/>
          <p:nvPr>
            <p:ph idx="2" type="pic"/>
          </p:nvPr>
        </p:nvSpPr>
        <p:spPr>
          <a:xfrm>
            <a:off x="6334564" y="0"/>
            <a:ext cx="2810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visors and Investors" showMasterSp="0">
  <p:cSld name="Advisors and Investor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/>
          <p:nvPr>
            <p:ph idx="2" type="pic"/>
          </p:nvPr>
        </p:nvSpPr>
        <p:spPr>
          <a:xfrm>
            <a:off x="1524410" y="1415801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3" name="Google Shape;203;p45"/>
          <p:cNvSpPr/>
          <p:nvPr>
            <p:ph idx="3" type="pic"/>
          </p:nvPr>
        </p:nvSpPr>
        <p:spPr>
          <a:xfrm>
            <a:off x="3239033" y="1415801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4" name="Google Shape;204;p45"/>
          <p:cNvSpPr/>
          <p:nvPr>
            <p:ph idx="4" type="pic"/>
          </p:nvPr>
        </p:nvSpPr>
        <p:spPr>
          <a:xfrm>
            <a:off x="4954129" y="1415801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5" name="Google Shape;205;p45"/>
          <p:cNvSpPr/>
          <p:nvPr>
            <p:ph idx="5" type="pic"/>
          </p:nvPr>
        </p:nvSpPr>
        <p:spPr>
          <a:xfrm>
            <a:off x="6667808" y="1415801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6" name="Google Shape;206;p45"/>
          <p:cNvSpPr/>
          <p:nvPr>
            <p:ph idx="6" type="pic"/>
          </p:nvPr>
        </p:nvSpPr>
        <p:spPr>
          <a:xfrm>
            <a:off x="1524410" y="3018892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7" name="Google Shape;207;p45"/>
          <p:cNvSpPr/>
          <p:nvPr>
            <p:ph idx="7" type="pic"/>
          </p:nvPr>
        </p:nvSpPr>
        <p:spPr>
          <a:xfrm>
            <a:off x="3239033" y="3018892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8" name="Google Shape;208;p45"/>
          <p:cNvSpPr/>
          <p:nvPr>
            <p:ph idx="8" type="pic"/>
          </p:nvPr>
        </p:nvSpPr>
        <p:spPr>
          <a:xfrm>
            <a:off x="4953656" y="3018892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9" name="Google Shape;209;p45"/>
          <p:cNvSpPr/>
          <p:nvPr>
            <p:ph idx="9" type="pic"/>
          </p:nvPr>
        </p:nvSpPr>
        <p:spPr>
          <a:xfrm>
            <a:off x="6667808" y="3018892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10" name="Google Shape;210;p45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5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ents" showMasterSp="0">
  <p:cSld name="Clien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/>
          <p:nvPr>
            <p:ph idx="2" type="pic"/>
          </p:nvPr>
        </p:nvSpPr>
        <p:spPr>
          <a:xfrm>
            <a:off x="1481014" y="1970538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4" name="Google Shape;214;p46"/>
          <p:cNvSpPr/>
          <p:nvPr>
            <p:ph idx="3" type="pic"/>
          </p:nvPr>
        </p:nvSpPr>
        <p:spPr>
          <a:xfrm>
            <a:off x="3215283" y="1970538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5" name="Google Shape;215;p46"/>
          <p:cNvSpPr/>
          <p:nvPr>
            <p:ph idx="4" type="pic"/>
          </p:nvPr>
        </p:nvSpPr>
        <p:spPr>
          <a:xfrm>
            <a:off x="4977407" y="1970538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6" name="Google Shape;216;p46"/>
          <p:cNvSpPr/>
          <p:nvPr>
            <p:ph idx="5" type="pic"/>
          </p:nvPr>
        </p:nvSpPr>
        <p:spPr>
          <a:xfrm>
            <a:off x="6739535" y="1970538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7" name="Google Shape;217;p46"/>
          <p:cNvSpPr/>
          <p:nvPr>
            <p:ph idx="6" type="pic"/>
          </p:nvPr>
        </p:nvSpPr>
        <p:spPr>
          <a:xfrm>
            <a:off x="1481014" y="3176327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8" name="Google Shape;218;p46"/>
          <p:cNvSpPr/>
          <p:nvPr>
            <p:ph idx="7" type="pic"/>
          </p:nvPr>
        </p:nvSpPr>
        <p:spPr>
          <a:xfrm>
            <a:off x="3215283" y="3176327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9" name="Google Shape;219;p46"/>
          <p:cNvSpPr/>
          <p:nvPr>
            <p:ph idx="8" type="pic"/>
          </p:nvPr>
        </p:nvSpPr>
        <p:spPr>
          <a:xfrm>
            <a:off x="4977407" y="3176327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0" name="Google Shape;220;p46"/>
          <p:cNvSpPr/>
          <p:nvPr>
            <p:ph idx="9" type="pic"/>
          </p:nvPr>
        </p:nvSpPr>
        <p:spPr>
          <a:xfrm>
            <a:off x="6739535" y="3176327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221" name="Google Shape;221;p46"/>
          <p:cNvGrpSpPr/>
          <p:nvPr/>
        </p:nvGrpSpPr>
        <p:grpSpPr>
          <a:xfrm>
            <a:off x="1150181" y="1793296"/>
            <a:ext cx="6847270" cy="2240743"/>
            <a:chOff x="0" y="58"/>
            <a:chExt cx="9129694" cy="2987657"/>
          </a:xfrm>
        </p:grpSpPr>
        <p:cxnSp>
          <p:nvCxnSpPr>
            <p:cNvPr id="222" name="Google Shape;222;p46"/>
            <p:cNvCxnSpPr/>
            <p:nvPr/>
          </p:nvCxnSpPr>
          <p:spPr>
            <a:xfrm rot="10800000">
              <a:off x="4563219" y="58"/>
              <a:ext cx="0" cy="136680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23" name="Google Shape;223;p46"/>
            <p:cNvCxnSpPr/>
            <p:nvPr/>
          </p:nvCxnSpPr>
          <p:spPr>
            <a:xfrm rot="10800000">
              <a:off x="6912719" y="58"/>
              <a:ext cx="0" cy="136680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24" name="Google Shape;224;p46"/>
            <p:cNvCxnSpPr/>
            <p:nvPr/>
          </p:nvCxnSpPr>
          <p:spPr>
            <a:xfrm rot="10800000">
              <a:off x="2216894" y="58"/>
              <a:ext cx="0" cy="136680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25" name="Google Shape;225;p46"/>
            <p:cNvCxnSpPr/>
            <p:nvPr/>
          </p:nvCxnSpPr>
          <p:spPr>
            <a:xfrm rot="10800000">
              <a:off x="4563219" y="1620915"/>
              <a:ext cx="0" cy="136680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26" name="Google Shape;226;p46"/>
            <p:cNvCxnSpPr/>
            <p:nvPr/>
          </p:nvCxnSpPr>
          <p:spPr>
            <a:xfrm rot="10800000">
              <a:off x="6912719" y="1620915"/>
              <a:ext cx="0" cy="136680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27" name="Google Shape;227;p46"/>
            <p:cNvCxnSpPr/>
            <p:nvPr/>
          </p:nvCxnSpPr>
          <p:spPr>
            <a:xfrm rot="10800000">
              <a:off x="2216894" y="1620915"/>
              <a:ext cx="0" cy="136680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28" name="Google Shape;228;p46"/>
            <p:cNvCxnSpPr/>
            <p:nvPr/>
          </p:nvCxnSpPr>
          <p:spPr>
            <a:xfrm>
              <a:off x="2347069" y="1484331"/>
              <a:ext cx="2086800" cy="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29" name="Google Shape;229;p46"/>
            <p:cNvCxnSpPr/>
            <p:nvPr/>
          </p:nvCxnSpPr>
          <p:spPr>
            <a:xfrm>
              <a:off x="4697741" y="1484331"/>
              <a:ext cx="2086800" cy="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30" name="Google Shape;230;p46"/>
            <p:cNvCxnSpPr/>
            <p:nvPr/>
          </p:nvCxnSpPr>
          <p:spPr>
            <a:xfrm>
              <a:off x="7042894" y="1484331"/>
              <a:ext cx="2086800" cy="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31" name="Google Shape;231;p46"/>
            <p:cNvCxnSpPr/>
            <p:nvPr/>
          </p:nvCxnSpPr>
          <p:spPr>
            <a:xfrm>
              <a:off x="0" y="1484331"/>
              <a:ext cx="2086800" cy="0"/>
            </a:xfrm>
            <a:prstGeom prst="straightConnector1">
              <a:avLst/>
            </a:prstGeom>
            <a:noFill/>
            <a:ln cap="flat" cmpd="sng" w="12700">
              <a:solidFill>
                <a:srgbClr val="2C2F37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pic>
        <p:nvPicPr>
          <p:cNvPr descr="KOKO Logo Lockups 2-03.png" id="232" name="Google Shape;232;p46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" showMasterSp="0">
  <p:cSld name="Portfolio 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/>
          <p:nvPr>
            <p:ph idx="2" type="pic"/>
          </p:nvPr>
        </p:nvSpPr>
        <p:spPr>
          <a:xfrm>
            <a:off x="3429596" y="572228"/>
            <a:ext cx="22860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6" name="Google Shape;236;p47"/>
          <p:cNvSpPr/>
          <p:nvPr>
            <p:ph idx="3" type="pic"/>
          </p:nvPr>
        </p:nvSpPr>
        <p:spPr>
          <a:xfrm>
            <a:off x="6001345" y="856506"/>
            <a:ext cx="1714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37" name="Google Shape;237;p47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2" showMasterSp="0">
  <p:cSld name="Portfolio 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>
            <p:ph idx="2" type="pic"/>
          </p:nvPr>
        </p:nvSpPr>
        <p:spPr>
          <a:xfrm>
            <a:off x="1143596" y="856506"/>
            <a:ext cx="2571900" cy="25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1" name="Google Shape;241;p48"/>
          <p:cNvSpPr/>
          <p:nvPr>
            <p:ph idx="3" type="pic"/>
          </p:nvPr>
        </p:nvSpPr>
        <p:spPr>
          <a:xfrm>
            <a:off x="4143969" y="856506"/>
            <a:ext cx="1714500" cy="25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2" name="Google Shape;242;p48"/>
          <p:cNvSpPr/>
          <p:nvPr>
            <p:ph idx="4" type="pic"/>
          </p:nvPr>
        </p:nvSpPr>
        <p:spPr>
          <a:xfrm>
            <a:off x="6287094" y="856506"/>
            <a:ext cx="1714500" cy="25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43" name="Google Shape;243;p48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3" showMasterSp="0">
  <p:cSld name="Portfolio 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/>
          <p:nvPr>
            <p:ph idx="2" type="pic"/>
          </p:nvPr>
        </p:nvSpPr>
        <p:spPr>
          <a:xfrm>
            <a:off x="4572596" y="476250"/>
            <a:ext cx="28551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7" name="Google Shape;247;p49"/>
          <p:cNvSpPr/>
          <p:nvPr>
            <p:ph idx="3" type="pic"/>
          </p:nvPr>
        </p:nvSpPr>
        <p:spPr>
          <a:xfrm>
            <a:off x="1717625" y="476250"/>
            <a:ext cx="28551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48" name="Google Shape;248;p49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4" showMasterSp="0">
  <p:cSld name="Portfolio 4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/>
          <p:nvPr>
            <p:ph idx="2" type="pic"/>
          </p:nvPr>
        </p:nvSpPr>
        <p:spPr>
          <a:xfrm>
            <a:off x="6858582" y="571501"/>
            <a:ext cx="17145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2" name="Google Shape;252;p50"/>
          <p:cNvSpPr/>
          <p:nvPr>
            <p:ph idx="3" type="pic"/>
          </p:nvPr>
        </p:nvSpPr>
        <p:spPr>
          <a:xfrm>
            <a:off x="4572558" y="571489"/>
            <a:ext cx="22860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3" name="Google Shape;253;p50"/>
          <p:cNvSpPr/>
          <p:nvPr>
            <p:ph idx="4" type="pic"/>
          </p:nvPr>
        </p:nvSpPr>
        <p:spPr>
          <a:xfrm>
            <a:off x="2858057" y="571468"/>
            <a:ext cx="17145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4" name="Google Shape;254;p50"/>
          <p:cNvSpPr/>
          <p:nvPr>
            <p:ph idx="5" type="pic"/>
          </p:nvPr>
        </p:nvSpPr>
        <p:spPr>
          <a:xfrm>
            <a:off x="2861859" y="2571734"/>
            <a:ext cx="39966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55" name="Google Shape;255;p50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5" showMasterSp="0">
  <p:cSld name="Portfolio 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/>
          <p:nvPr>
            <p:ph idx="2" type="pic"/>
          </p:nvPr>
        </p:nvSpPr>
        <p:spPr>
          <a:xfrm>
            <a:off x="4572596" y="476248"/>
            <a:ext cx="28383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59" name="Google Shape;259;p51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6" showMasterSp="0">
  <p:cSld name="Portfolio 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/>
          <p:nvPr>
            <p:ph idx="2" type="pic"/>
          </p:nvPr>
        </p:nvSpPr>
        <p:spPr>
          <a:xfrm>
            <a:off x="3429596" y="2857649"/>
            <a:ext cx="79815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3" name="Google Shape;263;p52"/>
          <p:cNvSpPr/>
          <p:nvPr>
            <p:ph idx="3" type="pic"/>
          </p:nvPr>
        </p:nvSpPr>
        <p:spPr>
          <a:xfrm>
            <a:off x="-2284885" y="2857351"/>
            <a:ext cx="79815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64" name="Google Shape;264;p52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7" showMasterSp="0">
  <p:cSld name="Portfolio 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/>
          <p:nvPr>
            <p:ph idx="2" type="pic"/>
          </p:nvPr>
        </p:nvSpPr>
        <p:spPr>
          <a:xfrm>
            <a:off x="6858582" y="571488"/>
            <a:ext cx="1722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8" name="Google Shape;268;p53"/>
          <p:cNvSpPr/>
          <p:nvPr>
            <p:ph idx="3" type="pic"/>
          </p:nvPr>
        </p:nvSpPr>
        <p:spPr>
          <a:xfrm>
            <a:off x="3421855" y="571489"/>
            <a:ext cx="11505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9" name="Google Shape;269;p53"/>
          <p:cNvSpPr/>
          <p:nvPr>
            <p:ph idx="4" type="pic"/>
          </p:nvPr>
        </p:nvSpPr>
        <p:spPr>
          <a:xfrm>
            <a:off x="4568668" y="571467"/>
            <a:ext cx="22824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0" name="Google Shape;270;p53"/>
          <p:cNvSpPr/>
          <p:nvPr>
            <p:ph idx="5" type="pic"/>
          </p:nvPr>
        </p:nvSpPr>
        <p:spPr>
          <a:xfrm>
            <a:off x="3419799" y="2571722"/>
            <a:ext cx="34386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71" name="Google Shape;271;p53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8" showMasterSp="0">
  <p:cSld name="Portfolio 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/>
          <p:nvPr>
            <p:ph idx="2" type="pic"/>
          </p:nvPr>
        </p:nvSpPr>
        <p:spPr>
          <a:xfrm>
            <a:off x="572095" y="714375"/>
            <a:ext cx="34290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5" name="Google Shape;275;p54"/>
          <p:cNvSpPr/>
          <p:nvPr>
            <p:ph idx="3" type="pic"/>
          </p:nvPr>
        </p:nvSpPr>
        <p:spPr>
          <a:xfrm>
            <a:off x="4001096" y="714375"/>
            <a:ext cx="28575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6" name="Google Shape;276;p54"/>
          <p:cNvSpPr/>
          <p:nvPr>
            <p:ph idx="4" type="pic"/>
          </p:nvPr>
        </p:nvSpPr>
        <p:spPr>
          <a:xfrm>
            <a:off x="6858596" y="714375"/>
            <a:ext cx="1722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7" name="Google Shape;277;p54"/>
          <p:cNvSpPr/>
          <p:nvPr>
            <p:ph idx="5" type="pic"/>
          </p:nvPr>
        </p:nvSpPr>
        <p:spPr>
          <a:xfrm>
            <a:off x="566057" y="2726828"/>
            <a:ext cx="11364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8" name="Google Shape;278;p54"/>
          <p:cNvSpPr/>
          <p:nvPr>
            <p:ph idx="6" type="pic"/>
          </p:nvPr>
        </p:nvSpPr>
        <p:spPr>
          <a:xfrm>
            <a:off x="1715039" y="2714625"/>
            <a:ext cx="22782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79" name="Google Shape;279;p54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9" showMasterSp="0">
  <p:cSld name="Portfolio 9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/>
          <p:nvPr>
            <p:ph idx="2" type="pic"/>
          </p:nvPr>
        </p:nvSpPr>
        <p:spPr>
          <a:xfrm>
            <a:off x="3240174" y="570756"/>
            <a:ext cx="26649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83" name="Google Shape;283;p55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5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0" showMasterSp="0">
  <p:cSld name="Portfolio 10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6"/>
          <p:cNvSpPr/>
          <p:nvPr>
            <p:ph idx="2" type="pic"/>
          </p:nvPr>
        </p:nvSpPr>
        <p:spPr>
          <a:xfrm>
            <a:off x="3843708" y="2049661"/>
            <a:ext cx="18387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7" name="Google Shape;287;p56"/>
          <p:cNvSpPr/>
          <p:nvPr>
            <p:ph idx="3" type="pic"/>
          </p:nvPr>
        </p:nvSpPr>
        <p:spPr>
          <a:xfrm>
            <a:off x="5682479" y="330994"/>
            <a:ext cx="18387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8" name="Google Shape;288;p56"/>
          <p:cNvSpPr/>
          <p:nvPr>
            <p:ph idx="4" type="pic"/>
          </p:nvPr>
        </p:nvSpPr>
        <p:spPr>
          <a:xfrm>
            <a:off x="4763094" y="1190809"/>
            <a:ext cx="18387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89" name="Google Shape;289;p56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6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1" showMasterSp="0">
  <p:cSld name="Portfolio 1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7"/>
          <p:cNvSpPr/>
          <p:nvPr>
            <p:ph idx="2" type="pic"/>
          </p:nvPr>
        </p:nvSpPr>
        <p:spPr>
          <a:xfrm>
            <a:off x="1463946" y="952574"/>
            <a:ext cx="21573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3" name="Google Shape;293;p57"/>
          <p:cNvSpPr/>
          <p:nvPr>
            <p:ph idx="3" type="pic"/>
          </p:nvPr>
        </p:nvSpPr>
        <p:spPr>
          <a:xfrm>
            <a:off x="5524088" y="952574"/>
            <a:ext cx="2157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4" name="Google Shape;294;p57"/>
          <p:cNvSpPr/>
          <p:nvPr>
            <p:ph idx="4" type="pic"/>
          </p:nvPr>
        </p:nvSpPr>
        <p:spPr>
          <a:xfrm>
            <a:off x="3240174" y="570755"/>
            <a:ext cx="26649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295" name="Google Shape;295;p57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2" showMasterSp="0">
  <p:cSld name="Portfolio 1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8"/>
          <p:cNvSpPr/>
          <p:nvPr>
            <p:ph idx="2" type="pic"/>
          </p:nvPr>
        </p:nvSpPr>
        <p:spPr>
          <a:xfrm>
            <a:off x="571682" y="1477081"/>
            <a:ext cx="3216900" cy="30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9" name="Google Shape;299;p58"/>
          <p:cNvSpPr/>
          <p:nvPr>
            <p:ph idx="3" type="pic"/>
          </p:nvPr>
        </p:nvSpPr>
        <p:spPr>
          <a:xfrm>
            <a:off x="3889342" y="1477081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0" name="Google Shape;300;p58"/>
          <p:cNvSpPr/>
          <p:nvPr>
            <p:ph idx="4" type="pic"/>
          </p:nvPr>
        </p:nvSpPr>
        <p:spPr>
          <a:xfrm>
            <a:off x="5487097" y="1477081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1" name="Google Shape;301;p58"/>
          <p:cNvSpPr/>
          <p:nvPr>
            <p:ph idx="5" type="pic"/>
          </p:nvPr>
        </p:nvSpPr>
        <p:spPr>
          <a:xfrm>
            <a:off x="7082934" y="1477081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2" name="Google Shape;302;p58"/>
          <p:cNvSpPr/>
          <p:nvPr>
            <p:ph idx="6" type="pic"/>
          </p:nvPr>
        </p:nvSpPr>
        <p:spPr>
          <a:xfrm>
            <a:off x="3884311" y="3071368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3" name="Google Shape;303;p58"/>
          <p:cNvSpPr/>
          <p:nvPr>
            <p:ph idx="7" type="pic"/>
          </p:nvPr>
        </p:nvSpPr>
        <p:spPr>
          <a:xfrm>
            <a:off x="5482064" y="3071368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4" name="Google Shape;304;p58"/>
          <p:cNvSpPr/>
          <p:nvPr>
            <p:ph idx="8" type="pic"/>
          </p:nvPr>
        </p:nvSpPr>
        <p:spPr>
          <a:xfrm>
            <a:off x="7077902" y="3071368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05" name="Google Shape;305;p58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8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3" showMasterSp="0">
  <p:cSld name="Portfolio 1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"/>
          <p:cNvSpPr/>
          <p:nvPr>
            <p:ph idx="2" type="pic"/>
          </p:nvPr>
        </p:nvSpPr>
        <p:spPr>
          <a:xfrm>
            <a:off x="1715095" y="476250"/>
            <a:ext cx="5715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09" name="Google Shape;309;p59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9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4" showMasterSp="0">
  <p:cSld name="Portfolio 14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/>
          <p:nvPr>
            <p:ph idx="2" type="pic"/>
          </p:nvPr>
        </p:nvSpPr>
        <p:spPr>
          <a:xfrm>
            <a:off x="1281279" y="857250"/>
            <a:ext cx="17148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3" name="Google Shape;313;p60"/>
          <p:cNvSpPr/>
          <p:nvPr>
            <p:ph idx="3" type="pic"/>
          </p:nvPr>
        </p:nvSpPr>
        <p:spPr>
          <a:xfrm>
            <a:off x="3715131" y="857250"/>
            <a:ext cx="17148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4" name="Google Shape;314;p60"/>
          <p:cNvSpPr/>
          <p:nvPr>
            <p:ph idx="4" type="pic"/>
          </p:nvPr>
        </p:nvSpPr>
        <p:spPr>
          <a:xfrm>
            <a:off x="6145522" y="857250"/>
            <a:ext cx="17148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15" name="Google Shape;315;p60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5" showMasterSp="0">
  <p:cSld name="Portfolio 15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"/>
          <p:cNvSpPr/>
          <p:nvPr>
            <p:ph idx="2" type="pic"/>
          </p:nvPr>
        </p:nvSpPr>
        <p:spPr>
          <a:xfrm>
            <a:off x="595" y="2571751"/>
            <a:ext cx="9144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19" name="Google Shape;319;p61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1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6" showMasterSp="0">
  <p:cSld name="Portfolio 16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/>
          <p:nvPr>
            <p:ph idx="2" type="pic"/>
          </p:nvPr>
        </p:nvSpPr>
        <p:spPr>
          <a:xfrm>
            <a:off x="784025" y="2005906"/>
            <a:ext cx="278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3" name="Google Shape;323;p62"/>
          <p:cNvSpPr/>
          <p:nvPr>
            <p:ph idx="3" type="pic"/>
          </p:nvPr>
        </p:nvSpPr>
        <p:spPr>
          <a:xfrm>
            <a:off x="5581388" y="2005906"/>
            <a:ext cx="278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4" name="Google Shape;324;p62"/>
          <p:cNvSpPr/>
          <p:nvPr>
            <p:ph idx="4" type="pic"/>
          </p:nvPr>
        </p:nvSpPr>
        <p:spPr>
          <a:xfrm>
            <a:off x="1893540" y="1768004"/>
            <a:ext cx="53604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25" name="Google Shape;325;p62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2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7" showMasterSp="0">
  <p:cSld name="Portfolio 1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3"/>
          <p:cNvSpPr/>
          <p:nvPr>
            <p:ph idx="2" type="pic"/>
          </p:nvPr>
        </p:nvSpPr>
        <p:spPr>
          <a:xfrm>
            <a:off x="7334845" y="1238239"/>
            <a:ext cx="18105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9" name="Google Shape;329;p63"/>
          <p:cNvSpPr/>
          <p:nvPr>
            <p:ph idx="3" type="pic"/>
          </p:nvPr>
        </p:nvSpPr>
        <p:spPr>
          <a:xfrm>
            <a:off x="2143720" y="1000050"/>
            <a:ext cx="4857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0" name="Google Shape;330;p63"/>
          <p:cNvSpPr/>
          <p:nvPr>
            <p:ph idx="4" type="pic"/>
          </p:nvPr>
        </p:nvSpPr>
        <p:spPr>
          <a:xfrm>
            <a:off x="0" y="1238239"/>
            <a:ext cx="18105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31" name="Google Shape;331;p63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3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8" showMasterSp="0">
  <p:cSld name="Portfolio 1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4"/>
          <p:cNvSpPr/>
          <p:nvPr>
            <p:ph idx="2" type="pic"/>
          </p:nvPr>
        </p:nvSpPr>
        <p:spPr>
          <a:xfrm>
            <a:off x="2127498" y="2752279"/>
            <a:ext cx="2833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5" name="Google Shape;335;p64"/>
          <p:cNvSpPr/>
          <p:nvPr>
            <p:ph idx="3" type="pic"/>
          </p:nvPr>
        </p:nvSpPr>
        <p:spPr>
          <a:xfrm>
            <a:off x="5746551" y="567184"/>
            <a:ext cx="2833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6" name="Google Shape;336;p64"/>
          <p:cNvSpPr/>
          <p:nvPr>
            <p:ph idx="4" type="pic"/>
          </p:nvPr>
        </p:nvSpPr>
        <p:spPr>
          <a:xfrm>
            <a:off x="3210967" y="1288702"/>
            <a:ext cx="4285800" cy="2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37" name="Google Shape;337;p64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4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9" showMasterSp="0">
  <p:cSld name="Portfolio 19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/>
          <p:nvPr>
            <p:ph idx="2" type="pic"/>
          </p:nvPr>
        </p:nvSpPr>
        <p:spPr>
          <a:xfrm>
            <a:off x="4572594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41" name="Google Shape;341;p65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20" showMasterSp="0">
  <p:cSld name="Portfolio 20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/>
          <p:nvPr>
            <p:ph idx="2" type="pic"/>
          </p:nvPr>
        </p:nvSpPr>
        <p:spPr>
          <a:xfrm>
            <a:off x="2000306" y="471488"/>
            <a:ext cx="61890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45" name="Google Shape;345;p66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6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21" showMasterSp="0">
  <p:cSld name="Portfolio 2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7"/>
          <p:cNvSpPr/>
          <p:nvPr>
            <p:ph idx="2" type="pic"/>
          </p:nvPr>
        </p:nvSpPr>
        <p:spPr>
          <a:xfrm>
            <a:off x="6001345" y="856506"/>
            <a:ext cx="1714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KOKO Logo Lockups 2-03.png" id="349" name="Google Shape;349;p67"/>
          <p:cNvPicPr preferRelativeResize="0"/>
          <p:nvPr/>
        </p:nvPicPr>
        <p:blipFill rotWithShape="1">
          <a:blip r:embed="rId2">
            <a:alphaModFix/>
          </a:blip>
          <a:srcRect b="23365" l="22079" r="22079" t="23360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7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sz="75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 txBox="1"/>
          <p:nvPr>
            <p:ph type="title"/>
          </p:nvPr>
        </p:nvSpPr>
        <p:spPr>
          <a:xfrm>
            <a:off x="215902" y="0"/>
            <a:ext cx="8654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353" name="Google Shape;353;p68"/>
          <p:cNvSpPr txBox="1"/>
          <p:nvPr>
            <p:ph idx="1" type="body"/>
          </p:nvPr>
        </p:nvSpPr>
        <p:spPr>
          <a:xfrm>
            <a:off x="215945" y="1059878"/>
            <a:ext cx="86547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Char char="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Char char="o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Char char="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Char char="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Char char="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•"/>
              <a:defRPr/>
            </a:lvl6pPr>
            <a:lvl7pPr indent="-292100" lvl="6" marL="320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•"/>
              <a:defRPr/>
            </a:lvl7pPr>
            <a:lvl8pPr indent="-292100" lvl="7" marL="3657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•"/>
              <a:defRPr/>
            </a:lvl8pPr>
            <a:lvl9pPr indent="-292100" lvl="8" marL="4114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354" name="Google Shape;354;p68"/>
          <p:cNvSpPr txBox="1"/>
          <p:nvPr>
            <p:ph idx="12" type="sldNum"/>
          </p:nvPr>
        </p:nvSpPr>
        <p:spPr>
          <a:xfrm>
            <a:off x="65532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321382" y="4803219"/>
            <a:ext cx="193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54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48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38.xml"/><Relationship Id="rId51" Type="http://schemas.openxmlformats.org/officeDocument/2006/relationships/slideLayout" Target="../slideLayouts/slideLayout60.xml"/><Relationship Id="rId50" Type="http://schemas.openxmlformats.org/officeDocument/2006/relationships/slideLayout" Target="../slideLayouts/slideLayout59.xml"/><Relationship Id="rId53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20.xml"/><Relationship Id="rId5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19.xml"/><Relationship Id="rId54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22.xml"/><Relationship Id="rId5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21.xml"/><Relationship Id="rId56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24.xml"/><Relationship Id="rId59" Type="http://schemas.openxmlformats.org/officeDocument/2006/relationships/theme" Target="../theme/theme1.xml"/><Relationship Id="rId14" Type="http://schemas.openxmlformats.org/officeDocument/2006/relationships/slideLayout" Target="../slideLayouts/slideLayout23.xml"/><Relationship Id="rId58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" name="Google Shape;51;p13"/>
          <p:cNvPicPr preferRelativeResize="0"/>
          <p:nvPr/>
        </p:nvPicPr>
        <p:blipFill rotWithShape="1">
          <a:blip r:embed="rId1">
            <a:alphaModFix/>
          </a:blip>
          <a:srcRect b="25219" l="1613" r="0" t="19305"/>
          <a:stretch/>
        </p:blipFill>
        <p:spPr>
          <a:xfrm>
            <a:off x="-89632" y="-56618"/>
            <a:ext cx="9323265" cy="5256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591" y="-2"/>
            <a:ext cx="476243" cy="475996"/>
            <a:chOff x="-5" y="-1"/>
            <a:chExt cx="634991" cy="634662"/>
          </a:xfrm>
        </p:grpSpPr>
        <p:sp>
          <p:nvSpPr>
            <p:cNvPr id="53" name="Google Shape;53;p13"/>
            <p:cNvSpPr/>
            <p:nvPr/>
          </p:nvSpPr>
          <p:spPr>
            <a:xfrm>
              <a:off x="0" y="156"/>
              <a:ext cx="634986" cy="634500"/>
            </a:xfrm>
            <a:custGeom>
              <a:rect b="b" l="l" r="r" t="t"/>
              <a:pathLst>
                <a:path extrusionOk="0" h="21600" w="21600">
                  <a:moveTo>
                    <a:pt x="20509" y="0"/>
                  </a:moveTo>
                  <a:lnTo>
                    <a:pt x="0" y="20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rgbClr val="DCDEE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Helvetica Neue"/>
                <a:buNone/>
              </a:pPr>
              <a:r>
                <a:t/>
              </a:r>
              <a:endParaRPr b="0" i="0" sz="9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5400000">
              <a:off x="-5" y="-1"/>
              <a:ext cx="634662" cy="63466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Helvetica Neue"/>
                <a:buNone/>
              </a:pPr>
              <a:r>
                <a:t/>
              </a:r>
              <a:endParaRPr b="0" i="0" sz="9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55" name="Google Shape;55;p13"/>
          <p:cNvGrpSpPr/>
          <p:nvPr/>
        </p:nvGrpSpPr>
        <p:grpSpPr>
          <a:xfrm>
            <a:off x="2108192" y="705480"/>
            <a:ext cx="7034711" cy="4436338"/>
            <a:chOff x="-1" y="12"/>
            <a:chExt cx="9379615" cy="5915117"/>
          </a:xfrm>
        </p:grpSpPr>
        <p:cxnSp>
          <p:nvCxnSpPr>
            <p:cNvPr id="56" name="Google Shape;56;p13"/>
            <p:cNvCxnSpPr/>
            <p:nvPr/>
          </p:nvCxnSpPr>
          <p:spPr>
            <a:xfrm flipH="1" rot="10800000">
              <a:off x="4883150" y="596583"/>
              <a:ext cx="957300" cy="9573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 flipH="1" rot="10800000">
              <a:off x="4731919" y="2493008"/>
              <a:ext cx="1942500" cy="19425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 rot="10800000">
              <a:off x="5680314" y="12"/>
              <a:ext cx="3699300" cy="36993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 flipH="1" rot="10800000">
              <a:off x="229804" y="3857129"/>
              <a:ext cx="2058000" cy="20580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 flipH="1" rot="10800000">
              <a:off x="-1" y="4957829"/>
              <a:ext cx="957300" cy="957300"/>
            </a:xfrm>
            <a:prstGeom prst="straightConnector1">
              <a:avLst/>
            </a:prstGeom>
            <a:noFill/>
            <a:ln cap="flat" cmpd="sng" w="9525">
              <a:solidFill>
                <a:srgbClr val="1A56E5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pic>
        <p:nvPicPr>
          <p:cNvPr descr="Image"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1501" y="3353170"/>
            <a:ext cx="1056534" cy="137006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0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30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30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30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30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730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730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730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  <a:defRPr b="0" i="0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  <p:sldLayoutId id="2147483701" r:id="rId45"/>
    <p:sldLayoutId id="2147483702" r:id="rId46"/>
    <p:sldLayoutId id="2147483703" r:id="rId47"/>
    <p:sldLayoutId id="2147483704" r:id="rId48"/>
    <p:sldLayoutId id="2147483705" r:id="rId49"/>
    <p:sldLayoutId id="2147483706" r:id="rId50"/>
    <p:sldLayoutId id="2147483707" r:id="rId51"/>
    <p:sldLayoutId id="2147483708" r:id="rId52"/>
    <p:sldLayoutId id="2147483709" r:id="rId53"/>
    <p:sldLayoutId id="2147483710" r:id="rId54"/>
    <p:sldLayoutId id="2147483711" r:id="rId55"/>
    <p:sldLayoutId id="2147483712" r:id="rId56"/>
    <p:sldLayoutId id="2147483713" r:id="rId57"/>
    <p:sldLayoutId id="2147483714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GNletnYSkIecpp8ZmzSm3a6E5h9ZMdjk_ZUqu2rQ5m4/edit?usp=sharing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docs.google.com/spreadsheets/d/1GNletnYSkIecpp8ZmzSm3a6E5h9ZMdjk_ZUqu2rQ5m4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0"/>
          <p:cNvSpPr txBox="1"/>
          <p:nvPr/>
        </p:nvSpPr>
        <p:spPr>
          <a:xfrm>
            <a:off x="622800" y="1986275"/>
            <a:ext cx="7898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 b="1" sz="3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70"/>
          <p:cNvSpPr txBox="1"/>
          <p:nvPr/>
        </p:nvSpPr>
        <p:spPr>
          <a:xfrm>
            <a:off x="622800" y="2749325"/>
            <a:ext cx="7628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TARGET INNOVATOR: GO - GETTER</a:t>
            </a:r>
            <a:endParaRPr b="1"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9"/>
          <p:cNvSpPr txBox="1"/>
          <p:nvPr/>
        </p:nvSpPr>
        <p:spPr>
          <a:xfrm>
            <a:off x="364225" y="825436"/>
            <a:ext cx="7100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KOKO’s Competitive Deliverables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p79"/>
          <p:cNvGrpSpPr/>
          <p:nvPr/>
        </p:nvGrpSpPr>
        <p:grpSpPr>
          <a:xfrm>
            <a:off x="550780" y="1307727"/>
            <a:ext cx="7380855" cy="731700"/>
            <a:chOff x="630730" y="880977"/>
            <a:chExt cx="7380855" cy="731700"/>
          </a:xfrm>
        </p:grpSpPr>
        <p:sp>
          <p:nvSpPr>
            <p:cNvPr id="456" name="Google Shape;456;p79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Affordability</a:t>
              </a:r>
              <a:endParaRPr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79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9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Fuel can be purchased in small quantities hence </a:t>
              </a: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lower cash needed to refill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Offers the lowest priced 2-burner cooker in the market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79"/>
          <p:cNvGrpSpPr/>
          <p:nvPr/>
        </p:nvGrpSpPr>
        <p:grpSpPr>
          <a:xfrm>
            <a:off x="364230" y="2192088"/>
            <a:ext cx="7205908" cy="731700"/>
            <a:chOff x="444180" y="1765338"/>
            <a:chExt cx="7205908" cy="731700"/>
          </a:xfrm>
        </p:grpSpPr>
        <p:sp>
          <p:nvSpPr>
            <p:cNvPr id="460" name="Google Shape;460;p79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Safety</a:t>
              </a:r>
              <a:endParaRPr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79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79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No health or fire hazard from cooking appliance or fuel used and no residual smell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79"/>
          <p:cNvGrpSpPr/>
          <p:nvPr/>
        </p:nvGrpSpPr>
        <p:grpSpPr>
          <a:xfrm>
            <a:off x="968303" y="3073188"/>
            <a:ext cx="6239135" cy="731700"/>
            <a:chOff x="1048253" y="2646438"/>
            <a:chExt cx="6239135" cy="731700"/>
          </a:xfrm>
        </p:grpSpPr>
        <p:sp>
          <p:nvSpPr>
            <p:cNvPr id="464" name="Google Shape;464;p79"/>
            <p:cNvSpPr txBox="1"/>
            <p:nvPr/>
          </p:nvSpPr>
          <p:spPr>
            <a:xfrm>
              <a:off x="1048253" y="269662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Availability</a:t>
              </a:r>
              <a:endParaRPr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79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79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Accessible fuel refill points, readily available near my house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Easily portable as it comes in small quantities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79"/>
          <p:cNvGrpSpPr/>
          <p:nvPr/>
        </p:nvGrpSpPr>
        <p:grpSpPr>
          <a:xfrm>
            <a:off x="1104486" y="3957563"/>
            <a:ext cx="5741451" cy="731700"/>
            <a:chOff x="1184436" y="3530813"/>
            <a:chExt cx="5741451" cy="731700"/>
          </a:xfrm>
        </p:grpSpPr>
        <p:sp>
          <p:nvSpPr>
            <p:cNvPr id="468" name="Google Shape;468;p79"/>
            <p:cNvSpPr txBox="1"/>
            <p:nvPr/>
          </p:nvSpPr>
          <p:spPr>
            <a:xfrm>
              <a:off x="1184436" y="3581001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Convenience</a:t>
              </a:r>
              <a:endParaRPr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79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79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Ability to cook 2 dishes at the same time hence faster cooking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Lights up easily and attains optimum heat fast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Operate without a backup cooker because I can purchase fuel in small quantities and see when my fuel is about to run out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1"/>
          <p:cNvSpPr txBox="1"/>
          <p:nvPr/>
        </p:nvSpPr>
        <p:spPr>
          <a:xfrm>
            <a:off x="364233" y="825460"/>
            <a:ext cx="71004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Target Innovator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| Go-Getter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71"/>
          <p:cNvSpPr txBox="1"/>
          <p:nvPr/>
        </p:nvSpPr>
        <p:spPr>
          <a:xfrm>
            <a:off x="2182363" y="1206550"/>
            <a:ext cx="24408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Mary or Mark Otieno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26 - 45 years old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Married, 2-3 children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Lives in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Target 29 Neighborhoods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Income 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Ksh</a:t>
            </a: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30,000 - 50,000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71"/>
          <p:cNvSpPr txBox="1"/>
          <p:nvPr/>
        </p:nvSpPr>
        <p:spPr>
          <a:xfrm>
            <a:off x="153325" y="2566600"/>
            <a:ext cx="43881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Cooking Solution: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1 burner LPG + charcoal jiko + kerosene 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cooker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Urban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Education: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High school / some college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Church group, trade association, savings group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Devices &amp; Platforms: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Android smartphone 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Social Media: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WhatsApp, Facebook, Active on the chama WhatsApp group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Radio: 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Vernacular, gospel (Radio Maisha, Hope FM, Jambo, Kameme, Milele)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TV: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Soap operas, local news, live sports, religious shows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71"/>
          <p:cNvCxnSpPr/>
          <p:nvPr/>
        </p:nvCxnSpPr>
        <p:spPr>
          <a:xfrm flipH="1">
            <a:off x="4613025" y="1175350"/>
            <a:ext cx="12900" cy="35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" name="Google Shape;371;p71"/>
          <p:cNvPicPr preferRelativeResize="0"/>
          <p:nvPr/>
        </p:nvPicPr>
        <p:blipFill rotWithShape="1">
          <a:blip r:embed="rId4">
            <a:alphaModFix/>
          </a:blip>
          <a:srcRect b="9198" l="0" r="10039" t="0"/>
          <a:stretch/>
        </p:blipFill>
        <p:spPr>
          <a:xfrm>
            <a:off x="403150" y="1206542"/>
            <a:ext cx="1291200" cy="1304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2" name="Google Shape;372;p71"/>
          <p:cNvSpPr txBox="1"/>
          <p:nvPr/>
        </p:nvSpPr>
        <p:spPr>
          <a:xfrm>
            <a:off x="4684025" y="133475"/>
            <a:ext cx="4388100" cy="154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ASPIRATIONAL &amp; OPTIMISTIC</a:t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Pride and status are key drivers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Proud to provide for themselves and their family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Wants to be seen as advancing and modern 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High emotional reward in the purchase of new products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Seeks new ideas and tools to improve their business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Loves products that make life easier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71"/>
          <p:cNvSpPr txBox="1"/>
          <p:nvPr/>
        </p:nvSpPr>
        <p:spPr>
          <a:xfrm>
            <a:off x="4684025" y="1754850"/>
            <a:ext cx="4388100" cy="872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PRACTICAL &amp; STRAIGHTFORWARD</a:t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Always busy, works long hours (hustler)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Will make sacrifices and compromises in order to make ends meet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1"/>
          <p:cNvSpPr txBox="1"/>
          <p:nvPr/>
        </p:nvSpPr>
        <p:spPr>
          <a:xfrm>
            <a:off x="4684025" y="2699725"/>
            <a:ext cx="4388100" cy="1167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CAUTIOUS &amp; RISK AVERSE</a:t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Afraid of being scammed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Concerned about safety in their home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Skeptical about availability and reliability of a product / consumables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Interested in how to resolve a product issue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71"/>
          <p:cNvSpPr txBox="1"/>
          <p:nvPr/>
        </p:nvSpPr>
        <p:spPr>
          <a:xfrm>
            <a:off x="4684025" y="3940100"/>
            <a:ext cx="4388100" cy="116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SAVING &amp; BUYING HABITS</a:t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Saves daily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Accesses larger sums of money through savings or chamas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Ensures that expenditures fit into their daily income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Prefers to gather their information from a trusted source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Believes in products when they see it in action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2"/>
          <p:cNvSpPr txBox="1"/>
          <p:nvPr/>
        </p:nvSpPr>
        <p:spPr>
          <a:xfrm>
            <a:off x="364233" y="825460"/>
            <a:ext cx="71004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Target Innovator | Go-Getter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72"/>
          <p:cNvCxnSpPr/>
          <p:nvPr/>
        </p:nvCxnSpPr>
        <p:spPr>
          <a:xfrm flipH="1">
            <a:off x="4613025" y="1175350"/>
            <a:ext cx="12900" cy="35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2" name="Google Shape;382;p72"/>
          <p:cNvPicPr preferRelativeResize="0"/>
          <p:nvPr/>
        </p:nvPicPr>
        <p:blipFill rotWithShape="1">
          <a:blip r:embed="rId3">
            <a:alphaModFix/>
          </a:blip>
          <a:srcRect b="9198" l="0" r="10039" t="0"/>
          <a:stretch/>
        </p:blipFill>
        <p:spPr>
          <a:xfrm>
            <a:off x="403150" y="1206542"/>
            <a:ext cx="1291200" cy="1304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3" name="Google Shape;383;p72"/>
          <p:cNvSpPr txBox="1"/>
          <p:nvPr/>
        </p:nvSpPr>
        <p:spPr>
          <a:xfrm>
            <a:off x="153325" y="2571750"/>
            <a:ext cx="4388100" cy="204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MARY’S COOKING HABITS</a:t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Everyday uses 1 burner LPG to cook short meals (&lt;1 hour)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e.g. tea, rice, ugali, vegetables, meats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Boils ~5 Litres of bathing water for the family every evening using kerosene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Uses charcoal jiko on weekends to cook long meals (&gt;1 hour) e.g. githeri and cereals and also to prepare chapati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Uses kerosene cooker when LPG runs out unexpectedly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Prefers to cook a lot of food in the evening. The leftover food is warmed for the househelp and kid the next day for lunch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Occasionally buys pre cooked cereals and fries them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72"/>
          <p:cNvSpPr txBox="1"/>
          <p:nvPr/>
        </p:nvSpPr>
        <p:spPr>
          <a:xfrm>
            <a:off x="4697525" y="1101225"/>
            <a:ext cx="4388100" cy="351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MARY &amp; MARK’S EXPERIENCE WITH FUELS</a:t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Loves the 1 burner LPG because it is fast and clean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LPG 6kg cylinder lasts 3-4 weeks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Refilling costs Ksh 800 - 1,000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Worries about the safety of her children around the 1 burner LPG when they’re not in the home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Stresses that the LPG will run out unexpectedly and they won’t have the money to refill the cylinder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Concerned that the LPG purchased is not standard/accurate because sometimes it runs out faster than expected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Has 2 delivery contacts from the neighborhood who deliver the filled cylinder for free but occasionally Mark gets the LPG from the nearest vendor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Reluctantly uses charcoal or kerosene when the LPG runs out, which makes their small house smell bad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burner part of the meko that regulates the flame keeps breaking and has to be replaced every 4-6 months for ~Ksh 600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Aspires to upgrade to 2 burner LPG but has not saved enough through her chamas for the upfront cost of a 2 burner cooker, 13 KG cylinder, regulator, and hose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72"/>
          <p:cNvSpPr txBox="1"/>
          <p:nvPr/>
        </p:nvSpPr>
        <p:spPr>
          <a:xfrm>
            <a:off x="2182363" y="1206550"/>
            <a:ext cx="24408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Mary or Mark Otieno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26 - 45 years old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Married, 2-3 children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Lives in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Target 29 Neighborhoods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Income 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Ksh</a:t>
            </a: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30,000 - 50,000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3"/>
          <p:cNvSpPr txBox="1"/>
          <p:nvPr/>
        </p:nvSpPr>
        <p:spPr>
          <a:xfrm>
            <a:off x="364233" y="825460"/>
            <a:ext cx="71004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Bullseye target customer for KOKO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1" name="Google Shape;391;p73"/>
          <p:cNvGraphicFramePr/>
          <p:nvPr/>
        </p:nvGraphicFramePr>
        <p:xfrm>
          <a:off x="364200" y="13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{90B37EBD-8CE2-4773-8611-30E00F7CCAAA}</a:tableStyleId>
              </a:tblPr>
              <a:tblGrid>
                <a:gridCol w="4238150"/>
                <a:gridCol w="423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Parameter</a:t>
                      </a:r>
                      <a:endParaRPr b="1"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Habits, Attitudes &amp; Limitations</a:t>
                      </a:r>
                      <a:endParaRPr b="1"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she currently cooks with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1-burner LPG (meko) because she finds it convenient and easy to use and start up costs are within reach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issues &amp; challenges of using a meko 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cooker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only cook one dish at a time so cooking takes longer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LPG costs are high and she doesn’t always have the money when 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LPG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runs out forcing her to keep a kerosene and/or jiko as backup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 does not enjoy cooking with a kerosene 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cooker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a jiko as its messy and not safe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 also worries about 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LPG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cooking due to its risk of explosion in case of 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LPG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leakage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cooking appliance she aspires for?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2-burner LPG cooker as this would be even more convenient and faster, making cooking more enjoyable. Also safer as cylinder has a safety valve.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her limitations towards getting a 2-burner 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LPG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cooker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Startup costs are too high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Replenishing 13kg 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LPG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cylinder is even more expensive - out of reach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Therefore upgrading to a 2-burner 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LPG</a:t>
                      </a:r>
                      <a:r>
                        <a:rPr lang="en" sz="1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cooker remains a dream that can only be realised if her economic status improves. </a:t>
                      </a:r>
                      <a:endParaRPr sz="1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4"/>
          <p:cNvSpPr txBox="1"/>
          <p:nvPr/>
        </p:nvSpPr>
        <p:spPr>
          <a:xfrm>
            <a:off x="364233" y="825460"/>
            <a:ext cx="71004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Competitive Landscape - KOKO vs. LPG Cookers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7" name="Google Shape;397;p74"/>
          <p:cNvGraphicFramePr/>
          <p:nvPr/>
        </p:nvGraphicFramePr>
        <p:xfrm>
          <a:off x="4667600" y="15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{90B37EBD-8CE2-4773-8611-30E00F7CCAAA}</a:tableStyleId>
              </a:tblPr>
              <a:tblGrid>
                <a:gridCol w="860800"/>
                <a:gridCol w="860800"/>
                <a:gridCol w="860800"/>
                <a:gridCol w="860800"/>
                <a:gridCol w="860800"/>
              </a:tblGrid>
              <a:tr h="4760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1-burner LPG (Meko)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2-burner LPG Cooker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2-burner KOKO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760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of Fuel/litre or Kg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175/Kg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167/Kg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95/Litre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of Fuel/Purchase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Ksh 800-1,000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Ksh 2,170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Ksh 35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of Fuel/Meal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Cheapest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Cheapest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expensive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 replenishment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Delivered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Delivered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KOKOPoint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Refill points availability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available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available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available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of Fire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Explosive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Explosive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of fuel run-out unexpectedly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p74"/>
          <p:cNvGraphicFramePr/>
          <p:nvPr/>
        </p:nvGraphicFramePr>
        <p:xfrm>
          <a:off x="172400" y="15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{90B37EBD-8CE2-4773-8611-30E00F7CCAAA}</a:tableStyleId>
              </a:tblPr>
              <a:tblGrid>
                <a:gridCol w="860800"/>
                <a:gridCol w="860800"/>
                <a:gridCol w="860800"/>
                <a:gridCol w="860800"/>
                <a:gridCol w="860800"/>
              </a:tblGrid>
              <a:tr h="4760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1-burner LPG (Meko)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2-burner LPG Cooker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2-burner KOKO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760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StartUp Costs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affordable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expensive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Cheaper than 2-burner LPG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Attractiveness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attractive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Cooking Speed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Slowest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Ease of lighting Up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difficult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Easiest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Power Achievement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Slower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 Stability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Stable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Flame control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Harder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74"/>
          <p:cNvSpPr txBox="1"/>
          <p:nvPr/>
        </p:nvSpPr>
        <p:spPr>
          <a:xfrm>
            <a:off x="172406" y="1300325"/>
            <a:ext cx="168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Cooker Comparison</a:t>
            </a:r>
            <a:endParaRPr sz="1100" u="sng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74"/>
          <p:cNvSpPr txBox="1"/>
          <p:nvPr/>
        </p:nvSpPr>
        <p:spPr>
          <a:xfrm>
            <a:off x="4667606" y="1300325"/>
            <a:ext cx="168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Fuel</a:t>
            </a:r>
            <a:r>
              <a:rPr lang="en" sz="1100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Comparison</a:t>
            </a:r>
            <a:endParaRPr sz="1100" u="sng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5"/>
          <p:cNvSpPr txBox="1"/>
          <p:nvPr/>
        </p:nvSpPr>
        <p:spPr>
          <a:xfrm>
            <a:off x="364225" y="825436"/>
            <a:ext cx="7100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KOKO Discriminator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What’s the one key thing that only KOKO can do versus LPG cookers ?</a:t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5"/>
          <p:cNvSpPr/>
          <p:nvPr/>
        </p:nvSpPr>
        <p:spPr>
          <a:xfrm>
            <a:off x="364225" y="1387225"/>
            <a:ext cx="8476200" cy="965700"/>
          </a:xfrm>
          <a:prstGeom prst="roundRect">
            <a:avLst>
              <a:gd fmla="val 10942" name="adj"/>
            </a:avLst>
          </a:prstGeom>
          <a:solidFill>
            <a:srgbClr val="FFFFFF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Only KOKO with its SMART FUEL TECHNOLOGY brings you the MOST AFFORDABLE, MOST CONVENIENT and SAFEST 2-burner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cooking experience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you desire</a:t>
            </a:r>
            <a:endParaRPr b="1"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75"/>
          <p:cNvSpPr txBox="1"/>
          <p:nvPr/>
        </p:nvSpPr>
        <p:spPr>
          <a:xfrm>
            <a:off x="364225" y="2478725"/>
            <a:ext cx="3993900" cy="391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KEY DIFFERENTIATOR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75"/>
          <p:cNvSpPr txBox="1"/>
          <p:nvPr/>
        </p:nvSpPr>
        <p:spPr>
          <a:xfrm>
            <a:off x="4717725" y="2478725"/>
            <a:ext cx="4122900" cy="391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ACCORDS THESE KEY BENEFITS TO CONSUMERS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75"/>
          <p:cNvSpPr txBox="1"/>
          <p:nvPr/>
        </p:nvSpPr>
        <p:spPr>
          <a:xfrm>
            <a:off x="364125" y="2960800"/>
            <a:ext cx="3993900" cy="20568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SMART FUEL TECHNOLOGY</a:t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That enables fuel to be replenished in small quantities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That allows consumers to see how much fuel they have left as canisters are transparent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Hence enables consumers to operate without an undesirable back-up cooking alternative such as kerosene or jiko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75"/>
          <p:cNvSpPr txBox="1"/>
          <p:nvPr/>
        </p:nvSpPr>
        <p:spPr>
          <a:xfrm>
            <a:off x="4717725" y="2960800"/>
            <a:ext cx="4122600" cy="20568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MOST AFFORDABLE</a:t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MOST CONVENIENT</a:t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SAFEST 2-BURNER COOKER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6"/>
          <p:cNvSpPr txBox="1"/>
          <p:nvPr/>
        </p:nvSpPr>
        <p:spPr>
          <a:xfrm>
            <a:off x="364225" y="825436"/>
            <a:ext cx="7100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KOKO Value Proposition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76"/>
          <p:cNvSpPr txBox="1"/>
          <p:nvPr/>
        </p:nvSpPr>
        <p:spPr>
          <a:xfrm>
            <a:off x="364125" y="1564325"/>
            <a:ext cx="3849300" cy="391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NEW WAY TO COOK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76"/>
          <p:cNvSpPr txBox="1"/>
          <p:nvPr/>
        </p:nvSpPr>
        <p:spPr>
          <a:xfrm>
            <a:off x="4411275" y="1564325"/>
            <a:ext cx="4429200" cy="391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SMART</a:t>
            </a: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WAY TO COOK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76"/>
          <p:cNvSpPr txBox="1"/>
          <p:nvPr/>
        </p:nvSpPr>
        <p:spPr>
          <a:xfrm>
            <a:off x="4411275" y="2046400"/>
            <a:ext cx="4429200" cy="18771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REASONS</a:t>
            </a:r>
            <a:endParaRPr b="1"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It’s the most affordable 2-burner cooker in the market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It’s the safest cooking option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It’s the most convenient way to cook because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 cooks fast with 2 burners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 lights easily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 need for backup cooking alternative because fuel can be purchased in small, affordable quantities so you never have to worry about fuel running out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76"/>
          <p:cNvSpPr txBox="1"/>
          <p:nvPr/>
        </p:nvSpPr>
        <p:spPr>
          <a:xfrm>
            <a:off x="4411275" y="4014075"/>
            <a:ext cx="4429200" cy="10140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SMART covers many aspects</a:t>
            </a:r>
            <a:endParaRPr b="1"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Smart design and technology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Smart consumer - savvy, modern and discerning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Smart cooking - clean, enjoyable, modern cooking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76"/>
          <p:cNvSpPr txBox="1"/>
          <p:nvPr/>
        </p:nvSpPr>
        <p:spPr>
          <a:xfrm>
            <a:off x="364231" y="1298225"/>
            <a:ext cx="168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100" u="sng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76"/>
          <p:cNvSpPr txBox="1"/>
          <p:nvPr/>
        </p:nvSpPr>
        <p:spPr>
          <a:xfrm>
            <a:off x="4411281" y="1298225"/>
            <a:ext cx="168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100" u="sng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83" y="2038325"/>
            <a:ext cx="3527193" cy="20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7"/>
          <p:cNvSpPr txBox="1"/>
          <p:nvPr/>
        </p:nvSpPr>
        <p:spPr>
          <a:xfrm>
            <a:off x="364225" y="825436"/>
            <a:ext cx="7100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SUMMARY - KOKO Foundation Architecture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8" name="Google Shape;428;p77"/>
          <p:cNvGraphicFramePr/>
          <p:nvPr/>
        </p:nvGraphicFramePr>
        <p:xfrm>
          <a:off x="364225" y="13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{90B37EBD-8CE2-4773-8611-30E00F7CCAAA}</a:tableStyleId>
              </a:tblPr>
              <a:tblGrid>
                <a:gridCol w="551200"/>
                <a:gridCol w="1823225"/>
                <a:gridCol w="2033925"/>
                <a:gridCol w="2033925"/>
                <a:gridCol w="2033925"/>
              </a:tblGrid>
              <a:tr h="9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DESCRIPTOR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KOKO?</a:t>
                      </a:r>
                      <a:endParaRPr i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SMART FUEL TECHNOLOGY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KOKO offers its</a:t>
                      </a:r>
                      <a:r>
                        <a:rPr i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Smart Fuel Technology</a:t>
                      </a:r>
                      <a:r>
                        <a:rPr i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that delivers a 2-burner LPG-like modern cooking experience with a capacity to replenish low quantities of fuel anytime. </a:t>
                      </a:r>
                      <a:endParaRPr i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SMART</a:t>
                      </a: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Modern, stylish and technology enabled 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</a:t>
                      </a: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Uses non-fossil, safe, clean and renewable energy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Design that enables fuel to be replenished in small quantities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</a:tr>
              <a:tr h="71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PROPOSITION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that only KOKO offers consumers</a:t>
                      </a:r>
                      <a:endParaRPr i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SMART WAY TO COOK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KOKO with its </a:t>
                      </a: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Smart Fuel Technology </a:t>
                      </a: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brings you the </a:t>
                      </a: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Affordable</a:t>
                      </a: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Convenient</a:t>
                      </a: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Safest</a:t>
                      </a: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2-Burner cooking experience you desire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6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REASONS TO BELIEVE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Supporting evidence</a:t>
                      </a:r>
                      <a:endParaRPr i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AFFORDABLE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CONVENIENT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SAFEST 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CONSUMER BENEFITS</a:t>
                      </a:r>
                      <a:endParaRPr b="1"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Unbelievable startup cost for a 2-burner cooker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buy fuel in small quantities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cooks fast with 2 burners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lights easily and obtains optimum heat fast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need for backup cooking methods - jiko or kerosene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risk of fire as fuel is non explosive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risk of fuel  leakage</a:t>
                      </a:r>
                      <a:endParaRPr sz="9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8"/>
          <p:cNvSpPr txBox="1"/>
          <p:nvPr/>
        </p:nvSpPr>
        <p:spPr>
          <a:xfrm>
            <a:off x="364225" y="825436"/>
            <a:ext cx="7100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Core Customer Attributes - What They Look For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78"/>
          <p:cNvGrpSpPr/>
          <p:nvPr/>
        </p:nvGrpSpPr>
        <p:grpSpPr>
          <a:xfrm>
            <a:off x="550780" y="1307727"/>
            <a:ext cx="7380855" cy="731700"/>
            <a:chOff x="630730" y="880977"/>
            <a:chExt cx="7380855" cy="731700"/>
          </a:xfrm>
        </p:grpSpPr>
        <p:sp>
          <p:nvSpPr>
            <p:cNvPr id="435" name="Google Shape;435;p78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Affordability</a:t>
              </a:r>
              <a:endParaRPr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78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8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Fuel purchases lasts as per expectation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Low cash outlay - fuel can be purchased in small quantities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Lower start up costs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78"/>
          <p:cNvGrpSpPr/>
          <p:nvPr/>
        </p:nvGrpSpPr>
        <p:grpSpPr>
          <a:xfrm>
            <a:off x="364230" y="2192088"/>
            <a:ext cx="7205908" cy="731700"/>
            <a:chOff x="444180" y="1765338"/>
            <a:chExt cx="7205908" cy="731700"/>
          </a:xfrm>
        </p:grpSpPr>
        <p:sp>
          <p:nvSpPr>
            <p:cNvPr id="439" name="Google Shape;439;p78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Safety</a:t>
              </a:r>
              <a:endParaRPr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78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78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No health or fire hazard from cooking appliance or fuel used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78"/>
          <p:cNvGrpSpPr/>
          <p:nvPr/>
        </p:nvGrpSpPr>
        <p:grpSpPr>
          <a:xfrm>
            <a:off x="968303" y="3073188"/>
            <a:ext cx="6239135" cy="731700"/>
            <a:chOff x="1048253" y="2646438"/>
            <a:chExt cx="6239135" cy="731700"/>
          </a:xfrm>
        </p:grpSpPr>
        <p:sp>
          <p:nvSpPr>
            <p:cNvPr id="443" name="Google Shape;443;p78"/>
            <p:cNvSpPr txBox="1"/>
            <p:nvPr/>
          </p:nvSpPr>
          <p:spPr>
            <a:xfrm>
              <a:off x="1048253" y="269662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Availability</a:t>
              </a:r>
              <a:endParaRPr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78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78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Replenish fuel easily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Close proximity of fuel stockist to my home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78"/>
          <p:cNvGrpSpPr/>
          <p:nvPr/>
        </p:nvGrpSpPr>
        <p:grpSpPr>
          <a:xfrm>
            <a:off x="1104486" y="3957563"/>
            <a:ext cx="5741451" cy="731700"/>
            <a:chOff x="1184436" y="3530813"/>
            <a:chExt cx="5741451" cy="731700"/>
          </a:xfrm>
        </p:grpSpPr>
        <p:sp>
          <p:nvSpPr>
            <p:cNvPr id="447" name="Google Shape;447;p78"/>
            <p:cNvSpPr txBox="1"/>
            <p:nvPr/>
          </p:nvSpPr>
          <p:spPr>
            <a:xfrm>
              <a:off x="1184436" y="3581001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Convenience</a:t>
              </a:r>
              <a:endParaRPr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78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78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Ability to complete cooking faster - a 2-burner cooker is preferred as it can cook 2 dishes together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000"/>
                <a:buFont typeface="Calibri"/>
                <a:buChar char="●"/>
              </a:pPr>
              <a:r>
                <a:rPr lang="en" sz="10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Lights up easily without mess</a:t>
              </a:r>
              <a:endPara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Main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