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SemiBold"/>
      <p:regular r:id="rId14"/>
      <p:bold r:id="rId15"/>
      <p:italic r:id="rId16"/>
      <p:boldItalic r:id="rId17"/>
    </p:embeddedFon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2B90FF-7042-4893-80CC-6C1A6C84B6D8}">
  <a:tblStyle styleId="{832B90FF-7042-4893-80CC-6C1A6C84B6D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D287A0B-A54F-4108-A3A8-5E07EA9E7FD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NunitoSemiBold-bold.fntdata"/><Relationship Id="rId14" Type="http://schemas.openxmlformats.org/officeDocument/2006/relationships/font" Target="fonts/NunitoSemiBold-regular.fntdata"/><Relationship Id="rId17" Type="http://schemas.openxmlformats.org/officeDocument/2006/relationships/font" Target="fonts/NunitoSemiBold-boldItalic.fntdata"/><Relationship Id="rId16" Type="http://schemas.openxmlformats.org/officeDocument/2006/relationships/font" Target="fonts/NunitoSemiBold-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63e68cf5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63e68cf5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48756027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948756027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10dfc06e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910dfc06e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5">
  <p:cSld name="Section break 5">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1" y="-13872"/>
            <a:ext cx="9141714" cy="5171245"/>
          </a:xfrm>
          <a:prstGeom prst="rect">
            <a:avLst/>
          </a:prstGeom>
          <a:noFill/>
          <a:ln>
            <a:noFill/>
          </a:ln>
        </p:spPr>
      </p:pic>
      <p:pic>
        <p:nvPicPr>
          <p:cNvPr descr="Image" id="11" name="Google Shape;11;p2"/>
          <p:cNvPicPr preferRelativeResize="0"/>
          <p:nvPr/>
        </p:nvPicPr>
        <p:blipFill rotWithShape="1">
          <a:blip r:embed="rId3">
            <a:alphaModFix/>
          </a:blip>
          <a:srcRect b="0" l="0" r="0" t="0"/>
          <a:stretch/>
        </p:blipFill>
        <p:spPr>
          <a:xfrm>
            <a:off x="255534" y="200684"/>
            <a:ext cx="535540" cy="694466"/>
          </a:xfrm>
          <a:prstGeom prst="rect">
            <a:avLst/>
          </a:prstGeom>
          <a:noFill/>
          <a:ln>
            <a:noFill/>
          </a:ln>
        </p:spPr>
      </p:pic>
      <p:cxnSp>
        <p:nvCxnSpPr>
          <p:cNvPr id="12" name="Google Shape;12;p2"/>
          <p:cNvCxnSpPr/>
          <p:nvPr/>
        </p:nvCxnSpPr>
        <p:spPr>
          <a:xfrm>
            <a:off x="4780813" y="2730763"/>
            <a:ext cx="4096500" cy="0"/>
          </a:xfrm>
          <a:prstGeom prst="straightConnector1">
            <a:avLst/>
          </a:prstGeom>
          <a:noFill/>
          <a:ln cap="flat" cmpd="sng" w="12700">
            <a:solidFill>
              <a:srgbClr val="000000"/>
            </a:solidFill>
            <a:prstDash val="solid"/>
            <a:miter lim="400000"/>
            <a:headEnd len="sm" w="sm" type="none"/>
            <a:tailEnd len="sm" w="sm" type="none"/>
          </a:ln>
        </p:spPr>
      </p:cxnSp>
      <p:cxnSp>
        <p:nvCxnSpPr>
          <p:cNvPr id="13" name="Google Shape;13;p2"/>
          <p:cNvCxnSpPr/>
          <p:nvPr/>
        </p:nvCxnSpPr>
        <p:spPr>
          <a:xfrm>
            <a:off x="3810737" y="2730763"/>
            <a:ext cx="970200" cy="0"/>
          </a:xfrm>
          <a:prstGeom prst="straightConnector1">
            <a:avLst/>
          </a:prstGeom>
          <a:noFill/>
          <a:ln cap="flat" cmpd="sng" w="12700">
            <a:solidFill>
              <a:srgbClr val="FFFFFF"/>
            </a:solidFill>
            <a:prstDash val="solid"/>
            <a:miter lim="400000"/>
            <a:headEnd len="sm" w="sm" type="none"/>
            <a:tailEnd len="sm" w="sm" type="none"/>
          </a:ln>
        </p:spPr>
      </p:cxnSp>
      <p:sp>
        <p:nvSpPr>
          <p:cNvPr id="14" name="Google Shape;14;p2"/>
          <p:cNvSpPr txBox="1"/>
          <p:nvPr>
            <p:ph type="title"/>
          </p:nvPr>
        </p:nvSpPr>
        <p:spPr>
          <a:xfrm>
            <a:off x="5055394" y="2253815"/>
            <a:ext cx="3822000" cy="5598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2800"/>
              <a:buNone/>
              <a:defRPr b="0" sz="2700">
                <a:latin typeface="Nunito SemiBold"/>
                <a:ea typeface="Nunito SemiBold"/>
                <a:cs typeface="Nunito SemiBold"/>
                <a:sym typeface="Nunito SemiBold"/>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15" name="Google Shape;15;p2"/>
          <p:cNvSpPr txBox="1"/>
          <p:nvPr>
            <p:ph idx="1" type="subTitle"/>
          </p:nvPr>
        </p:nvSpPr>
        <p:spPr>
          <a:xfrm>
            <a:off x="5055393" y="2859727"/>
            <a:ext cx="3822000" cy="5598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1800"/>
              <a:buNone/>
              <a:defRPr b="0" sz="1800">
                <a:solidFill>
                  <a:schemeClr val="dk1"/>
                </a:solidFill>
                <a:latin typeface="Nunito"/>
                <a:ea typeface="Nunito"/>
                <a:cs typeface="Nunito"/>
                <a:sym typeface="Nunito"/>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p:txBody>
      </p:sp>
      <p:sp>
        <p:nvSpPr>
          <p:cNvPr id="16" name="Google Shape;16;p2"/>
          <p:cNvSpPr txBox="1"/>
          <p:nvPr/>
        </p:nvSpPr>
        <p:spPr>
          <a:xfrm>
            <a:off x="-1" y="4942816"/>
            <a:ext cx="2762700" cy="192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Nunito"/>
                <a:ea typeface="Nunito"/>
                <a:cs typeface="Nunito"/>
                <a:sym typeface="Nunito"/>
              </a:rPr>
              <a:t>© 2019 KOKO Networks Limited – Proprietary &amp; Confidential </a:t>
            </a:r>
            <a:endParaRPr b="0" i="0" sz="700" u="none" cap="none" strike="noStrike">
              <a:solidFill>
                <a:schemeClr val="lt1"/>
              </a:solidFill>
              <a:latin typeface="Nunito"/>
              <a:ea typeface="Nunito"/>
              <a:cs typeface="Nunito"/>
              <a:sym typeface="Nuni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1" name="Google Shape;61;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3" name="Google Shape;6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6" name="Google Shape;6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9" name="Google Shape;69;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0" name="Google Shape;7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73" name="Shape 73"/>
        <p:cNvGrpSpPr/>
        <p:nvPr/>
      </p:nvGrpSpPr>
      <p:grpSpPr>
        <a:xfrm>
          <a:off x="0" y="0"/>
          <a:ext cx="0" cy="0"/>
          <a:chOff x="0" y="0"/>
          <a:chExt cx="0" cy="0"/>
        </a:xfrm>
      </p:grpSpPr>
      <p:pic>
        <p:nvPicPr>
          <p:cNvPr descr="Image" id="74" name="Google Shape;74;p16"/>
          <p:cNvPicPr preferRelativeResize="0"/>
          <p:nvPr/>
        </p:nvPicPr>
        <p:blipFill rotWithShape="1">
          <a:blip r:embed="rId2">
            <a:alphaModFix/>
          </a:blip>
          <a:srcRect b="0" l="0" r="0" t="0"/>
          <a:stretch/>
        </p:blipFill>
        <p:spPr>
          <a:xfrm>
            <a:off x="-1" y="1"/>
            <a:ext cx="900113" cy="707231"/>
          </a:xfrm>
          <a:prstGeom prst="rect">
            <a:avLst/>
          </a:prstGeom>
          <a:noFill/>
          <a:ln>
            <a:noFill/>
          </a:ln>
        </p:spPr>
      </p:pic>
      <p:pic>
        <p:nvPicPr>
          <p:cNvPr descr="Image" id="75" name="Google Shape;75;p16"/>
          <p:cNvPicPr preferRelativeResize="0"/>
          <p:nvPr/>
        </p:nvPicPr>
        <p:blipFill rotWithShape="1">
          <a:blip r:embed="rId3">
            <a:alphaModFix/>
          </a:blip>
          <a:srcRect b="0" l="0" r="0" t="0"/>
          <a:stretch/>
        </p:blipFill>
        <p:spPr>
          <a:xfrm>
            <a:off x="116347" y="113911"/>
            <a:ext cx="320114" cy="415110"/>
          </a:xfrm>
          <a:prstGeom prst="rect">
            <a:avLst/>
          </a:prstGeom>
          <a:noFill/>
          <a:ln>
            <a:noFill/>
          </a:ln>
        </p:spPr>
      </p:pic>
      <p:cxnSp>
        <p:nvCxnSpPr>
          <p:cNvPr id="76" name="Google Shape;76;p16"/>
          <p:cNvCxnSpPr/>
          <p:nvPr/>
        </p:nvCxnSpPr>
        <p:spPr>
          <a:xfrm>
            <a:off x="0" y="703247"/>
            <a:ext cx="9150300" cy="0"/>
          </a:xfrm>
          <a:prstGeom prst="straightConnector1">
            <a:avLst/>
          </a:prstGeom>
          <a:noFill/>
          <a:ln cap="flat" cmpd="sng" w="19050">
            <a:solidFill>
              <a:srgbClr val="65D9F8"/>
            </a:solidFill>
            <a:prstDash val="solid"/>
            <a:miter lim="400000"/>
            <a:headEnd len="sm" w="sm" type="none"/>
            <a:tailEnd len="sm" w="sm" type="none"/>
          </a:ln>
        </p:spPr>
      </p:cxnSp>
      <p:sp>
        <p:nvSpPr>
          <p:cNvPr id="77" name="Google Shape;77;p16"/>
          <p:cNvSpPr txBox="1"/>
          <p:nvPr>
            <p:ph type="title"/>
          </p:nvPr>
        </p:nvSpPr>
        <p:spPr>
          <a:xfrm>
            <a:off x="900113" y="68582"/>
            <a:ext cx="7899900" cy="588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2800"/>
              <a:buNone/>
              <a:defRPr b="0" sz="2400">
                <a:latin typeface="Nunito SemiBold"/>
                <a:ea typeface="Nunito SemiBold"/>
                <a:cs typeface="Nunito SemiBold"/>
                <a:sym typeface="Nunito SemiBold"/>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pic>
        <p:nvPicPr>
          <p:cNvPr descr="Image" id="78" name="Google Shape;78;p16"/>
          <p:cNvPicPr preferRelativeResize="0"/>
          <p:nvPr/>
        </p:nvPicPr>
        <p:blipFill rotWithShape="1">
          <a:blip r:embed="rId4">
            <a:alphaModFix/>
          </a:blip>
          <a:srcRect b="0" l="0" r="0" t="0"/>
          <a:stretch/>
        </p:blipFill>
        <p:spPr>
          <a:xfrm rot="10800000">
            <a:off x="8645042" y="4800600"/>
            <a:ext cx="505191" cy="342900"/>
          </a:xfrm>
          <a:prstGeom prst="rect">
            <a:avLst/>
          </a:prstGeom>
          <a:noFill/>
          <a:ln>
            <a:noFill/>
          </a:ln>
        </p:spPr>
      </p:pic>
      <p:sp>
        <p:nvSpPr>
          <p:cNvPr id="79" name="Google Shape;79;p16"/>
          <p:cNvSpPr txBox="1"/>
          <p:nvPr/>
        </p:nvSpPr>
        <p:spPr>
          <a:xfrm>
            <a:off x="-1" y="4952691"/>
            <a:ext cx="2762700" cy="192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Nunito"/>
                <a:ea typeface="Nunito"/>
                <a:cs typeface="Nunito"/>
                <a:sym typeface="Nunito"/>
              </a:rPr>
              <a:t>© 2019 KOKO Networks Limited – Proprietary &amp; Confidential </a:t>
            </a:r>
            <a:endParaRPr b="0" i="0" sz="1000" u="none" cap="none" strike="noStrike">
              <a:solidFill>
                <a:srgbClr val="000000"/>
              </a:solidFill>
              <a:latin typeface="Arial"/>
              <a:ea typeface="Arial"/>
              <a:cs typeface="Arial"/>
              <a:sym typeface="Arial"/>
            </a:endParaRPr>
          </a:p>
        </p:txBody>
      </p:sp>
      <p:cxnSp>
        <p:nvCxnSpPr>
          <p:cNvPr id="80" name="Google Shape;80;p16"/>
          <p:cNvCxnSpPr/>
          <p:nvPr/>
        </p:nvCxnSpPr>
        <p:spPr>
          <a:xfrm>
            <a:off x="-1" y="4790417"/>
            <a:ext cx="9148500" cy="10200"/>
          </a:xfrm>
          <a:prstGeom prst="straightConnector1">
            <a:avLst/>
          </a:prstGeom>
          <a:noFill/>
          <a:ln cap="flat" cmpd="sng" w="12700">
            <a:solidFill>
              <a:srgbClr val="000000"/>
            </a:solidFill>
            <a:prstDash val="solid"/>
            <a:miter lim="400000"/>
            <a:headEnd len="sm" w="sm" type="none"/>
            <a:tailEnd len="sm" w="sm" type="none"/>
          </a:ln>
        </p:spPr>
      </p:cxnSp>
      <p:sp>
        <p:nvSpPr>
          <p:cNvPr id="81" name="Google Shape;81;p16"/>
          <p:cNvSpPr txBox="1"/>
          <p:nvPr>
            <p:ph idx="12" type="sldNum"/>
          </p:nvPr>
        </p:nvSpPr>
        <p:spPr>
          <a:xfrm>
            <a:off x="8799957" y="4810783"/>
            <a:ext cx="344100" cy="3327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content">
  <p:cSld name="Text content">
    <p:spTree>
      <p:nvGrpSpPr>
        <p:cNvPr id="17" name="Shape 17"/>
        <p:cNvGrpSpPr/>
        <p:nvPr/>
      </p:nvGrpSpPr>
      <p:grpSpPr>
        <a:xfrm>
          <a:off x="0" y="0"/>
          <a:ext cx="0" cy="0"/>
          <a:chOff x="0" y="0"/>
          <a:chExt cx="0" cy="0"/>
        </a:xfrm>
      </p:grpSpPr>
      <p:pic>
        <p:nvPicPr>
          <p:cNvPr descr="Image" id="18" name="Google Shape;18;p3"/>
          <p:cNvPicPr preferRelativeResize="0"/>
          <p:nvPr/>
        </p:nvPicPr>
        <p:blipFill rotWithShape="1">
          <a:blip r:embed="rId2">
            <a:alphaModFix/>
          </a:blip>
          <a:srcRect b="0" l="0" r="0" t="0"/>
          <a:stretch/>
        </p:blipFill>
        <p:spPr>
          <a:xfrm rot="10800000">
            <a:off x="8645042" y="4800600"/>
            <a:ext cx="505191" cy="342900"/>
          </a:xfrm>
          <a:prstGeom prst="rect">
            <a:avLst/>
          </a:prstGeom>
          <a:noFill/>
          <a:ln>
            <a:noFill/>
          </a:ln>
        </p:spPr>
      </p:pic>
      <p:pic>
        <p:nvPicPr>
          <p:cNvPr descr="Image" id="19" name="Google Shape;19;p3"/>
          <p:cNvPicPr preferRelativeResize="0"/>
          <p:nvPr/>
        </p:nvPicPr>
        <p:blipFill rotWithShape="1">
          <a:blip r:embed="rId3">
            <a:alphaModFix/>
          </a:blip>
          <a:srcRect b="0" l="0" r="0" t="0"/>
          <a:stretch/>
        </p:blipFill>
        <p:spPr>
          <a:xfrm>
            <a:off x="-1" y="1"/>
            <a:ext cx="900113" cy="707231"/>
          </a:xfrm>
          <a:prstGeom prst="rect">
            <a:avLst/>
          </a:prstGeom>
          <a:noFill/>
          <a:ln>
            <a:noFill/>
          </a:ln>
        </p:spPr>
      </p:pic>
      <p:pic>
        <p:nvPicPr>
          <p:cNvPr descr="Image" id="20" name="Google Shape;20;p3"/>
          <p:cNvPicPr preferRelativeResize="0"/>
          <p:nvPr/>
        </p:nvPicPr>
        <p:blipFill rotWithShape="1">
          <a:blip r:embed="rId4">
            <a:alphaModFix/>
          </a:blip>
          <a:srcRect b="0" l="0" r="0" t="0"/>
          <a:stretch/>
        </p:blipFill>
        <p:spPr>
          <a:xfrm>
            <a:off x="116347" y="113911"/>
            <a:ext cx="320114" cy="415110"/>
          </a:xfrm>
          <a:prstGeom prst="rect">
            <a:avLst/>
          </a:prstGeom>
          <a:noFill/>
          <a:ln>
            <a:noFill/>
          </a:ln>
        </p:spPr>
      </p:pic>
      <p:cxnSp>
        <p:nvCxnSpPr>
          <p:cNvPr id="21" name="Google Shape;21;p3"/>
          <p:cNvCxnSpPr/>
          <p:nvPr/>
        </p:nvCxnSpPr>
        <p:spPr>
          <a:xfrm>
            <a:off x="0" y="703247"/>
            <a:ext cx="9150300" cy="0"/>
          </a:xfrm>
          <a:prstGeom prst="straightConnector1">
            <a:avLst/>
          </a:prstGeom>
          <a:noFill/>
          <a:ln cap="flat" cmpd="sng" w="19050">
            <a:solidFill>
              <a:srgbClr val="65D9F8"/>
            </a:solidFill>
            <a:prstDash val="solid"/>
            <a:miter lim="400000"/>
            <a:headEnd len="sm" w="sm" type="none"/>
            <a:tailEnd len="sm" w="sm" type="none"/>
          </a:ln>
        </p:spPr>
      </p:cxnSp>
      <p:sp>
        <p:nvSpPr>
          <p:cNvPr id="22" name="Google Shape;22;p3"/>
          <p:cNvSpPr txBox="1"/>
          <p:nvPr>
            <p:ph type="title"/>
          </p:nvPr>
        </p:nvSpPr>
        <p:spPr>
          <a:xfrm>
            <a:off x="900113" y="68582"/>
            <a:ext cx="7899900" cy="5880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2800"/>
              <a:buNone/>
              <a:defRPr b="0" sz="2400">
                <a:latin typeface="Nunito SemiBold"/>
                <a:ea typeface="Nunito SemiBold"/>
                <a:cs typeface="Nunito SemiBold"/>
                <a:sym typeface="Nunito SemiBold"/>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23" name="Google Shape;23;p3"/>
          <p:cNvSpPr txBox="1"/>
          <p:nvPr/>
        </p:nvSpPr>
        <p:spPr>
          <a:xfrm>
            <a:off x="0" y="4952691"/>
            <a:ext cx="2762700" cy="192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Nunito"/>
                <a:ea typeface="Nunito"/>
                <a:cs typeface="Nunito"/>
                <a:sym typeface="Nunito"/>
              </a:rPr>
              <a:t>© 2019 KOKO Networks Limited – Proprietary &amp; Confidential </a:t>
            </a:r>
            <a:endParaRPr b="0" i="0" sz="1000" u="none" cap="none" strike="noStrike">
              <a:solidFill>
                <a:srgbClr val="000000"/>
              </a:solidFill>
              <a:latin typeface="Arial"/>
              <a:ea typeface="Arial"/>
              <a:cs typeface="Arial"/>
              <a:sym typeface="Arial"/>
            </a:endParaRPr>
          </a:p>
        </p:txBody>
      </p:sp>
      <p:sp>
        <p:nvSpPr>
          <p:cNvPr id="24" name="Google Shape;24;p3"/>
          <p:cNvSpPr txBox="1"/>
          <p:nvPr>
            <p:ph idx="1" type="subTitle"/>
          </p:nvPr>
        </p:nvSpPr>
        <p:spPr>
          <a:xfrm>
            <a:off x="344043" y="999353"/>
            <a:ext cx="8455800" cy="3639000"/>
          </a:xfrm>
          <a:prstGeom prst="rect">
            <a:avLst/>
          </a:prstGeom>
          <a:noFill/>
          <a:ln>
            <a:noFill/>
          </a:ln>
        </p:spPr>
        <p:txBody>
          <a:bodyPr anchorCtr="0" anchor="t" bIns="34275" lIns="68575" spcFirstLastPara="1" rIns="68575" wrap="square" tIns="34275">
            <a:noAutofit/>
          </a:bodyPr>
          <a:lstStyle>
            <a:lvl1pPr lvl="0" marR="0" algn="l">
              <a:lnSpc>
                <a:spcPct val="90000"/>
              </a:lnSpc>
              <a:spcBef>
                <a:spcPts val="800"/>
              </a:spcBef>
              <a:spcAft>
                <a:spcPts val="0"/>
              </a:spcAft>
              <a:buClr>
                <a:schemeClr val="dk1"/>
              </a:buClr>
              <a:buSzPts val="2100"/>
              <a:buFont typeface="Arial"/>
              <a:buChar char="•"/>
              <a:defRPr b="0" sz="2100">
                <a:solidFill>
                  <a:schemeClr val="dk1"/>
                </a:solidFill>
                <a:latin typeface="Nunito"/>
                <a:ea typeface="Nunito"/>
                <a:cs typeface="Nunito"/>
                <a:sym typeface="Nunito"/>
              </a:defRPr>
            </a:lvl1pPr>
            <a:lvl2pPr lvl="1" marR="0" algn="l">
              <a:lnSpc>
                <a:spcPct val="90000"/>
              </a:lnSpc>
              <a:spcBef>
                <a:spcPts val="400"/>
              </a:spcBef>
              <a:spcAft>
                <a:spcPts val="0"/>
              </a:spcAft>
              <a:buClr>
                <a:schemeClr val="dk1"/>
              </a:buClr>
              <a:buSzPts val="1500"/>
              <a:buFont typeface="Arial"/>
              <a:buChar char="•"/>
              <a:defRPr sz="1500"/>
            </a:lvl2pPr>
            <a:lvl3pPr lvl="2" marR="0" algn="l">
              <a:lnSpc>
                <a:spcPct val="90000"/>
              </a:lnSpc>
              <a:spcBef>
                <a:spcPts val="400"/>
              </a:spcBef>
              <a:spcAft>
                <a:spcPts val="0"/>
              </a:spcAft>
              <a:buClr>
                <a:schemeClr val="dk1"/>
              </a:buClr>
              <a:buSzPts val="1400"/>
              <a:buFont typeface="Arial"/>
              <a:buChar char="•"/>
              <a:defRPr sz="1400"/>
            </a:lvl3pPr>
            <a:lvl4pPr lvl="3" marR="0" algn="l">
              <a:lnSpc>
                <a:spcPct val="90000"/>
              </a:lnSpc>
              <a:spcBef>
                <a:spcPts val="400"/>
              </a:spcBef>
              <a:spcAft>
                <a:spcPts val="0"/>
              </a:spcAft>
              <a:buClr>
                <a:schemeClr val="dk1"/>
              </a:buClr>
              <a:buSzPts val="1200"/>
              <a:buFont typeface="Arial"/>
              <a:buChar char="•"/>
              <a:defRPr sz="1200"/>
            </a:lvl4pPr>
            <a:lvl5pPr lvl="4" marR="0" algn="l">
              <a:lnSpc>
                <a:spcPct val="90000"/>
              </a:lnSpc>
              <a:spcBef>
                <a:spcPts val="400"/>
              </a:spcBef>
              <a:spcAft>
                <a:spcPts val="0"/>
              </a:spcAft>
              <a:buClr>
                <a:schemeClr val="dk1"/>
              </a:buClr>
              <a:buSzPts val="1200"/>
              <a:buFont typeface="Arial"/>
              <a:buChar char="•"/>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p:txBody>
      </p:sp>
      <p:cxnSp>
        <p:nvCxnSpPr>
          <p:cNvPr id="25" name="Google Shape;25;p3"/>
          <p:cNvCxnSpPr/>
          <p:nvPr/>
        </p:nvCxnSpPr>
        <p:spPr>
          <a:xfrm>
            <a:off x="-1" y="4790417"/>
            <a:ext cx="9148500" cy="10200"/>
          </a:xfrm>
          <a:prstGeom prst="straightConnector1">
            <a:avLst/>
          </a:prstGeom>
          <a:noFill/>
          <a:ln cap="flat" cmpd="sng" w="12700">
            <a:solidFill>
              <a:srgbClr val="000000"/>
            </a:solidFill>
            <a:prstDash val="solid"/>
            <a:miter lim="400000"/>
            <a:headEnd len="sm" w="sm" type="none"/>
            <a:tailEnd len="sm" w="sm" type="none"/>
          </a:ln>
        </p:spPr>
      </p:cxnSp>
      <p:sp>
        <p:nvSpPr>
          <p:cNvPr id="26" name="Google Shape;26;p3"/>
          <p:cNvSpPr txBox="1"/>
          <p:nvPr>
            <p:ph idx="12" type="sldNum"/>
          </p:nvPr>
        </p:nvSpPr>
        <p:spPr>
          <a:xfrm>
            <a:off x="8799957" y="4810783"/>
            <a:ext cx="344100" cy="3327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chemeClr val="lt1"/>
                </a:solidFill>
                <a:latin typeface="Nunito SemiBold"/>
                <a:ea typeface="Nunito SemiBold"/>
                <a:cs typeface="Nunito SemiBold"/>
                <a:sym typeface="Nunito Semi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 page (with disclaimer)">
  <p:cSld name="1_Back page (with disclaimer)">
    <p:spTree>
      <p:nvGrpSpPr>
        <p:cNvPr id="27" name="Shape 27"/>
        <p:cNvGrpSpPr/>
        <p:nvPr/>
      </p:nvGrpSpPr>
      <p:grpSpPr>
        <a:xfrm>
          <a:off x="0" y="0"/>
          <a:ext cx="0" cy="0"/>
          <a:chOff x="0" y="0"/>
          <a:chExt cx="0" cy="0"/>
        </a:xfrm>
      </p:grpSpPr>
      <p:pic>
        <p:nvPicPr>
          <p:cNvPr descr="Image" id="28" name="Google Shape;28;p4"/>
          <p:cNvPicPr preferRelativeResize="0"/>
          <p:nvPr/>
        </p:nvPicPr>
        <p:blipFill rotWithShape="1">
          <a:blip r:embed="rId2">
            <a:alphaModFix/>
          </a:blip>
          <a:srcRect b="0" l="0" r="0" t="0"/>
          <a:stretch/>
        </p:blipFill>
        <p:spPr>
          <a:xfrm>
            <a:off x="0" y="0"/>
            <a:ext cx="9143999" cy="5143500"/>
          </a:xfrm>
          <a:prstGeom prst="rect">
            <a:avLst/>
          </a:prstGeom>
          <a:noFill/>
          <a:ln>
            <a:noFill/>
          </a:ln>
        </p:spPr>
      </p:pic>
      <p:pic>
        <p:nvPicPr>
          <p:cNvPr descr="Image" id="29" name="Google Shape;29;p4"/>
          <p:cNvPicPr preferRelativeResize="0"/>
          <p:nvPr/>
        </p:nvPicPr>
        <p:blipFill rotWithShape="1">
          <a:blip r:embed="rId3">
            <a:alphaModFix/>
          </a:blip>
          <a:srcRect b="0" l="0" r="0" t="0"/>
          <a:stretch/>
        </p:blipFill>
        <p:spPr>
          <a:xfrm>
            <a:off x="-10594" y="-9526"/>
            <a:ext cx="6059576" cy="5153026"/>
          </a:xfrm>
          <a:prstGeom prst="rect">
            <a:avLst/>
          </a:prstGeom>
          <a:noFill/>
          <a:ln>
            <a:noFill/>
          </a:ln>
        </p:spPr>
      </p:pic>
      <p:sp>
        <p:nvSpPr>
          <p:cNvPr id="30" name="Google Shape;30;p4"/>
          <p:cNvSpPr txBox="1"/>
          <p:nvPr>
            <p:ph idx="1" type="subTitle"/>
          </p:nvPr>
        </p:nvSpPr>
        <p:spPr>
          <a:xfrm>
            <a:off x="5142323" y="1935629"/>
            <a:ext cx="3668400" cy="357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800"/>
              </a:spcBef>
              <a:spcAft>
                <a:spcPts val="0"/>
              </a:spcAft>
              <a:buClr>
                <a:schemeClr val="dk1"/>
              </a:buClr>
              <a:buSzPts val="1800"/>
              <a:buNone/>
              <a:defRPr sz="1800">
                <a:solidFill>
                  <a:schemeClr val="dk1"/>
                </a:solidFill>
                <a:latin typeface="Nunito SemiBold"/>
                <a:ea typeface="Nunito SemiBold"/>
                <a:cs typeface="Nunito SemiBold"/>
                <a:sym typeface="Nunito SemiBold"/>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p:txBody>
      </p:sp>
      <p:sp>
        <p:nvSpPr>
          <p:cNvPr id="31" name="Google Shape;31;p4"/>
          <p:cNvSpPr txBox="1"/>
          <p:nvPr/>
        </p:nvSpPr>
        <p:spPr>
          <a:xfrm>
            <a:off x="6277661" y="4944045"/>
            <a:ext cx="2762700" cy="192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Nunito"/>
                <a:ea typeface="Nunito"/>
                <a:cs typeface="Nunito"/>
                <a:sym typeface="Nunito"/>
              </a:rPr>
              <a:t>© 2019 KOKO Networks Limited – Proprietary &amp; Confidential </a:t>
            </a:r>
            <a:endParaRPr b="0" i="0" sz="10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4" name="Google Shape;34;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5" name="Google Shape;3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8" name="Google Shape;3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kokonetworks12.zendesk.com/agent/tickets/424781" TargetMode="External"/><Relationship Id="rId4" Type="http://schemas.openxmlformats.org/officeDocument/2006/relationships/hyperlink" Target="https://kokonetworks12.zendesk.com/agent/tickets/407303" TargetMode="External"/><Relationship Id="rId5" Type="http://schemas.openxmlformats.org/officeDocument/2006/relationships/hyperlink" Target="https://kokonetworks12.zendesk.com/agent/tickets/404576" TargetMode="External"/><Relationship Id="rId6" Type="http://schemas.openxmlformats.org/officeDocument/2006/relationships/hyperlink" Target="https://kokonetworks12.zendesk.com/agent/tickets/42478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s://kokonetworks12.zendesk.com/agent/tickets/424497" TargetMode="External"/><Relationship Id="rId4" Type="http://schemas.openxmlformats.org/officeDocument/2006/relationships/hyperlink" Target="https://kokonetworks12.zendesk.com/agent/tickets/424196" TargetMode="External"/><Relationship Id="rId5" Type="http://schemas.openxmlformats.org/officeDocument/2006/relationships/hyperlink" Target="https://kokonetworks12.zendesk.com/agent/tickets/42228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kokonetworks12.zendesk.com/agent/tickets/390478" TargetMode="External"/><Relationship Id="rId4" Type="http://schemas.openxmlformats.org/officeDocument/2006/relationships/hyperlink" Target="https://kokonetworks12.zendesk.com/agent/tickets/387559" TargetMode="External"/><Relationship Id="rId5" Type="http://schemas.openxmlformats.org/officeDocument/2006/relationships/hyperlink" Target="https://kokonetworks12.zendesk.com/agent/tickets/384729" TargetMode="External"/><Relationship Id="rId6" Type="http://schemas.openxmlformats.org/officeDocument/2006/relationships/hyperlink" Target="https://kokonetworks12.zendesk.com/agent/tickets/373436" TargetMode="External"/><Relationship Id="rId7" Type="http://schemas.openxmlformats.org/officeDocument/2006/relationships/hyperlink" Target="https://kokonetworks12.zendesk.com/agent/tickets/36826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kokonetworks12.zendesk.com/agent/tickets/362714" TargetMode="External"/><Relationship Id="rId4" Type="http://schemas.openxmlformats.org/officeDocument/2006/relationships/hyperlink" Target="https://kokonetworks12.zendesk.com/agent/tickets/337860" TargetMode="External"/><Relationship Id="rId5" Type="http://schemas.openxmlformats.org/officeDocument/2006/relationships/hyperlink" Target="https://kokonetworks12.zendesk.com/agent/tickets/337824" TargetMode="External"/><Relationship Id="rId6" Type="http://schemas.openxmlformats.org/officeDocument/2006/relationships/hyperlink" Target="https://kokonetworks12.zendesk.com/agent/tickets/31243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5224075" y="1880125"/>
            <a:ext cx="3920100" cy="933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800"/>
              <a:buNone/>
            </a:pPr>
            <a:r>
              <a:rPr lang="en-US"/>
              <a:t>Technology Reliability Group</a:t>
            </a:r>
            <a:endParaRPr/>
          </a:p>
        </p:txBody>
      </p:sp>
      <p:sp>
        <p:nvSpPr>
          <p:cNvPr id="87" name="Google Shape;87;p17"/>
          <p:cNvSpPr txBox="1"/>
          <p:nvPr>
            <p:ph idx="1" type="subTitle"/>
          </p:nvPr>
        </p:nvSpPr>
        <p:spPr>
          <a:xfrm>
            <a:off x="5224075" y="2859725"/>
            <a:ext cx="3653400" cy="844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800"/>
              <a:buNone/>
            </a:pPr>
            <a:r>
              <a:rPr lang="en-US"/>
              <a:t>Weekly Analysis, Week 35</a:t>
            </a:r>
            <a:endParaRPr/>
          </a:p>
          <a:p>
            <a:pPr indent="0" lvl="0" marL="0" rtl="0" algn="l">
              <a:lnSpc>
                <a:spcPct val="90000"/>
              </a:lnSpc>
              <a:spcBef>
                <a:spcPts val="800"/>
              </a:spcBef>
              <a:spcAft>
                <a:spcPts val="0"/>
              </a:spcAft>
              <a:buSzPts val="1800"/>
              <a:buNone/>
            </a:pPr>
            <a:r>
              <a:rPr lang="en-US"/>
              <a:t>By Dhananjay Vishwakarma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900113" y="68582"/>
            <a:ext cx="7899900" cy="588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800"/>
              <a:buNone/>
            </a:pPr>
            <a:r>
              <a:rPr lang="en-US"/>
              <a:t>Open Tickets</a:t>
            </a:r>
            <a:endParaRPr/>
          </a:p>
        </p:txBody>
      </p:sp>
      <p:graphicFrame>
        <p:nvGraphicFramePr>
          <p:cNvPr id="93" name="Google Shape;93;p18"/>
          <p:cNvGraphicFramePr/>
          <p:nvPr/>
        </p:nvGraphicFramePr>
        <p:xfrm>
          <a:off x="178850" y="825050"/>
          <a:ext cx="3000000" cy="3000000"/>
        </p:xfrm>
        <a:graphic>
          <a:graphicData uri="http://schemas.openxmlformats.org/drawingml/2006/table">
            <a:tbl>
              <a:tblPr>
                <a:noFill/>
                <a:tableStyleId>{832B90FF-7042-4893-80CC-6C1A6C84B6D8}</a:tableStyleId>
              </a:tblPr>
              <a:tblGrid>
                <a:gridCol w="2933350"/>
                <a:gridCol w="2933350"/>
                <a:gridCol w="293335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Ticket</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Description</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Next Steps</a:t>
                      </a:r>
                      <a:endParaRPr sz="12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US" sz="1100" u="sng">
                          <a:solidFill>
                            <a:schemeClr val="hlink"/>
                          </a:solidFill>
                          <a:hlinkClick r:id="rId3"/>
                        </a:rPr>
                        <a:t>https://kokonetworks12.zendesk.com/agent/tickets/424781</a:t>
                      </a:r>
                      <a:endParaRPr sz="1100"/>
                    </a:p>
                  </a:txBody>
                  <a:tcPr marT="91425" marB="91425" marR="91425" marL="91425"/>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Payment is made but not order status in not changed </a:t>
                      </a:r>
                      <a:endParaRPr sz="1200">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Akshay is checking this ticket once waiting for response.</a:t>
                      </a:r>
                      <a:endParaRPr sz="1200">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US" sz="1100" u="sng">
                          <a:solidFill>
                            <a:schemeClr val="hlink"/>
                          </a:solidFill>
                          <a:hlinkClick r:id="rId4"/>
                        </a:rPr>
                        <a:t>https://kokonetworks12.zendesk.com/agent/tickets/407303</a:t>
                      </a:r>
                      <a:endParaRPr sz="1100"/>
                    </a:p>
                  </a:txBody>
                  <a:tcPr marT="91425" marB="91425" marR="91425" marL="91425"/>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Large discrepancy between KP pumped and received volume after refill</a:t>
                      </a:r>
                      <a:endParaRPr sz="1200">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Isaac is doing investigated the issue, shared finding will discuss and how to resolve this issue and created document of discoveries</a:t>
                      </a:r>
                      <a:endParaRPr sz="1200">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US" sz="1100" u="sng">
                          <a:solidFill>
                            <a:schemeClr val="hlink"/>
                          </a:solidFill>
                          <a:hlinkClick r:id="rId5"/>
                        </a:rPr>
                        <a:t>https://kokonetworks12.zendesk.com/agent/tickets/404576</a:t>
                      </a:r>
                      <a:endParaRPr sz="1100"/>
                    </a:p>
                  </a:txBody>
                  <a:tcPr marT="91425" marB="91425" marR="91425" marL="91425"/>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KP-0270|Nandis Fashions|KP skipping referral code during customer sign-up.</a:t>
                      </a:r>
                      <a:endParaRPr sz="1200">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Jira ticket created - https://kokonetworks.atlassian.net/browse/KN-10187</a:t>
                      </a:r>
                      <a:endParaRPr sz="1200">
                        <a:solidFill>
                          <a:schemeClr val="dk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US" sz="1100" u="sng">
                          <a:solidFill>
                            <a:schemeClr val="hlink"/>
                          </a:solidFill>
                          <a:hlinkClick r:id="rId6"/>
                        </a:rPr>
                        <a:t>https://kokonetworks12.zendesk.com/agent/tickets/424781</a:t>
                      </a:r>
                      <a:endParaRPr sz="1100"/>
                    </a:p>
                  </a:txBody>
                  <a:tcPr marT="91425" marB="91425" marR="91425" marL="91425"/>
                </a:tc>
                <a:tc>
                  <a:txBody>
                    <a:bodyPr/>
                    <a:lstStyle/>
                    <a:p>
                      <a:pPr indent="0" lvl="0" marL="0" marR="0" rtl="0" algn="l">
                        <a:lnSpc>
                          <a:spcPct val="100000"/>
                        </a:lnSpc>
                        <a:spcBef>
                          <a:spcPts val="0"/>
                        </a:spcBef>
                        <a:spcAft>
                          <a:spcPts val="0"/>
                        </a:spcAft>
                        <a:buNone/>
                      </a:pPr>
                      <a:r>
                        <a:rPr lang="en-US" sz="1050">
                          <a:solidFill>
                            <a:srgbClr val="2F3941"/>
                          </a:solidFill>
                          <a:highlight>
                            <a:srgbClr val="FFFFFF"/>
                          </a:highlight>
                          <a:latin typeface="Roboto"/>
                          <a:ea typeface="Roboto"/>
                          <a:cs typeface="Roboto"/>
                          <a:sym typeface="Roboto"/>
                        </a:rPr>
                        <a:t>We are having a problem where customers have completed cooker payments, the promotion bonus has been automatically credited successfully but the unpaid order does not change to Paid to allow customers to collect their cookers. So far the three customers affected are;</a:t>
                      </a:r>
                      <a:endParaRPr sz="1200">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n-US" sz="1050">
                          <a:solidFill>
                            <a:srgbClr val="2F3941"/>
                          </a:solidFill>
                          <a:highlight>
                            <a:srgbClr val="FFF6D9"/>
                          </a:highlight>
                          <a:latin typeface="Roboto"/>
                          <a:ea typeface="Roboto"/>
                          <a:cs typeface="Roboto"/>
                          <a:sym typeface="Roboto"/>
                        </a:rPr>
                        <a:t>Nyawira is doing </a:t>
                      </a:r>
                      <a:r>
                        <a:rPr lang="en-US" sz="1200">
                          <a:solidFill>
                            <a:schemeClr val="dk1"/>
                          </a:solidFill>
                          <a:latin typeface="Times New Roman"/>
                          <a:ea typeface="Times New Roman"/>
                          <a:cs typeface="Times New Roman"/>
                          <a:sym typeface="Times New Roman"/>
                        </a:rPr>
                        <a:t>investigations for the payment</a:t>
                      </a:r>
                      <a:r>
                        <a:rPr lang="en-US" sz="1050">
                          <a:solidFill>
                            <a:srgbClr val="2F3941"/>
                          </a:solidFill>
                          <a:highlight>
                            <a:srgbClr val="FFF6D9"/>
                          </a:highlight>
                          <a:latin typeface="Roboto"/>
                          <a:ea typeface="Roboto"/>
                          <a:cs typeface="Roboto"/>
                          <a:sym typeface="Roboto"/>
                        </a:rPr>
                        <a:t> </a:t>
                      </a:r>
                      <a:endParaRPr sz="1200">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900113" y="68582"/>
            <a:ext cx="7899900" cy="588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US"/>
              <a:t>Open Tickets … continued</a:t>
            </a:r>
            <a:endParaRPr/>
          </a:p>
        </p:txBody>
      </p:sp>
      <p:graphicFrame>
        <p:nvGraphicFramePr>
          <p:cNvPr id="99" name="Google Shape;99;p19"/>
          <p:cNvGraphicFramePr/>
          <p:nvPr/>
        </p:nvGraphicFramePr>
        <p:xfrm>
          <a:off x="155850" y="808125"/>
          <a:ext cx="3000000" cy="3000000"/>
        </p:xfrm>
        <a:graphic>
          <a:graphicData uri="http://schemas.openxmlformats.org/drawingml/2006/table">
            <a:tbl>
              <a:tblPr>
                <a:noFill/>
                <a:tableStyleId>{1D287A0B-A54F-4108-A3A8-5E07EA9E7FD5}</a:tableStyleId>
              </a:tblPr>
              <a:tblGrid>
                <a:gridCol w="2961075"/>
                <a:gridCol w="2961075"/>
                <a:gridCol w="2961075"/>
              </a:tblGrid>
              <a:tr h="323600">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Ticket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Description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Next step</a:t>
                      </a:r>
                      <a:endParaRPr>
                        <a:latin typeface="Times New Roman"/>
                        <a:ea typeface="Times New Roman"/>
                        <a:cs typeface="Times New Roman"/>
                        <a:sym typeface="Times New Roman"/>
                      </a:endParaRPr>
                    </a:p>
                  </a:txBody>
                  <a:tcPr marT="91425" marB="91425" marR="91425" marL="91425"/>
                </a:tc>
              </a:tr>
              <a:tr h="581175">
                <a:tc>
                  <a:txBody>
                    <a:bodyPr/>
                    <a:lstStyle/>
                    <a:p>
                      <a:pPr indent="0" lvl="0" marL="0" rtl="0" algn="l">
                        <a:spcBef>
                          <a:spcPts val="0"/>
                        </a:spcBef>
                        <a:spcAft>
                          <a:spcPts val="0"/>
                        </a:spcAft>
                        <a:buNone/>
                      </a:pPr>
                      <a:r>
                        <a:rPr lang="en-US" sz="1100" u="sng">
                          <a:solidFill>
                            <a:schemeClr val="hlink"/>
                          </a:solidFill>
                          <a:latin typeface="Times New Roman"/>
                          <a:ea typeface="Times New Roman"/>
                          <a:cs typeface="Times New Roman"/>
                          <a:sym typeface="Times New Roman"/>
                          <a:hlinkClick r:id="rId3"/>
                        </a:rPr>
                        <a:t>https://kokonetworks12.zendesk.com/agent/tickets/424497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payment is not reflecting order is still in unpaid status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Nywaria is </a:t>
                      </a:r>
                      <a:r>
                        <a:rPr lang="en-US">
                          <a:solidFill>
                            <a:schemeClr val="dk1"/>
                          </a:solidFill>
                          <a:latin typeface="Times New Roman"/>
                          <a:ea typeface="Times New Roman"/>
                          <a:cs typeface="Times New Roman"/>
                          <a:sym typeface="Times New Roman"/>
                        </a:rPr>
                        <a:t>investigating this </a:t>
                      </a:r>
                      <a:r>
                        <a:rPr lang="en-US">
                          <a:latin typeface="Times New Roman"/>
                          <a:ea typeface="Times New Roman"/>
                          <a:cs typeface="Times New Roman"/>
                          <a:sym typeface="Times New Roman"/>
                        </a:rPr>
                        <a:t>ticket</a:t>
                      </a:r>
                      <a:endParaRPr>
                        <a:latin typeface="Times New Roman"/>
                        <a:ea typeface="Times New Roman"/>
                        <a:cs typeface="Times New Roman"/>
                        <a:sym typeface="Times New Roman"/>
                      </a:endParaRPr>
                    </a:p>
                  </a:txBody>
                  <a:tcPr marT="91425" marB="91425" marR="91425" marL="91425"/>
                </a:tc>
              </a:tr>
              <a:tr h="809675">
                <a:tc>
                  <a:txBody>
                    <a:bodyPr/>
                    <a:lstStyle/>
                    <a:p>
                      <a:pPr indent="0" lvl="0" marL="0" rtl="0" algn="l">
                        <a:spcBef>
                          <a:spcPts val="0"/>
                        </a:spcBef>
                        <a:spcAft>
                          <a:spcPts val="0"/>
                        </a:spcAft>
                        <a:buNone/>
                      </a:pPr>
                      <a:r>
                        <a:rPr lang="en-US" sz="1100" u="sng">
                          <a:solidFill>
                            <a:schemeClr val="hlink"/>
                          </a:solidFill>
                          <a:latin typeface="Times New Roman"/>
                          <a:ea typeface="Times New Roman"/>
                          <a:cs typeface="Times New Roman"/>
                          <a:sym typeface="Times New Roman"/>
                          <a:hlinkClick r:id="rId4"/>
                        </a:rPr>
                        <a:t>https://kokonetworks12.zendesk.com/agent/tickets/424196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Order fulfilment issue order is fulfilled but still cause issue for customer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peter investigated this issue confirmed that order fulfilled is correctly waiting for customer response</a:t>
                      </a:r>
                      <a:endParaRPr>
                        <a:latin typeface="Times New Roman"/>
                        <a:ea typeface="Times New Roman"/>
                        <a:cs typeface="Times New Roman"/>
                        <a:sym typeface="Times New Roman"/>
                      </a:endParaRPr>
                    </a:p>
                  </a:txBody>
                  <a:tcPr marT="91425" marB="91425" marR="91425" marL="91425"/>
                </a:tc>
              </a:tr>
              <a:tr h="643500">
                <a:tc>
                  <a:txBody>
                    <a:bodyPr/>
                    <a:lstStyle/>
                    <a:p>
                      <a:pPr indent="0" lvl="0" marL="0" rtl="0" algn="l">
                        <a:spcBef>
                          <a:spcPts val="0"/>
                        </a:spcBef>
                        <a:spcAft>
                          <a:spcPts val="0"/>
                        </a:spcAft>
                        <a:buNone/>
                      </a:pPr>
                      <a:r>
                        <a:rPr lang="en-US" sz="1100" u="sng">
                          <a:solidFill>
                            <a:schemeClr val="hlink"/>
                          </a:solidFill>
                          <a:latin typeface="Times New Roman"/>
                          <a:ea typeface="Times New Roman"/>
                          <a:cs typeface="Times New Roman"/>
                          <a:sym typeface="Times New Roman"/>
                          <a:hlinkClick r:id="rId5"/>
                        </a:rPr>
                        <a:t>https://kokonetworks12.zendesk.com/agent/tickets/422288</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order fulfilled form different shop</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peter confirmed and order fulfilled and issue is resolved by creating RMA waiting for response.</a:t>
                      </a:r>
                      <a:endParaRPr>
                        <a:latin typeface="Times New Roman"/>
                        <a:ea typeface="Times New Roman"/>
                        <a:cs typeface="Times New Roman"/>
                        <a:sym typeface="Times New Roman"/>
                      </a:endParaRPr>
                    </a:p>
                  </a:txBody>
                  <a:tcPr marT="91425" marB="91425" marR="91425" marL="91425"/>
                </a:tc>
              </a:tr>
              <a:tr h="61002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900113" y="68582"/>
            <a:ext cx="7899900" cy="588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800"/>
              <a:buNone/>
            </a:pPr>
            <a:r>
              <a:rPr lang="en-US"/>
              <a:t>Open Tickets … continued</a:t>
            </a:r>
            <a:endParaRPr/>
          </a:p>
        </p:txBody>
      </p:sp>
      <p:graphicFrame>
        <p:nvGraphicFramePr>
          <p:cNvPr id="105" name="Google Shape;105;p20"/>
          <p:cNvGraphicFramePr/>
          <p:nvPr/>
        </p:nvGraphicFramePr>
        <p:xfrm>
          <a:off x="171975" y="825048"/>
          <a:ext cx="3000000" cy="3000000"/>
        </p:xfrm>
        <a:graphic>
          <a:graphicData uri="http://schemas.openxmlformats.org/drawingml/2006/table">
            <a:tbl>
              <a:tblPr>
                <a:noFill/>
                <a:tableStyleId>{832B90FF-7042-4893-80CC-6C1A6C84B6D8}</a:tableStyleId>
              </a:tblPr>
              <a:tblGrid>
                <a:gridCol w="2933350"/>
                <a:gridCol w="2933350"/>
                <a:gridCol w="2933350"/>
              </a:tblGrid>
              <a:tr h="3414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Ticket</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Description</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Next Steps</a:t>
                      </a:r>
                      <a:endParaRPr sz="1200" u="none" cap="none" strike="noStrike">
                        <a:latin typeface="Times New Roman"/>
                        <a:ea typeface="Times New Roman"/>
                        <a:cs typeface="Times New Roman"/>
                        <a:sym typeface="Times New Roman"/>
                      </a:endParaRPr>
                    </a:p>
                  </a:txBody>
                  <a:tcPr marT="91425" marB="91425" marR="91425" marL="91425"/>
                </a:tc>
              </a:tr>
              <a:tr h="525250">
                <a:tc>
                  <a:txBody>
                    <a:bodyPr/>
                    <a:lstStyle/>
                    <a:p>
                      <a:pPr indent="0" lvl="0" marL="0" marR="0" rtl="0" algn="l">
                        <a:lnSpc>
                          <a:spcPct val="100000"/>
                        </a:lnSpc>
                        <a:spcBef>
                          <a:spcPts val="0"/>
                        </a:spcBef>
                        <a:spcAft>
                          <a:spcPts val="0"/>
                        </a:spcAft>
                        <a:buClr>
                          <a:srgbClr val="000000"/>
                        </a:buClr>
                        <a:buSzPts val="1200"/>
                        <a:buFont typeface="Arial"/>
                        <a:buNone/>
                      </a:pPr>
                      <a:r>
                        <a:rPr lang="en-US" sz="1100" u="sng">
                          <a:solidFill>
                            <a:schemeClr val="hlink"/>
                          </a:solidFill>
                          <a:hlinkClick r:id="rId3"/>
                        </a:rPr>
                        <a:t>https://kokonetworks12.zendesk.com/agent/tickets/390478</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0722672507|Sale not appearing on MyKOKO app</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Follow up with Sameer on what could be the possible cause, problem is persisting after rolling out hotfix</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525250">
                <a:tc>
                  <a:txBody>
                    <a:bodyPr/>
                    <a:lstStyle/>
                    <a:p>
                      <a:pPr indent="0" lvl="0" marL="0" marR="0" rtl="0" algn="l">
                        <a:lnSpc>
                          <a:spcPct val="100000"/>
                        </a:lnSpc>
                        <a:spcBef>
                          <a:spcPts val="0"/>
                        </a:spcBef>
                        <a:spcAft>
                          <a:spcPts val="0"/>
                        </a:spcAft>
                        <a:buNone/>
                      </a:pPr>
                      <a:r>
                        <a:rPr lang="en-US" sz="1100" u="sng">
                          <a:solidFill>
                            <a:schemeClr val="hlink"/>
                          </a:solidFill>
                          <a:hlinkClick r:id="rId4"/>
                        </a:rPr>
                        <a:t>https://kokonetworks12.zendesk.com/agent/tickets/387559</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Fwd: [freshping] DOWN Alert : kokonetworks - https://prod-ke.kokonetworks.com is down INC-25408</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Heet is currently doing the dev work on this, no release date has been fixed yet</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525250">
                <a:tc>
                  <a:txBody>
                    <a:bodyPr/>
                    <a:lstStyle/>
                    <a:p>
                      <a:pPr indent="0" lvl="0" marL="0" marR="0" rtl="0" algn="l">
                        <a:lnSpc>
                          <a:spcPct val="100000"/>
                        </a:lnSpc>
                        <a:spcBef>
                          <a:spcPts val="0"/>
                        </a:spcBef>
                        <a:spcAft>
                          <a:spcPts val="0"/>
                        </a:spcAft>
                        <a:buNone/>
                      </a:pPr>
                      <a:r>
                        <a:rPr lang="en-US" sz="1100" u="sng">
                          <a:solidFill>
                            <a:schemeClr val="hlink"/>
                          </a:solidFill>
                          <a:hlinkClick r:id="rId5"/>
                        </a:rPr>
                        <a:t>https://kokonetworks12.zendesk.com/agent/tickets/384729</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P3: KP-0030 | KOKOPlex | High Data Consumption</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Follow up with Kevin on if he has got the data he was waiting on and then determine next steps</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525250">
                <a:tc>
                  <a:txBody>
                    <a:bodyPr/>
                    <a:lstStyle/>
                    <a:p>
                      <a:pPr indent="0" lvl="0" marL="0" marR="0" rtl="0" algn="l">
                        <a:lnSpc>
                          <a:spcPct val="100000"/>
                        </a:lnSpc>
                        <a:spcBef>
                          <a:spcPts val="0"/>
                        </a:spcBef>
                        <a:spcAft>
                          <a:spcPts val="0"/>
                        </a:spcAft>
                        <a:buNone/>
                      </a:pPr>
                      <a:r>
                        <a:rPr lang="en-US" sz="1100" u="sng">
                          <a:solidFill>
                            <a:schemeClr val="hlink"/>
                          </a:solidFill>
                          <a:hlinkClick r:id="rId6"/>
                        </a:rPr>
                        <a:t>https://kokonetworks12.zendesk.com/agent/tickets/373436</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P4: KP-0539 FRL going below threshold of 0.85 but KP remains in service and dispenses are completed</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Waiting to be released</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525250">
                <a:tc>
                  <a:txBody>
                    <a:bodyPr/>
                    <a:lstStyle/>
                    <a:p>
                      <a:pPr indent="0" lvl="0" marL="0" marR="0" rtl="0" algn="l">
                        <a:lnSpc>
                          <a:spcPct val="100000"/>
                        </a:lnSpc>
                        <a:spcBef>
                          <a:spcPts val="0"/>
                        </a:spcBef>
                        <a:spcAft>
                          <a:spcPts val="0"/>
                        </a:spcAft>
                        <a:buNone/>
                      </a:pPr>
                      <a:r>
                        <a:rPr lang="en-US" sz="1100" u="sng">
                          <a:solidFill>
                            <a:schemeClr val="hlink"/>
                          </a:solidFill>
                          <a:hlinkClick r:id="rId7"/>
                        </a:rPr>
                        <a:t>https://kokonetworks12.zendesk.com/agent/tickets/368261</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SDS TASK COMPLETION AMID MT REFILL</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Follow up with Kevin on potential causes</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900113" y="68582"/>
            <a:ext cx="7899900" cy="588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800"/>
              <a:buNone/>
            </a:pPr>
            <a:r>
              <a:rPr lang="en-US"/>
              <a:t>Open Tickets … continued</a:t>
            </a:r>
            <a:endParaRPr/>
          </a:p>
        </p:txBody>
      </p:sp>
      <p:graphicFrame>
        <p:nvGraphicFramePr>
          <p:cNvPr id="111" name="Google Shape;111;p21"/>
          <p:cNvGraphicFramePr/>
          <p:nvPr/>
        </p:nvGraphicFramePr>
        <p:xfrm>
          <a:off x="171975" y="825048"/>
          <a:ext cx="3000000" cy="3000000"/>
        </p:xfrm>
        <a:graphic>
          <a:graphicData uri="http://schemas.openxmlformats.org/drawingml/2006/table">
            <a:tbl>
              <a:tblPr>
                <a:noFill/>
                <a:tableStyleId>{832B90FF-7042-4893-80CC-6C1A6C84B6D8}</a:tableStyleId>
              </a:tblPr>
              <a:tblGrid>
                <a:gridCol w="2933350"/>
                <a:gridCol w="2933350"/>
                <a:gridCol w="2933350"/>
              </a:tblGrid>
              <a:tr h="3414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Ticket</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Description</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Next Steps</a:t>
                      </a:r>
                      <a:endParaRPr sz="1200" u="none" cap="none" strike="noStrike">
                        <a:latin typeface="Times New Roman"/>
                        <a:ea typeface="Times New Roman"/>
                        <a:cs typeface="Times New Roman"/>
                        <a:sym typeface="Times New Roman"/>
                      </a:endParaRPr>
                    </a:p>
                  </a:txBody>
                  <a:tcPr marT="91425" marB="91425" marR="91425" marL="91425"/>
                </a:tc>
              </a:tr>
              <a:tr h="525250">
                <a:tc>
                  <a:txBody>
                    <a:bodyPr/>
                    <a:lstStyle/>
                    <a:p>
                      <a:pPr indent="0" lvl="0" marL="0" marR="0" rtl="0" algn="l">
                        <a:lnSpc>
                          <a:spcPct val="100000"/>
                        </a:lnSpc>
                        <a:spcBef>
                          <a:spcPts val="0"/>
                        </a:spcBef>
                        <a:spcAft>
                          <a:spcPts val="0"/>
                        </a:spcAft>
                        <a:buNone/>
                      </a:pPr>
                      <a:r>
                        <a:rPr lang="en-US" sz="1100" u="sng">
                          <a:solidFill>
                            <a:schemeClr val="hlink"/>
                          </a:solidFill>
                          <a:hlinkClick r:id="rId3"/>
                        </a:rPr>
                        <a:t>https://kokonetworks12.zendesk.com/agent/tickets/362714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Re: New form response notification</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Sameer has raised Jira ticket, now waiting for ticket to be included in a project</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525250">
                <a:tc>
                  <a:txBody>
                    <a:bodyPr/>
                    <a:lstStyle/>
                    <a:p>
                      <a:pPr indent="0" lvl="0" marL="0" marR="0" rtl="0" algn="l">
                        <a:lnSpc>
                          <a:spcPct val="100000"/>
                        </a:lnSpc>
                        <a:spcBef>
                          <a:spcPts val="0"/>
                        </a:spcBef>
                        <a:spcAft>
                          <a:spcPts val="0"/>
                        </a:spcAft>
                        <a:buNone/>
                      </a:pPr>
                      <a:r>
                        <a:rPr lang="en-US" sz="1100" u="sng">
                          <a:solidFill>
                            <a:schemeClr val="hlink"/>
                          </a:solidFill>
                          <a:hlinkClick r:id="rId4"/>
                        </a:rPr>
                        <a:t>https://kokonetworks12.zendesk.com/agent/tickets/337860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Fwd: Re: Maintenance interface screen time-out INC-22768</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Waiting to be released</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525250">
                <a:tc>
                  <a:txBody>
                    <a:bodyPr/>
                    <a:lstStyle/>
                    <a:p>
                      <a:pPr indent="0" lvl="0" marL="0" marR="0" rtl="0" algn="l">
                        <a:lnSpc>
                          <a:spcPct val="100000"/>
                        </a:lnSpc>
                        <a:spcBef>
                          <a:spcPts val="0"/>
                        </a:spcBef>
                        <a:spcAft>
                          <a:spcPts val="0"/>
                        </a:spcAft>
                        <a:buNone/>
                      </a:pPr>
                      <a:r>
                        <a:rPr lang="en-US" sz="1100" u="sng">
                          <a:solidFill>
                            <a:schemeClr val="hlink"/>
                          </a:solidFill>
                          <a:hlinkClick r:id="rId5"/>
                        </a:rPr>
                        <a:t>https://kokonetworks12.zendesk.com/agent/tickets/337824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P2: Drop in Devices Communicating and in service from 574 to 428</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Heet working on this fix as well</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525250">
                <a:tc>
                  <a:txBody>
                    <a:bodyPr/>
                    <a:lstStyle/>
                    <a:p>
                      <a:pPr indent="0" lvl="0" marL="0" marR="0" rtl="0" algn="l">
                        <a:lnSpc>
                          <a:spcPct val="100000"/>
                        </a:lnSpc>
                        <a:spcBef>
                          <a:spcPts val="0"/>
                        </a:spcBef>
                        <a:spcAft>
                          <a:spcPts val="0"/>
                        </a:spcAft>
                        <a:buNone/>
                      </a:pPr>
                      <a:r>
                        <a:rPr lang="en-US" sz="1100" u="sng">
                          <a:solidFill>
                            <a:schemeClr val="hlink"/>
                          </a:solidFill>
                          <a:hlinkClick r:id="rId6"/>
                        </a:rPr>
                        <a:t>https://kokonetworks12.zendesk.com/agent/tickets/312436</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Re: P4: Restart Requested Remotely but not received Nor Executed INC-17867</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1200">
                          <a:latin typeface="Times New Roman"/>
                          <a:ea typeface="Times New Roman"/>
                          <a:cs typeface="Times New Roman"/>
                          <a:sym typeface="Times New Roman"/>
                        </a:rPr>
                        <a:t>Waiting to be released</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525250">
                <a:tc>
                  <a:txBody>
                    <a:bodyPr/>
                    <a:lstStyle/>
                    <a:p>
                      <a:pPr indent="0" lvl="0" marL="0" marR="0" rtl="0" algn="l">
                        <a:lnSpc>
                          <a:spcPct val="100000"/>
                        </a:lnSpc>
                        <a:spcBef>
                          <a:spcPts val="0"/>
                        </a:spcBef>
                        <a:spcAft>
                          <a:spcPts val="0"/>
                        </a:spcAft>
                        <a:buNone/>
                      </a:pPr>
                      <a:r>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900113" y="68582"/>
            <a:ext cx="7899900" cy="588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2800"/>
              <a:buNone/>
            </a:pPr>
            <a:r>
              <a:rPr lang="en-US"/>
              <a:t>Summary</a:t>
            </a:r>
            <a:endParaRPr/>
          </a:p>
        </p:txBody>
      </p:sp>
      <p:sp>
        <p:nvSpPr>
          <p:cNvPr id="117" name="Google Shape;117;p22"/>
          <p:cNvSpPr txBox="1"/>
          <p:nvPr>
            <p:ph idx="1" type="subTitle"/>
          </p:nvPr>
        </p:nvSpPr>
        <p:spPr>
          <a:xfrm>
            <a:off x="344043" y="999353"/>
            <a:ext cx="8455800" cy="3639000"/>
          </a:xfrm>
          <a:prstGeom prst="rect">
            <a:avLst/>
          </a:prstGeom>
          <a:noFill/>
          <a:ln>
            <a:noFill/>
          </a:ln>
        </p:spPr>
        <p:txBody>
          <a:bodyPr anchorCtr="0" anchor="t" bIns="34275" lIns="68575" spcFirstLastPara="1" rIns="68575" wrap="square" tIns="34275">
            <a:noAutofit/>
          </a:bodyPr>
          <a:lstStyle/>
          <a:p>
            <a:pPr indent="-361950" lvl="0" marL="457200" rtl="0" algn="l">
              <a:lnSpc>
                <a:spcPct val="90000"/>
              </a:lnSpc>
              <a:spcBef>
                <a:spcPts val="800"/>
              </a:spcBef>
              <a:spcAft>
                <a:spcPts val="0"/>
              </a:spcAft>
              <a:buSzPts val="2100"/>
              <a:buAutoNum type="arabicPeriod"/>
            </a:pPr>
            <a:r>
              <a:rPr lang="en-US"/>
              <a:t>Multiple payment not reflecting issue in appeared</a:t>
            </a:r>
            <a:endParaRPr/>
          </a:p>
          <a:p>
            <a:pPr indent="-361950" lvl="0" marL="457200" rtl="0" algn="l">
              <a:lnSpc>
                <a:spcPct val="90000"/>
              </a:lnSpc>
              <a:spcBef>
                <a:spcPts val="0"/>
              </a:spcBef>
              <a:spcAft>
                <a:spcPts val="0"/>
              </a:spcAft>
              <a:buSzPts val="2100"/>
              <a:buAutoNum type="arabicPeriod"/>
            </a:pPr>
            <a:r>
              <a:rPr lang="en-US"/>
              <a:t>Positive feedback, suggestions and effort from the individuals assigned to work on a ticket</a:t>
            </a:r>
            <a:endParaRPr/>
          </a:p>
          <a:p>
            <a:pPr indent="-361950" lvl="0" marL="457200" rtl="0" algn="l">
              <a:lnSpc>
                <a:spcPct val="90000"/>
              </a:lnSpc>
              <a:spcBef>
                <a:spcPts val="0"/>
              </a:spcBef>
              <a:spcAft>
                <a:spcPts val="0"/>
              </a:spcAft>
              <a:buSzPts val="2100"/>
              <a:buAutoNum type="arabicPeriod"/>
            </a:pPr>
            <a:r>
              <a:rPr lang="en-US"/>
              <a:t>A lot of tickets waiting for a software release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4294967295" type="title"/>
          </p:nvPr>
        </p:nvSpPr>
        <p:spPr>
          <a:xfrm>
            <a:off x="5224075" y="1880125"/>
            <a:ext cx="3920100" cy="93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Technology Reliability Group</a:t>
            </a:r>
            <a:endParaRPr/>
          </a:p>
        </p:txBody>
      </p:sp>
      <p:sp>
        <p:nvSpPr>
          <p:cNvPr id="123" name="Google Shape;123;p23"/>
          <p:cNvSpPr txBox="1"/>
          <p:nvPr>
            <p:ph idx="1" type="subTitle"/>
          </p:nvPr>
        </p:nvSpPr>
        <p:spPr>
          <a:xfrm>
            <a:off x="5224075" y="3000100"/>
            <a:ext cx="3653400" cy="822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800"/>
              </a:spcBef>
              <a:spcAft>
                <a:spcPts val="0"/>
              </a:spcAft>
              <a:buSzPts val="1800"/>
              <a:buNone/>
            </a:pPr>
            <a:r>
              <a:rPr lang="en-US"/>
              <a:t>This week on support: </a:t>
            </a:r>
            <a:endParaRPr/>
          </a:p>
          <a:p>
            <a:pPr indent="0" lvl="0" marL="0" rtl="0" algn="l">
              <a:lnSpc>
                <a:spcPct val="90000"/>
              </a:lnSpc>
              <a:spcBef>
                <a:spcPts val="800"/>
              </a:spcBef>
              <a:spcAft>
                <a:spcPts val="0"/>
              </a:spcAft>
              <a:buSzPts val="1800"/>
              <a:buNone/>
            </a:pPr>
            <a:r>
              <a:rPr lang="en-US"/>
              <a:t>Dhananjay Vishwakarma</a:t>
            </a:r>
            <a:endParaRPr/>
          </a:p>
          <a:p>
            <a:pPr indent="0" lvl="0" marL="0" rtl="0" algn="l">
              <a:lnSpc>
                <a:spcPct val="90000"/>
              </a:lnSpc>
              <a:spcBef>
                <a:spcPts val="8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