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theme/themeOverride2.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theme/themeOverride3.xml" ContentType="application/vnd.openxmlformats-officedocument.themeOverride+xml"/>
  <Override PartName="/ppt/drawings/drawing8.xml" ContentType="application/vnd.openxmlformats-officedocument.drawingml.chartshapes+xml"/>
  <Override PartName="/ppt/charts/chart9.xml" ContentType="application/vnd.openxmlformats-officedocument.drawingml.chart+xml"/>
  <Override PartName="/ppt/drawings/drawing9.xml" ContentType="application/vnd.openxmlformats-officedocument.drawingml.chartshapes+xml"/>
  <Override PartName="/ppt/charts/chart10.xml" ContentType="application/vnd.openxmlformats-officedocument.drawingml.chart+xml"/>
  <Override PartName="/ppt/drawings/drawing10.xml" ContentType="application/vnd.openxmlformats-officedocument.drawingml.chartshapes+xml"/>
  <Override PartName="/ppt/charts/chart11.xml" ContentType="application/vnd.openxmlformats-officedocument.drawingml.chart+xml"/>
  <Override PartName="/ppt/drawings/drawing1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88" r:id="rId6"/>
    <p:sldMasterId id="2147483716" r:id="rId7"/>
  </p:sldMasterIdLst>
  <p:notesMasterIdLst>
    <p:notesMasterId r:id="rId21"/>
  </p:notesMasterIdLst>
  <p:handoutMasterIdLst>
    <p:handoutMasterId r:id="rId22"/>
  </p:handoutMasterIdLst>
  <p:sldIdLst>
    <p:sldId id="256" r:id="rId8"/>
    <p:sldId id="296" r:id="rId9"/>
    <p:sldId id="299" r:id="rId10"/>
    <p:sldId id="300" r:id="rId11"/>
    <p:sldId id="301" r:id="rId12"/>
    <p:sldId id="278" r:id="rId13"/>
    <p:sldId id="284" r:id="rId14"/>
    <p:sldId id="297" r:id="rId15"/>
    <p:sldId id="304" r:id="rId16"/>
    <p:sldId id="303" r:id="rId17"/>
    <p:sldId id="287" r:id="rId18"/>
    <p:sldId id="294" r:id="rId19"/>
    <p:sldId id="302" r:id="rId20"/>
  </p:sldIdLst>
  <p:sldSz cx="9144000" cy="6858000" type="screen4x3"/>
  <p:notesSz cx="6724650" cy="9774238"/>
  <p:defaultTextStyle>
    <a:defPPr>
      <a:defRPr lang="en-GB"/>
    </a:defPPr>
    <a:lvl1pPr algn="l" rtl="0" fontAlgn="base">
      <a:spcBef>
        <a:spcPct val="0"/>
      </a:spcBef>
      <a:spcAft>
        <a:spcPct val="0"/>
      </a:spcAft>
      <a:defRPr sz="1200" kern="1200">
        <a:solidFill>
          <a:srgbClr val="0F54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78">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575E"/>
    <a:srgbClr val="88787C"/>
    <a:srgbClr val="525E65"/>
    <a:srgbClr val="F0C700"/>
    <a:srgbClr val="656351"/>
    <a:srgbClr val="58867B"/>
    <a:srgbClr val="5090C8"/>
    <a:srgbClr val="B8AAA2"/>
    <a:srgbClr val="FFD617"/>
    <a:srgbClr val="5F70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053"/>
    <p:restoredTop sz="94674" autoAdjust="0"/>
  </p:normalViewPr>
  <p:slideViewPr>
    <p:cSldViewPr>
      <p:cViewPr>
        <p:scale>
          <a:sx n="115" d="100"/>
          <a:sy n="115" d="100"/>
        </p:scale>
        <p:origin x="-924" y="1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678" y="-114"/>
      </p:cViewPr>
      <p:guideLst>
        <p:guide orient="horz" pos="3078"/>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oleObject" Target="file:///\\net1.cec.eu.int\CNECT\F\4\DATABASES\EUROSTAT\HH%202015\Skills-dim.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package" Target="../embeddings/Microsoft_Excel_Worksheet4.xlsx"/><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net1.cec.eu.int\CNECT\F\4\DATABASES\EUROSTAT\HH%202015\Skills-di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100" dirty="0" smtClean="0"/>
              <a:t> DESI 2016, Human Capital dimension, by country</a:t>
            </a:r>
            <a:endParaRPr lang="en-GB" sz="1100" dirty="0"/>
          </a:p>
        </c:rich>
      </c:tx>
      <c:layout/>
      <c:overlay val="0"/>
    </c:title>
    <c:autoTitleDeleted val="0"/>
    <c:plotArea>
      <c:layout>
        <c:manualLayout>
          <c:layoutTarget val="inner"/>
          <c:xMode val="edge"/>
          <c:yMode val="edge"/>
          <c:x val="5.247411413640634E-2"/>
          <c:y val="0.12532818473042728"/>
          <c:w val="0.93405787239558014"/>
          <c:h val="0.66555089233992648"/>
        </c:manualLayout>
      </c:layout>
      <c:barChart>
        <c:barDir val="col"/>
        <c:grouping val="stacked"/>
        <c:varyColors val="0"/>
        <c:ser>
          <c:idx val="0"/>
          <c:order val="0"/>
          <c:tx>
            <c:strRef>
              <c:f>'DESI HC'!$C$34</c:f>
              <c:strCache>
                <c:ptCount val="1"/>
                <c:pt idx="0">
                  <c:v>Basic skills and usage</c:v>
                </c:pt>
              </c:strCache>
            </c:strRef>
          </c:tx>
          <c:spPr>
            <a:solidFill>
              <a:srgbClr val="FF0000"/>
            </a:solidFill>
          </c:spPr>
          <c:invertIfNegative val="0"/>
          <c:cat>
            <c:strRef>
              <c:f>'DESI HC'!$A$35:$A$64</c:f>
              <c:strCache>
                <c:ptCount val="30"/>
                <c:pt idx="0">
                  <c:v>FI</c:v>
                </c:pt>
                <c:pt idx="1">
                  <c:v>SE</c:v>
                </c:pt>
                <c:pt idx="2">
                  <c:v>UK</c:v>
                </c:pt>
                <c:pt idx="3">
                  <c:v>NO</c:v>
                </c:pt>
                <c:pt idx="4">
                  <c:v>LU</c:v>
                </c:pt>
                <c:pt idx="5">
                  <c:v>DK</c:v>
                </c:pt>
                <c:pt idx="6">
                  <c:v>NL</c:v>
                </c:pt>
                <c:pt idx="7">
                  <c:v>EE</c:v>
                </c:pt>
                <c:pt idx="8">
                  <c:v>AT</c:v>
                </c:pt>
                <c:pt idx="9">
                  <c:v>DE</c:v>
                </c:pt>
                <c:pt idx="10">
                  <c:v>IE</c:v>
                </c:pt>
                <c:pt idx="11">
                  <c:v>BE</c:v>
                </c:pt>
                <c:pt idx="12">
                  <c:v>FR</c:v>
                </c:pt>
                <c:pt idx="13">
                  <c:v>SI</c:v>
                </c:pt>
                <c:pt idx="14">
                  <c:v>CZ</c:v>
                </c:pt>
                <c:pt idx="15">
                  <c:v>MT</c:v>
                </c:pt>
                <c:pt idx="16">
                  <c:v>SK</c:v>
                </c:pt>
                <c:pt idx="17">
                  <c:v>EU28</c:v>
                </c:pt>
                <c:pt idx="18">
                  <c:v>HU</c:v>
                </c:pt>
                <c:pt idx="19">
                  <c:v>ES</c:v>
                </c:pt>
                <c:pt idx="20">
                  <c:v>LT</c:v>
                </c:pt>
                <c:pt idx="21">
                  <c:v>PT</c:v>
                </c:pt>
                <c:pt idx="22">
                  <c:v>HR</c:v>
                </c:pt>
                <c:pt idx="23">
                  <c:v>PL</c:v>
                </c:pt>
                <c:pt idx="24">
                  <c:v>LV</c:v>
                </c:pt>
                <c:pt idx="25">
                  <c:v>IT</c:v>
                </c:pt>
                <c:pt idx="26">
                  <c:v>CY</c:v>
                </c:pt>
                <c:pt idx="27">
                  <c:v>EL</c:v>
                </c:pt>
                <c:pt idx="28">
                  <c:v>RO</c:v>
                </c:pt>
                <c:pt idx="29">
                  <c:v>BG</c:v>
                </c:pt>
              </c:strCache>
            </c:strRef>
          </c:cat>
          <c:val>
            <c:numRef>
              <c:f>'DESI HC'!$C$35:$C$64</c:f>
              <c:numCache>
                <c:formatCode>0.00%</c:formatCode>
                <c:ptCount val="30"/>
                <c:pt idx="0">
                  <c:v>0.399664686468647</c:v>
                </c:pt>
                <c:pt idx="1">
                  <c:v>0.38266716171617199</c:v>
                </c:pt>
                <c:pt idx="2">
                  <c:v>0.37615767326732702</c:v>
                </c:pt>
                <c:pt idx="3">
                  <c:v>0.43170792079207898</c:v>
                </c:pt>
                <c:pt idx="4">
                  <c:v>0.45247640264026401</c:v>
                </c:pt>
                <c:pt idx="5">
                  <c:v>0.40988358085808602</c:v>
                </c:pt>
                <c:pt idx="6">
                  <c:v>0.39666881188118802</c:v>
                </c:pt>
                <c:pt idx="7">
                  <c:v>0.353647359735974</c:v>
                </c:pt>
                <c:pt idx="8">
                  <c:v>0.33093869636963702</c:v>
                </c:pt>
                <c:pt idx="9">
                  <c:v>0.35266559405940601</c:v>
                </c:pt>
                <c:pt idx="10">
                  <c:v>0.26985552805280499</c:v>
                </c:pt>
                <c:pt idx="11">
                  <c:v>0.333443894389439</c:v>
                </c:pt>
                <c:pt idx="12">
                  <c:v>0.31461641914191402</c:v>
                </c:pt>
                <c:pt idx="13">
                  <c:v>0.25683721122112202</c:v>
                </c:pt>
                <c:pt idx="14">
                  <c:v>0.29918523102310202</c:v>
                </c:pt>
                <c:pt idx="15">
                  <c:v>0.27540602310230999</c:v>
                </c:pt>
                <c:pt idx="16">
                  <c:v>0.27751377887788797</c:v>
                </c:pt>
                <c:pt idx="17">
                  <c:v>0.292105198019802</c:v>
                </c:pt>
                <c:pt idx="18">
                  <c:v>0.25785148514851502</c:v>
                </c:pt>
                <c:pt idx="19">
                  <c:v>0.28167863036303598</c:v>
                </c:pt>
                <c:pt idx="20">
                  <c:v>0.25143333333333301</c:v>
                </c:pt>
                <c:pt idx="21">
                  <c:v>0.225813696369637</c:v>
                </c:pt>
                <c:pt idx="22">
                  <c:v>0.23721699669967</c:v>
                </c:pt>
                <c:pt idx="23">
                  <c:v>0.20643003300330001</c:v>
                </c:pt>
                <c:pt idx="24">
                  <c:v>0.27078877887788799</c:v>
                </c:pt>
                <c:pt idx="25">
                  <c:v>0.208639686468647</c:v>
                </c:pt>
                <c:pt idx="26">
                  <c:v>0.23253308580858101</c:v>
                </c:pt>
                <c:pt idx="27">
                  <c:v>0.20891311881188099</c:v>
                </c:pt>
                <c:pt idx="28">
                  <c:v>0.118622359735974</c:v>
                </c:pt>
                <c:pt idx="29">
                  <c:v>0.14238622112211199</c:v>
                </c:pt>
              </c:numCache>
            </c:numRef>
          </c:val>
        </c:ser>
        <c:ser>
          <c:idx val="1"/>
          <c:order val="1"/>
          <c:tx>
            <c:strRef>
              <c:f>'DESI HC'!$D$34</c:f>
              <c:strCache>
                <c:ptCount val="1"/>
                <c:pt idx="0">
                  <c:v>Advanced skills and development</c:v>
                </c:pt>
              </c:strCache>
            </c:strRef>
          </c:tx>
          <c:spPr>
            <a:solidFill>
              <a:srgbClr val="00B0F0"/>
            </a:solidFill>
          </c:spPr>
          <c:invertIfNegative val="0"/>
          <c:cat>
            <c:strRef>
              <c:f>'DESI HC'!$A$35:$A$64</c:f>
              <c:strCache>
                <c:ptCount val="30"/>
                <c:pt idx="0">
                  <c:v>FI</c:v>
                </c:pt>
                <c:pt idx="1">
                  <c:v>SE</c:v>
                </c:pt>
                <c:pt idx="2">
                  <c:v>UK</c:v>
                </c:pt>
                <c:pt idx="3">
                  <c:v>NO</c:v>
                </c:pt>
                <c:pt idx="4">
                  <c:v>LU</c:v>
                </c:pt>
                <c:pt idx="5">
                  <c:v>DK</c:v>
                </c:pt>
                <c:pt idx="6">
                  <c:v>NL</c:v>
                </c:pt>
                <c:pt idx="7">
                  <c:v>EE</c:v>
                </c:pt>
                <c:pt idx="8">
                  <c:v>AT</c:v>
                </c:pt>
                <c:pt idx="9">
                  <c:v>DE</c:v>
                </c:pt>
                <c:pt idx="10">
                  <c:v>IE</c:v>
                </c:pt>
                <c:pt idx="11">
                  <c:v>BE</c:v>
                </c:pt>
                <c:pt idx="12">
                  <c:v>FR</c:v>
                </c:pt>
                <c:pt idx="13">
                  <c:v>SI</c:v>
                </c:pt>
                <c:pt idx="14">
                  <c:v>CZ</c:v>
                </c:pt>
                <c:pt idx="15">
                  <c:v>MT</c:v>
                </c:pt>
                <c:pt idx="16">
                  <c:v>SK</c:v>
                </c:pt>
                <c:pt idx="17">
                  <c:v>EU28</c:v>
                </c:pt>
                <c:pt idx="18">
                  <c:v>HU</c:v>
                </c:pt>
                <c:pt idx="19">
                  <c:v>ES</c:v>
                </c:pt>
                <c:pt idx="20">
                  <c:v>LT</c:v>
                </c:pt>
                <c:pt idx="21">
                  <c:v>PT</c:v>
                </c:pt>
                <c:pt idx="22">
                  <c:v>HR</c:v>
                </c:pt>
                <c:pt idx="23">
                  <c:v>PL</c:v>
                </c:pt>
                <c:pt idx="24">
                  <c:v>LV</c:v>
                </c:pt>
                <c:pt idx="25">
                  <c:v>IT</c:v>
                </c:pt>
                <c:pt idx="26">
                  <c:v>CY</c:v>
                </c:pt>
                <c:pt idx="27">
                  <c:v>EL</c:v>
                </c:pt>
                <c:pt idx="28">
                  <c:v>RO</c:v>
                </c:pt>
                <c:pt idx="29">
                  <c:v>BG</c:v>
                </c:pt>
              </c:strCache>
            </c:strRef>
          </c:cat>
          <c:val>
            <c:numRef>
              <c:f>'DESI HC'!$D$35:$D$64</c:f>
              <c:numCache>
                <c:formatCode>0.00%</c:formatCode>
                <c:ptCount val="30"/>
                <c:pt idx="0">
                  <c:v>0.46852108910891099</c:v>
                </c:pt>
                <c:pt idx="1">
                  <c:v>0.39283757425742599</c:v>
                </c:pt>
                <c:pt idx="2">
                  <c:v>0.38857207920792097</c:v>
                </c:pt>
                <c:pt idx="3">
                  <c:v>0.32685643564356398</c:v>
                </c:pt>
                <c:pt idx="4">
                  <c:v>0.27918064356435601</c:v>
                </c:pt>
                <c:pt idx="5">
                  <c:v>0.31921757425742597</c:v>
                </c:pt>
                <c:pt idx="6">
                  <c:v>0.30934628712871298</c:v>
                </c:pt>
                <c:pt idx="7">
                  <c:v>0.33786826732673297</c:v>
                </c:pt>
                <c:pt idx="8">
                  <c:v>0.326428613861386</c:v>
                </c:pt>
                <c:pt idx="9">
                  <c:v>0.29378876237623802</c:v>
                </c:pt>
                <c:pt idx="10">
                  <c:v>0.36748658415841601</c:v>
                </c:pt>
                <c:pt idx="11">
                  <c:v>0.30293940594059399</c:v>
                </c:pt>
                <c:pt idx="12">
                  <c:v>0.31825415841584198</c:v>
                </c:pt>
                <c:pt idx="13">
                  <c:v>0.35960777227722801</c:v>
                </c:pt>
                <c:pt idx="14">
                  <c:v>0.31366668316831697</c:v>
                </c:pt>
                <c:pt idx="15">
                  <c:v>0.32462995049505</c:v>
                </c:pt>
                <c:pt idx="16">
                  <c:v>0.31695851485148502</c:v>
                </c:pt>
                <c:pt idx="17">
                  <c:v>0.29893199504950502</c:v>
                </c:pt>
                <c:pt idx="18">
                  <c:v>0.30883767326732697</c:v>
                </c:pt>
                <c:pt idx="19">
                  <c:v>0.27540024752475201</c:v>
                </c:pt>
                <c:pt idx="20">
                  <c:v>0.23280341584158401</c:v>
                </c:pt>
                <c:pt idx="21">
                  <c:v>0.25736658415841601</c:v>
                </c:pt>
                <c:pt idx="22">
                  <c:v>0.242142722772277</c:v>
                </c:pt>
                <c:pt idx="23">
                  <c:v>0.266842128712871</c:v>
                </c:pt>
                <c:pt idx="24">
                  <c:v>0.18701990099009899</c:v>
                </c:pt>
                <c:pt idx="25">
                  <c:v>0.21258287128712899</c:v>
                </c:pt>
                <c:pt idx="26">
                  <c:v>0.17316603960395999</c:v>
                </c:pt>
                <c:pt idx="27">
                  <c:v>0.16673074257425699</c:v>
                </c:pt>
                <c:pt idx="28">
                  <c:v>0.24029470297029701</c:v>
                </c:pt>
                <c:pt idx="29">
                  <c:v>0.18534579207920801</c:v>
                </c:pt>
              </c:numCache>
            </c:numRef>
          </c:val>
        </c:ser>
        <c:dLbls>
          <c:showLegendKey val="0"/>
          <c:showVal val="0"/>
          <c:showCatName val="0"/>
          <c:showSerName val="0"/>
          <c:showPercent val="0"/>
          <c:showBubbleSize val="0"/>
        </c:dLbls>
        <c:gapWidth val="75"/>
        <c:overlap val="100"/>
        <c:axId val="142390400"/>
        <c:axId val="142392320"/>
      </c:barChart>
      <c:catAx>
        <c:axId val="142390400"/>
        <c:scaling>
          <c:orientation val="minMax"/>
        </c:scaling>
        <c:delete val="0"/>
        <c:axPos val="b"/>
        <c:majorTickMark val="out"/>
        <c:minorTickMark val="none"/>
        <c:tickLblPos val="nextTo"/>
        <c:txPr>
          <a:bodyPr/>
          <a:lstStyle/>
          <a:p>
            <a:pPr>
              <a:defRPr baseline="0"/>
            </a:pPr>
            <a:endParaRPr lang="en-US"/>
          </a:p>
        </c:txPr>
        <c:crossAx val="142392320"/>
        <c:crosses val="autoZero"/>
        <c:auto val="1"/>
        <c:lblAlgn val="ctr"/>
        <c:lblOffset val="100"/>
        <c:noMultiLvlLbl val="0"/>
      </c:catAx>
      <c:valAx>
        <c:axId val="142392320"/>
        <c:scaling>
          <c:orientation val="minMax"/>
        </c:scaling>
        <c:delete val="0"/>
        <c:axPos val="l"/>
        <c:majorGridlines>
          <c:spPr>
            <a:ln>
              <a:prstDash val="dash"/>
            </a:ln>
          </c:spPr>
        </c:majorGridlines>
        <c:numFmt formatCode="0.00%" sourceLinked="1"/>
        <c:majorTickMark val="out"/>
        <c:minorTickMark val="none"/>
        <c:tickLblPos val="nextTo"/>
        <c:crossAx val="142390400"/>
        <c:crosses val="autoZero"/>
        <c:crossBetween val="between"/>
      </c:valAx>
    </c:plotArea>
    <c:legend>
      <c:legendPos val="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Sheet2!$B$12</c:f>
              <c:strCache>
                <c:ptCount val="1"/>
                <c:pt idx="0">
                  <c:v>have used word processing software</c:v>
                </c:pt>
              </c:strCache>
            </c:strRef>
          </c:tx>
          <c:spPr>
            <a:solidFill>
              <a:schemeClr val="tx2">
                <a:lumMod val="40000"/>
                <a:lumOff val="60000"/>
              </a:schemeClr>
            </a:solidFill>
          </c:spPr>
          <c:invertIfNegative val="0"/>
          <c:cat>
            <c:strRef>
              <c:f>Sheet2!$A$14:$A$41</c:f>
              <c:strCache>
                <c:ptCount val="28"/>
                <c:pt idx="0">
                  <c:v>LU</c:v>
                </c:pt>
                <c:pt idx="1">
                  <c:v>DK</c:v>
                </c:pt>
                <c:pt idx="2">
                  <c:v>FI</c:v>
                </c:pt>
                <c:pt idx="3">
                  <c:v>AT</c:v>
                </c:pt>
                <c:pt idx="4">
                  <c:v>SE</c:v>
                </c:pt>
                <c:pt idx="5">
                  <c:v>NL</c:v>
                </c:pt>
                <c:pt idx="6">
                  <c:v>DE</c:v>
                </c:pt>
                <c:pt idx="7">
                  <c:v>HR</c:v>
                </c:pt>
                <c:pt idx="8">
                  <c:v>PT</c:v>
                </c:pt>
                <c:pt idx="9">
                  <c:v>UK</c:v>
                </c:pt>
                <c:pt idx="10">
                  <c:v>EL</c:v>
                </c:pt>
                <c:pt idx="11">
                  <c:v>LT</c:v>
                </c:pt>
                <c:pt idx="12">
                  <c:v>SI</c:v>
                </c:pt>
                <c:pt idx="13">
                  <c:v>EE</c:v>
                </c:pt>
                <c:pt idx="14">
                  <c:v>CZ</c:v>
                </c:pt>
                <c:pt idx="15">
                  <c:v>ES</c:v>
                </c:pt>
                <c:pt idx="16">
                  <c:v>IT</c:v>
                </c:pt>
                <c:pt idx="17">
                  <c:v>BE</c:v>
                </c:pt>
                <c:pt idx="18">
                  <c:v>SK</c:v>
                </c:pt>
                <c:pt idx="19">
                  <c:v>FR</c:v>
                </c:pt>
                <c:pt idx="20">
                  <c:v>MT</c:v>
                </c:pt>
                <c:pt idx="21">
                  <c:v>HU</c:v>
                </c:pt>
                <c:pt idx="22">
                  <c:v>CY</c:v>
                </c:pt>
                <c:pt idx="23">
                  <c:v>LV</c:v>
                </c:pt>
                <c:pt idx="24">
                  <c:v>PL</c:v>
                </c:pt>
                <c:pt idx="25">
                  <c:v>BG</c:v>
                </c:pt>
                <c:pt idx="26">
                  <c:v>IE</c:v>
                </c:pt>
                <c:pt idx="27">
                  <c:v>RO</c:v>
                </c:pt>
              </c:strCache>
            </c:strRef>
          </c:cat>
          <c:val>
            <c:numRef>
              <c:f>Sheet2!$B$14:$B$41</c:f>
              <c:numCache>
                <c:formatCode>0%</c:formatCode>
                <c:ptCount val="28"/>
                <c:pt idx="0">
                  <c:v>0.84474000000000005</c:v>
                </c:pt>
                <c:pt idx="1">
                  <c:v>0.72309299999999999</c:v>
                </c:pt>
                <c:pt idx="2">
                  <c:v>0.77302599999999999</c:v>
                </c:pt>
                <c:pt idx="3">
                  <c:v>0.75030699999999995</c:v>
                </c:pt>
                <c:pt idx="4">
                  <c:v>0.74582800000000005</c:v>
                </c:pt>
                <c:pt idx="5">
                  <c:v>0.74182099999999995</c:v>
                </c:pt>
                <c:pt idx="6">
                  <c:v>0.69781599999999999</c:v>
                </c:pt>
                <c:pt idx="7">
                  <c:v>0.75966199999999995</c:v>
                </c:pt>
                <c:pt idx="8">
                  <c:v>0.69502799999999998</c:v>
                </c:pt>
                <c:pt idx="9">
                  <c:v>0.64526300000000003</c:v>
                </c:pt>
                <c:pt idx="10">
                  <c:v>0.74770700000000001</c:v>
                </c:pt>
                <c:pt idx="11">
                  <c:v>0.64399399999999996</c:v>
                </c:pt>
                <c:pt idx="12">
                  <c:v>0.68318199999999996</c:v>
                </c:pt>
                <c:pt idx="13">
                  <c:v>0.66626200000000002</c:v>
                </c:pt>
                <c:pt idx="14">
                  <c:v>0.68170500000000001</c:v>
                </c:pt>
                <c:pt idx="15">
                  <c:v>0.657748</c:v>
                </c:pt>
                <c:pt idx="16">
                  <c:v>0.63225100000000001</c:v>
                </c:pt>
                <c:pt idx="17">
                  <c:v>0.64963400000000004</c:v>
                </c:pt>
                <c:pt idx="18">
                  <c:v>0.64206600000000003</c:v>
                </c:pt>
                <c:pt idx="19">
                  <c:v>0.61499000000000004</c:v>
                </c:pt>
                <c:pt idx="20">
                  <c:v>0.65318900000000002</c:v>
                </c:pt>
                <c:pt idx="21">
                  <c:v>0.64811200000000002</c:v>
                </c:pt>
                <c:pt idx="22">
                  <c:v>0.61669399999999996</c:v>
                </c:pt>
                <c:pt idx="23">
                  <c:v>0.58892699999999998</c:v>
                </c:pt>
                <c:pt idx="24">
                  <c:v>0.48766700000000002</c:v>
                </c:pt>
                <c:pt idx="25">
                  <c:v>0.49023099999999997</c:v>
                </c:pt>
                <c:pt idx="26">
                  <c:v>0.51141499999999995</c:v>
                </c:pt>
                <c:pt idx="27">
                  <c:v>0.27086300000000002</c:v>
                </c:pt>
              </c:numCache>
            </c:numRef>
          </c:val>
        </c:ser>
        <c:ser>
          <c:idx val="1"/>
          <c:order val="1"/>
          <c:tx>
            <c:strRef>
              <c:f>Sheet2!$C$12</c:f>
              <c:strCache>
                <c:ptCount val="1"/>
                <c:pt idx="0">
                  <c:v>have used spreadsheet software</c:v>
                </c:pt>
              </c:strCache>
            </c:strRef>
          </c:tx>
          <c:spPr>
            <a:solidFill>
              <a:schemeClr val="accent3">
                <a:lumMod val="60000"/>
                <a:lumOff val="40000"/>
              </a:schemeClr>
            </a:solidFill>
          </c:spPr>
          <c:invertIfNegative val="0"/>
          <c:cat>
            <c:strRef>
              <c:f>Sheet2!$A$14:$A$41</c:f>
              <c:strCache>
                <c:ptCount val="28"/>
                <c:pt idx="0">
                  <c:v>LU</c:v>
                </c:pt>
                <c:pt idx="1">
                  <c:v>DK</c:v>
                </c:pt>
                <c:pt idx="2">
                  <c:v>FI</c:v>
                </c:pt>
                <c:pt idx="3">
                  <c:v>AT</c:v>
                </c:pt>
                <c:pt idx="4">
                  <c:v>SE</c:v>
                </c:pt>
                <c:pt idx="5">
                  <c:v>NL</c:v>
                </c:pt>
                <c:pt idx="6">
                  <c:v>DE</c:v>
                </c:pt>
                <c:pt idx="7">
                  <c:v>HR</c:v>
                </c:pt>
                <c:pt idx="8">
                  <c:v>PT</c:v>
                </c:pt>
                <c:pt idx="9">
                  <c:v>UK</c:v>
                </c:pt>
                <c:pt idx="10">
                  <c:v>EL</c:v>
                </c:pt>
                <c:pt idx="11">
                  <c:v>LT</c:v>
                </c:pt>
                <c:pt idx="12">
                  <c:v>SI</c:v>
                </c:pt>
                <c:pt idx="13">
                  <c:v>EE</c:v>
                </c:pt>
                <c:pt idx="14">
                  <c:v>CZ</c:v>
                </c:pt>
                <c:pt idx="15">
                  <c:v>ES</c:v>
                </c:pt>
                <c:pt idx="16">
                  <c:v>IT</c:v>
                </c:pt>
                <c:pt idx="17">
                  <c:v>BE</c:v>
                </c:pt>
                <c:pt idx="18">
                  <c:v>SK</c:v>
                </c:pt>
                <c:pt idx="19">
                  <c:v>FR</c:v>
                </c:pt>
                <c:pt idx="20">
                  <c:v>MT</c:v>
                </c:pt>
                <c:pt idx="21">
                  <c:v>HU</c:v>
                </c:pt>
                <c:pt idx="22">
                  <c:v>CY</c:v>
                </c:pt>
                <c:pt idx="23">
                  <c:v>LV</c:v>
                </c:pt>
                <c:pt idx="24">
                  <c:v>PL</c:v>
                </c:pt>
                <c:pt idx="25">
                  <c:v>BG</c:v>
                </c:pt>
                <c:pt idx="26">
                  <c:v>IE</c:v>
                </c:pt>
                <c:pt idx="27">
                  <c:v>RO</c:v>
                </c:pt>
              </c:strCache>
            </c:strRef>
          </c:cat>
          <c:val>
            <c:numRef>
              <c:f>Sheet2!$C$14:$C$41</c:f>
              <c:numCache>
                <c:formatCode>0%</c:formatCode>
                <c:ptCount val="28"/>
                <c:pt idx="0">
                  <c:v>0.66384200000000004</c:v>
                </c:pt>
                <c:pt idx="1">
                  <c:v>0.65657600000000005</c:v>
                </c:pt>
                <c:pt idx="2">
                  <c:v>0.55954599999999999</c:v>
                </c:pt>
                <c:pt idx="3">
                  <c:v>0.53814399999999996</c:v>
                </c:pt>
                <c:pt idx="4">
                  <c:v>0.48804799999999998</c:v>
                </c:pt>
                <c:pt idx="5">
                  <c:v>0.54592600000000002</c:v>
                </c:pt>
                <c:pt idx="6">
                  <c:v>0.42922900000000003</c:v>
                </c:pt>
                <c:pt idx="7">
                  <c:v>0.64347299999999996</c:v>
                </c:pt>
                <c:pt idx="8">
                  <c:v>0.51546599999999998</c:v>
                </c:pt>
                <c:pt idx="9">
                  <c:v>0.46069300000000002</c:v>
                </c:pt>
                <c:pt idx="10">
                  <c:v>0.58324500000000001</c:v>
                </c:pt>
                <c:pt idx="11">
                  <c:v>0.55992699999999995</c:v>
                </c:pt>
                <c:pt idx="12">
                  <c:v>0.56091000000000002</c:v>
                </c:pt>
                <c:pt idx="13">
                  <c:v>0.55540400000000001</c:v>
                </c:pt>
                <c:pt idx="14">
                  <c:v>0.53623799999999999</c:v>
                </c:pt>
                <c:pt idx="15">
                  <c:v>0.47538200000000003</c:v>
                </c:pt>
                <c:pt idx="16">
                  <c:v>0.44967099999999999</c:v>
                </c:pt>
                <c:pt idx="17">
                  <c:v>0.49291600000000002</c:v>
                </c:pt>
                <c:pt idx="18">
                  <c:v>0.43767400000000001</c:v>
                </c:pt>
                <c:pt idx="19">
                  <c:v>0.47397</c:v>
                </c:pt>
                <c:pt idx="20">
                  <c:v>0.49565599999999999</c:v>
                </c:pt>
                <c:pt idx="21">
                  <c:v>0.48890800000000001</c:v>
                </c:pt>
                <c:pt idx="22">
                  <c:v>0.38098599999999999</c:v>
                </c:pt>
                <c:pt idx="23">
                  <c:v>0.39694600000000002</c:v>
                </c:pt>
                <c:pt idx="24">
                  <c:v>0.34035100000000001</c:v>
                </c:pt>
                <c:pt idx="25">
                  <c:v>0.25776199999999999</c:v>
                </c:pt>
                <c:pt idx="26">
                  <c:v>0.34401700000000002</c:v>
                </c:pt>
                <c:pt idx="27">
                  <c:v>0.14838499999999999</c:v>
                </c:pt>
              </c:numCache>
            </c:numRef>
          </c:val>
        </c:ser>
        <c:ser>
          <c:idx val="2"/>
          <c:order val="2"/>
          <c:tx>
            <c:strRef>
              <c:f>Sheet2!$D$12</c:f>
              <c:strCache>
                <c:ptCount val="1"/>
                <c:pt idx="0">
                  <c:v>have used software to edit photos, video or audio files</c:v>
                </c:pt>
              </c:strCache>
            </c:strRef>
          </c:tx>
          <c:spPr>
            <a:solidFill>
              <a:schemeClr val="accent4">
                <a:lumMod val="60000"/>
                <a:lumOff val="40000"/>
              </a:schemeClr>
            </a:solidFill>
          </c:spPr>
          <c:invertIfNegative val="0"/>
          <c:cat>
            <c:strRef>
              <c:f>Sheet2!$A$14:$A$41</c:f>
              <c:strCache>
                <c:ptCount val="28"/>
                <c:pt idx="0">
                  <c:v>LU</c:v>
                </c:pt>
                <c:pt idx="1">
                  <c:v>DK</c:v>
                </c:pt>
                <c:pt idx="2">
                  <c:v>FI</c:v>
                </c:pt>
                <c:pt idx="3">
                  <c:v>AT</c:v>
                </c:pt>
                <c:pt idx="4">
                  <c:v>SE</c:v>
                </c:pt>
                <c:pt idx="5">
                  <c:v>NL</c:v>
                </c:pt>
                <c:pt idx="6">
                  <c:v>DE</c:v>
                </c:pt>
                <c:pt idx="7">
                  <c:v>HR</c:v>
                </c:pt>
                <c:pt idx="8">
                  <c:v>PT</c:v>
                </c:pt>
                <c:pt idx="9">
                  <c:v>UK</c:v>
                </c:pt>
                <c:pt idx="10">
                  <c:v>EL</c:v>
                </c:pt>
                <c:pt idx="11">
                  <c:v>LT</c:v>
                </c:pt>
                <c:pt idx="12">
                  <c:v>SI</c:v>
                </c:pt>
                <c:pt idx="13">
                  <c:v>EE</c:v>
                </c:pt>
                <c:pt idx="14">
                  <c:v>CZ</c:v>
                </c:pt>
                <c:pt idx="15">
                  <c:v>ES</c:v>
                </c:pt>
                <c:pt idx="16">
                  <c:v>IT</c:v>
                </c:pt>
                <c:pt idx="17">
                  <c:v>BE</c:v>
                </c:pt>
                <c:pt idx="18">
                  <c:v>SK</c:v>
                </c:pt>
                <c:pt idx="19">
                  <c:v>FR</c:v>
                </c:pt>
                <c:pt idx="20">
                  <c:v>MT</c:v>
                </c:pt>
                <c:pt idx="21">
                  <c:v>HU</c:v>
                </c:pt>
                <c:pt idx="22">
                  <c:v>CY</c:v>
                </c:pt>
                <c:pt idx="23">
                  <c:v>LV</c:v>
                </c:pt>
                <c:pt idx="24">
                  <c:v>PL</c:v>
                </c:pt>
                <c:pt idx="25">
                  <c:v>BG</c:v>
                </c:pt>
                <c:pt idx="26">
                  <c:v>IE</c:v>
                </c:pt>
                <c:pt idx="27">
                  <c:v>RO</c:v>
                </c:pt>
              </c:strCache>
            </c:strRef>
          </c:cat>
          <c:val>
            <c:numRef>
              <c:f>Sheet2!$D$14:$D$41</c:f>
              <c:numCache>
                <c:formatCode>0%</c:formatCode>
                <c:ptCount val="28"/>
                <c:pt idx="0">
                  <c:v>0.55892699999999995</c:v>
                </c:pt>
                <c:pt idx="1">
                  <c:v>0.50854500000000002</c:v>
                </c:pt>
                <c:pt idx="2">
                  <c:v>0.56257199999999996</c:v>
                </c:pt>
                <c:pt idx="3">
                  <c:v>0.55029799999999995</c:v>
                </c:pt>
                <c:pt idx="4">
                  <c:v>0.40774300000000002</c:v>
                </c:pt>
                <c:pt idx="5">
                  <c:v>0.460117</c:v>
                </c:pt>
                <c:pt idx="6">
                  <c:v>0.512961</c:v>
                </c:pt>
                <c:pt idx="7">
                  <c:v>0.41046500000000002</c:v>
                </c:pt>
                <c:pt idx="8">
                  <c:v>0.51485599999999998</c:v>
                </c:pt>
                <c:pt idx="9">
                  <c:v>0.502583</c:v>
                </c:pt>
                <c:pt idx="10">
                  <c:v>0.215589</c:v>
                </c:pt>
                <c:pt idx="11">
                  <c:v>0.50878299999999999</c:v>
                </c:pt>
                <c:pt idx="12">
                  <c:v>0.42563699999999999</c:v>
                </c:pt>
                <c:pt idx="13">
                  <c:v>0.44033</c:v>
                </c:pt>
                <c:pt idx="14">
                  <c:v>0.32748500000000003</c:v>
                </c:pt>
                <c:pt idx="15">
                  <c:v>0.44695699999999999</c:v>
                </c:pt>
                <c:pt idx="16">
                  <c:v>0.37385699999999999</c:v>
                </c:pt>
                <c:pt idx="17">
                  <c:v>0.377384</c:v>
                </c:pt>
                <c:pt idx="18">
                  <c:v>0.28947299999999998</c:v>
                </c:pt>
                <c:pt idx="19">
                  <c:v>0.36869000000000002</c:v>
                </c:pt>
                <c:pt idx="20">
                  <c:v>0.40477200000000002</c:v>
                </c:pt>
                <c:pt idx="21">
                  <c:v>0.37270199999999998</c:v>
                </c:pt>
                <c:pt idx="22">
                  <c:v>0.39790799999999998</c:v>
                </c:pt>
                <c:pt idx="23">
                  <c:v>0.27602700000000002</c:v>
                </c:pt>
                <c:pt idx="24">
                  <c:v>0.37160399999999999</c:v>
                </c:pt>
                <c:pt idx="25">
                  <c:v>0.20458200000000001</c:v>
                </c:pt>
                <c:pt idx="26">
                  <c:v>0.30840899999999999</c:v>
                </c:pt>
                <c:pt idx="27">
                  <c:v>0.240533</c:v>
                </c:pt>
              </c:numCache>
            </c:numRef>
          </c:val>
        </c:ser>
        <c:ser>
          <c:idx val="3"/>
          <c:order val="3"/>
          <c:tx>
            <c:strRef>
              <c:f>Sheet2!$E$12</c:f>
              <c:strCache>
                <c:ptCount val="1"/>
                <c:pt idx="0">
                  <c:v>have internet experience but no software skills (none of previou three)</c:v>
                </c:pt>
              </c:strCache>
            </c:strRef>
          </c:tx>
          <c:spPr>
            <a:solidFill>
              <a:srgbClr val="FF0000"/>
            </a:solidFill>
          </c:spPr>
          <c:invertIfNegative val="0"/>
          <c:cat>
            <c:strRef>
              <c:f>Sheet2!$A$14:$A$41</c:f>
              <c:strCache>
                <c:ptCount val="28"/>
                <c:pt idx="0">
                  <c:v>LU</c:v>
                </c:pt>
                <c:pt idx="1">
                  <c:v>DK</c:v>
                </c:pt>
                <c:pt idx="2">
                  <c:v>FI</c:v>
                </c:pt>
                <c:pt idx="3">
                  <c:v>AT</c:v>
                </c:pt>
                <c:pt idx="4">
                  <c:v>SE</c:v>
                </c:pt>
                <c:pt idx="5">
                  <c:v>NL</c:v>
                </c:pt>
                <c:pt idx="6">
                  <c:v>DE</c:v>
                </c:pt>
                <c:pt idx="7">
                  <c:v>HR</c:v>
                </c:pt>
                <c:pt idx="8">
                  <c:v>PT</c:v>
                </c:pt>
                <c:pt idx="9">
                  <c:v>UK</c:v>
                </c:pt>
                <c:pt idx="10">
                  <c:v>EL</c:v>
                </c:pt>
                <c:pt idx="11">
                  <c:v>LT</c:v>
                </c:pt>
                <c:pt idx="12">
                  <c:v>SI</c:v>
                </c:pt>
                <c:pt idx="13">
                  <c:v>EE</c:v>
                </c:pt>
                <c:pt idx="14">
                  <c:v>CZ</c:v>
                </c:pt>
                <c:pt idx="15">
                  <c:v>ES</c:v>
                </c:pt>
                <c:pt idx="16">
                  <c:v>IT</c:v>
                </c:pt>
                <c:pt idx="17">
                  <c:v>BE</c:v>
                </c:pt>
                <c:pt idx="18">
                  <c:v>SK</c:v>
                </c:pt>
                <c:pt idx="19">
                  <c:v>FR</c:v>
                </c:pt>
                <c:pt idx="20">
                  <c:v>MT</c:v>
                </c:pt>
                <c:pt idx="21">
                  <c:v>HU</c:v>
                </c:pt>
                <c:pt idx="22">
                  <c:v>CY</c:v>
                </c:pt>
                <c:pt idx="23">
                  <c:v>LV</c:v>
                </c:pt>
                <c:pt idx="24">
                  <c:v>PL</c:v>
                </c:pt>
                <c:pt idx="25">
                  <c:v>BG</c:v>
                </c:pt>
                <c:pt idx="26">
                  <c:v>IE</c:v>
                </c:pt>
                <c:pt idx="27">
                  <c:v>RO</c:v>
                </c:pt>
              </c:strCache>
            </c:strRef>
          </c:cat>
          <c:val>
            <c:numRef>
              <c:f>Sheet2!$E$14:$E$41</c:f>
              <c:numCache>
                <c:formatCode>0%</c:formatCode>
                <c:ptCount val="28"/>
                <c:pt idx="0">
                  <c:v>8.5870000000000002E-2</c:v>
                </c:pt>
                <c:pt idx="1">
                  <c:v>0.167743</c:v>
                </c:pt>
                <c:pt idx="2">
                  <c:v>0.17000100000000001</c:v>
                </c:pt>
                <c:pt idx="3">
                  <c:v>0.17607300000000001</c:v>
                </c:pt>
                <c:pt idx="4">
                  <c:v>0.19000600000000001</c:v>
                </c:pt>
                <c:pt idx="5">
                  <c:v>0.213501</c:v>
                </c:pt>
                <c:pt idx="6">
                  <c:v>0.21399599999999999</c:v>
                </c:pt>
                <c:pt idx="7">
                  <c:v>0.217866</c:v>
                </c:pt>
                <c:pt idx="8">
                  <c:v>0.220059</c:v>
                </c:pt>
                <c:pt idx="9">
                  <c:v>0.240869</c:v>
                </c:pt>
                <c:pt idx="10">
                  <c:v>0.243336</c:v>
                </c:pt>
                <c:pt idx="11">
                  <c:v>0.24568799999999999</c:v>
                </c:pt>
                <c:pt idx="12">
                  <c:v>0.25705299999999998</c:v>
                </c:pt>
                <c:pt idx="13">
                  <c:v>0.25951000000000002</c:v>
                </c:pt>
                <c:pt idx="14">
                  <c:v>0.26111800000000002</c:v>
                </c:pt>
                <c:pt idx="15">
                  <c:v>0.26436199999999999</c:v>
                </c:pt>
                <c:pt idx="16">
                  <c:v>0.26453300000000002</c:v>
                </c:pt>
                <c:pt idx="17">
                  <c:v>0.26477299999999998</c:v>
                </c:pt>
                <c:pt idx="18">
                  <c:v>0.27168999999999999</c:v>
                </c:pt>
                <c:pt idx="19">
                  <c:v>0.27984199999999998</c:v>
                </c:pt>
                <c:pt idx="20">
                  <c:v>0.28064800000000001</c:v>
                </c:pt>
                <c:pt idx="21">
                  <c:v>0.28445100000000001</c:v>
                </c:pt>
                <c:pt idx="22">
                  <c:v>0.31304399999999999</c:v>
                </c:pt>
                <c:pt idx="23">
                  <c:v>0.35759200000000002</c:v>
                </c:pt>
                <c:pt idx="24">
                  <c:v>0.36863099999999999</c:v>
                </c:pt>
                <c:pt idx="25">
                  <c:v>0.41276200000000002</c:v>
                </c:pt>
                <c:pt idx="26">
                  <c:v>0.41340399999999999</c:v>
                </c:pt>
                <c:pt idx="27">
                  <c:v>0.486265</c:v>
                </c:pt>
              </c:numCache>
            </c:numRef>
          </c:val>
        </c:ser>
        <c:dLbls>
          <c:showLegendKey val="0"/>
          <c:showVal val="0"/>
          <c:showCatName val="0"/>
          <c:showSerName val="0"/>
          <c:showPercent val="0"/>
          <c:showBubbleSize val="0"/>
        </c:dLbls>
        <c:gapWidth val="150"/>
        <c:axId val="140374016"/>
        <c:axId val="140375552"/>
      </c:barChart>
      <c:catAx>
        <c:axId val="140374016"/>
        <c:scaling>
          <c:orientation val="minMax"/>
        </c:scaling>
        <c:delete val="0"/>
        <c:axPos val="b"/>
        <c:majorTickMark val="out"/>
        <c:minorTickMark val="none"/>
        <c:tickLblPos val="nextTo"/>
        <c:crossAx val="140375552"/>
        <c:crosses val="autoZero"/>
        <c:auto val="1"/>
        <c:lblAlgn val="ctr"/>
        <c:lblOffset val="100"/>
        <c:noMultiLvlLbl val="0"/>
      </c:catAx>
      <c:valAx>
        <c:axId val="140375552"/>
        <c:scaling>
          <c:orientation val="minMax"/>
        </c:scaling>
        <c:delete val="0"/>
        <c:axPos val="l"/>
        <c:majorGridlines/>
        <c:numFmt formatCode="0%" sourceLinked="1"/>
        <c:majorTickMark val="out"/>
        <c:minorTickMark val="none"/>
        <c:tickLblPos val="nextTo"/>
        <c:crossAx val="140374016"/>
        <c:crosses val="autoZero"/>
        <c:crossBetween val="between"/>
      </c:valAx>
    </c:plotArea>
    <c:legend>
      <c:legendPos val="b"/>
      <c:layout>
        <c:manualLayout>
          <c:xMode val="edge"/>
          <c:yMode val="edge"/>
          <c:x val="6.5327433412745411E-2"/>
          <c:y val="0.77627640138750009"/>
          <c:w val="0.86645371979915253"/>
          <c:h val="0.1698329815205718"/>
        </c:manualLayout>
      </c:layout>
      <c:overlay val="0"/>
    </c:legend>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000" dirty="0" smtClean="0">
                <a:latin typeface="Arial" panose="020B0604020202020204" pitchFamily="34" charset="0"/>
                <a:cs typeface="Arial" panose="020B0604020202020204" pitchFamily="34" charset="0"/>
              </a:rPr>
              <a:t>Employment</a:t>
            </a:r>
            <a:r>
              <a:rPr lang="en-GB" sz="1000" baseline="0" dirty="0" smtClean="0">
                <a:latin typeface="Arial" panose="020B0604020202020204" pitchFamily="34" charset="0"/>
                <a:cs typeface="Arial" panose="020B0604020202020204" pitchFamily="34" charset="0"/>
              </a:rPr>
              <a:t> of ICT specialists in the EU in absolute terms and as a share of total employment, 2004-2014</a:t>
            </a:r>
            <a:endParaRPr lang="en-GB" sz="1000" dirty="0">
              <a:latin typeface="Arial" panose="020B0604020202020204" pitchFamily="34" charset="0"/>
              <a:cs typeface="Arial" panose="020B0604020202020204" pitchFamily="34" charset="0"/>
            </a:endParaRPr>
          </a:p>
        </c:rich>
      </c:tx>
      <c:layout/>
      <c:overlay val="1"/>
    </c:title>
    <c:autoTitleDeleted val="0"/>
    <c:plotArea>
      <c:layout>
        <c:manualLayout>
          <c:layoutTarget val="inner"/>
          <c:xMode val="edge"/>
          <c:yMode val="edge"/>
          <c:x val="9.7377296587926515E-2"/>
          <c:y val="0.22896423189446186"/>
          <c:w val="0.82084251968503941"/>
          <c:h val="0.61758273297268962"/>
        </c:manualLayout>
      </c:layout>
      <c:barChart>
        <c:barDir val="col"/>
        <c:grouping val="clustered"/>
        <c:varyColors val="0"/>
        <c:ser>
          <c:idx val="0"/>
          <c:order val="0"/>
          <c:tx>
            <c:strRef>
              <c:f>'Figure 10'!$B$15</c:f>
              <c:strCache>
                <c:ptCount val="1"/>
                <c:pt idx="0">
                  <c:v>ICT employment, 1000s</c:v>
                </c:pt>
              </c:strCache>
            </c:strRef>
          </c:tx>
          <c:invertIfNegative val="0"/>
          <c:cat>
            <c:numRef>
              <c:f>'Figure 10'!$A$16:$A$26</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'Figure 10'!$B$16:$B$26</c:f>
              <c:numCache>
                <c:formatCode>0_ ;\-0\ </c:formatCode>
                <c:ptCount val="11"/>
                <c:pt idx="0">
                  <c:v>5101.0839999999998</c:v>
                </c:pt>
                <c:pt idx="1">
                  <c:v>5557.2269999999999</c:v>
                </c:pt>
                <c:pt idx="2">
                  <c:v>5891.4179999999997</c:v>
                </c:pt>
                <c:pt idx="3">
                  <c:v>6158.8379999999997</c:v>
                </c:pt>
                <c:pt idx="4">
                  <c:v>6280.1639999999998</c:v>
                </c:pt>
                <c:pt idx="5">
                  <c:v>6320.4639999999999</c:v>
                </c:pt>
                <c:pt idx="6">
                  <c:v>6334.3119999999999</c:v>
                </c:pt>
                <c:pt idx="7">
                  <c:v>6847.87</c:v>
                </c:pt>
                <c:pt idx="8">
                  <c:v>7464.8879999999999</c:v>
                </c:pt>
                <c:pt idx="9">
                  <c:v>7750.0219999999999</c:v>
                </c:pt>
                <c:pt idx="10">
                  <c:v>7997.0360000000001</c:v>
                </c:pt>
              </c:numCache>
            </c:numRef>
          </c:val>
        </c:ser>
        <c:dLbls>
          <c:showLegendKey val="0"/>
          <c:showVal val="0"/>
          <c:showCatName val="0"/>
          <c:showSerName val="0"/>
          <c:showPercent val="0"/>
          <c:showBubbleSize val="0"/>
        </c:dLbls>
        <c:gapWidth val="150"/>
        <c:axId val="83247488"/>
        <c:axId val="83249024"/>
      </c:barChart>
      <c:lineChart>
        <c:grouping val="standard"/>
        <c:varyColors val="0"/>
        <c:ser>
          <c:idx val="1"/>
          <c:order val="1"/>
          <c:tx>
            <c:strRef>
              <c:f>'Figure 10'!$C$15</c:f>
              <c:strCache>
                <c:ptCount val="1"/>
                <c:pt idx="0">
                  <c:v>share in total, %</c:v>
                </c:pt>
              </c:strCache>
            </c:strRef>
          </c:tx>
          <c:marker>
            <c:symbol val="none"/>
          </c:marker>
          <c:dPt>
            <c:idx val="7"/>
            <c:bubble3D val="0"/>
            <c:spPr>
              <a:ln>
                <a:prstDash val="sysDash"/>
              </a:ln>
            </c:spPr>
          </c:dPt>
          <c:cat>
            <c:numRef>
              <c:f>'Figure 10'!$A$16:$A$26</c:f>
              <c:numCache>
                <c:formatCode>General</c:formatCode>
                <c:ptCount val="11"/>
                <c:pt idx="0">
                  <c:v>2004</c:v>
                </c:pt>
                <c:pt idx="1">
                  <c:v>2005</c:v>
                </c:pt>
                <c:pt idx="2">
                  <c:v>2006</c:v>
                </c:pt>
                <c:pt idx="3">
                  <c:v>2007</c:v>
                </c:pt>
                <c:pt idx="4">
                  <c:v>2008</c:v>
                </c:pt>
                <c:pt idx="5">
                  <c:v>2009</c:v>
                </c:pt>
                <c:pt idx="6">
                  <c:v>2010</c:v>
                </c:pt>
                <c:pt idx="7">
                  <c:v>2011</c:v>
                </c:pt>
                <c:pt idx="8">
                  <c:v>2012</c:v>
                </c:pt>
                <c:pt idx="9">
                  <c:v>2013</c:v>
                </c:pt>
                <c:pt idx="10">
                  <c:v>2014</c:v>
                </c:pt>
              </c:numCache>
            </c:numRef>
          </c:cat>
          <c:val>
            <c:numRef>
              <c:f>'Figure 10'!$C$16:$C$26</c:f>
              <c:numCache>
                <c:formatCode>0.00</c:formatCode>
                <c:ptCount val="11"/>
                <c:pt idx="0">
                  <c:v>2.4500000000000002</c:v>
                </c:pt>
                <c:pt idx="1">
                  <c:v>2.6304740074600002</c:v>
                </c:pt>
                <c:pt idx="2">
                  <c:v>2.7363267714599999</c:v>
                </c:pt>
                <c:pt idx="3">
                  <c:v>2.80430880168</c:v>
                </c:pt>
                <c:pt idx="4">
                  <c:v>2.8233668626899999</c:v>
                </c:pt>
                <c:pt idx="5">
                  <c:v>2.8955450502</c:v>
                </c:pt>
                <c:pt idx="6">
                  <c:v>2.9260830709099999</c:v>
                </c:pt>
                <c:pt idx="7">
                  <c:v>3.1719080653299998</c:v>
                </c:pt>
                <c:pt idx="8">
                  <c:v>3.4658713883800001</c:v>
                </c:pt>
                <c:pt idx="9">
                  <c:v>3.60438026408</c:v>
                </c:pt>
                <c:pt idx="10">
                  <c:v>3.66927418108</c:v>
                </c:pt>
              </c:numCache>
            </c:numRef>
          </c:val>
          <c:smooth val="0"/>
        </c:ser>
        <c:dLbls>
          <c:showLegendKey val="0"/>
          <c:showVal val="0"/>
          <c:showCatName val="0"/>
          <c:showSerName val="0"/>
          <c:showPercent val="0"/>
          <c:showBubbleSize val="0"/>
        </c:dLbls>
        <c:marker val="1"/>
        <c:smooth val="0"/>
        <c:axId val="83285504"/>
        <c:axId val="83283968"/>
      </c:lineChart>
      <c:catAx>
        <c:axId val="83247488"/>
        <c:scaling>
          <c:orientation val="minMax"/>
        </c:scaling>
        <c:delete val="0"/>
        <c:axPos val="b"/>
        <c:numFmt formatCode="General" sourceLinked="1"/>
        <c:majorTickMark val="none"/>
        <c:minorTickMark val="none"/>
        <c:tickLblPos val="nextTo"/>
        <c:crossAx val="83249024"/>
        <c:crosses val="autoZero"/>
        <c:auto val="1"/>
        <c:lblAlgn val="ctr"/>
        <c:lblOffset val="100"/>
        <c:noMultiLvlLbl val="0"/>
      </c:catAx>
      <c:valAx>
        <c:axId val="83249024"/>
        <c:scaling>
          <c:orientation val="minMax"/>
        </c:scaling>
        <c:delete val="0"/>
        <c:axPos val="l"/>
        <c:majorGridlines/>
        <c:numFmt formatCode="0_ ;\-0\ " sourceLinked="1"/>
        <c:majorTickMark val="none"/>
        <c:minorTickMark val="none"/>
        <c:tickLblPos val="nextTo"/>
        <c:crossAx val="83247488"/>
        <c:crosses val="autoZero"/>
        <c:crossBetween val="between"/>
      </c:valAx>
      <c:valAx>
        <c:axId val="83283968"/>
        <c:scaling>
          <c:orientation val="minMax"/>
          <c:max val="4"/>
          <c:min val="0"/>
        </c:scaling>
        <c:delete val="0"/>
        <c:axPos val="r"/>
        <c:numFmt formatCode="0.00" sourceLinked="1"/>
        <c:majorTickMark val="out"/>
        <c:minorTickMark val="none"/>
        <c:tickLblPos val="nextTo"/>
        <c:crossAx val="83285504"/>
        <c:crosses val="max"/>
        <c:crossBetween val="between"/>
      </c:valAx>
      <c:catAx>
        <c:axId val="83285504"/>
        <c:scaling>
          <c:orientation val="minMax"/>
        </c:scaling>
        <c:delete val="1"/>
        <c:axPos val="b"/>
        <c:numFmt formatCode="General" sourceLinked="1"/>
        <c:majorTickMark val="out"/>
        <c:minorTickMark val="none"/>
        <c:tickLblPos val="nextTo"/>
        <c:crossAx val="83283968"/>
        <c:crosses val="autoZero"/>
        <c:auto val="1"/>
        <c:lblAlgn val="ctr"/>
        <c:lblOffset val="100"/>
        <c:noMultiLvlLbl val="0"/>
      </c:catAx>
    </c:plotArea>
    <c:legend>
      <c:legendPos val="t"/>
      <c:layout>
        <c:manualLayout>
          <c:xMode val="edge"/>
          <c:yMode val="edge"/>
          <c:x val="0.22328504804668012"/>
          <c:y val="0.12979327083315528"/>
          <c:w val="0.55342973037461229"/>
          <c:h val="0.10037239452026697"/>
        </c:manualLayout>
      </c:layout>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556355966191041E-2"/>
          <c:y val="0.26125730566207106"/>
          <c:w val="0.84050021895082905"/>
          <c:h val="0.62160231829757329"/>
        </c:manualLayout>
      </c:layout>
      <c:lineChart>
        <c:grouping val="standard"/>
        <c:varyColors val="0"/>
        <c:ser>
          <c:idx val="0"/>
          <c:order val="0"/>
          <c:tx>
            <c:strRef>
              <c:f>'Figure 1'!$B$28:$B$29</c:f>
              <c:strCache>
                <c:ptCount val="1"/>
                <c:pt idx="0">
                  <c:v>Internet use in the EU: Daily</c:v>
                </c:pt>
              </c:strCache>
            </c:strRef>
          </c:tx>
          <c:cat>
            <c:strRef>
              <c:f>'Figure 1'!$A$30:$A$36</c:f>
              <c:strCache>
                <c:ptCount val="7"/>
                <c:pt idx="0">
                  <c:v>2009</c:v>
                </c:pt>
                <c:pt idx="1">
                  <c:v>2010</c:v>
                </c:pt>
                <c:pt idx="2">
                  <c:v>2011</c:v>
                </c:pt>
                <c:pt idx="3">
                  <c:v>2012</c:v>
                </c:pt>
                <c:pt idx="4">
                  <c:v>2013</c:v>
                </c:pt>
                <c:pt idx="5">
                  <c:v>2014</c:v>
                </c:pt>
                <c:pt idx="6">
                  <c:v>2015</c:v>
                </c:pt>
              </c:strCache>
            </c:strRef>
          </c:cat>
          <c:val>
            <c:numRef>
              <c:f>'Figure 1'!$B$30:$B$36</c:f>
              <c:numCache>
                <c:formatCode>0%</c:formatCode>
                <c:ptCount val="7"/>
                <c:pt idx="0">
                  <c:v>0.475742</c:v>
                </c:pt>
                <c:pt idx="1">
                  <c:v>0.52637400000000001</c:v>
                </c:pt>
                <c:pt idx="2">
                  <c:v>0.55920700000000001</c:v>
                </c:pt>
                <c:pt idx="3">
                  <c:v>0.58325099999999996</c:v>
                </c:pt>
                <c:pt idx="4">
                  <c:v>0.61728700000000003</c:v>
                </c:pt>
                <c:pt idx="5">
                  <c:v>0.65025699999999997</c:v>
                </c:pt>
                <c:pt idx="6">
                  <c:v>0.67377900000000002</c:v>
                </c:pt>
              </c:numCache>
            </c:numRef>
          </c:val>
          <c:smooth val="0"/>
        </c:ser>
        <c:ser>
          <c:idx val="1"/>
          <c:order val="1"/>
          <c:tx>
            <c:strRef>
              <c:f>'Figure 1'!$C$28:$C$29</c:f>
              <c:strCache>
                <c:ptCount val="1"/>
                <c:pt idx="0">
                  <c:v>Internet use in the EU: Weekly </c:v>
                </c:pt>
              </c:strCache>
            </c:strRef>
          </c:tx>
          <c:spPr>
            <a:ln>
              <a:solidFill>
                <a:srgbClr val="C00000"/>
              </a:solidFill>
            </a:ln>
          </c:spPr>
          <c:marker>
            <c:symbol val="square"/>
            <c:size val="5"/>
            <c:spPr>
              <a:solidFill>
                <a:srgbClr val="C00000"/>
              </a:solidFill>
              <a:ln w="6350"/>
            </c:spPr>
          </c:marker>
          <c:cat>
            <c:strRef>
              <c:f>'Figure 1'!$A$30:$A$36</c:f>
              <c:strCache>
                <c:ptCount val="7"/>
                <c:pt idx="0">
                  <c:v>2009</c:v>
                </c:pt>
                <c:pt idx="1">
                  <c:v>2010</c:v>
                </c:pt>
                <c:pt idx="2">
                  <c:v>2011</c:v>
                </c:pt>
                <c:pt idx="3">
                  <c:v>2012</c:v>
                </c:pt>
                <c:pt idx="4">
                  <c:v>2013</c:v>
                </c:pt>
                <c:pt idx="5">
                  <c:v>2014</c:v>
                </c:pt>
                <c:pt idx="6">
                  <c:v>2015</c:v>
                </c:pt>
              </c:strCache>
            </c:strRef>
          </c:cat>
          <c:val>
            <c:numRef>
              <c:f>'Figure 1'!$C$30:$C$36</c:f>
              <c:numCache>
                <c:formatCode>0%</c:formatCode>
                <c:ptCount val="7"/>
                <c:pt idx="0">
                  <c:v>0.60495900000000002</c:v>
                </c:pt>
                <c:pt idx="1">
                  <c:v>0.64513399999999999</c:v>
                </c:pt>
                <c:pt idx="2">
                  <c:v>0.67292799999999997</c:v>
                </c:pt>
                <c:pt idx="3">
                  <c:v>0.69856600000000002</c:v>
                </c:pt>
                <c:pt idx="4">
                  <c:v>0.71726699999999999</c:v>
                </c:pt>
                <c:pt idx="5">
                  <c:v>0.74585000000000001</c:v>
                </c:pt>
                <c:pt idx="6">
                  <c:v>0.76434999999999997</c:v>
                </c:pt>
              </c:numCache>
            </c:numRef>
          </c:val>
          <c:smooth val="0"/>
        </c:ser>
        <c:dLbls>
          <c:showLegendKey val="0"/>
          <c:showVal val="0"/>
          <c:showCatName val="0"/>
          <c:showSerName val="0"/>
          <c:showPercent val="0"/>
          <c:showBubbleSize val="0"/>
        </c:dLbls>
        <c:marker val="1"/>
        <c:smooth val="0"/>
        <c:axId val="7009792"/>
        <c:axId val="7011712"/>
      </c:lineChart>
      <c:catAx>
        <c:axId val="7009792"/>
        <c:scaling>
          <c:orientation val="minMax"/>
        </c:scaling>
        <c:delete val="0"/>
        <c:axPos val="b"/>
        <c:numFmt formatCode="0%" sourceLinked="1"/>
        <c:majorTickMark val="none"/>
        <c:minorTickMark val="none"/>
        <c:tickLblPos val="nextTo"/>
        <c:crossAx val="7011712"/>
        <c:crosses val="autoZero"/>
        <c:auto val="1"/>
        <c:lblAlgn val="ctr"/>
        <c:lblOffset val="100"/>
        <c:noMultiLvlLbl val="0"/>
      </c:catAx>
      <c:valAx>
        <c:axId val="7011712"/>
        <c:scaling>
          <c:orientation val="minMax"/>
          <c:min val="0.4"/>
        </c:scaling>
        <c:delete val="0"/>
        <c:axPos val="l"/>
        <c:majorGridlines>
          <c:spPr>
            <a:ln>
              <a:solidFill>
                <a:schemeClr val="tx1">
                  <a:lumMod val="50000"/>
                  <a:lumOff val="50000"/>
                </a:schemeClr>
              </a:solidFill>
              <a:prstDash val="dash"/>
            </a:ln>
          </c:spPr>
        </c:majorGridlines>
        <c:numFmt formatCode="0%" sourceLinked="1"/>
        <c:majorTickMark val="none"/>
        <c:minorTickMark val="none"/>
        <c:tickLblPos val="nextTo"/>
        <c:crossAx val="7009792"/>
        <c:crosses val="autoZero"/>
        <c:crossBetween val="between"/>
      </c:valAx>
    </c:plotArea>
    <c:legend>
      <c:legendPos val="t"/>
      <c:layout>
        <c:manualLayout>
          <c:xMode val="edge"/>
          <c:yMode val="edge"/>
          <c:x val="6.6251968503937012E-2"/>
          <c:y val="0.13527071197884652"/>
          <c:w val="0.9"/>
          <c:h val="0.11046765994399399"/>
        </c:manualLayou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14952625303859"/>
          <c:y val="0.24592159462313379"/>
          <c:w val="0.84772416745779122"/>
          <c:h val="0.55779160258028981"/>
        </c:manualLayout>
      </c:layout>
      <c:barChart>
        <c:barDir val="col"/>
        <c:grouping val="clustered"/>
        <c:varyColors val="0"/>
        <c:ser>
          <c:idx val="0"/>
          <c:order val="0"/>
          <c:tx>
            <c:strRef>
              <c:f>'Figure 2'!$A$3</c:f>
              <c:strCache>
                <c:ptCount val="1"/>
                <c:pt idx="0">
                  <c:v>2009</c:v>
                </c:pt>
              </c:strCache>
            </c:strRef>
          </c:tx>
          <c:spPr>
            <a:solidFill>
              <a:schemeClr val="tx1">
                <a:lumMod val="50000"/>
                <a:lumOff val="50000"/>
              </a:schemeClr>
            </a:solidFill>
            <a:ln>
              <a:solidFill>
                <a:schemeClr val="tx1">
                  <a:lumMod val="50000"/>
                  <a:lumOff val="50000"/>
                </a:schemeClr>
              </a:solidFill>
            </a:ln>
          </c:spPr>
          <c:invertIfNegative val="0"/>
          <c:cat>
            <c:strRef>
              <c:f>'Figure 2'!$B$2:$F$2</c:f>
              <c:strCache>
                <c:ptCount val="5"/>
                <c:pt idx="0">
                  <c:v>All disadvantaged</c:v>
                </c:pt>
                <c:pt idx="1">
                  <c:v>Aged 55-74</c:v>
                </c:pt>
                <c:pt idx="2">
                  <c:v>Low edu</c:v>
                </c:pt>
                <c:pt idx="3">
                  <c:v>Unemployed</c:v>
                </c:pt>
                <c:pt idx="4">
                  <c:v>Retired</c:v>
                </c:pt>
              </c:strCache>
            </c:strRef>
          </c:cat>
          <c:val>
            <c:numRef>
              <c:f>'Figure 2'!$B$3:$F$3</c:f>
              <c:numCache>
                <c:formatCode>0%</c:formatCode>
                <c:ptCount val="5"/>
                <c:pt idx="1">
                  <c:v>0.32064799999999999</c:v>
                </c:pt>
                <c:pt idx="2">
                  <c:v>0.36306899999999998</c:v>
                </c:pt>
                <c:pt idx="3">
                  <c:v>0.52139100000000005</c:v>
                </c:pt>
                <c:pt idx="4">
                  <c:v>0.29468299999999997</c:v>
                </c:pt>
              </c:numCache>
            </c:numRef>
          </c:val>
        </c:ser>
        <c:ser>
          <c:idx val="1"/>
          <c:order val="1"/>
          <c:tx>
            <c:strRef>
              <c:f>'Figure 2'!$A$4</c:f>
              <c:strCache>
                <c:ptCount val="1"/>
                <c:pt idx="0">
                  <c:v>2010</c:v>
                </c:pt>
              </c:strCache>
            </c:strRef>
          </c:tx>
          <c:spPr>
            <a:solidFill>
              <a:schemeClr val="tx2">
                <a:lumMod val="60000"/>
                <a:lumOff val="40000"/>
              </a:schemeClr>
            </a:solidFill>
            <a:ln>
              <a:solidFill>
                <a:srgbClr val="00B0F0"/>
              </a:solidFill>
            </a:ln>
          </c:spPr>
          <c:invertIfNegative val="0"/>
          <c:cat>
            <c:strRef>
              <c:f>'Figure 2'!$B$2:$F$2</c:f>
              <c:strCache>
                <c:ptCount val="5"/>
                <c:pt idx="0">
                  <c:v>All disadvantaged</c:v>
                </c:pt>
                <c:pt idx="1">
                  <c:v>Aged 55-74</c:v>
                </c:pt>
                <c:pt idx="2">
                  <c:v>Low edu</c:v>
                </c:pt>
                <c:pt idx="3">
                  <c:v>Unemployed</c:v>
                </c:pt>
                <c:pt idx="4">
                  <c:v>Retired</c:v>
                </c:pt>
              </c:strCache>
            </c:strRef>
          </c:cat>
          <c:val>
            <c:numRef>
              <c:f>'Figure 2'!$B$4:$F$4</c:f>
              <c:numCache>
                <c:formatCode>0%</c:formatCode>
                <c:ptCount val="5"/>
                <c:pt idx="1">
                  <c:v>0.35918499999999998</c:v>
                </c:pt>
                <c:pt idx="2">
                  <c:v>0.400065</c:v>
                </c:pt>
                <c:pt idx="3">
                  <c:v>0.58284100000000005</c:v>
                </c:pt>
                <c:pt idx="4">
                  <c:v>0.33025700000000002</c:v>
                </c:pt>
              </c:numCache>
            </c:numRef>
          </c:val>
        </c:ser>
        <c:ser>
          <c:idx val="2"/>
          <c:order val="2"/>
          <c:tx>
            <c:strRef>
              <c:f>'Figure 2'!$A$5</c:f>
              <c:strCache>
                <c:ptCount val="1"/>
                <c:pt idx="0">
                  <c:v>2011</c:v>
                </c:pt>
              </c:strCache>
            </c:strRef>
          </c:tx>
          <c:spPr>
            <a:solidFill>
              <a:schemeClr val="tx2"/>
            </a:solidFill>
          </c:spPr>
          <c:invertIfNegative val="0"/>
          <c:cat>
            <c:strRef>
              <c:f>'Figure 2'!$B$2:$F$2</c:f>
              <c:strCache>
                <c:ptCount val="5"/>
                <c:pt idx="0">
                  <c:v>All disadvantaged</c:v>
                </c:pt>
                <c:pt idx="1">
                  <c:v>Aged 55-74</c:v>
                </c:pt>
                <c:pt idx="2">
                  <c:v>Low edu</c:v>
                </c:pt>
                <c:pt idx="3">
                  <c:v>Unemployed</c:v>
                </c:pt>
                <c:pt idx="4">
                  <c:v>Retired</c:v>
                </c:pt>
              </c:strCache>
            </c:strRef>
          </c:cat>
          <c:val>
            <c:numRef>
              <c:f>'Figure 2'!$B$5:$F$5</c:f>
              <c:numCache>
                <c:formatCode>0%</c:formatCode>
                <c:ptCount val="5"/>
                <c:pt idx="0">
                  <c:v>0.50680999999999998</c:v>
                </c:pt>
                <c:pt idx="1">
                  <c:v>0.393206</c:v>
                </c:pt>
                <c:pt idx="2">
                  <c:v>0.42877799999999999</c:v>
                </c:pt>
                <c:pt idx="3">
                  <c:v>0.60814000000000001</c:v>
                </c:pt>
                <c:pt idx="4">
                  <c:v>0.362923</c:v>
                </c:pt>
              </c:numCache>
            </c:numRef>
          </c:val>
        </c:ser>
        <c:ser>
          <c:idx val="3"/>
          <c:order val="3"/>
          <c:tx>
            <c:strRef>
              <c:f>'Figure 2'!$A$6</c:f>
              <c:strCache>
                <c:ptCount val="1"/>
                <c:pt idx="0">
                  <c:v>2012</c:v>
                </c:pt>
              </c:strCache>
            </c:strRef>
          </c:tx>
          <c:spPr>
            <a:solidFill>
              <a:srgbClr val="FF0000"/>
            </a:solidFill>
            <a:ln>
              <a:solidFill>
                <a:srgbClr val="FF0000"/>
              </a:solidFill>
            </a:ln>
          </c:spPr>
          <c:invertIfNegative val="0"/>
          <c:cat>
            <c:strRef>
              <c:f>'Figure 2'!$B$2:$F$2</c:f>
              <c:strCache>
                <c:ptCount val="5"/>
                <c:pt idx="0">
                  <c:v>All disadvantaged</c:v>
                </c:pt>
                <c:pt idx="1">
                  <c:v>Aged 55-74</c:v>
                </c:pt>
                <c:pt idx="2">
                  <c:v>Low edu</c:v>
                </c:pt>
                <c:pt idx="3">
                  <c:v>Unemployed</c:v>
                </c:pt>
                <c:pt idx="4">
                  <c:v>Retired</c:v>
                </c:pt>
              </c:strCache>
            </c:strRef>
          </c:cat>
          <c:val>
            <c:numRef>
              <c:f>'Figure 2'!$B$6:$F$6</c:f>
              <c:numCache>
                <c:formatCode>0%</c:formatCode>
                <c:ptCount val="5"/>
                <c:pt idx="0">
                  <c:v>0.53954000000000002</c:v>
                </c:pt>
                <c:pt idx="1">
                  <c:v>0.42685299999999998</c:v>
                </c:pt>
                <c:pt idx="2">
                  <c:v>0.46192100000000003</c:v>
                </c:pt>
                <c:pt idx="3">
                  <c:v>0.62653599999999998</c:v>
                </c:pt>
                <c:pt idx="4">
                  <c:v>0.39376499999999998</c:v>
                </c:pt>
              </c:numCache>
            </c:numRef>
          </c:val>
        </c:ser>
        <c:ser>
          <c:idx val="4"/>
          <c:order val="4"/>
          <c:tx>
            <c:strRef>
              <c:f>'Figure 2'!$A$7</c:f>
              <c:strCache>
                <c:ptCount val="1"/>
                <c:pt idx="0">
                  <c:v>2013</c:v>
                </c:pt>
              </c:strCache>
            </c:strRef>
          </c:tx>
          <c:spPr>
            <a:solidFill>
              <a:srgbClr val="C00000"/>
            </a:solidFill>
            <a:ln>
              <a:solidFill>
                <a:srgbClr val="C00000"/>
              </a:solidFill>
            </a:ln>
          </c:spPr>
          <c:invertIfNegative val="0"/>
          <c:cat>
            <c:strRef>
              <c:f>'Figure 2'!$B$2:$F$2</c:f>
              <c:strCache>
                <c:ptCount val="5"/>
                <c:pt idx="0">
                  <c:v>All disadvantaged</c:v>
                </c:pt>
                <c:pt idx="1">
                  <c:v>Aged 55-74</c:v>
                </c:pt>
                <c:pt idx="2">
                  <c:v>Low edu</c:v>
                </c:pt>
                <c:pt idx="3">
                  <c:v>Unemployed</c:v>
                </c:pt>
                <c:pt idx="4">
                  <c:v>Retired</c:v>
                </c:pt>
              </c:strCache>
            </c:strRef>
          </c:cat>
          <c:val>
            <c:numRef>
              <c:f>'Figure 2'!$B$7:$F$7</c:f>
              <c:numCache>
                <c:formatCode>0%</c:formatCode>
                <c:ptCount val="5"/>
                <c:pt idx="0">
                  <c:v>0.56692600000000004</c:v>
                </c:pt>
                <c:pt idx="1">
                  <c:v>0.45667999999999997</c:v>
                </c:pt>
                <c:pt idx="2">
                  <c:v>0.47882400000000003</c:v>
                </c:pt>
                <c:pt idx="3">
                  <c:v>0.66224099999999997</c:v>
                </c:pt>
                <c:pt idx="4">
                  <c:v>0.42197899999999999</c:v>
                </c:pt>
              </c:numCache>
            </c:numRef>
          </c:val>
        </c:ser>
        <c:ser>
          <c:idx val="5"/>
          <c:order val="5"/>
          <c:tx>
            <c:strRef>
              <c:f>'Figure 2'!$A$8</c:f>
              <c:strCache>
                <c:ptCount val="1"/>
                <c:pt idx="0">
                  <c:v>2014</c:v>
                </c:pt>
              </c:strCache>
            </c:strRef>
          </c:tx>
          <c:spPr>
            <a:solidFill>
              <a:schemeClr val="accent5">
                <a:lumMod val="75000"/>
              </a:schemeClr>
            </a:solidFill>
          </c:spPr>
          <c:invertIfNegative val="0"/>
          <c:cat>
            <c:strRef>
              <c:f>'Figure 2'!$B$2:$F$2</c:f>
              <c:strCache>
                <c:ptCount val="5"/>
                <c:pt idx="0">
                  <c:v>All disadvantaged</c:v>
                </c:pt>
                <c:pt idx="1">
                  <c:v>Aged 55-74</c:v>
                </c:pt>
                <c:pt idx="2">
                  <c:v>Low edu</c:v>
                </c:pt>
                <c:pt idx="3">
                  <c:v>Unemployed</c:v>
                </c:pt>
                <c:pt idx="4">
                  <c:v>Retired</c:v>
                </c:pt>
              </c:strCache>
            </c:strRef>
          </c:cat>
          <c:val>
            <c:numRef>
              <c:f>'Figure 2'!$B$8:$F$8</c:f>
              <c:numCache>
                <c:formatCode>0%</c:formatCode>
                <c:ptCount val="5"/>
                <c:pt idx="0">
                  <c:v>0.603904</c:v>
                </c:pt>
                <c:pt idx="1">
                  <c:v>0.498755</c:v>
                </c:pt>
                <c:pt idx="2">
                  <c:v>0.50960099999999997</c:v>
                </c:pt>
                <c:pt idx="3">
                  <c:v>0.69021699999999997</c:v>
                </c:pt>
                <c:pt idx="4">
                  <c:v>0.45953699999999997</c:v>
                </c:pt>
              </c:numCache>
            </c:numRef>
          </c:val>
        </c:ser>
        <c:ser>
          <c:idx val="6"/>
          <c:order val="6"/>
          <c:tx>
            <c:strRef>
              <c:f>'Figure 2'!$A$9</c:f>
              <c:strCache>
                <c:ptCount val="1"/>
                <c:pt idx="0">
                  <c:v>2015</c:v>
                </c:pt>
              </c:strCache>
            </c:strRef>
          </c:tx>
          <c:spPr>
            <a:solidFill>
              <a:schemeClr val="accent5">
                <a:lumMod val="60000"/>
                <a:lumOff val="40000"/>
              </a:schemeClr>
            </a:solidFill>
          </c:spPr>
          <c:invertIfNegative val="0"/>
          <c:cat>
            <c:strRef>
              <c:f>'Figure 2'!$B$2:$F$2</c:f>
              <c:strCache>
                <c:ptCount val="5"/>
                <c:pt idx="0">
                  <c:v>All disadvantaged</c:v>
                </c:pt>
                <c:pt idx="1">
                  <c:v>Aged 55-74</c:v>
                </c:pt>
                <c:pt idx="2">
                  <c:v>Low edu</c:v>
                </c:pt>
                <c:pt idx="3">
                  <c:v>Unemployed</c:v>
                </c:pt>
                <c:pt idx="4">
                  <c:v>Retired</c:v>
                </c:pt>
              </c:strCache>
            </c:strRef>
          </c:cat>
          <c:val>
            <c:numRef>
              <c:f>'Figure 2'!$B$9:$F$9</c:f>
              <c:numCache>
                <c:formatCode>0%</c:formatCode>
                <c:ptCount val="5"/>
                <c:pt idx="0">
                  <c:v>0.63172300000000003</c:v>
                </c:pt>
                <c:pt idx="1">
                  <c:v>0.52768700000000002</c:v>
                </c:pt>
                <c:pt idx="2">
                  <c:v>0.54622899999999996</c:v>
                </c:pt>
                <c:pt idx="3">
                  <c:v>0.72591799999999995</c:v>
                </c:pt>
                <c:pt idx="4">
                  <c:v>0.49003200000000002</c:v>
                </c:pt>
              </c:numCache>
            </c:numRef>
          </c:val>
        </c:ser>
        <c:dLbls>
          <c:showLegendKey val="0"/>
          <c:showVal val="0"/>
          <c:showCatName val="0"/>
          <c:showSerName val="0"/>
          <c:showPercent val="0"/>
          <c:showBubbleSize val="0"/>
        </c:dLbls>
        <c:gapWidth val="150"/>
        <c:axId val="81451264"/>
        <c:axId val="81465344"/>
      </c:barChart>
      <c:catAx>
        <c:axId val="81451264"/>
        <c:scaling>
          <c:orientation val="minMax"/>
        </c:scaling>
        <c:delete val="0"/>
        <c:axPos val="b"/>
        <c:numFmt formatCode="General" sourceLinked="0"/>
        <c:majorTickMark val="none"/>
        <c:minorTickMark val="none"/>
        <c:tickLblPos val="nextTo"/>
        <c:crossAx val="81465344"/>
        <c:crosses val="autoZero"/>
        <c:auto val="1"/>
        <c:lblAlgn val="ctr"/>
        <c:lblOffset val="100"/>
        <c:noMultiLvlLbl val="0"/>
      </c:catAx>
      <c:valAx>
        <c:axId val="81465344"/>
        <c:scaling>
          <c:orientation val="minMax"/>
          <c:max val="0.8"/>
          <c:min val="0.2"/>
        </c:scaling>
        <c:delete val="0"/>
        <c:axPos val="l"/>
        <c:majorGridlines>
          <c:spPr>
            <a:ln>
              <a:solidFill>
                <a:schemeClr val="tx1">
                  <a:lumMod val="65000"/>
                  <a:lumOff val="35000"/>
                </a:schemeClr>
              </a:solidFill>
              <a:prstDash val="dash"/>
            </a:ln>
          </c:spPr>
        </c:majorGridlines>
        <c:numFmt formatCode="0%" sourceLinked="1"/>
        <c:majorTickMark val="none"/>
        <c:minorTickMark val="none"/>
        <c:tickLblPos val="nextTo"/>
        <c:crossAx val="81451264"/>
        <c:crosses val="autoZero"/>
        <c:crossBetween val="between"/>
        <c:majorUnit val="0.1"/>
      </c:valAx>
    </c:plotArea>
    <c:legend>
      <c:legendPos val="t"/>
      <c:layout>
        <c:manualLayout>
          <c:xMode val="edge"/>
          <c:yMode val="edge"/>
          <c:x val="2.7218665415193966E-2"/>
          <c:y val="0.1354657625842656"/>
          <c:w val="0.93003131856618637"/>
          <c:h val="8.5622906863487253E-2"/>
        </c:manualLayou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spPr>
    <a:ln>
      <a:noFill/>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085739282589675E-2"/>
          <c:y val="0.19869816272965876"/>
          <c:w val="0.87635870516185477"/>
          <c:h val="0.57037864606546829"/>
        </c:manualLayout>
      </c:layout>
      <c:lineChart>
        <c:grouping val="standard"/>
        <c:varyColors val="0"/>
        <c:ser>
          <c:idx val="0"/>
          <c:order val="0"/>
          <c:tx>
            <c:strRef>
              <c:f>'Figure 4'!$B$41</c:f>
              <c:strCache>
                <c:ptCount val="1"/>
                <c:pt idx="0">
                  <c:v>St dev.</c:v>
                </c:pt>
              </c:strCache>
            </c:strRef>
          </c:tx>
          <c:spPr>
            <a:ln>
              <a:solidFill>
                <a:srgbClr val="FF0000"/>
              </a:solidFill>
            </a:ln>
          </c:spPr>
          <c:marker>
            <c:symbol val="diamond"/>
            <c:size val="5"/>
            <c:spPr>
              <a:solidFill>
                <a:srgbClr val="FF0000"/>
              </a:solidFill>
              <a:ln>
                <a:solidFill>
                  <a:srgbClr val="FF0000"/>
                </a:solidFill>
              </a:ln>
            </c:spPr>
          </c:marker>
          <c:cat>
            <c:strRef>
              <c:f>'Figure 4'!$F$8:$O$8</c:f>
              <c:strCache>
                <c:ptCount val="10"/>
                <c:pt idx="0">
                  <c:v>2006</c:v>
                </c:pt>
                <c:pt idx="1">
                  <c:v>2007</c:v>
                </c:pt>
                <c:pt idx="2">
                  <c:v>2008</c:v>
                </c:pt>
                <c:pt idx="3">
                  <c:v>2009</c:v>
                </c:pt>
                <c:pt idx="4">
                  <c:v>2010</c:v>
                </c:pt>
                <c:pt idx="5">
                  <c:v>2011</c:v>
                </c:pt>
                <c:pt idx="6">
                  <c:v>2012</c:v>
                </c:pt>
                <c:pt idx="7">
                  <c:v>2013</c:v>
                </c:pt>
                <c:pt idx="8">
                  <c:v>2014</c:v>
                </c:pt>
                <c:pt idx="9">
                  <c:v>2015</c:v>
                </c:pt>
              </c:strCache>
            </c:strRef>
          </c:cat>
          <c:val>
            <c:numRef>
              <c:f>'Figure 4'!$F$41:$O$41</c:f>
              <c:numCache>
                <c:formatCode>General</c:formatCode>
                <c:ptCount val="10"/>
                <c:pt idx="0">
                  <c:v>0.17404250114988321</c:v>
                </c:pt>
                <c:pt idx="1">
                  <c:v>0.16431179689968126</c:v>
                </c:pt>
                <c:pt idx="2">
                  <c:v>0.16526141111144202</c:v>
                </c:pt>
                <c:pt idx="3">
                  <c:v>0.15536655582166806</c:v>
                </c:pt>
                <c:pt idx="4">
                  <c:v>0.15285403531666136</c:v>
                </c:pt>
                <c:pt idx="5">
                  <c:v>0.14298997577186287</c:v>
                </c:pt>
                <c:pt idx="6">
                  <c:v>0.13530260260468754</c:v>
                </c:pt>
                <c:pt idx="7">
                  <c:v>0.1310981229788864</c:v>
                </c:pt>
                <c:pt idx="8">
                  <c:v>0.12341274954693884</c:v>
                </c:pt>
                <c:pt idx="9">
                  <c:v>0.11654703218949819</c:v>
                </c:pt>
              </c:numCache>
            </c:numRef>
          </c:val>
          <c:smooth val="0"/>
        </c:ser>
        <c:dLbls>
          <c:showLegendKey val="0"/>
          <c:showVal val="0"/>
          <c:showCatName val="0"/>
          <c:showSerName val="0"/>
          <c:showPercent val="0"/>
          <c:showBubbleSize val="0"/>
        </c:dLbls>
        <c:marker val="1"/>
        <c:smooth val="0"/>
        <c:axId val="89347200"/>
        <c:axId val="89349120"/>
      </c:lineChart>
      <c:catAx>
        <c:axId val="89347200"/>
        <c:scaling>
          <c:orientation val="minMax"/>
        </c:scaling>
        <c:delete val="0"/>
        <c:axPos val="b"/>
        <c:numFmt formatCode="General" sourceLinked="1"/>
        <c:majorTickMark val="out"/>
        <c:minorTickMark val="none"/>
        <c:tickLblPos val="nextTo"/>
        <c:crossAx val="89349120"/>
        <c:crosses val="autoZero"/>
        <c:auto val="1"/>
        <c:lblAlgn val="ctr"/>
        <c:lblOffset val="100"/>
        <c:noMultiLvlLbl val="0"/>
      </c:catAx>
      <c:valAx>
        <c:axId val="89349120"/>
        <c:scaling>
          <c:orientation val="minMax"/>
          <c:min val="0.1"/>
        </c:scaling>
        <c:delete val="0"/>
        <c:axPos val="l"/>
        <c:majorGridlines>
          <c:spPr>
            <a:ln>
              <a:solidFill>
                <a:schemeClr val="tx1">
                  <a:lumMod val="50000"/>
                  <a:lumOff val="50000"/>
                </a:schemeClr>
              </a:solidFill>
              <a:prstDash val="dash"/>
            </a:ln>
          </c:spPr>
        </c:majorGridlines>
        <c:numFmt formatCode="General" sourceLinked="1"/>
        <c:majorTickMark val="out"/>
        <c:minorTickMark val="none"/>
        <c:tickLblPos val="nextTo"/>
        <c:crossAx val="89347200"/>
        <c:crosses val="autoZero"/>
        <c:crossBetween val="between"/>
      </c:valAx>
    </c:plotArea>
    <c:legend>
      <c:legendPos val="b"/>
      <c:layout>
        <c:manualLayout>
          <c:xMode val="edge"/>
          <c:yMode val="edge"/>
          <c:x val="0.75551640419947497"/>
          <c:y val="0.2279403498999924"/>
          <c:w val="0.23896719160104987"/>
          <c:h val="7.7525888042129787E-2"/>
        </c:manualLayou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spPr>
    <a:ln>
      <a:noFill/>
    </a:ln>
  </c:sp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94143223365997E-2"/>
          <c:y val="0.11640006175698626"/>
          <c:w val="0.92373173958610233"/>
          <c:h val="0.74686873818192079"/>
        </c:manualLayout>
      </c:layout>
      <c:barChart>
        <c:barDir val="col"/>
        <c:grouping val="clustered"/>
        <c:varyColors val="0"/>
        <c:ser>
          <c:idx val="0"/>
          <c:order val="0"/>
          <c:tx>
            <c:strRef>
              <c:f>'Figure 5'!$F$8</c:f>
              <c:strCache>
                <c:ptCount val="1"/>
                <c:pt idx="0">
                  <c:v>2014</c:v>
                </c:pt>
              </c:strCache>
            </c:strRef>
          </c:tx>
          <c:spPr>
            <a:solidFill>
              <a:schemeClr val="tx1">
                <a:lumMod val="50000"/>
                <a:lumOff val="50000"/>
              </a:schemeClr>
            </a:solidFill>
          </c:spPr>
          <c:invertIfNegative val="0"/>
          <c:cat>
            <c:strRef>
              <c:f>'Figure 5'!$A$9:$A$39</c:f>
              <c:strCache>
                <c:ptCount val="31"/>
                <c:pt idx="0">
                  <c:v>BG</c:v>
                </c:pt>
                <c:pt idx="1">
                  <c:v>RO</c:v>
                </c:pt>
                <c:pt idx="2">
                  <c:v>EL</c:v>
                </c:pt>
                <c:pt idx="3">
                  <c:v>IT</c:v>
                </c:pt>
                <c:pt idx="4">
                  <c:v>PT</c:v>
                </c:pt>
                <c:pt idx="5">
                  <c:v>PL</c:v>
                </c:pt>
                <c:pt idx="6">
                  <c:v>HR</c:v>
                </c:pt>
                <c:pt idx="7">
                  <c:v>CY</c:v>
                </c:pt>
                <c:pt idx="8">
                  <c:v>LT</c:v>
                </c:pt>
                <c:pt idx="9">
                  <c:v>SI</c:v>
                </c:pt>
                <c:pt idx="10">
                  <c:v>MT</c:v>
                </c:pt>
                <c:pt idx="11">
                  <c:v>HU</c:v>
                </c:pt>
                <c:pt idx="12">
                  <c:v>ES</c:v>
                </c:pt>
                <c:pt idx="13">
                  <c:v>LV</c:v>
                </c:pt>
                <c:pt idx="14">
                  <c:v>IE</c:v>
                </c:pt>
                <c:pt idx="15">
                  <c:v>EU28</c:v>
                </c:pt>
                <c:pt idx="16">
                  <c:v>SK</c:v>
                </c:pt>
                <c:pt idx="17">
                  <c:v>AT</c:v>
                </c:pt>
                <c:pt idx="18">
                  <c:v>CZ</c:v>
                </c:pt>
                <c:pt idx="19">
                  <c:v>BE</c:v>
                </c:pt>
                <c:pt idx="20">
                  <c:v>FR</c:v>
                </c:pt>
                <c:pt idx="21">
                  <c:v>DE</c:v>
                </c:pt>
                <c:pt idx="22">
                  <c:v>EE</c:v>
                </c:pt>
                <c:pt idx="23">
                  <c:v>UK</c:v>
                </c:pt>
                <c:pt idx="24">
                  <c:v>FI</c:v>
                </c:pt>
                <c:pt idx="25">
                  <c:v>SE</c:v>
                </c:pt>
                <c:pt idx="26">
                  <c:v>NL</c:v>
                </c:pt>
                <c:pt idx="27">
                  <c:v>DK</c:v>
                </c:pt>
                <c:pt idx="28">
                  <c:v>LU</c:v>
                </c:pt>
                <c:pt idx="29">
                  <c:v>NO</c:v>
                </c:pt>
                <c:pt idx="30">
                  <c:v>IS</c:v>
                </c:pt>
              </c:strCache>
            </c:strRef>
          </c:cat>
          <c:val>
            <c:numRef>
              <c:f>'Figure 5'!$F$9:$F$39</c:f>
              <c:numCache>
                <c:formatCode>0%</c:formatCode>
                <c:ptCount val="31"/>
                <c:pt idx="0">
                  <c:v>0.37070999999999998</c:v>
                </c:pt>
                <c:pt idx="1">
                  <c:v>0.38601600000000003</c:v>
                </c:pt>
                <c:pt idx="2">
                  <c:v>0.32912200000000003</c:v>
                </c:pt>
                <c:pt idx="3">
                  <c:v>0.31510500000000002</c:v>
                </c:pt>
                <c:pt idx="4">
                  <c:v>0.30457299999999998</c:v>
                </c:pt>
                <c:pt idx="5">
                  <c:v>0.28106500000000001</c:v>
                </c:pt>
                <c:pt idx="6">
                  <c:v>0.277169</c:v>
                </c:pt>
                <c:pt idx="7">
                  <c:v>0.27971800000000002</c:v>
                </c:pt>
                <c:pt idx="8">
                  <c:v>0.25018800000000002</c:v>
                </c:pt>
                <c:pt idx="9">
                  <c:v>0.24058299999999999</c:v>
                </c:pt>
                <c:pt idx="10">
                  <c:v>0.24550900000000001</c:v>
                </c:pt>
                <c:pt idx="11">
                  <c:v>0.22090499999999999</c:v>
                </c:pt>
                <c:pt idx="12">
                  <c:v>0.21430099999999999</c:v>
                </c:pt>
                <c:pt idx="13">
                  <c:v>0.20640500000000001</c:v>
                </c:pt>
                <c:pt idx="14">
                  <c:v>0.16258300000000001</c:v>
                </c:pt>
                <c:pt idx="15">
                  <c:v>0.18076700000000001</c:v>
                </c:pt>
                <c:pt idx="16">
                  <c:v>0.14601</c:v>
                </c:pt>
                <c:pt idx="17">
                  <c:v>0.15124399999999999</c:v>
                </c:pt>
                <c:pt idx="18">
                  <c:v>0.156887</c:v>
                </c:pt>
                <c:pt idx="19">
                  <c:v>0.12924099999999999</c:v>
                </c:pt>
                <c:pt idx="20">
                  <c:v>0.12110799999999999</c:v>
                </c:pt>
                <c:pt idx="21">
                  <c:v>0.110001</c:v>
                </c:pt>
                <c:pt idx="22">
                  <c:v>0.123733</c:v>
                </c:pt>
                <c:pt idx="23">
                  <c:v>5.5322000000000003E-2</c:v>
                </c:pt>
                <c:pt idx="24">
                  <c:v>5.5216000000000001E-2</c:v>
                </c:pt>
                <c:pt idx="25">
                  <c:v>5.5001000000000001E-2</c:v>
                </c:pt>
                <c:pt idx="26">
                  <c:v>4.9480999999999997E-2</c:v>
                </c:pt>
                <c:pt idx="27">
                  <c:v>2.6193999999999999E-2</c:v>
                </c:pt>
                <c:pt idx="28">
                  <c:v>4.0451000000000001E-2</c:v>
                </c:pt>
                <c:pt idx="29">
                  <c:v>2.6907E-2</c:v>
                </c:pt>
                <c:pt idx="30">
                  <c:v>1.3584000000000001E-2</c:v>
                </c:pt>
              </c:numCache>
            </c:numRef>
          </c:val>
        </c:ser>
        <c:ser>
          <c:idx val="1"/>
          <c:order val="1"/>
          <c:tx>
            <c:strRef>
              <c:f>'Figure 5'!$G$8</c:f>
              <c:strCache>
                <c:ptCount val="1"/>
                <c:pt idx="0">
                  <c:v>2015</c:v>
                </c:pt>
              </c:strCache>
            </c:strRef>
          </c:tx>
          <c:invertIfNegative val="0"/>
          <c:cat>
            <c:strRef>
              <c:f>'Figure 5'!$A$9:$A$39</c:f>
              <c:strCache>
                <c:ptCount val="31"/>
                <c:pt idx="0">
                  <c:v>BG</c:v>
                </c:pt>
                <c:pt idx="1">
                  <c:v>RO</c:v>
                </c:pt>
                <c:pt idx="2">
                  <c:v>EL</c:v>
                </c:pt>
                <c:pt idx="3">
                  <c:v>IT</c:v>
                </c:pt>
                <c:pt idx="4">
                  <c:v>PT</c:v>
                </c:pt>
                <c:pt idx="5">
                  <c:v>PL</c:v>
                </c:pt>
                <c:pt idx="6">
                  <c:v>HR</c:v>
                </c:pt>
                <c:pt idx="7">
                  <c:v>CY</c:v>
                </c:pt>
                <c:pt idx="8">
                  <c:v>LT</c:v>
                </c:pt>
                <c:pt idx="9">
                  <c:v>SI</c:v>
                </c:pt>
                <c:pt idx="10">
                  <c:v>MT</c:v>
                </c:pt>
                <c:pt idx="11">
                  <c:v>HU</c:v>
                </c:pt>
                <c:pt idx="12">
                  <c:v>ES</c:v>
                </c:pt>
                <c:pt idx="13">
                  <c:v>LV</c:v>
                </c:pt>
                <c:pt idx="14">
                  <c:v>IE</c:v>
                </c:pt>
                <c:pt idx="15">
                  <c:v>EU28</c:v>
                </c:pt>
                <c:pt idx="16">
                  <c:v>SK</c:v>
                </c:pt>
                <c:pt idx="17">
                  <c:v>AT</c:v>
                </c:pt>
                <c:pt idx="18">
                  <c:v>CZ</c:v>
                </c:pt>
                <c:pt idx="19">
                  <c:v>BE</c:v>
                </c:pt>
                <c:pt idx="20">
                  <c:v>FR</c:v>
                </c:pt>
                <c:pt idx="21">
                  <c:v>DE</c:v>
                </c:pt>
                <c:pt idx="22">
                  <c:v>EE</c:v>
                </c:pt>
                <c:pt idx="23">
                  <c:v>UK</c:v>
                </c:pt>
                <c:pt idx="24">
                  <c:v>FI</c:v>
                </c:pt>
                <c:pt idx="25">
                  <c:v>SE</c:v>
                </c:pt>
                <c:pt idx="26">
                  <c:v>NL</c:v>
                </c:pt>
                <c:pt idx="27">
                  <c:v>DK</c:v>
                </c:pt>
                <c:pt idx="28">
                  <c:v>LU</c:v>
                </c:pt>
                <c:pt idx="29">
                  <c:v>NO</c:v>
                </c:pt>
                <c:pt idx="30">
                  <c:v>IS</c:v>
                </c:pt>
              </c:strCache>
            </c:strRef>
          </c:cat>
          <c:val>
            <c:numRef>
              <c:f>'Figure 5'!$G$9:$G$39</c:f>
              <c:numCache>
                <c:formatCode>0%</c:formatCode>
                <c:ptCount val="31"/>
                <c:pt idx="0">
                  <c:v>0.34715400000000002</c:v>
                </c:pt>
                <c:pt idx="1">
                  <c:v>0.31797999999999998</c:v>
                </c:pt>
                <c:pt idx="2">
                  <c:v>0.29975000000000002</c:v>
                </c:pt>
                <c:pt idx="3">
                  <c:v>0.27897100000000002</c:v>
                </c:pt>
                <c:pt idx="4">
                  <c:v>0.27861200000000003</c:v>
                </c:pt>
                <c:pt idx="5">
                  <c:v>0.27080399999999999</c:v>
                </c:pt>
                <c:pt idx="6">
                  <c:v>0.26247500000000001</c:v>
                </c:pt>
                <c:pt idx="7">
                  <c:v>0.260042</c:v>
                </c:pt>
                <c:pt idx="8">
                  <c:v>0.245673</c:v>
                </c:pt>
                <c:pt idx="9">
                  <c:v>0.22128800000000001</c:v>
                </c:pt>
                <c:pt idx="10">
                  <c:v>0.216338</c:v>
                </c:pt>
                <c:pt idx="11">
                  <c:v>0.21165400000000001</c:v>
                </c:pt>
                <c:pt idx="12">
                  <c:v>0.19028600000000001</c:v>
                </c:pt>
                <c:pt idx="13">
                  <c:v>0.181785</c:v>
                </c:pt>
                <c:pt idx="14">
                  <c:v>0.16470099999999999</c:v>
                </c:pt>
                <c:pt idx="15">
                  <c:v>0.16440199999999999</c:v>
                </c:pt>
                <c:pt idx="16">
                  <c:v>0.162579</c:v>
                </c:pt>
                <c:pt idx="17">
                  <c:v>0.13426399999999999</c:v>
                </c:pt>
                <c:pt idx="18">
                  <c:v>0.133686</c:v>
                </c:pt>
                <c:pt idx="19">
                  <c:v>0.12640399999999999</c:v>
                </c:pt>
                <c:pt idx="20">
                  <c:v>0.107712</c:v>
                </c:pt>
                <c:pt idx="21">
                  <c:v>9.6767000000000006E-2</c:v>
                </c:pt>
                <c:pt idx="22">
                  <c:v>9.0543999999999999E-2</c:v>
                </c:pt>
                <c:pt idx="23">
                  <c:v>6.1488000000000001E-2</c:v>
                </c:pt>
                <c:pt idx="24">
                  <c:v>5.2901999999999998E-2</c:v>
                </c:pt>
                <c:pt idx="25">
                  <c:v>4.5219000000000002E-2</c:v>
                </c:pt>
                <c:pt idx="26">
                  <c:v>4.4412E-2</c:v>
                </c:pt>
                <c:pt idx="27">
                  <c:v>2.7907000000000001E-2</c:v>
                </c:pt>
                <c:pt idx="28">
                  <c:v>2.1805999999999999E-2</c:v>
                </c:pt>
                <c:pt idx="29">
                  <c:v>1.4574999999999999E-2</c:v>
                </c:pt>
              </c:numCache>
            </c:numRef>
          </c:val>
        </c:ser>
        <c:dLbls>
          <c:showLegendKey val="0"/>
          <c:showVal val="0"/>
          <c:showCatName val="0"/>
          <c:showSerName val="0"/>
          <c:showPercent val="0"/>
          <c:showBubbleSize val="0"/>
        </c:dLbls>
        <c:gapWidth val="75"/>
        <c:overlap val="-25"/>
        <c:axId val="36035584"/>
        <c:axId val="36037376"/>
      </c:barChart>
      <c:catAx>
        <c:axId val="36035584"/>
        <c:scaling>
          <c:orientation val="minMax"/>
        </c:scaling>
        <c:delete val="0"/>
        <c:axPos val="b"/>
        <c:numFmt formatCode="General" sourceLinked="1"/>
        <c:majorTickMark val="none"/>
        <c:minorTickMark val="none"/>
        <c:tickLblPos val="nextTo"/>
        <c:txPr>
          <a:bodyPr rot="-5400000" vert="horz"/>
          <a:lstStyle/>
          <a:p>
            <a:pPr>
              <a:defRPr/>
            </a:pPr>
            <a:endParaRPr lang="en-US"/>
          </a:p>
        </c:txPr>
        <c:crossAx val="36037376"/>
        <c:crosses val="autoZero"/>
        <c:auto val="1"/>
        <c:lblAlgn val="ctr"/>
        <c:lblOffset val="100"/>
        <c:noMultiLvlLbl val="0"/>
      </c:catAx>
      <c:valAx>
        <c:axId val="36037376"/>
        <c:scaling>
          <c:orientation val="minMax"/>
          <c:max val="0.4"/>
        </c:scaling>
        <c:delete val="0"/>
        <c:axPos val="l"/>
        <c:majorGridlines>
          <c:spPr>
            <a:ln>
              <a:solidFill>
                <a:schemeClr val="tx1">
                  <a:lumMod val="50000"/>
                  <a:lumOff val="50000"/>
                </a:schemeClr>
              </a:solidFill>
              <a:prstDash val="dash"/>
            </a:ln>
          </c:spPr>
        </c:majorGridlines>
        <c:numFmt formatCode="0%" sourceLinked="0"/>
        <c:majorTickMark val="none"/>
        <c:minorTickMark val="none"/>
        <c:tickLblPos val="nextTo"/>
        <c:crossAx val="36035584"/>
        <c:crosses val="autoZero"/>
        <c:crossBetween val="between"/>
      </c:valAx>
    </c:plotArea>
    <c:legend>
      <c:legendPos val="b"/>
      <c:layout>
        <c:manualLayout>
          <c:xMode val="edge"/>
          <c:yMode val="edge"/>
          <c:x val="0.63247963026360832"/>
          <c:y val="0.13189045813717729"/>
          <c:w val="0.1123390391418464"/>
          <c:h val="6.3550198683265155E-2"/>
        </c:manualLayout>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152188561708067E-2"/>
          <c:y val="0.16716276078138453"/>
          <c:w val="0.89451627343709506"/>
          <c:h val="0.70014316392269149"/>
        </c:manualLayout>
      </c:layout>
      <c:barChart>
        <c:barDir val="col"/>
        <c:grouping val="clustered"/>
        <c:varyColors val="0"/>
        <c:ser>
          <c:idx val="0"/>
          <c:order val="0"/>
          <c:tx>
            <c:strRef>
              <c:f>'Figure 6'!$A$6</c:f>
              <c:strCache>
                <c:ptCount val="1"/>
                <c:pt idx="0">
                  <c:v>2010</c:v>
                </c:pt>
              </c:strCache>
            </c:strRef>
          </c:tx>
          <c:spPr>
            <a:solidFill>
              <a:srgbClr val="00B0F0"/>
            </a:solidFill>
          </c:spPr>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6'!$B$6:$H$6</c:f>
              <c:numCache>
                <c:formatCode>0%</c:formatCode>
                <c:ptCount val="7"/>
                <c:pt idx="0">
                  <c:v>0.406524</c:v>
                </c:pt>
                <c:pt idx="1">
                  <c:v>0.32283099999999998</c:v>
                </c:pt>
                <c:pt idx="2">
                  <c:v>0.26258900000000002</c:v>
                </c:pt>
                <c:pt idx="3">
                  <c:v>0.22855500000000001</c:v>
                </c:pt>
                <c:pt idx="4">
                  <c:v>0.144154</c:v>
                </c:pt>
                <c:pt idx="5">
                  <c:v>6.4134999999999998E-2</c:v>
                </c:pt>
                <c:pt idx="6">
                  <c:v>0.170043</c:v>
                </c:pt>
              </c:numCache>
            </c:numRef>
          </c:val>
        </c:ser>
        <c:ser>
          <c:idx val="1"/>
          <c:order val="1"/>
          <c:tx>
            <c:strRef>
              <c:f>'Figure 6'!$A$7</c:f>
              <c:strCache>
                <c:ptCount val="1"/>
                <c:pt idx="0">
                  <c:v>2011</c:v>
                </c:pt>
              </c:strCache>
            </c:strRef>
          </c:tx>
          <c:spPr>
            <a:solidFill>
              <a:schemeClr val="tx2"/>
            </a:solidFill>
          </c:spPr>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6'!$B$7:$H$7</c:f>
              <c:numCache>
                <c:formatCode>0%</c:formatCode>
                <c:ptCount val="7"/>
                <c:pt idx="0">
                  <c:v>0.45273000000000002</c:v>
                </c:pt>
                <c:pt idx="1">
                  <c:v>0.33236599999999999</c:v>
                </c:pt>
                <c:pt idx="2">
                  <c:v>0.25797900000000001</c:v>
                </c:pt>
                <c:pt idx="3">
                  <c:v>0.22832</c:v>
                </c:pt>
                <c:pt idx="4">
                  <c:v>0.13900899999999999</c:v>
                </c:pt>
                <c:pt idx="5">
                  <c:v>7.5048000000000004E-2</c:v>
                </c:pt>
                <c:pt idx="6">
                  <c:v>0.10548200000000001</c:v>
                </c:pt>
              </c:numCache>
            </c:numRef>
          </c:val>
        </c:ser>
        <c:ser>
          <c:idx val="2"/>
          <c:order val="2"/>
          <c:tx>
            <c:strRef>
              <c:f>'Figure 6'!$A$8</c:f>
              <c:strCache>
                <c:ptCount val="1"/>
                <c:pt idx="0">
                  <c:v>2012</c:v>
                </c:pt>
              </c:strCache>
            </c:strRef>
          </c:tx>
          <c:spPr>
            <a:solidFill>
              <a:schemeClr val="bg1">
                <a:lumMod val="65000"/>
              </a:schemeClr>
            </a:solidFill>
          </c:spPr>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6'!$B$8:$H$8</c:f>
              <c:numCache>
                <c:formatCode>0%</c:formatCode>
                <c:ptCount val="7"/>
                <c:pt idx="0">
                  <c:v>0.47640199999999999</c:v>
                </c:pt>
                <c:pt idx="1">
                  <c:v>0.35040399999999999</c:v>
                </c:pt>
                <c:pt idx="2">
                  <c:v>0.25809599999999999</c:v>
                </c:pt>
                <c:pt idx="3">
                  <c:v>0.237785</c:v>
                </c:pt>
                <c:pt idx="4">
                  <c:v>0.13684299999999999</c:v>
                </c:pt>
                <c:pt idx="5">
                  <c:v>7.1987999999999996E-2</c:v>
                </c:pt>
                <c:pt idx="6">
                  <c:v>8.8946999999999998E-2</c:v>
                </c:pt>
              </c:numCache>
            </c:numRef>
          </c:val>
        </c:ser>
        <c:ser>
          <c:idx val="3"/>
          <c:order val="3"/>
          <c:tx>
            <c:strRef>
              <c:f>'Figure 6'!$A$9</c:f>
              <c:strCache>
                <c:ptCount val="1"/>
                <c:pt idx="0">
                  <c:v>2013</c:v>
                </c:pt>
              </c:strCache>
            </c:strRef>
          </c:tx>
          <c:spPr>
            <a:solidFill>
              <a:srgbClr val="FF0000"/>
            </a:solidFill>
          </c:spPr>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6'!$B$9:$H$9</c:f>
              <c:numCache>
                <c:formatCode>0%</c:formatCode>
                <c:ptCount val="7"/>
                <c:pt idx="0">
                  <c:v>0.49204700000000001</c:v>
                </c:pt>
                <c:pt idx="1">
                  <c:v>0.36749799999999999</c:v>
                </c:pt>
                <c:pt idx="2">
                  <c:v>0.30119600000000002</c:v>
                </c:pt>
                <c:pt idx="3">
                  <c:v>0.26346199999999997</c:v>
                </c:pt>
                <c:pt idx="4">
                  <c:v>0.12466099999999999</c:v>
                </c:pt>
                <c:pt idx="5">
                  <c:v>9.0465000000000004E-2</c:v>
                </c:pt>
                <c:pt idx="6">
                  <c:v>0.106682</c:v>
                </c:pt>
              </c:numCache>
            </c:numRef>
          </c:val>
        </c:ser>
        <c:ser>
          <c:idx val="4"/>
          <c:order val="4"/>
          <c:tx>
            <c:strRef>
              <c:f>'Figure 6'!$A$10</c:f>
              <c:strCache>
                <c:ptCount val="1"/>
                <c:pt idx="0">
                  <c:v>2014</c:v>
                </c:pt>
              </c:strCache>
            </c:strRef>
          </c:tx>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6'!$B$10:$H$10</c:f>
              <c:numCache>
                <c:formatCode>0%</c:formatCode>
                <c:ptCount val="7"/>
                <c:pt idx="0">
                  <c:v>0.44906000000000001</c:v>
                </c:pt>
                <c:pt idx="1">
                  <c:v>0.40644000000000002</c:v>
                </c:pt>
                <c:pt idx="2">
                  <c:v>0.27221099999999998</c:v>
                </c:pt>
                <c:pt idx="3">
                  <c:v>0.240892</c:v>
                </c:pt>
                <c:pt idx="4">
                  <c:v>0.12769900000000001</c:v>
                </c:pt>
                <c:pt idx="5">
                  <c:v>9.0265999999999999E-2</c:v>
                </c:pt>
                <c:pt idx="6">
                  <c:v>0.11332299999999999</c:v>
                </c:pt>
              </c:numCache>
            </c:numRef>
          </c:val>
        </c:ser>
        <c:ser>
          <c:idx val="5"/>
          <c:order val="5"/>
          <c:tx>
            <c:strRef>
              <c:f>'Figure 6'!$A$11</c:f>
              <c:strCache>
                <c:ptCount val="1"/>
                <c:pt idx="0">
                  <c:v>2015</c:v>
                </c:pt>
              </c:strCache>
            </c:strRef>
          </c:tx>
          <c:invertIfNegative val="0"/>
          <c:cat>
            <c:strRef>
              <c:f>'Figure 6'!$B$5:$H$5</c:f>
              <c:strCache>
                <c:ptCount val="7"/>
                <c:pt idx="0">
                  <c:v>Not needed</c:v>
                </c:pt>
                <c:pt idx="1">
                  <c:v>Lack of skills</c:v>
                </c:pt>
                <c:pt idx="2">
                  <c:v>Equipment costs</c:v>
                </c:pt>
                <c:pt idx="3">
                  <c:v>Access costs</c:v>
                </c:pt>
                <c:pt idx="4">
                  <c:v>Access elsewhere</c:v>
                </c:pt>
                <c:pt idx="5">
                  <c:v>Privacy or security concerns</c:v>
                </c:pt>
                <c:pt idx="6">
                  <c:v>Other reasons</c:v>
                </c:pt>
              </c:strCache>
            </c:strRef>
          </c:cat>
          <c:val>
            <c:numRef>
              <c:f>'Figure 6'!$B$11:$H$11</c:f>
              <c:numCache>
                <c:formatCode>0%</c:formatCode>
                <c:ptCount val="7"/>
                <c:pt idx="0">
                  <c:v>0.45967599999999997</c:v>
                </c:pt>
                <c:pt idx="1">
                  <c:v>0.40666400000000003</c:v>
                </c:pt>
                <c:pt idx="2">
                  <c:v>0.26512200000000002</c:v>
                </c:pt>
                <c:pt idx="3">
                  <c:v>0.22584699999999999</c:v>
                </c:pt>
                <c:pt idx="4">
                  <c:v>0.119529</c:v>
                </c:pt>
                <c:pt idx="5">
                  <c:v>9.1360999999999998E-2</c:v>
                </c:pt>
                <c:pt idx="6">
                  <c:v>0.11326899999999999</c:v>
                </c:pt>
              </c:numCache>
            </c:numRef>
          </c:val>
        </c:ser>
        <c:dLbls>
          <c:showLegendKey val="0"/>
          <c:showVal val="0"/>
          <c:showCatName val="0"/>
          <c:showSerName val="0"/>
          <c:showPercent val="0"/>
          <c:showBubbleSize val="0"/>
        </c:dLbls>
        <c:gapWidth val="150"/>
        <c:axId val="36423936"/>
        <c:axId val="36306944"/>
      </c:barChart>
      <c:catAx>
        <c:axId val="36423936"/>
        <c:scaling>
          <c:orientation val="minMax"/>
        </c:scaling>
        <c:delete val="0"/>
        <c:axPos val="b"/>
        <c:numFmt formatCode="General" sourceLinked="1"/>
        <c:majorTickMark val="none"/>
        <c:minorTickMark val="none"/>
        <c:tickLblPos val="nextTo"/>
        <c:crossAx val="36306944"/>
        <c:crosses val="autoZero"/>
        <c:auto val="1"/>
        <c:lblAlgn val="ctr"/>
        <c:lblOffset val="100"/>
        <c:noMultiLvlLbl val="0"/>
      </c:catAx>
      <c:valAx>
        <c:axId val="36306944"/>
        <c:scaling>
          <c:orientation val="minMax"/>
          <c:max val="0.5"/>
        </c:scaling>
        <c:delete val="0"/>
        <c:axPos val="l"/>
        <c:majorGridlines>
          <c:spPr>
            <a:ln>
              <a:prstDash val="dash"/>
            </a:ln>
          </c:spPr>
        </c:majorGridlines>
        <c:numFmt formatCode="0%" sourceLinked="1"/>
        <c:majorTickMark val="none"/>
        <c:minorTickMark val="none"/>
        <c:tickLblPos val="nextTo"/>
        <c:crossAx val="36423936"/>
        <c:crosses val="autoZero"/>
        <c:crossBetween val="between"/>
      </c:valAx>
    </c:plotArea>
    <c:legend>
      <c:legendPos val="t"/>
      <c:layout>
        <c:manualLayout>
          <c:xMode val="edge"/>
          <c:yMode val="edge"/>
          <c:x val="0.32517107069801326"/>
          <c:y val="0.10237444627721931"/>
          <c:w val="0.44597177210203853"/>
          <c:h val="4.7649310634589652E-2"/>
        </c:manualLayout>
      </c:layout>
      <c:overlay val="0"/>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000" dirty="0" smtClean="0">
                <a:solidFill>
                  <a:sysClr val="windowText" lastClr="000000"/>
                </a:solidFill>
                <a:latin typeface="Arial" panose="020B0604020202020204" pitchFamily="34" charset="0"/>
                <a:cs typeface="Arial" panose="020B0604020202020204" pitchFamily="34" charset="0"/>
              </a:rPr>
              <a:t>Digital skills in the EU, NO, MK</a:t>
            </a:r>
            <a:r>
              <a:rPr lang="en-GB" sz="1000" baseline="0" dirty="0" smtClean="0">
                <a:solidFill>
                  <a:sysClr val="windowText" lastClr="000000"/>
                </a:solidFill>
                <a:latin typeface="Arial" panose="020B0604020202020204" pitchFamily="34" charset="0"/>
                <a:cs typeface="Arial" panose="020B0604020202020204" pitchFamily="34" charset="0"/>
              </a:rPr>
              <a:t> and TR, 2015</a:t>
            </a:r>
          </a:p>
          <a:p>
            <a:pPr>
              <a:defRPr/>
            </a:pPr>
            <a:r>
              <a:rPr lang="en-GB" sz="1000" baseline="0" dirty="0" smtClean="0">
                <a:solidFill>
                  <a:sysClr val="windowText" lastClr="000000"/>
                </a:solidFill>
                <a:latin typeface="Arial" panose="020B0604020202020204" pitchFamily="34" charset="0"/>
                <a:cs typeface="Arial" panose="020B0604020202020204" pitchFamily="34" charset="0"/>
              </a:rPr>
              <a:t>(</a:t>
            </a:r>
            <a:r>
              <a:rPr lang="en-GB" sz="1000" dirty="0" smtClean="0">
                <a:solidFill>
                  <a:sysClr val="windowText" lastClr="000000"/>
                </a:solidFill>
                <a:latin typeface="Arial" panose="020B0604020202020204" pitchFamily="34" charset="0"/>
                <a:cs typeface="Arial" panose="020B0604020202020204" pitchFamily="34" charset="0"/>
              </a:rPr>
              <a:t>% individuals with above basic, basic</a:t>
            </a:r>
            <a:r>
              <a:rPr lang="en-GB" sz="1000" baseline="0" dirty="0" smtClean="0">
                <a:solidFill>
                  <a:sysClr val="windowText" lastClr="000000"/>
                </a:solidFill>
                <a:latin typeface="Arial" panose="020B0604020202020204" pitchFamily="34" charset="0"/>
                <a:cs typeface="Arial" panose="020B0604020202020204" pitchFamily="34" charset="0"/>
              </a:rPr>
              <a:t> and</a:t>
            </a:r>
            <a:r>
              <a:rPr lang="en-GB" sz="1000" dirty="0" smtClean="0">
                <a:solidFill>
                  <a:sysClr val="windowText" lastClr="000000"/>
                </a:solidFill>
                <a:latin typeface="Arial" panose="020B0604020202020204" pitchFamily="34" charset="0"/>
                <a:cs typeface="Arial" panose="020B0604020202020204" pitchFamily="34" charset="0"/>
              </a:rPr>
              <a:t> low</a:t>
            </a:r>
            <a:r>
              <a:rPr lang="en-GB" sz="1000" baseline="0" dirty="0" smtClean="0">
                <a:solidFill>
                  <a:sysClr val="windowText" lastClr="000000"/>
                </a:solidFill>
                <a:latin typeface="Arial" panose="020B0604020202020204" pitchFamily="34" charset="0"/>
                <a:cs typeface="Arial" panose="020B0604020202020204" pitchFamily="34" charset="0"/>
              </a:rPr>
              <a:t> </a:t>
            </a:r>
            <a:r>
              <a:rPr lang="en-GB" sz="1000" dirty="0" smtClean="0">
                <a:solidFill>
                  <a:sysClr val="windowText" lastClr="000000"/>
                </a:solidFill>
                <a:latin typeface="Arial" panose="020B0604020202020204" pitchFamily="34" charset="0"/>
                <a:cs typeface="Arial" panose="020B0604020202020204" pitchFamily="34" charset="0"/>
              </a:rPr>
              <a:t>digital skills and no internet</a:t>
            </a:r>
            <a:r>
              <a:rPr lang="en-GB" sz="1000" baseline="0" dirty="0" smtClean="0">
                <a:solidFill>
                  <a:sysClr val="windowText" lastClr="000000"/>
                </a:solidFill>
                <a:latin typeface="Arial" panose="020B0604020202020204" pitchFamily="34" charset="0"/>
                <a:cs typeface="Arial" panose="020B0604020202020204" pitchFamily="34" charset="0"/>
              </a:rPr>
              <a:t> use</a:t>
            </a:r>
            <a:r>
              <a:rPr lang="en-GB" sz="1000" dirty="0" smtClean="0">
                <a:solidFill>
                  <a:sysClr val="windowText" lastClr="000000"/>
                </a:solidFill>
                <a:latin typeface="Arial" panose="020B0604020202020204" pitchFamily="34" charset="0"/>
                <a:cs typeface="Arial" panose="020B0604020202020204" pitchFamily="34" charset="0"/>
              </a:rPr>
              <a:t>)</a:t>
            </a:r>
            <a:endParaRPr lang="en-GB" sz="1000" dirty="0">
              <a:solidFill>
                <a:sysClr val="windowText" lastClr="000000"/>
              </a:solidFill>
              <a:latin typeface="Arial" panose="020B0604020202020204" pitchFamily="34" charset="0"/>
              <a:cs typeface="Arial" panose="020B0604020202020204" pitchFamily="34" charset="0"/>
            </a:endParaRPr>
          </a:p>
        </c:rich>
      </c:tx>
      <c:layout/>
      <c:overlay val="0"/>
    </c:title>
    <c:autoTitleDeleted val="0"/>
    <c:plotArea>
      <c:layout/>
      <c:barChart>
        <c:barDir val="col"/>
        <c:grouping val="stacked"/>
        <c:varyColors val="0"/>
        <c:ser>
          <c:idx val="0"/>
          <c:order val="0"/>
          <c:tx>
            <c:strRef>
              <c:f>'Figure 7'!$E$1</c:f>
              <c:strCache>
                <c:ptCount val="1"/>
                <c:pt idx="0">
                  <c:v>No Use</c:v>
                </c:pt>
              </c:strCache>
            </c:strRef>
          </c:tx>
          <c:spPr>
            <a:solidFill>
              <a:srgbClr val="FF0000"/>
            </a:solidFill>
          </c:spPr>
          <c:invertIfNegative val="0"/>
          <c:cat>
            <c:strRef>
              <c:f>'Figure 7'!$A$2:$A$33</c:f>
              <c:strCache>
                <c:ptCount val="32"/>
                <c:pt idx="0">
                  <c:v>LU</c:v>
                </c:pt>
                <c:pt idx="1">
                  <c:v>NO</c:v>
                </c:pt>
                <c:pt idx="2">
                  <c:v>FI</c:v>
                </c:pt>
                <c:pt idx="3">
                  <c:v>DK</c:v>
                </c:pt>
                <c:pt idx="4">
                  <c:v>NL</c:v>
                </c:pt>
                <c:pt idx="5">
                  <c:v>SE</c:v>
                </c:pt>
                <c:pt idx="6">
                  <c:v>UK</c:v>
                </c:pt>
                <c:pt idx="7">
                  <c:v>DE</c:v>
                </c:pt>
                <c:pt idx="8">
                  <c:v>EE</c:v>
                </c:pt>
                <c:pt idx="9">
                  <c:v>AT</c:v>
                </c:pt>
                <c:pt idx="10">
                  <c:v>BE</c:v>
                </c:pt>
                <c:pt idx="11">
                  <c:v>CZ</c:v>
                </c:pt>
                <c:pt idx="12">
                  <c:v>FR</c:v>
                </c:pt>
                <c:pt idx="13">
                  <c:v>EU28</c:v>
                </c:pt>
                <c:pt idx="14">
                  <c:v>ES</c:v>
                </c:pt>
                <c:pt idx="15">
                  <c:v>SK</c:v>
                </c:pt>
                <c:pt idx="16">
                  <c:v>MT</c:v>
                </c:pt>
                <c:pt idx="17">
                  <c:v>LT</c:v>
                </c:pt>
                <c:pt idx="18">
                  <c:v>HR</c:v>
                </c:pt>
                <c:pt idx="19">
                  <c:v>SI</c:v>
                </c:pt>
                <c:pt idx="20">
                  <c:v>HU</c:v>
                </c:pt>
                <c:pt idx="21">
                  <c:v>LV</c:v>
                </c:pt>
                <c:pt idx="22">
                  <c:v>PT</c:v>
                </c:pt>
                <c:pt idx="23">
                  <c:v>IE</c:v>
                </c:pt>
                <c:pt idx="24">
                  <c:v>EL</c:v>
                </c:pt>
                <c:pt idx="25">
                  <c:v>IT</c:v>
                </c:pt>
                <c:pt idx="26">
                  <c:v>CY</c:v>
                </c:pt>
                <c:pt idx="27">
                  <c:v>PL</c:v>
                </c:pt>
                <c:pt idx="28">
                  <c:v>MK</c:v>
                </c:pt>
                <c:pt idx="29">
                  <c:v>BG</c:v>
                </c:pt>
                <c:pt idx="30">
                  <c:v>RO</c:v>
                </c:pt>
                <c:pt idx="31">
                  <c:v>TR</c:v>
                </c:pt>
              </c:strCache>
            </c:strRef>
          </c:cat>
          <c:val>
            <c:numRef>
              <c:f>'Figure 7'!$E$2:$E$33</c:f>
              <c:numCache>
                <c:formatCode>0%</c:formatCode>
                <c:ptCount val="32"/>
                <c:pt idx="0">
                  <c:v>2.9352000000000045E-2</c:v>
                </c:pt>
                <c:pt idx="1">
                  <c:v>3.4550999999999998E-2</c:v>
                </c:pt>
                <c:pt idx="2">
                  <c:v>7.6828000000000118E-2</c:v>
                </c:pt>
                <c:pt idx="3">
                  <c:v>4.8587000000000047E-2</c:v>
                </c:pt>
                <c:pt idx="4">
                  <c:v>7.3339000000000043E-2</c:v>
                </c:pt>
                <c:pt idx="5">
                  <c:v>0.11062400000000006</c:v>
                </c:pt>
                <c:pt idx="6">
                  <c:v>8.5388000000000019E-2</c:v>
                </c:pt>
                <c:pt idx="7">
                  <c:v>0.12631900000000007</c:v>
                </c:pt>
                <c:pt idx="8">
                  <c:v>0.1230460000000001</c:v>
                </c:pt>
                <c:pt idx="9">
                  <c:v>0.17041099999999998</c:v>
                </c:pt>
                <c:pt idx="10">
                  <c:v>0.15317400000000003</c:v>
                </c:pt>
                <c:pt idx="11">
                  <c:v>0.199326</c:v>
                </c:pt>
                <c:pt idx="12">
                  <c:v>0.15578299999999989</c:v>
                </c:pt>
                <c:pt idx="13">
                  <c:v>0.21370800000000001</c:v>
                </c:pt>
                <c:pt idx="14">
                  <c:v>0.23271900000000012</c:v>
                </c:pt>
                <c:pt idx="15">
                  <c:v>0.22605399999999998</c:v>
                </c:pt>
                <c:pt idx="16">
                  <c:v>0.24658400000000003</c:v>
                </c:pt>
                <c:pt idx="17">
                  <c:v>0.292597</c:v>
                </c:pt>
                <c:pt idx="18">
                  <c:v>0.3102069999999999</c:v>
                </c:pt>
                <c:pt idx="19">
                  <c:v>0.27717399999999992</c:v>
                </c:pt>
                <c:pt idx="20">
                  <c:v>0.27238600000000002</c:v>
                </c:pt>
                <c:pt idx="21">
                  <c:v>0.21327499999999999</c:v>
                </c:pt>
                <c:pt idx="22">
                  <c:v>0.32429100000000011</c:v>
                </c:pt>
                <c:pt idx="23">
                  <c:v>0.207538</c:v>
                </c:pt>
                <c:pt idx="24">
                  <c:v>0.33836400000000011</c:v>
                </c:pt>
                <c:pt idx="25">
                  <c:v>0.36078900000000003</c:v>
                </c:pt>
                <c:pt idx="26">
                  <c:v>0.29004699999999994</c:v>
                </c:pt>
                <c:pt idx="27">
                  <c:v>0.33152000000000004</c:v>
                </c:pt>
                <c:pt idx="28">
                  <c:v>0.29808600000000007</c:v>
                </c:pt>
                <c:pt idx="29">
                  <c:v>0.43708199999999997</c:v>
                </c:pt>
                <c:pt idx="30">
                  <c:v>0.44236800000000009</c:v>
                </c:pt>
                <c:pt idx="31">
                  <c:v>0.49543800000000005</c:v>
                </c:pt>
              </c:numCache>
            </c:numRef>
          </c:val>
        </c:ser>
        <c:ser>
          <c:idx val="1"/>
          <c:order val="1"/>
          <c:tx>
            <c:strRef>
              <c:f>'Figure 7'!$D$1</c:f>
              <c:strCache>
                <c:ptCount val="1"/>
                <c:pt idx="0">
                  <c:v>Low</c:v>
                </c:pt>
              </c:strCache>
            </c:strRef>
          </c:tx>
          <c:spPr>
            <a:solidFill>
              <a:schemeClr val="bg1">
                <a:lumMod val="65000"/>
              </a:schemeClr>
            </a:solidFill>
          </c:spPr>
          <c:invertIfNegative val="0"/>
          <c:cat>
            <c:strRef>
              <c:f>'Figure 7'!$A$2:$A$33</c:f>
              <c:strCache>
                <c:ptCount val="32"/>
                <c:pt idx="0">
                  <c:v>LU</c:v>
                </c:pt>
                <c:pt idx="1">
                  <c:v>NO</c:v>
                </c:pt>
                <c:pt idx="2">
                  <c:v>FI</c:v>
                </c:pt>
                <c:pt idx="3">
                  <c:v>DK</c:v>
                </c:pt>
                <c:pt idx="4">
                  <c:v>NL</c:v>
                </c:pt>
                <c:pt idx="5">
                  <c:v>SE</c:v>
                </c:pt>
                <c:pt idx="6">
                  <c:v>UK</c:v>
                </c:pt>
                <c:pt idx="7">
                  <c:v>DE</c:v>
                </c:pt>
                <c:pt idx="8">
                  <c:v>EE</c:v>
                </c:pt>
                <c:pt idx="9">
                  <c:v>AT</c:v>
                </c:pt>
                <c:pt idx="10">
                  <c:v>BE</c:v>
                </c:pt>
                <c:pt idx="11">
                  <c:v>CZ</c:v>
                </c:pt>
                <c:pt idx="12">
                  <c:v>FR</c:v>
                </c:pt>
                <c:pt idx="13">
                  <c:v>EU28</c:v>
                </c:pt>
                <c:pt idx="14">
                  <c:v>ES</c:v>
                </c:pt>
                <c:pt idx="15">
                  <c:v>SK</c:v>
                </c:pt>
                <c:pt idx="16">
                  <c:v>MT</c:v>
                </c:pt>
                <c:pt idx="17">
                  <c:v>LT</c:v>
                </c:pt>
                <c:pt idx="18">
                  <c:v>HR</c:v>
                </c:pt>
                <c:pt idx="19">
                  <c:v>SI</c:v>
                </c:pt>
                <c:pt idx="20">
                  <c:v>HU</c:v>
                </c:pt>
                <c:pt idx="21">
                  <c:v>LV</c:v>
                </c:pt>
                <c:pt idx="22">
                  <c:v>PT</c:v>
                </c:pt>
                <c:pt idx="23">
                  <c:v>IE</c:v>
                </c:pt>
                <c:pt idx="24">
                  <c:v>EL</c:v>
                </c:pt>
                <c:pt idx="25">
                  <c:v>IT</c:v>
                </c:pt>
                <c:pt idx="26">
                  <c:v>CY</c:v>
                </c:pt>
                <c:pt idx="27">
                  <c:v>PL</c:v>
                </c:pt>
                <c:pt idx="28">
                  <c:v>MK</c:v>
                </c:pt>
                <c:pt idx="29">
                  <c:v>BG</c:v>
                </c:pt>
                <c:pt idx="30">
                  <c:v>RO</c:v>
                </c:pt>
                <c:pt idx="31">
                  <c:v>TR</c:v>
                </c:pt>
              </c:strCache>
            </c:strRef>
          </c:cat>
          <c:val>
            <c:numRef>
              <c:f>'Figure 7'!$D$2:$D$33</c:f>
              <c:numCache>
                <c:formatCode>0%</c:formatCode>
                <c:ptCount val="32"/>
                <c:pt idx="0">
                  <c:v>0.10852000000000001</c:v>
                </c:pt>
                <c:pt idx="1">
                  <c:v>0.166847</c:v>
                </c:pt>
                <c:pt idx="2">
                  <c:v>0.17055000000000001</c:v>
                </c:pt>
                <c:pt idx="3">
                  <c:v>0.202295</c:v>
                </c:pt>
                <c:pt idx="4">
                  <c:v>0.202374</c:v>
                </c:pt>
                <c:pt idx="5">
                  <c:v>0.17355899999999999</c:v>
                </c:pt>
                <c:pt idx="6">
                  <c:v>0.24196000000000001</c:v>
                </c:pt>
                <c:pt idx="7">
                  <c:v>0.20994199999999999</c:v>
                </c:pt>
                <c:pt idx="8">
                  <c:v>0.23180700000000001</c:v>
                </c:pt>
                <c:pt idx="9">
                  <c:v>0.189555</c:v>
                </c:pt>
                <c:pt idx="10">
                  <c:v>0.24396599999999999</c:v>
                </c:pt>
                <c:pt idx="11">
                  <c:v>0.231739</c:v>
                </c:pt>
                <c:pt idx="12">
                  <c:v>0.27639000000000002</c:v>
                </c:pt>
                <c:pt idx="13">
                  <c:v>0.23343700000000001</c:v>
                </c:pt>
                <c:pt idx="14">
                  <c:v>0.22831099999999999</c:v>
                </c:pt>
                <c:pt idx="15">
                  <c:v>0.242482</c:v>
                </c:pt>
                <c:pt idx="16">
                  <c:v>0.234204</c:v>
                </c:pt>
                <c:pt idx="17">
                  <c:v>0.195044</c:v>
                </c:pt>
                <c:pt idx="18">
                  <c:v>0.180668</c:v>
                </c:pt>
                <c:pt idx="19">
                  <c:v>0.213782</c:v>
                </c:pt>
                <c:pt idx="20">
                  <c:v>0.232409</c:v>
                </c:pt>
                <c:pt idx="21">
                  <c:v>0.29476000000000002</c:v>
                </c:pt>
                <c:pt idx="22">
                  <c:v>0.19941999999999999</c:v>
                </c:pt>
                <c:pt idx="23">
                  <c:v>0.34863899999999998</c:v>
                </c:pt>
                <c:pt idx="24">
                  <c:v>0.22151199999999999</c:v>
                </c:pt>
                <c:pt idx="25">
                  <c:v>0.20619499999999999</c:v>
                </c:pt>
                <c:pt idx="26">
                  <c:v>0.28445599999999999</c:v>
                </c:pt>
                <c:pt idx="27">
                  <c:v>0.26806099999999999</c:v>
                </c:pt>
                <c:pt idx="28">
                  <c:v>0.33113799999999999</c:v>
                </c:pt>
                <c:pt idx="29">
                  <c:v>0.25076100000000001</c:v>
                </c:pt>
                <c:pt idx="30">
                  <c:v>0.29486099999999998</c:v>
                </c:pt>
                <c:pt idx="31">
                  <c:v>0.27141799999999999</c:v>
                </c:pt>
              </c:numCache>
            </c:numRef>
          </c:val>
        </c:ser>
        <c:ser>
          <c:idx val="2"/>
          <c:order val="2"/>
          <c:tx>
            <c:strRef>
              <c:f>'Figure 7'!$C$1</c:f>
              <c:strCache>
                <c:ptCount val="1"/>
                <c:pt idx="0">
                  <c:v>Basic</c:v>
                </c:pt>
              </c:strCache>
            </c:strRef>
          </c:tx>
          <c:spPr>
            <a:solidFill>
              <a:schemeClr val="tx2"/>
            </a:solidFill>
          </c:spPr>
          <c:invertIfNegative val="0"/>
          <c:cat>
            <c:strRef>
              <c:f>'Figure 7'!$A$2:$A$33</c:f>
              <c:strCache>
                <c:ptCount val="32"/>
                <c:pt idx="0">
                  <c:v>LU</c:v>
                </c:pt>
                <c:pt idx="1">
                  <c:v>NO</c:v>
                </c:pt>
                <c:pt idx="2">
                  <c:v>FI</c:v>
                </c:pt>
                <c:pt idx="3">
                  <c:v>DK</c:v>
                </c:pt>
                <c:pt idx="4">
                  <c:v>NL</c:v>
                </c:pt>
                <c:pt idx="5">
                  <c:v>SE</c:v>
                </c:pt>
                <c:pt idx="6">
                  <c:v>UK</c:v>
                </c:pt>
                <c:pt idx="7">
                  <c:v>DE</c:v>
                </c:pt>
                <c:pt idx="8">
                  <c:v>EE</c:v>
                </c:pt>
                <c:pt idx="9">
                  <c:v>AT</c:v>
                </c:pt>
                <c:pt idx="10">
                  <c:v>BE</c:v>
                </c:pt>
                <c:pt idx="11">
                  <c:v>CZ</c:v>
                </c:pt>
                <c:pt idx="12">
                  <c:v>FR</c:v>
                </c:pt>
                <c:pt idx="13">
                  <c:v>EU28</c:v>
                </c:pt>
                <c:pt idx="14">
                  <c:v>ES</c:v>
                </c:pt>
                <c:pt idx="15">
                  <c:v>SK</c:v>
                </c:pt>
                <c:pt idx="16">
                  <c:v>MT</c:v>
                </c:pt>
                <c:pt idx="17">
                  <c:v>LT</c:v>
                </c:pt>
                <c:pt idx="18">
                  <c:v>HR</c:v>
                </c:pt>
                <c:pt idx="19">
                  <c:v>SI</c:v>
                </c:pt>
                <c:pt idx="20">
                  <c:v>HU</c:v>
                </c:pt>
                <c:pt idx="21">
                  <c:v>LV</c:v>
                </c:pt>
                <c:pt idx="22">
                  <c:v>PT</c:v>
                </c:pt>
                <c:pt idx="23">
                  <c:v>IE</c:v>
                </c:pt>
                <c:pt idx="24">
                  <c:v>EL</c:v>
                </c:pt>
                <c:pt idx="25">
                  <c:v>IT</c:v>
                </c:pt>
                <c:pt idx="26">
                  <c:v>CY</c:v>
                </c:pt>
                <c:pt idx="27">
                  <c:v>PL</c:v>
                </c:pt>
                <c:pt idx="28">
                  <c:v>MK</c:v>
                </c:pt>
                <c:pt idx="29">
                  <c:v>BG</c:v>
                </c:pt>
                <c:pt idx="30">
                  <c:v>RO</c:v>
                </c:pt>
                <c:pt idx="31">
                  <c:v>TR</c:v>
                </c:pt>
              </c:strCache>
            </c:strRef>
          </c:cat>
          <c:val>
            <c:numRef>
              <c:f>'Figure 7'!$C$2:$C$33</c:f>
              <c:numCache>
                <c:formatCode>0%</c:formatCode>
                <c:ptCount val="32"/>
                <c:pt idx="0">
                  <c:v>0.303199</c:v>
                </c:pt>
                <c:pt idx="1">
                  <c:v>0.30426399999999998</c:v>
                </c:pt>
                <c:pt idx="2">
                  <c:v>0.33445999999999998</c:v>
                </c:pt>
                <c:pt idx="3">
                  <c:v>0.264511</c:v>
                </c:pt>
                <c:pt idx="4">
                  <c:v>0.299128</c:v>
                </c:pt>
                <c:pt idx="5">
                  <c:v>0.36345899999999998</c:v>
                </c:pt>
                <c:pt idx="6">
                  <c:v>0.27408300000000002</c:v>
                </c:pt>
                <c:pt idx="7">
                  <c:v>0.31076599999999999</c:v>
                </c:pt>
                <c:pt idx="8">
                  <c:v>0.27074199999999998</c:v>
                </c:pt>
                <c:pt idx="9">
                  <c:v>0.31210199999999999</c:v>
                </c:pt>
                <c:pt idx="10">
                  <c:v>0.29156700000000002</c:v>
                </c:pt>
                <c:pt idx="11">
                  <c:v>0.33965099999999998</c:v>
                </c:pt>
                <c:pt idx="12">
                  <c:v>0.29931400000000002</c:v>
                </c:pt>
                <c:pt idx="13">
                  <c:v>0.27043699999999998</c:v>
                </c:pt>
                <c:pt idx="14">
                  <c:v>0.238734</c:v>
                </c:pt>
                <c:pt idx="15">
                  <c:v>0.27072400000000002</c:v>
                </c:pt>
                <c:pt idx="16">
                  <c:v>0.180704</c:v>
                </c:pt>
                <c:pt idx="17">
                  <c:v>0.20948700000000001</c:v>
                </c:pt>
                <c:pt idx="18">
                  <c:v>0.20632800000000001</c:v>
                </c:pt>
                <c:pt idx="19">
                  <c:v>0.25284000000000001</c:v>
                </c:pt>
                <c:pt idx="20">
                  <c:v>0.27097900000000003</c:v>
                </c:pt>
                <c:pt idx="21">
                  <c:v>0.23658000000000001</c:v>
                </c:pt>
                <c:pt idx="22">
                  <c:v>0.19750300000000001</c:v>
                </c:pt>
                <c:pt idx="23">
                  <c:v>0.19370299999999999</c:v>
                </c:pt>
                <c:pt idx="24">
                  <c:v>0.27905799999999997</c:v>
                </c:pt>
                <c:pt idx="25">
                  <c:v>0.23980599999999999</c:v>
                </c:pt>
                <c:pt idx="26">
                  <c:v>0.27193099999999998</c:v>
                </c:pt>
                <c:pt idx="27">
                  <c:v>0.24976000000000001</c:v>
                </c:pt>
                <c:pt idx="28">
                  <c:v>0.23236399999999999</c:v>
                </c:pt>
                <c:pt idx="29">
                  <c:v>0.184645</c:v>
                </c:pt>
                <c:pt idx="30">
                  <c:v>0.17304900000000001</c:v>
                </c:pt>
                <c:pt idx="31">
                  <c:v>0.11726200000000001</c:v>
                </c:pt>
              </c:numCache>
            </c:numRef>
          </c:val>
        </c:ser>
        <c:ser>
          <c:idx val="3"/>
          <c:order val="3"/>
          <c:tx>
            <c:strRef>
              <c:f>'Figure 7'!$B$1</c:f>
              <c:strCache>
                <c:ptCount val="1"/>
                <c:pt idx="0">
                  <c:v>Above basic</c:v>
                </c:pt>
              </c:strCache>
            </c:strRef>
          </c:tx>
          <c:spPr>
            <a:solidFill>
              <a:srgbClr val="00B0F0"/>
            </a:solidFill>
          </c:spPr>
          <c:invertIfNegative val="0"/>
          <c:cat>
            <c:strRef>
              <c:f>'Figure 7'!$A$2:$A$33</c:f>
              <c:strCache>
                <c:ptCount val="32"/>
                <c:pt idx="0">
                  <c:v>LU</c:v>
                </c:pt>
                <c:pt idx="1">
                  <c:v>NO</c:v>
                </c:pt>
                <c:pt idx="2">
                  <c:v>FI</c:v>
                </c:pt>
                <c:pt idx="3">
                  <c:v>DK</c:v>
                </c:pt>
                <c:pt idx="4">
                  <c:v>NL</c:v>
                </c:pt>
                <c:pt idx="5">
                  <c:v>SE</c:v>
                </c:pt>
                <c:pt idx="6">
                  <c:v>UK</c:v>
                </c:pt>
                <c:pt idx="7">
                  <c:v>DE</c:v>
                </c:pt>
                <c:pt idx="8">
                  <c:v>EE</c:v>
                </c:pt>
                <c:pt idx="9">
                  <c:v>AT</c:v>
                </c:pt>
                <c:pt idx="10">
                  <c:v>BE</c:v>
                </c:pt>
                <c:pt idx="11">
                  <c:v>CZ</c:v>
                </c:pt>
                <c:pt idx="12">
                  <c:v>FR</c:v>
                </c:pt>
                <c:pt idx="13">
                  <c:v>EU28</c:v>
                </c:pt>
                <c:pt idx="14">
                  <c:v>ES</c:v>
                </c:pt>
                <c:pt idx="15">
                  <c:v>SK</c:v>
                </c:pt>
                <c:pt idx="16">
                  <c:v>MT</c:v>
                </c:pt>
                <c:pt idx="17">
                  <c:v>LT</c:v>
                </c:pt>
                <c:pt idx="18">
                  <c:v>HR</c:v>
                </c:pt>
                <c:pt idx="19">
                  <c:v>SI</c:v>
                </c:pt>
                <c:pt idx="20">
                  <c:v>HU</c:v>
                </c:pt>
                <c:pt idx="21">
                  <c:v>LV</c:v>
                </c:pt>
                <c:pt idx="22">
                  <c:v>PT</c:v>
                </c:pt>
                <c:pt idx="23">
                  <c:v>IE</c:v>
                </c:pt>
                <c:pt idx="24">
                  <c:v>EL</c:v>
                </c:pt>
                <c:pt idx="25">
                  <c:v>IT</c:v>
                </c:pt>
                <c:pt idx="26">
                  <c:v>CY</c:v>
                </c:pt>
                <c:pt idx="27">
                  <c:v>PL</c:v>
                </c:pt>
                <c:pt idx="28">
                  <c:v>MK</c:v>
                </c:pt>
                <c:pt idx="29">
                  <c:v>BG</c:v>
                </c:pt>
                <c:pt idx="30">
                  <c:v>RO</c:v>
                </c:pt>
                <c:pt idx="31">
                  <c:v>TR</c:v>
                </c:pt>
              </c:strCache>
            </c:strRef>
          </c:cat>
          <c:val>
            <c:numRef>
              <c:f>'Figure 7'!$B$2:$B$33</c:f>
              <c:numCache>
                <c:formatCode>0%</c:formatCode>
                <c:ptCount val="32"/>
                <c:pt idx="0">
                  <c:v>0.55892900000000001</c:v>
                </c:pt>
                <c:pt idx="1">
                  <c:v>0.494338</c:v>
                </c:pt>
                <c:pt idx="2">
                  <c:v>0.41816199999999998</c:v>
                </c:pt>
                <c:pt idx="3">
                  <c:v>0.48460700000000001</c:v>
                </c:pt>
                <c:pt idx="4">
                  <c:v>0.42515900000000001</c:v>
                </c:pt>
                <c:pt idx="5">
                  <c:v>0.352358</c:v>
                </c:pt>
                <c:pt idx="6">
                  <c:v>0.39856900000000001</c:v>
                </c:pt>
                <c:pt idx="7">
                  <c:v>0.35297299999999998</c:v>
                </c:pt>
                <c:pt idx="8">
                  <c:v>0.37440499999999999</c:v>
                </c:pt>
                <c:pt idx="9">
                  <c:v>0.327932</c:v>
                </c:pt>
                <c:pt idx="10">
                  <c:v>0.31129299999999999</c:v>
                </c:pt>
                <c:pt idx="11">
                  <c:v>0.22928399999999999</c:v>
                </c:pt>
                <c:pt idx="12">
                  <c:v>0.268513</c:v>
                </c:pt>
                <c:pt idx="13">
                  <c:v>0.282418</c:v>
                </c:pt>
                <c:pt idx="14">
                  <c:v>0.300236</c:v>
                </c:pt>
                <c:pt idx="15">
                  <c:v>0.26074000000000003</c:v>
                </c:pt>
                <c:pt idx="16">
                  <c:v>0.33850799999999998</c:v>
                </c:pt>
                <c:pt idx="17">
                  <c:v>0.30287199999999997</c:v>
                </c:pt>
                <c:pt idx="18">
                  <c:v>0.30279699999999998</c:v>
                </c:pt>
                <c:pt idx="19">
                  <c:v>0.25620399999999999</c:v>
                </c:pt>
                <c:pt idx="20">
                  <c:v>0.22422600000000001</c:v>
                </c:pt>
                <c:pt idx="21">
                  <c:v>0.25538499999999997</c:v>
                </c:pt>
                <c:pt idx="22">
                  <c:v>0.27878599999999998</c:v>
                </c:pt>
                <c:pt idx="23">
                  <c:v>0.25012000000000001</c:v>
                </c:pt>
                <c:pt idx="24">
                  <c:v>0.16106599999999999</c:v>
                </c:pt>
                <c:pt idx="25">
                  <c:v>0.19320999999999999</c:v>
                </c:pt>
                <c:pt idx="26">
                  <c:v>0.15356600000000001</c:v>
                </c:pt>
                <c:pt idx="27">
                  <c:v>0.15065899999999999</c:v>
                </c:pt>
                <c:pt idx="28">
                  <c:v>0.13841200000000001</c:v>
                </c:pt>
                <c:pt idx="29">
                  <c:v>0.12751199999999999</c:v>
                </c:pt>
                <c:pt idx="30">
                  <c:v>8.9721999999999996E-2</c:v>
                </c:pt>
                <c:pt idx="31">
                  <c:v>0.115882</c:v>
                </c:pt>
              </c:numCache>
            </c:numRef>
          </c:val>
        </c:ser>
        <c:dLbls>
          <c:showLegendKey val="0"/>
          <c:showVal val="0"/>
          <c:showCatName val="0"/>
          <c:showSerName val="0"/>
          <c:showPercent val="0"/>
          <c:showBubbleSize val="0"/>
        </c:dLbls>
        <c:gapWidth val="55"/>
        <c:overlap val="100"/>
        <c:axId val="36572160"/>
        <c:axId val="36578048"/>
      </c:barChart>
      <c:catAx>
        <c:axId val="36572160"/>
        <c:scaling>
          <c:orientation val="minMax"/>
        </c:scaling>
        <c:delete val="0"/>
        <c:axPos val="b"/>
        <c:majorTickMark val="none"/>
        <c:minorTickMark val="none"/>
        <c:tickLblPos val="nextTo"/>
        <c:crossAx val="36578048"/>
        <c:crosses val="autoZero"/>
        <c:auto val="1"/>
        <c:lblAlgn val="ctr"/>
        <c:lblOffset val="100"/>
        <c:tickLblSkip val="1"/>
        <c:noMultiLvlLbl val="0"/>
      </c:catAx>
      <c:valAx>
        <c:axId val="36578048"/>
        <c:scaling>
          <c:orientation val="minMax"/>
          <c:max val="1"/>
        </c:scaling>
        <c:delete val="0"/>
        <c:axPos val="l"/>
        <c:majorGridlines/>
        <c:numFmt formatCode="0%" sourceLinked="1"/>
        <c:majorTickMark val="none"/>
        <c:minorTickMark val="none"/>
        <c:tickLblPos val="nextTo"/>
        <c:crossAx val="36572160"/>
        <c:crosses val="autoZero"/>
        <c:crossBetween val="between"/>
      </c:valAx>
    </c:plotArea>
    <c:legend>
      <c:legendPos val="t"/>
      <c:legendEntry>
        <c:idx val="0"/>
        <c:txPr>
          <a:bodyPr/>
          <a:lstStyle/>
          <a:p>
            <a:pPr>
              <a:defRPr baseline="0"/>
            </a:pPr>
            <a:endParaRPr lang="en-US"/>
          </a:p>
        </c:txPr>
      </c:legendEntry>
      <c:layout/>
      <c:overlay val="0"/>
    </c:legend>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GB" sz="1000" dirty="0">
                <a:solidFill>
                  <a:sysClr val="windowText" lastClr="000000"/>
                </a:solidFill>
                <a:latin typeface="Arial" panose="020B0604020202020204" pitchFamily="34" charset="0"/>
                <a:cs typeface="Arial" panose="020B0604020202020204" pitchFamily="34" charset="0"/>
              </a:rPr>
              <a:t>Digital skills of the labour </a:t>
            </a:r>
            <a:r>
              <a:rPr lang="en-GB" sz="1000" dirty="0" smtClean="0">
                <a:solidFill>
                  <a:sysClr val="windowText" lastClr="000000"/>
                </a:solidFill>
                <a:latin typeface="Arial" panose="020B0604020202020204" pitchFamily="34" charset="0"/>
                <a:cs typeface="Arial" panose="020B0604020202020204" pitchFamily="34" charset="0"/>
              </a:rPr>
              <a:t>force, 2015 </a:t>
            </a:r>
            <a:r>
              <a:rPr lang="en-GB" sz="1000" dirty="0">
                <a:solidFill>
                  <a:sysClr val="windowText" lastClr="000000"/>
                </a:solidFill>
                <a:latin typeface="Arial" panose="020B0604020202020204" pitchFamily="34" charset="0"/>
                <a:cs typeface="Arial" panose="020B0604020202020204" pitchFamily="34" charset="0"/>
              </a:rPr>
              <a:t>(% labour force with </a:t>
            </a:r>
            <a:r>
              <a:rPr lang="en-GB" sz="1000" dirty="0" smtClean="0">
                <a:solidFill>
                  <a:sysClr val="windowText" lastClr="000000"/>
                </a:solidFill>
                <a:latin typeface="Arial" panose="020B0604020202020204" pitchFamily="34" charset="0"/>
                <a:cs typeface="Arial" panose="020B0604020202020204" pitchFamily="34" charset="0"/>
              </a:rPr>
              <a:t>above </a:t>
            </a:r>
            <a:r>
              <a:rPr lang="en-GB" sz="1000" dirty="0">
                <a:solidFill>
                  <a:sysClr val="windowText" lastClr="000000"/>
                </a:solidFill>
                <a:latin typeface="Arial" panose="020B0604020202020204" pitchFamily="34" charset="0"/>
                <a:cs typeface="Arial" panose="020B0604020202020204" pitchFamily="34" charset="0"/>
              </a:rPr>
              <a:t>basic, </a:t>
            </a:r>
            <a:r>
              <a:rPr lang="en-GB" sz="1000" dirty="0" smtClean="0">
                <a:solidFill>
                  <a:sysClr val="windowText" lastClr="000000"/>
                </a:solidFill>
                <a:latin typeface="Arial" panose="020B0604020202020204" pitchFamily="34" charset="0"/>
                <a:cs typeface="Arial" panose="020B0604020202020204" pitchFamily="34" charset="0"/>
              </a:rPr>
              <a:t>basic</a:t>
            </a:r>
            <a:r>
              <a:rPr lang="en-GB" sz="1000" baseline="0" dirty="0" smtClean="0">
                <a:solidFill>
                  <a:sysClr val="windowText" lastClr="000000"/>
                </a:solidFill>
                <a:latin typeface="Arial" panose="020B0604020202020204" pitchFamily="34" charset="0"/>
                <a:cs typeface="Arial" panose="020B0604020202020204" pitchFamily="34" charset="0"/>
              </a:rPr>
              <a:t> </a:t>
            </a:r>
            <a:r>
              <a:rPr lang="en-GB" sz="1000" baseline="0" dirty="0">
                <a:solidFill>
                  <a:sysClr val="windowText" lastClr="000000"/>
                </a:solidFill>
                <a:latin typeface="Arial" panose="020B0604020202020204" pitchFamily="34" charset="0"/>
                <a:cs typeface="Arial" panose="020B0604020202020204" pitchFamily="34" charset="0"/>
              </a:rPr>
              <a:t>and</a:t>
            </a:r>
            <a:r>
              <a:rPr lang="en-GB" sz="1000" dirty="0">
                <a:solidFill>
                  <a:sysClr val="windowText" lastClr="000000"/>
                </a:solidFill>
                <a:latin typeface="Arial" panose="020B0604020202020204" pitchFamily="34" charset="0"/>
                <a:cs typeface="Arial" panose="020B0604020202020204" pitchFamily="34" charset="0"/>
              </a:rPr>
              <a:t> </a:t>
            </a:r>
            <a:r>
              <a:rPr lang="en-GB" sz="1000" dirty="0" smtClean="0">
                <a:solidFill>
                  <a:sysClr val="windowText" lastClr="000000"/>
                </a:solidFill>
                <a:latin typeface="Arial" panose="020B0604020202020204" pitchFamily="34" charset="0"/>
                <a:cs typeface="Arial" panose="020B0604020202020204" pitchFamily="34" charset="0"/>
              </a:rPr>
              <a:t>low </a:t>
            </a:r>
            <a:r>
              <a:rPr lang="en-GB" sz="1000" dirty="0">
                <a:solidFill>
                  <a:sysClr val="windowText" lastClr="000000"/>
                </a:solidFill>
                <a:latin typeface="Arial" panose="020B0604020202020204" pitchFamily="34" charset="0"/>
                <a:cs typeface="Arial" panose="020B0604020202020204" pitchFamily="34" charset="0"/>
              </a:rPr>
              <a:t>digital skills and </a:t>
            </a:r>
            <a:r>
              <a:rPr lang="en-GB" sz="1000" dirty="0" smtClean="0">
                <a:solidFill>
                  <a:sysClr val="windowText" lastClr="000000"/>
                </a:solidFill>
                <a:latin typeface="Arial" panose="020B0604020202020204" pitchFamily="34" charset="0"/>
                <a:cs typeface="Arial" panose="020B0604020202020204" pitchFamily="34" charset="0"/>
              </a:rPr>
              <a:t>no </a:t>
            </a:r>
            <a:r>
              <a:rPr lang="en-GB" sz="1000" dirty="0">
                <a:solidFill>
                  <a:sysClr val="windowText" lastClr="000000"/>
                </a:solidFill>
                <a:latin typeface="Arial" panose="020B0604020202020204" pitchFamily="34" charset="0"/>
                <a:cs typeface="Arial" panose="020B0604020202020204" pitchFamily="34" charset="0"/>
              </a:rPr>
              <a:t>internet use)</a:t>
            </a:r>
          </a:p>
        </c:rich>
      </c:tx>
      <c:layout/>
      <c:overlay val="0"/>
    </c:title>
    <c:autoTitleDeleted val="0"/>
    <c:plotArea>
      <c:layout/>
      <c:barChart>
        <c:barDir val="col"/>
        <c:grouping val="stacked"/>
        <c:varyColors val="0"/>
        <c:ser>
          <c:idx val="0"/>
          <c:order val="0"/>
          <c:tx>
            <c:strRef>
              <c:f>'Figure 9'!$E$2</c:f>
              <c:strCache>
                <c:ptCount val="1"/>
                <c:pt idx="0">
                  <c:v>No Use</c:v>
                </c:pt>
              </c:strCache>
            </c:strRef>
          </c:tx>
          <c:spPr>
            <a:solidFill>
              <a:srgbClr val="FF0000"/>
            </a:solidFill>
          </c:spPr>
          <c:invertIfNegative val="0"/>
          <c:cat>
            <c:strRef>
              <c:f>'Figure 9'!$A$3:$A$34</c:f>
              <c:strCache>
                <c:ptCount val="32"/>
                <c:pt idx="0">
                  <c:v>NO</c:v>
                </c:pt>
                <c:pt idx="1">
                  <c:v>LU</c:v>
                </c:pt>
                <c:pt idx="2">
                  <c:v>FI</c:v>
                </c:pt>
                <c:pt idx="3">
                  <c:v>DK</c:v>
                </c:pt>
                <c:pt idx="4">
                  <c:v>NL</c:v>
                </c:pt>
                <c:pt idx="5">
                  <c:v>SE</c:v>
                </c:pt>
                <c:pt idx="6">
                  <c:v>UK</c:v>
                </c:pt>
                <c:pt idx="7">
                  <c:v>DE</c:v>
                </c:pt>
                <c:pt idx="8">
                  <c:v>EE</c:v>
                </c:pt>
                <c:pt idx="9">
                  <c:v>AT</c:v>
                </c:pt>
                <c:pt idx="10">
                  <c:v>BE</c:v>
                </c:pt>
                <c:pt idx="11">
                  <c:v>CZ</c:v>
                </c:pt>
                <c:pt idx="12">
                  <c:v>MT</c:v>
                </c:pt>
                <c:pt idx="13">
                  <c:v>SK</c:v>
                </c:pt>
                <c:pt idx="14">
                  <c:v>EU28</c:v>
                </c:pt>
                <c:pt idx="15">
                  <c:v>FR</c:v>
                </c:pt>
                <c:pt idx="16">
                  <c:v>SI</c:v>
                </c:pt>
                <c:pt idx="17">
                  <c:v>ES</c:v>
                </c:pt>
                <c:pt idx="18">
                  <c:v>HR</c:v>
                </c:pt>
                <c:pt idx="19">
                  <c:v>HU</c:v>
                </c:pt>
                <c:pt idx="20">
                  <c:v>LT</c:v>
                </c:pt>
                <c:pt idx="21">
                  <c:v>LV</c:v>
                </c:pt>
                <c:pt idx="22">
                  <c:v>EL</c:v>
                </c:pt>
                <c:pt idx="23">
                  <c:v>PT</c:v>
                </c:pt>
                <c:pt idx="24">
                  <c:v>IT</c:v>
                </c:pt>
                <c:pt idx="25">
                  <c:v>IE</c:v>
                </c:pt>
                <c:pt idx="26">
                  <c:v>PL</c:v>
                </c:pt>
                <c:pt idx="27">
                  <c:v>CY</c:v>
                </c:pt>
                <c:pt idx="28">
                  <c:v>MK</c:v>
                </c:pt>
                <c:pt idx="29">
                  <c:v>BG</c:v>
                </c:pt>
                <c:pt idx="30">
                  <c:v>TR</c:v>
                </c:pt>
                <c:pt idx="31">
                  <c:v>RO</c:v>
                </c:pt>
              </c:strCache>
            </c:strRef>
          </c:cat>
          <c:val>
            <c:numRef>
              <c:f>'Figure 9'!$E$3:$E$34</c:f>
              <c:numCache>
                <c:formatCode>0%</c:formatCode>
                <c:ptCount val="32"/>
                <c:pt idx="0">
                  <c:v>1.0032999999999945E-2</c:v>
                </c:pt>
                <c:pt idx="1">
                  <c:v>2.5543999999999956E-2</c:v>
                </c:pt>
                <c:pt idx="2">
                  <c:v>2.2409999999999958E-2</c:v>
                </c:pt>
                <c:pt idx="3">
                  <c:v>1.7542000000000002E-2</c:v>
                </c:pt>
                <c:pt idx="4">
                  <c:v>3.3492000000000022E-2</c:v>
                </c:pt>
                <c:pt idx="5">
                  <c:v>4.2381000000000002E-2</c:v>
                </c:pt>
                <c:pt idx="6">
                  <c:v>3.6092999999999958E-2</c:v>
                </c:pt>
                <c:pt idx="7">
                  <c:v>5.8482000000000062E-2</c:v>
                </c:pt>
                <c:pt idx="8">
                  <c:v>5.3819000000000006E-2</c:v>
                </c:pt>
                <c:pt idx="9">
                  <c:v>8.4429000000000032E-2</c:v>
                </c:pt>
                <c:pt idx="10">
                  <c:v>7.8142000000000073E-2</c:v>
                </c:pt>
                <c:pt idx="11">
                  <c:v>0.10163699999999998</c:v>
                </c:pt>
                <c:pt idx="12">
                  <c:v>0.12645199999999998</c:v>
                </c:pt>
                <c:pt idx="13">
                  <c:v>0.10781200000000002</c:v>
                </c:pt>
                <c:pt idx="14">
                  <c:v>0.12784100000000004</c:v>
                </c:pt>
                <c:pt idx="15">
                  <c:v>8.2482E-2</c:v>
                </c:pt>
                <c:pt idx="16">
                  <c:v>0.132829</c:v>
                </c:pt>
                <c:pt idx="17">
                  <c:v>0.13715000000000005</c:v>
                </c:pt>
                <c:pt idx="18">
                  <c:v>0.18537699999999999</c:v>
                </c:pt>
                <c:pt idx="19">
                  <c:v>0.15522200000000003</c:v>
                </c:pt>
                <c:pt idx="20">
                  <c:v>0.19188499999999994</c:v>
                </c:pt>
                <c:pt idx="21">
                  <c:v>0.11977099999999996</c:v>
                </c:pt>
                <c:pt idx="22">
                  <c:v>0.19568100000000005</c:v>
                </c:pt>
                <c:pt idx="23">
                  <c:v>0.22759499999999999</c:v>
                </c:pt>
                <c:pt idx="24">
                  <c:v>0.25202000000000002</c:v>
                </c:pt>
                <c:pt idx="25">
                  <c:v>0.13661499999999999</c:v>
                </c:pt>
                <c:pt idx="26">
                  <c:v>0.21523399999999998</c:v>
                </c:pt>
                <c:pt idx="27">
                  <c:v>0.21594100000000005</c:v>
                </c:pt>
                <c:pt idx="28">
                  <c:v>0.21140100000000006</c:v>
                </c:pt>
                <c:pt idx="29">
                  <c:v>0.33579900000000007</c:v>
                </c:pt>
                <c:pt idx="30">
                  <c:v>0.33098400000000006</c:v>
                </c:pt>
                <c:pt idx="31">
                  <c:v>0.34907199999999994</c:v>
                </c:pt>
              </c:numCache>
            </c:numRef>
          </c:val>
        </c:ser>
        <c:ser>
          <c:idx val="1"/>
          <c:order val="1"/>
          <c:tx>
            <c:strRef>
              <c:f>'Figure 9'!$D$2</c:f>
              <c:strCache>
                <c:ptCount val="1"/>
                <c:pt idx="0">
                  <c:v>Low</c:v>
                </c:pt>
              </c:strCache>
            </c:strRef>
          </c:tx>
          <c:spPr>
            <a:solidFill>
              <a:sysClr val="window" lastClr="FFFFFF">
                <a:lumMod val="65000"/>
              </a:sysClr>
            </a:solidFill>
          </c:spPr>
          <c:invertIfNegative val="0"/>
          <c:cat>
            <c:strRef>
              <c:f>'Figure 9'!$A$3:$A$34</c:f>
              <c:strCache>
                <c:ptCount val="32"/>
                <c:pt idx="0">
                  <c:v>NO</c:v>
                </c:pt>
                <c:pt idx="1">
                  <c:v>LU</c:v>
                </c:pt>
                <c:pt idx="2">
                  <c:v>FI</c:v>
                </c:pt>
                <c:pt idx="3">
                  <c:v>DK</c:v>
                </c:pt>
                <c:pt idx="4">
                  <c:v>NL</c:v>
                </c:pt>
                <c:pt idx="5">
                  <c:v>SE</c:v>
                </c:pt>
                <c:pt idx="6">
                  <c:v>UK</c:v>
                </c:pt>
                <c:pt idx="7">
                  <c:v>DE</c:v>
                </c:pt>
                <c:pt idx="8">
                  <c:v>EE</c:v>
                </c:pt>
                <c:pt idx="9">
                  <c:v>AT</c:v>
                </c:pt>
                <c:pt idx="10">
                  <c:v>BE</c:v>
                </c:pt>
                <c:pt idx="11">
                  <c:v>CZ</c:v>
                </c:pt>
                <c:pt idx="12">
                  <c:v>MT</c:v>
                </c:pt>
                <c:pt idx="13">
                  <c:v>SK</c:v>
                </c:pt>
                <c:pt idx="14">
                  <c:v>EU28</c:v>
                </c:pt>
                <c:pt idx="15">
                  <c:v>FR</c:v>
                </c:pt>
                <c:pt idx="16">
                  <c:v>SI</c:v>
                </c:pt>
                <c:pt idx="17">
                  <c:v>ES</c:v>
                </c:pt>
                <c:pt idx="18">
                  <c:v>HR</c:v>
                </c:pt>
                <c:pt idx="19">
                  <c:v>HU</c:v>
                </c:pt>
                <c:pt idx="20">
                  <c:v>LT</c:v>
                </c:pt>
                <c:pt idx="21">
                  <c:v>LV</c:v>
                </c:pt>
                <c:pt idx="22">
                  <c:v>EL</c:v>
                </c:pt>
                <c:pt idx="23">
                  <c:v>PT</c:v>
                </c:pt>
                <c:pt idx="24">
                  <c:v>IT</c:v>
                </c:pt>
                <c:pt idx="25">
                  <c:v>IE</c:v>
                </c:pt>
                <c:pt idx="26">
                  <c:v>PL</c:v>
                </c:pt>
                <c:pt idx="27">
                  <c:v>CY</c:v>
                </c:pt>
                <c:pt idx="28">
                  <c:v>MK</c:v>
                </c:pt>
                <c:pt idx="29">
                  <c:v>BG</c:v>
                </c:pt>
                <c:pt idx="30">
                  <c:v>TR</c:v>
                </c:pt>
                <c:pt idx="31">
                  <c:v>RO</c:v>
                </c:pt>
              </c:strCache>
            </c:strRef>
          </c:cat>
          <c:val>
            <c:numRef>
              <c:f>'Figure 9'!$D$3:$D$34</c:f>
              <c:numCache>
                <c:formatCode>0%</c:formatCode>
                <c:ptCount val="32"/>
                <c:pt idx="0">
                  <c:v>0.12449</c:v>
                </c:pt>
                <c:pt idx="1">
                  <c:v>0.11229600000000001</c:v>
                </c:pt>
                <c:pt idx="2">
                  <c:v>0.154699</c:v>
                </c:pt>
                <c:pt idx="3">
                  <c:v>0.177506</c:v>
                </c:pt>
                <c:pt idx="4">
                  <c:v>0.164275</c:v>
                </c:pt>
                <c:pt idx="5">
                  <c:v>0.16935800000000001</c:v>
                </c:pt>
                <c:pt idx="6">
                  <c:v>0.224496</c:v>
                </c:pt>
                <c:pt idx="7">
                  <c:v>0.20344999999999999</c:v>
                </c:pt>
                <c:pt idx="8">
                  <c:v>0.217223</c:v>
                </c:pt>
                <c:pt idx="9">
                  <c:v>0.19104599999999999</c:v>
                </c:pt>
                <c:pt idx="10">
                  <c:v>0.246584</c:v>
                </c:pt>
                <c:pt idx="11">
                  <c:v>0.244726</c:v>
                </c:pt>
                <c:pt idx="12">
                  <c:v>0.23025100000000001</c:v>
                </c:pt>
                <c:pt idx="13">
                  <c:v>0.256054</c:v>
                </c:pt>
                <c:pt idx="14">
                  <c:v>0.242813</c:v>
                </c:pt>
                <c:pt idx="15">
                  <c:v>0.288966</c:v>
                </c:pt>
                <c:pt idx="16">
                  <c:v>0.24580399999999999</c:v>
                </c:pt>
                <c:pt idx="17">
                  <c:v>0.25210300000000002</c:v>
                </c:pt>
                <c:pt idx="18">
                  <c:v>0.20668400000000001</c:v>
                </c:pt>
                <c:pt idx="19">
                  <c:v>0.253994</c:v>
                </c:pt>
                <c:pt idx="20">
                  <c:v>0.220722</c:v>
                </c:pt>
                <c:pt idx="21">
                  <c:v>0.31955800000000001</c:v>
                </c:pt>
                <c:pt idx="22">
                  <c:v>0.24460100000000001</c:v>
                </c:pt>
                <c:pt idx="23">
                  <c:v>0.22639500000000001</c:v>
                </c:pt>
                <c:pt idx="24">
                  <c:v>0.22793099999999999</c:v>
                </c:pt>
                <c:pt idx="25">
                  <c:v>0.35269699999999998</c:v>
                </c:pt>
                <c:pt idx="26">
                  <c:v>0.31145600000000001</c:v>
                </c:pt>
                <c:pt idx="27">
                  <c:v>0.318577</c:v>
                </c:pt>
                <c:pt idx="28">
                  <c:v>0.39656599999999997</c:v>
                </c:pt>
                <c:pt idx="29">
                  <c:v>0.30271199999999998</c:v>
                </c:pt>
                <c:pt idx="30">
                  <c:v>0.32983499999999999</c:v>
                </c:pt>
                <c:pt idx="31">
                  <c:v>0.34848800000000002</c:v>
                </c:pt>
              </c:numCache>
            </c:numRef>
          </c:val>
        </c:ser>
        <c:ser>
          <c:idx val="2"/>
          <c:order val="2"/>
          <c:tx>
            <c:strRef>
              <c:f>'Figure 9'!$C$2</c:f>
              <c:strCache>
                <c:ptCount val="1"/>
                <c:pt idx="0">
                  <c:v>Basic</c:v>
                </c:pt>
              </c:strCache>
            </c:strRef>
          </c:tx>
          <c:spPr>
            <a:solidFill>
              <a:srgbClr val="1F497D"/>
            </a:solidFill>
          </c:spPr>
          <c:invertIfNegative val="0"/>
          <c:cat>
            <c:strRef>
              <c:f>'Figure 9'!$A$3:$A$34</c:f>
              <c:strCache>
                <c:ptCount val="32"/>
                <c:pt idx="0">
                  <c:v>NO</c:v>
                </c:pt>
                <c:pt idx="1">
                  <c:v>LU</c:v>
                </c:pt>
                <c:pt idx="2">
                  <c:v>FI</c:v>
                </c:pt>
                <c:pt idx="3">
                  <c:v>DK</c:v>
                </c:pt>
                <c:pt idx="4">
                  <c:v>NL</c:v>
                </c:pt>
                <c:pt idx="5">
                  <c:v>SE</c:v>
                </c:pt>
                <c:pt idx="6">
                  <c:v>UK</c:v>
                </c:pt>
                <c:pt idx="7">
                  <c:v>DE</c:v>
                </c:pt>
                <c:pt idx="8">
                  <c:v>EE</c:v>
                </c:pt>
                <c:pt idx="9">
                  <c:v>AT</c:v>
                </c:pt>
                <c:pt idx="10">
                  <c:v>BE</c:v>
                </c:pt>
                <c:pt idx="11">
                  <c:v>CZ</c:v>
                </c:pt>
                <c:pt idx="12">
                  <c:v>MT</c:v>
                </c:pt>
                <c:pt idx="13">
                  <c:v>SK</c:v>
                </c:pt>
                <c:pt idx="14">
                  <c:v>EU28</c:v>
                </c:pt>
                <c:pt idx="15">
                  <c:v>FR</c:v>
                </c:pt>
                <c:pt idx="16">
                  <c:v>SI</c:v>
                </c:pt>
                <c:pt idx="17">
                  <c:v>ES</c:v>
                </c:pt>
                <c:pt idx="18">
                  <c:v>HR</c:v>
                </c:pt>
                <c:pt idx="19">
                  <c:v>HU</c:v>
                </c:pt>
                <c:pt idx="20">
                  <c:v>LT</c:v>
                </c:pt>
                <c:pt idx="21">
                  <c:v>LV</c:v>
                </c:pt>
                <c:pt idx="22">
                  <c:v>EL</c:v>
                </c:pt>
                <c:pt idx="23">
                  <c:v>PT</c:v>
                </c:pt>
                <c:pt idx="24">
                  <c:v>IT</c:v>
                </c:pt>
                <c:pt idx="25">
                  <c:v>IE</c:v>
                </c:pt>
                <c:pt idx="26">
                  <c:v>PL</c:v>
                </c:pt>
                <c:pt idx="27">
                  <c:v>CY</c:v>
                </c:pt>
                <c:pt idx="28">
                  <c:v>MK</c:v>
                </c:pt>
                <c:pt idx="29">
                  <c:v>BG</c:v>
                </c:pt>
                <c:pt idx="30">
                  <c:v>TR</c:v>
                </c:pt>
                <c:pt idx="31">
                  <c:v>RO</c:v>
                </c:pt>
              </c:strCache>
            </c:strRef>
          </c:cat>
          <c:val>
            <c:numRef>
              <c:f>'Figure 9'!$C$3:$C$34</c:f>
              <c:numCache>
                <c:formatCode>0%</c:formatCode>
                <c:ptCount val="32"/>
                <c:pt idx="0">
                  <c:v>0.31334000000000001</c:v>
                </c:pt>
                <c:pt idx="1">
                  <c:v>0.30306</c:v>
                </c:pt>
                <c:pt idx="2">
                  <c:v>0.36997600000000003</c:v>
                </c:pt>
                <c:pt idx="3">
                  <c:v>0.27718399999999999</c:v>
                </c:pt>
                <c:pt idx="4">
                  <c:v>0.28538000000000002</c:v>
                </c:pt>
                <c:pt idx="5">
                  <c:v>0.41528999999999999</c:v>
                </c:pt>
                <c:pt idx="6">
                  <c:v>0.29421700000000001</c:v>
                </c:pt>
                <c:pt idx="7">
                  <c:v>0.33617599999999997</c:v>
                </c:pt>
                <c:pt idx="8">
                  <c:v>0.31225799999999998</c:v>
                </c:pt>
                <c:pt idx="9">
                  <c:v>0.36430099999999999</c:v>
                </c:pt>
                <c:pt idx="10">
                  <c:v>0.33043299999999998</c:v>
                </c:pt>
                <c:pt idx="11">
                  <c:v>0.40043200000000001</c:v>
                </c:pt>
                <c:pt idx="12">
                  <c:v>0.21735399999999999</c:v>
                </c:pt>
                <c:pt idx="13">
                  <c:v>0.341053</c:v>
                </c:pt>
                <c:pt idx="14">
                  <c:v>0.30761500000000003</c:v>
                </c:pt>
                <c:pt idx="15">
                  <c:v>0.34154600000000002</c:v>
                </c:pt>
                <c:pt idx="16">
                  <c:v>0.31891799999999998</c:v>
                </c:pt>
                <c:pt idx="17">
                  <c:v>0.27724599999999999</c:v>
                </c:pt>
                <c:pt idx="18">
                  <c:v>0.257162</c:v>
                </c:pt>
                <c:pt idx="19">
                  <c:v>0.32435700000000001</c:v>
                </c:pt>
                <c:pt idx="20">
                  <c:v>0.25697199999999998</c:v>
                </c:pt>
                <c:pt idx="21">
                  <c:v>0.28275400000000001</c:v>
                </c:pt>
                <c:pt idx="22">
                  <c:v>0.35092499999999999</c:v>
                </c:pt>
                <c:pt idx="23">
                  <c:v>0.23303299999999999</c:v>
                </c:pt>
                <c:pt idx="24">
                  <c:v>0.29026800000000003</c:v>
                </c:pt>
                <c:pt idx="25">
                  <c:v>0.22037499999999999</c:v>
                </c:pt>
                <c:pt idx="26">
                  <c:v>0.29900599999999999</c:v>
                </c:pt>
                <c:pt idx="27">
                  <c:v>0.29399599999999998</c:v>
                </c:pt>
                <c:pt idx="28">
                  <c:v>0.26369999999999999</c:v>
                </c:pt>
                <c:pt idx="29">
                  <c:v>0.22553200000000001</c:v>
                </c:pt>
                <c:pt idx="30">
                  <c:v>0.155613</c:v>
                </c:pt>
                <c:pt idx="31">
                  <c:v>0.20033400000000001</c:v>
                </c:pt>
              </c:numCache>
            </c:numRef>
          </c:val>
        </c:ser>
        <c:ser>
          <c:idx val="3"/>
          <c:order val="3"/>
          <c:tx>
            <c:strRef>
              <c:f>'Figure 9'!$B$2</c:f>
              <c:strCache>
                <c:ptCount val="1"/>
                <c:pt idx="0">
                  <c:v>Above basic</c:v>
                </c:pt>
              </c:strCache>
            </c:strRef>
          </c:tx>
          <c:spPr>
            <a:solidFill>
              <a:srgbClr val="00B0F0"/>
            </a:solidFill>
          </c:spPr>
          <c:invertIfNegative val="0"/>
          <c:cat>
            <c:strRef>
              <c:f>'Figure 9'!$A$3:$A$34</c:f>
              <c:strCache>
                <c:ptCount val="32"/>
                <c:pt idx="0">
                  <c:v>NO</c:v>
                </c:pt>
                <c:pt idx="1">
                  <c:v>LU</c:v>
                </c:pt>
                <c:pt idx="2">
                  <c:v>FI</c:v>
                </c:pt>
                <c:pt idx="3">
                  <c:v>DK</c:v>
                </c:pt>
                <c:pt idx="4">
                  <c:v>NL</c:v>
                </c:pt>
                <c:pt idx="5">
                  <c:v>SE</c:v>
                </c:pt>
                <c:pt idx="6">
                  <c:v>UK</c:v>
                </c:pt>
                <c:pt idx="7">
                  <c:v>DE</c:v>
                </c:pt>
                <c:pt idx="8">
                  <c:v>EE</c:v>
                </c:pt>
                <c:pt idx="9">
                  <c:v>AT</c:v>
                </c:pt>
                <c:pt idx="10">
                  <c:v>BE</c:v>
                </c:pt>
                <c:pt idx="11">
                  <c:v>CZ</c:v>
                </c:pt>
                <c:pt idx="12">
                  <c:v>MT</c:v>
                </c:pt>
                <c:pt idx="13">
                  <c:v>SK</c:v>
                </c:pt>
                <c:pt idx="14">
                  <c:v>EU28</c:v>
                </c:pt>
                <c:pt idx="15">
                  <c:v>FR</c:v>
                </c:pt>
                <c:pt idx="16">
                  <c:v>SI</c:v>
                </c:pt>
                <c:pt idx="17">
                  <c:v>ES</c:v>
                </c:pt>
                <c:pt idx="18">
                  <c:v>HR</c:v>
                </c:pt>
                <c:pt idx="19">
                  <c:v>HU</c:v>
                </c:pt>
                <c:pt idx="20">
                  <c:v>LT</c:v>
                </c:pt>
                <c:pt idx="21">
                  <c:v>LV</c:v>
                </c:pt>
                <c:pt idx="22">
                  <c:v>EL</c:v>
                </c:pt>
                <c:pt idx="23">
                  <c:v>PT</c:v>
                </c:pt>
                <c:pt idx="24">
                  <c:v>IT</c:v>
                </c:pt>
                <c:pt idx="25">
                  <c:v>IE</c:v>
                </c:pt>
                <c:pt idx="26">
                  <c:v>PL</c:v>
                </c:pt>
                <c:pt idx="27">
                  <c:v>CY</c:v>
                </c:pt>
                <c:pt idx="28">
                  <c:v>MK</c:v>
                </c:pt>
                <c:pt idx="29">
                  <c:v>BG</c:v>
                </c:pt>
                <c:pt idx="30">
                  <c:v>TR</c:v>
                </c:pt>
                <c:pt idx="31">
                  <c:v>RO</c:v>
                </c:pt>
              </c:strCache>
            </c:strRef>
          </c:cat>
          <c:val>
            <c:numRef>
              <c:f>'Figure 9'!$B$3:$B$34</c:f>
              <c:numCache>
                <c:formatCode>0%</c:formatCode>
                <c:ptCount val="32"/>
                <c:pt idx="0">
                  <c:v>0.55213699999999999</c:v>
                </c:pt>
                <c:pt idx="1">
                  <c:v>0.55910000000000004</c:v>
                </c:pt>
                <c:pt idx="2">
                  <c:v>0.45291500000000001</c:v>
                </c:pt>
                <c:pt idx="3">
                  <c:v>0.52776800000000001</c:v>
                </c:pt>
                <c:pt idx="4">
                  <c:v>0.51685300000000001</c:v>
                </c:pt>
                <c:pt idx="5">
                  <c:v>0.372971</c:v>
                </c:pt>
                <c:pt idx="6">
                  <c:v>0.44519399999999998</c:v>
                </c:pt>
                <c:pt idx="7">
                  <c:v>0.40189200000000003</c:v>
                </c:pt>
                <c:pt idx="8">
                  <c:v>0.41670000000000001</c:v>
                </c:pt>
                <c:pt idx="9">
                  <c:v>0.36022399999999999</c:v>
                </c:pt>
                <c:pt idx="10">
                  <c:v>0.34484100000000001</c:v>
                </c:pt>
                <c:pt idx="11">
                  <c:v>0.25320500000000001</c:v>
                </c:pt>
                <c:pt idx="12">
                  <c:v>0.42594300000000002</c:v>
                </c:pt>
                <c:pt idx="13">
                  <c:v>0.29508099999999998</c:v>
                </c:pt>
                <c:pt idx="14">
                  <c:v>0.32173099999999999</c:v>
                </c:pt>
                <c:pt idx="15">
                  <c:v>0.28700599999999998</c:v>
                </c:pt>
                <c:pt idx="16">
                  <c:v>0.30244900000000002</c:v>
                </c:pt>
                <c:pt idx="17">
                  <c:v>0.33350099999999999</c:v>
                </c:pt>
                <c:pt idx="18">
                  <c:v>0.35077700000000001</c:v>
                </c:pt>
                <c:pt idx="19">
                  <c:v>0.26642700000000002</c:v>
                </c:pt>
                <c:pt idx="20">
                  <c:v>0.33042100000000002</c:v>
                </c:pt>
                <c:pt idx="21">
                  <c:v>0.27791700000000003</c:v>
                </c:pt>
                <c:pt idx="22">
                  <c:v>0.20879300000000001</c:v>
                </c:pt>
                <c:pt idx="23">
                  <c:v>0.31297700000000001</c:v>
                </c:pt>
                <c:pt idx="24">
                  <c:v>0.22978100000000001</c:v>
                </c:pt>
                <c:pt idx="25">
                  <c:v>0.29031299999999999</c:v>
                </c:pt>
                <c:pt idx="26">
                  <c:v>0.17430399999999999</c:v>
                </c:pt>
                <c:pt idx="27">
                  <c:v>0.171486</c:v>
                </c:pt>
                <c:pt idx="28">
                  <c:v>0.128333</c:v>
                </c:pt>
                <c:pt idx="29">
                  <c:v>0.13595699999999999</c:v>
                </c:pt>
                <c:pt idx="30">
                  <c:v>0.18356800000000001</c:v>
                </c:pt>
                <c:pt idx="31">
                  <c:v>0.102106</c:v>
                </c:pt>
              </c:numCache>
            </c:numRef>
          </c:val>
        </c:ser>
        <c:dLbls>
          <c:showLegendKey val="0"/>
          <c:showVal val="0"/>
          <c:showCatName val="0"/>
          <c:showSerName val="0"/>
          <c:showPercent val="0"/>
          <c:showBubbleSize val="0"/>
        </c:dLbls>
        <c:gapWidth val="55"/>
        <c:overlap val="100"/>
        <c:axId val="45843584"/>
        <c:axId val="45845888"/>
      </c:barChart>
      <c:catAx>
        <c:axId val="45843584"/>
        <c:scaling>
          <c:orientation val="minMax"/>
        </c:scaling>
        <c:delete val="0"/>
        <c:axPos val="b"/>
        <c:majorTickMark val="none"/>
        <c:minorTickMark val="none"/>
        <c:tickLblPos val="nextTo"/>
        <c:crossAx val="45845888"/>
        <c:crosses val="autoZero"/>
        <c:auto val="1"/>
        <c:lblAlgn val="ctr"/>
        <c:lblOffset val="100"/>
        <c:tickLblSkip val="1"/>
        <c:noMultiLvlLbl val="0"/>
      </c:catAx>
      <c:valAx>
        <c:axId val="45845888"/>
        <c:scaling>
          <c:orientation val="minMax"/>
          <c:max val="1"/>
        </c:scaling>
        <c:delete val="0"/>
        <c:axPos val="l"/>
        <c:majorGridlines/>
        <c:numFmt formatCode="0%" sourceLinked="1"/>
        <c:majorTickMark val="none"/>
        <c:minorTickMark val="none"/>
        <c:tickLblPos val="nextTo"/>
        <c:crossAx val="45843584"/>
        <c:crosses val="autoZero"/>
        <c:crossBetween val="between"/>
      </c:valAx>
    </c:plotArea>
    <c:legend>
      <c:legendPos val="t"/>
      <c:layout/>
      <c:overlay val="0"/>
    </c:legend>
    <c:plotVisOnly val="1"/>
    <c:dispBlanksAs val="gap"/>
    <c:showDLblsOverMax val="0"/>
  </c:chart>
  <c:spPr>
    <a:ln w="0"/>
  </c:spPr>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Sheet1!$C$21</c:f>
              <c:strCache>
                <c:ptCount val="1"/>
                <c:pt idx="0">
                  <c:v>none</c:v>
                </c:pt>
              </c:strCache>
            </c:strRef>
          </c:tx>
          <c:spPr>
            <a:solidFill>
              <a:srgbClr val="FF0000"/>
            </a:solidFill>
          </c:spPr>
          <c:invertIfNegative val="0"/>
          <c:cat>
            <c:strRef>
              <c:f>Sheet1!$D$20:$G$20</c:f>
              <c:strCache>
                <c:ptCount val="4"/>
                <c:pt idx="0">
                  <c:v>Information</c:v>
                </c:pt>
                <c:pt idx="1">
                  <c:v>Communication</c:v>
                </c:pt>
                <c:pt idx="2">
                  <c:v>Problem Solving</c:v>
                </c:pt>
                <c:pt idx="3">
                  <c:v>Software for content manipulation</c:v>
                </c:pt>
              </c:strCache>
            </c:strRef>
          </c:cat>
          <c:val>
            <c:numRef>
              <c:f>Sheet1!$D$21:$G$21</c:f>
              <c:numCache>
                <c:formatCode>0%</c:formatCode>
                <c:ptCount val="4"/>
                <c:pt idx="0">
                  <c:v>6.0564E-2</c:v>
                </c:pt>
                <c:pt idx="1">
                  <c:v>6.0344000000000002E-2</c:v>
                </c:pt>
                <c:pt idx="2">
                  <c:v>0.10226499999999999</c:v>
                </c:pt>
                <c:pt idx="3">
                  <c:v>0.26159100000000002</c:v>
                </c:pt>
              </c:numCache>
            </c:numRef>
          </c:val>
        </c:ser>
        <c:ser>
          <c:idx val="1"/>
          <c:order val="1"/>
          <c:tx>
            <c:strRef>
              <c:f>Sheet1!$C$22</c:f>
              <c:strCache>
                <c:ptCount val="1"/>
                <c:pt idx="0">
                  <c:v>basic</c:v>
                </c:pt>
              </c:strCache>
            </c:strRef>
          </c:tx>
          <c:spPr>
            <a:solidFill>
              <a:srgbClr val="FFC000"/>
            </a:solidFill>
          </c:spPr>
          <c:invertIfNegative val="0"/>
          <c:cat>
            <c:strRef>
              <c:f>Sheet1!$D$20:$G$20</c:f>
              <c:strCache>
                <c:ptCount val="4"/>
                <c:pt idx="0">
                  <c:v>Information</c:v>
                </c:pt>
                <c:pt idx="1">
                  <c:v>Communication</c:v>
                </c:pt>
                <c:pt idx="2">
                  <c:v>Problem Solving</c:v>
                </c:pt>
                <c:pt idx="3">
                  <c:v>Software for content manipulation</c:v>
                </c:pt>
              </c:strCache>
            </c:strRef>
          </c:cat>
          <c:val>
            <c:numRef>
              <c:f>Sheet1!$D$22:$G$22</c:f>
              <c:numCache>
                <c:formatCode>0%</c:formatCode>
                <c:ptCount val="4"/>
                <c:pt idx="0">
                  <c:v>0.125191</c:v>
                </c:pt>
                <c:pt idx="1">
                  <c:v>0.23280500000000001</c:v>
                </c:pt>
                <c:pt idx="2">
                  <c:v>0.24365999999999999</c:v>
                </c:pt>
                <c:pt idx="3">
                  <c:v>0.243141</c:v>
                </c:pt>
              </c:numCache>
            </c:numRef>
          </c:val>
        </c:ser>
        <c:ser>
          <c:idx val="2"/>
          <c:order val="2"/>
          <c:tx>
            <c:strRef>
              <c:f>Sheet1!$C$23</c:f>
              <c:strCache>
                <c:ptCount val="1"/>
                <c:pt idx="0">
                  <c:v>above basic</c:v>
                </c:pt>
              </c:strCache>
            </c:strRef>
          </c:tx>
          <c:invertIfNegative val="0"/>
          <c:cat>
            <c:strRef>
              <c:f>Sheet1!$D$20:$G$20</c:f>
              <c:strCache>
                <c:ptCount val="4"/>
                <c:pt idx="0">
                  <c:v>Information</c:v>
                </c:pt>
                <c:pt idx="1">
                  <c:v>Communication</c:v>
                </c:pt>
                <c:pt idx="2">
                  <c:v>Problem Solving</c:v>
                </c:pt>
                <c:pt idx="3">
                  <c:v>Software for content manipulation</c:v>
                </c:pt>
              </c:strCache>
            </c:strRef>
          </c:cat>
          <c:val>
            <c:numRef>
              <c:f>Sheet1!$D$23:$G$23</c:f>
              <c:numCache>
                <c:formatCode>0%</c:formatCode>
                <c:ptCount val="4"/>
                <c:pt idx="0">
                  <c:v>0.814245</c:v>
                </c:pt>
                <c:pt idx="1">
                  <c:v>0.70685200000000004</c:v>
                </c:pt>
                <c:pt idx="2">
                  <c:v>0.65702300000000002</c:v>
                </c:pt>
                <c:pt idx="3">
                  <c:v>0.49526799999999999</c:v>
                </c:pt>
              </c:numCache>
            </c:numRef>
          </c:val>
        </c:ser>
        <c:dLbls>
          <c:showLegendKey val="0"/>
          <c:showVal val="0"/>
          <c:showCatName val="0"/>
          <c:showSerName val="0"/>
          <c:showPercent val="0"/>
          <c:showBubbleSize val="0"/>
        </c:dLbls>
        <c:gapWidth val="150"/>
        <c:overlap val="100"/>
        <c:axId val="132467328"/>
        <c:axId val="140321152"/>
      </c:barChart>
      <c:catAx>
        <c:axId val="132467328"/>
        <c:scaling>
          <c:orientation val="minMax"/>
        </c:scaling>
        <c:delete val="0"/>
        <c:axPos val="l"/>
        <c:majorTickMark val="out"/>
        <c:minorTickMark val="none"/>
        <c:tickLblPos val="nextTo"/>
        <c:txPr>
          <a:bodyPr rot="0" vert="horz"/>
          <a:lstStyle/>
          <a:p>
            <a:pPr>
              <a:defRPr/>
            </a:pPr>
            <a:endParaRPr lang="en-US"/>
          </a:p>
        </c:txPr>
        <c:crossAx val="140321152"/>
        <c:crosses val="autoZero"/>
        <c:auto val="1"/>
        <c:lblAlgn val="ctr"/>
        <c:lblOffset val="100"/>
        <c:noMultiLvlLbl val="0"/>
      </c:catAx>
      <c:valAx>
        <c:axId val="140321152"/>
        <c:scaling>
          <c:orientation val="minMax"/>
          <c:max val="1"/>
        </c:scaling>
        <c:delete val="0"/>
        <c:axPos val="b"/>
        <c:majorGridlines/>
        <c:numFmt formatCode="0%" sourceLinked="1"/>
        <c:majorTickMark val="out"/>
        <c:minorTickMark val="none"/>
        <c:tickLblPos val="nextTo"/>
        <c:crossAx val="132467328"/>
        <c:crosses val="autoZero"/>
        <c:crossBetween val="between"/>
      </c:valAx>
    </c:plotArea>
    <c:legend>
      <c:legendPos val="b"/>
      <c:layout/>
      <c:overlay val="0"/>
    </c:legend>
    <c:plotVisOnly val="1"/>
    <c:dispBlanksAs val="gap"/>
    <c:showDLblsOverMax val="0"/>
  </c:chart>
  <c:externalData r:id="rId1">
    <c:autoUpdate val="0"/>
  </c:externalData>
  <c:userShapes r:id="rId2"/>
</c:chartSpace>
</file>

<file path=ppt/drawings/_rels/drawing8.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0.02357</cdr:x>
      <cdr:y>0.89619</cdr:y>
    </cdr:from>
    <cdr:to>
      <cdr:x>0.43771</cdr:x>
      <cdr:y>1</cdr:y>
    </cdr:to>
    <cdr:sp macro="" textlink="">
      <cdr:nvSpPr>
        <cdr:cNvPr id="2" name="TextBox 1"/>
        <cdr:cNvSpPr txBox="1"/>
      </cdr:nvSpPr>
      <cdr:spPr>
        <a:xfrm xmlns:a="http://schemas.openxmlformats.org/drawingml/2006/main">
          <a:off x="200273" y="2486530"/>
          <a:ext cx="3518924" cy="28803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100" i="1" dirty="0"/>
            <a:t>Source: European Commission, Digital Scoreboard</a:t>
          </a:r>
        </a:p>
      </cdr:txBody>
    </cdr:sp>
  </cdr:relSizeAnchor>
</c:userShapes>
</file>

<file path=ppt/drawings/drawing10.xml><?xml version="1.0" encoding="utf-8"?>
<c:userShapes xmlns:c="http://schemas.openxmlformats.org/drawingml/2006/chart">
  <cdr:relSizeAnchor xmlns:cdr="http://schemas.openxmlformats.org/drawingml/2006/chartDrawing">
    <cdr:from>
      <cdr:x>0.0082</cdr:x>
      <cdr:y>0.91176</cdr:y>
    </cdr:from>
    <cdr:to>
      <cdr:x>0.46721</cdr:x>
      <cdr:y>1</cdr:y>
    </cdr:to>
    <cdr:sp macro="" textlink="">
      <cdr:nvSpPr>
        <cdr:cNvPr id="3" name="TextBox 2"/>
        <cdr:cNvSpPr txBox="1"/>
      </cdr:nvSpPr>
      <cdr:spPr>
        <a:xfrm xmlns:a="http://schemas.openxmlformats.org/drawingml/2006/main">
          <a:off x="72009" y="2232248"/>
          <a:ext cx="4032448" cy="2160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BE" sz="1000" i="1" dirty="0" smtClean="0">
              <a:latin typeface="Arial" panose="020B0604020202020204" pitchFamily="34" charset="0"/>
              <a:cs typeface="Arial" panose="020B0604020202020204" pitchFamily="34" charset="0"/>
            </a:rPr>
            <a:t>Source: Commission services </a:t>
          </a:r>
          <a:r>
            <a:rPr lang="fr-BE" sz="1000" i="1" dirty="0" err="1" smtClean="0">
              <a:latin typeface="Arial" panose="020B0604020202020204" pitchFamily="34" charset="0"/>
              <a:cs typeface="Arial" panose="020B0604020202020204" pitchFamily="34" charset="0"/>
            </a:rPr>
            <a:t>based</a:t>
          </a:r>
          <a:r>
            <a:rPr lang="fr-BE" sz="1000" i="1" dirty="0" smtClean="0">
              <a:latin typeface="Arial" panose="020B0604020202020204" pitchFamily="34" charset="0"/>
              <a:cs typeface="Arial" panose="020B0604020202020204" pitchFamily="34" charset="0"/>
            </a:rPr>
            <a:t> on Eurostat data</a:t>
          </a:r>
          <a:endParaRPr lang="en-GB" sz="1000" i="1" dirty="0">
            <a:latin typeface="Arial" panose="020B0604020202020204" pitchFamily="34" charset="0"/>
            <a:cs typeface="Arial" panose="020B0604020202020204" pitchFamily="34" charset="0"/>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0.00692</cdr:x>
      <cdr:y>0.91246</cdr:y>
    </cdr:from>
    <cdr:to>
      <cdr:x>0.59375</cdr:x>
      <cdr:y>0.99179</cdr:y>
    </cdr:to>
    <cdr:sp macro="" textlink="">
      <cdr:nvSpPr>
        <cdr:cNvPr id="2" name="TextBox 1"/>
        <cdr:cNvSpPr txBox="1"/>
      </cdr:nvSpPr>
      <cdr:spPr>
        <a:xfrm xmlns:a="http://schemas.openxmlformats.org/drawingml/2006/main">
          <a:off x="39877" y="2581275"/>
          <a:ext cx="3381682" cy="2244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i="1">
            <a:solidFill>
              <a:sysClr val="windowText" lastClr="000000"/>
            </a:solidFill>
          </a:endParaRPr>
        </a:p>
      </cdr:txBody>
    </cdr:sp>
  </cdr:relSizeAnchor>
  <cdr:relSizeAnchor xmlns:cdr="http://schemas.openxmlformats.org/drawingml/2006/chartDrawing">
    <cdr:from>
      <cdr:x>0.0125</cdr:x>
      <cdr:y>0.92308</cdr:y>
    </cdr:from>
    <cdr:to>
      <cdr:x>0.2999</cdr:x>
      <cdr:y>1</cdr:y>
    </cdr:to>
    <cdr:sp macro="" textlink="">
      <cdr:nvSpPr>
        <cdr:cNvPr id="3" name="TextBox 2"/>
        <cdr:cNvSpPr txBox="1"/>
      </cdr:nvSpPr>
      <cdr:spPr>
        <a:xfrm xmlns:a="http://schemas.openxmlformats.org/drawingml/2006/main">
          <a:off x="72008" y="2592288"/>
          <a:ext cx="1656184" cy="2160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BE" sz="1000" i="1" dirty="0" smtClean="0">
              <a:latin typeface="Arial" panose="020B0604020202020204" pitchFamily="34" charset="0"/>
              <a:cs typeface="Arial" panose="020B0604020202020204" pitchFamily="34" charset="0"/>
            </a:rPr>
            <a:t>Source: Eurostat</a:t>
          </a:r>
          <a:endParaRPr lang="en-GB" sz="1000" i="1" dirty="0">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0.0281</cdr:y>
    </cdr:from>
    <cdr:to>
      <cdr:x>0.98358</cdr:x>
      <cdr:y>0.12806</cdr:y>
    </cdr:to>
    <cdr:sp macro="" textlink="">
      <cdr:nvSpPr>
        <cdr:cNvPr id="4" name="TextBox 1"/>
        <cdr:cNvSpPr txBox="1"/>
      </cdr:nvSpPr>
      <cdr:spPr>
        <a:xfrm xmlns:a="http://schemas.openxmlformats.org/drawingml/2006/main">
          <a:off x="-4662116" y="72008"/>
          <a:ext cx="4377689" cy="2561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000" b="1" dirty="0">
              <a:latin typeface="Arial" panose="020B0604020202020204" pitchFamily="34" charset="0"/>
              <a:cs typeface="Arial" panose="020B0604020202020204" pitchFamily="34" charset="0"/>
            </a:rPr>
            <a:t>Daily and weekly</a:t>
          </a:r>
          <a:r>
            <a:rPr lang="en-GB" sz="1000" b="1" baseline="0" dirty="0">
              <a:latin typeface="Arial" panose="020B0604020202020204" pitchFamily="34" charset="0"/>
              <a:cs typeface="Arial" panose="020B0604020202020204" pitchFamily="34" charset="0"/>
            </a:rPr>
            <a:t> use of internet in the EU (% of population)</a:t>
          </a:r>
          <a:endParaRPr lang="en-GB" sz="1000" b="1"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0.61171</cdr:x>
      <cdr:y>0.7307</cdr:y>
    </cdr:from>
    <cdr:to>
      <cdr:x>0.91911</cdr:x>
      <cdr:y>0.84311</cdr:y>
    </cdr:to>
    <cdr:sp macro="" textlink="">
      <cdr:nvSpPr>
        <cdr:cNvPr id="2" name="TextBox 1"/>
        <cdr:cNvSpPr txBox="1"/>
      </cdr:nvSpPr>
      <cdr:spPr>
        <a:xfrm xmlns:a="http://schemas.openxmlformats.org/drawingml/2006/main">
          <a:off x="2722579" y="1872208"/>
          <a:ext cx="1368152"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BE" sz="1100" i="1" dirty="0" smtClean="0"/>
            <a:t>Source: Eurostat</a:t>
          </a:r>
          <a:endParaRPr lang="en-GB" sz="1100" i="1" dirty="0"/>
        </a:p>
      </cdr:txBody>
    </cdr:sp>
  </cdr:relSizeAnchor>
</c:userShapes>
</file>

<file path=ppt/drawings/drawing3.xml><?xml version="1.0" encoding="utf-8"?>
<c:userShapes xmlns:c="http://schemas.openxmlformats.org/drawingml/2006/chart">
  <cdr:relSizeAnchor xmlns:cdr="http://schemas.openxmlformats.org/drawingml/2006/chartDrawing">
    <cdr:from>
      <cdr:x>0.01419</cdr:x>
      <cdr:y>0.01558</cdr:y>
    </cdr:from>
    <cdr:to>
      <cdr:x>0.98763</cdr:x>
      <cdr:y>0.14024</cdr:y>
    </cdr:to>
    <cdr:sp macro="" textlink="">
      <cdr:nvSpPr>
        <cdr:cNvPr id="3" name="TextBox 1"/>
        <cdr:cNvSpPr txBox="1"/>
      </cdr:nvSpPr>
      <cdr:spPr>
        <a:xfrm xmlns:a="http://schemas.openxmlformats.org/drawingml/2006/main">
          <a:off x="65552" y="48675"/>
          <a:ext cx="4496927" cy="3894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GB" sz="1000" b="1" dirty="0">
              <a:latin typeface="Arial" panose="020B0604020202020204" pitchFamily="34" charset="0"/>
              <a:cs typeface="Arial" panose="020B0604020202020204" pitchFamily="34" charset="0"/>
            </a:rPr>
            <a:t>Figure 2.4: Weekly</a:t>
          </a:r>
          <a:r>
            <a:rPr lang="en-GB" sz="1000" b="1" baseline="0" dirty="0">
              <a:latin typeface="Arial" panose="020B0604020202020204" pitchFamily="34" charset="0"/>
              <a:cs typeface="Arial" panose="020B0604020202020204" pitchFamily="34" charset="0"/>
            </a:rPr>
            <a:t> use of internet by disadvantaged people </a:t>
          </a:r>
        </a:p>
        <a:p xmlns:a="http://schemas.openxmlformats.org/drawingml/2006/main">
          <a:pPr algn="ctr"/>
          <a:r>
            <a:rPr lang="en-GB" sz="1000" b="1" baseline="0" dirty="0">
              <a:latin typeface="Arial" panose="020B0604020202020204" pitchFamily="34" charset="0"/>
              <a:cs typeface="Arial" panose="020B0604020202020204" pitchFamily="34" charset="0"/>
            </a:rPr>
            <a:t>(% of population)</a:t>
          </a:r>
          <a:endParaRPr lang="en-GB" sz="1000" b="1"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0.01856</cdr:x>
      <cdr:y>0.91503</cdr:y>
    </cdr:from>
    <cdr:to>
      <cdr:x>0.32577</cdr:x>
      <cdr:y>1</cdr:y>
    </cdr:to>
    <cdr:sp macro="" textlink="">
      <cdr:nvSpPr>
        <cdr:cNvPr id="2" name="TextBox 1"/>
        <cdr:cNvSpPr txBox="1"/>
      </cdr:nvSpPr>
      <cdr:spPr>
        <a:xfrm xmlns:a="http://schemas.openxmlformats.org/drawingml/2006/main">
          <a:off x="85740" y="2667000"/>
          <a:ext cx="1419195" cy="2476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i="1"/>
            <a:t>Source: Eurostat</a:t>
          </a:r>
        </a:p>
        <a:p xmlns:a="http://schemas.openxmlformats.org/drawingml/2006/main">
          <a:endParaRPr lang="en-GB" sz="1100"/>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0.97917</cdr:x>
      <cdr:y>0.1997</cdr:y>
    </cdr:to>
    <cdr:sp macro="" textlink="">
      <cdr:nvSpPr>
        <cdr:cNvPr id="2" name="TextBox 1"/>
        <cdr:cNvSpPr txBox="1"/>
      </cdr:nvSpPr>
      <cdr:spPr>
        <a:xfrm xmlns:a="http://schemas.openxmlformats.org/drawingml/2006/main">
          <a:off x="0" y="0"/>
          <a:ext cx="3879863" cy="5040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l" defTabSz="914400" rtl="0" eaLnBrk="1" fontAlgn="auto" latinLnBrk="0" hangingPunct="1">
            <a:lnSpc>
              <a:spcPct val="100000"/>
            </a:lnSpc>
            <a:spcBef>
              <a:spcPts val="0"/>
            </a:spcBef>
            <a:spcAft>
              <a:spcPts val="0"/>
            </a:spcAft>
            <a:buClrTx/>
            <a:buSzTx/>
            <a:buFontTx/>
            <a:buNone/>
            <a:tabLst/>
            <a:defRPr/>
          </a:pPr>
          <a:r>
            <a:rPr lang="en-US" sz="1000" b="1" i="0" baseline="0" dirty="0">
              <a:effectLst/>
              <a:latin typeface="Arial" panose="020B0604020202020204" pitchFamily="34" charset="0"/>
              <a:ea typeface="+mn-ea"/>
              <a:cs typeface="Arial" panose="020B0604020202020204" pitchFamily="34" charset="0"/>
            </a:rPr>
            <a:t>Figure 2.5: Standard deviation of weekly internet use across </a:t>
          </a:r>
          <a:r>
            <a:rPr lang="en-US" sz="1000" b="1" i="0" baseline="0" dirty="0" smtClean="0">
              <a:effectLst/>
              <a:latin typeface="Arial" panose="020B0604020202020204" pitchFamily="34" charset="0"/>
              <a:ea typeface="+mn-ea"/>
              <a:cs typeface="Arial" panose="020B0604020202020204" pitchFamily="34" charset="0"/>
            </a:rPr>
            <a:t>EU 2006-2015</a:t>
          </a:r>
          <a:endParaRPr lang="en-GB" sz="1000" dirty="0">
            <a:effectLst/>
            <a:latin typeface="Arial" panose="020B0604020202020204" pitchFamily="34" charset="0"/>
            <a:cs typeface="Arial" panose="020B0604020202020204" pitchFamily="34" charset="0"/>
          </a:endParaRPr>
        </a:p>
        <a:p xmlns:a="http://schemas.openxmlformats.org/drawingml/2006/main">
          <a:endParaRPr lang="en-GB" sz="10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0.01923</cdr:x>
      <cdr:y>0.89434</cdr:y>
    </cdr:from>
    <cdr:to>
      <cdr:x>0.99279</cdr:x>
      <cdr:y>1</cdr:y>
    </cdr:to>
    <cdr:sp macro="" textlink="">
      <cdr:nvSpPr>
        <cdr:cNvPr id="3" name="TextBox 1"/>
        <cdr:cNvSpPr txBox="1"/>
      </cdr:nvSpPr>
      <cdr:spPr>
        <a:xfrm xmlns:a="http://schemas.openxmlformats.org/drawingml/2006/main">
          <a:off x="76197" y="2257426"/>
          <a:ext cx="3857628" cy="26669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000" i="1" dirty="0">
              <a:latin typeface="Arial" panose="020B0604020202020204" pitchFamily="34" charset="0"/>
              <a:cs typeface="Arial" panose="020B0604020202020204" pitchFamily="34" charset="0"/>
            </a:rPr>
            <a:t>Source: Commission services based on Eurostat</a:t>
          </a:r>
        </a:p>
      </cdr:txBody>
    </cdr:sp>
  </cdr:relSizeAnchor>
</c:userShapes>
</file>

<file path=ppt/drawings/drawing5.xml><?xml version="1.0" encoding="utf-8"?>
<c:userShapes xmlns:c="http://schemas.openxmlformats.org/drawingml/2006/chart">
  <cdr:relSizeAnchor xmlns:cdr="http://schemas.openxmlformats.org/drawingml/2006/chartDrawing">
    <cdr:from>
      <cdr:x>0.06976</cdr:x>
      <cdr:y>0.01383</cdr:y>
    </cdr:from>
    <cdr:to>
      <cdr:x>0.95684</cdr:x>
      <cdr:y>0.07971</cdr:y>
    </cdr:to>
    <cdr:sp macro="" textlink="">
      <cdr:nvSpPr>
        <cdr:cNvPr id="2" name="TextBox 1"/>
        <cdr:cNvSpPr txBox="1"/>
      </cdr:nvSpPr>
      <cdr:spPr>
        <a:xfrm xmlns:a="http://schemas.openxmlformats.org/drawingml/2006/main">
          <a:off x="619259" y="45697"/>
          <a:ext cx="7874858" cy="2177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GB" sz="1000" b="1" i="0" baseline="0" dirty="0">
              <a:effectLst/>
              <a:latin typeface="Arial" panose="020B0604020202020204" pitchFamily="34" charset="0"/>
              <a:ea typeface="+mn-ea"/>
              <a:cs typeface="Arial" panose="020B0604020202020204" pitchFamily="34" charset="0"/>
            </a:rPr>
            <a:t>Individuals who never used </a:t>
          </a:r>
          <a:r>
            <a:rPr lang="en-GB" sz="1000" b="1" i="0" baseline="0" dirty="0" smtClean="0">
              <a:effectLst/>
              <a:latin typeface="Arial" panose="020B0604020202020204" pitchFamily="34" charset="0"/>
              <a:ea typeface="+mn-ea"/>
              <a:cs typeface="Arial" panose="020B0604020202020204" pitchFamily="34" charset="0"/>
            </a:rPr>
            <a:t>internet (% of population)</a:t>
          </a:r>
          <a:endParaRPr lang="en-GB" sz="1000" dirty="0">
            <a:effectLst/>
            <a:latin typeface="Arial" panose="020B0604020202020204" pitchFamily="34" charset="0"/>
            <a:cs typeface="Arial" panose="020B0604020202020204" pitchFamily="34" charset="0"/>
          </a:endParaRPr>
        </a:p>
        <a:p xmlns:a="http://schemas.openxmlformats.org/drawingml/2006/main">
          <a:pPr algn="ctr"/>
          <a:endParaRPr lang="en-GB" sz="10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0.7889</cdr:x>
      <cdr:y>0.12522</cdr:y>
    </cdr:from>
    <cdr:to>
      <cdr:x>0.975</cdr:x>
      <cdr:y>0.1746</cdr:y>
    </cdr:to>
    <cdr:sp macro="" textlink="">
      <cdr:nvSpPr>
        <cdr:cNvPr id="3" name="TextBox 1"/>
        <cdr:cNvSpPr txBox="1"/>
      </cdr:nvSpPr>
      <cdr:spPr>
        <a:xfrm xmlns:a="http://schemas.openxmlformats.org/drawingml/2006/main">
          <a:off x="6913166" y="450851"/>
          <a:ext cx="1630759" cy="177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000" i="1" dirty="0">
              <a:latin typeface="Arial" panose="020B0604020202020204" pitchFamily="34" charset="0"/>
              <a:cs typeface="Arial" panose="020B0604020202020204" pitchFamily="34" charset="0"/>
            </a:rPr>
            <a:t>Source: </a:t>
          </a:r>
          <a:r>
            <a:rPr lang="en-GB" sz="1000" i="1" dirty="0" smtClean="0">
              <a:latin typeface="Arial" panose="020B0604020202020204" pitchFamily="34" charset="0"/>
              <a:cs typeface="Arial" panose="020B0604020202020204" pitchFamily="34" charset="0"/>
            </a:rPr>
            <a:t>Eurostat</a:t>
          </a:r>
          <a:endParaRPr lang="en-GB" sz="1000" i="1" dirty="0">
            <a:latin typeface="Arial" panose="020B0604020202020204" pitchFamily="34" charset="0"/>
            <a:cs typeface="Arial" panose="020B0604020202020204" pitchFamily="34"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0.01795</cdr:x>
      <cdr:y>0.95171</cdr:y>
    </cdr:from>
    <cdr:to>
      <cdr:x>0.45961</cdr:x>
      <cdr:y>0.99598</cdr:y>
    </cdr:to>
    <cdr:sp macro="" textlink="">
      <cdr:nvSpPr>
        <cdr:cNvPr id="2" name="TextBox 1"/>
        <cdr:cNvSpPr txBox="1"/>
      </cdr:nvSpPr>
      <cdr:spPr>
        <a:xfrm xmlns:a="http://schemas.openxmlformats.org/drawingml/2006/main">
          <a:off x="95250" y="4505325"/>
          <a:ext cx="2343150" cy="2095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000" i="1" dirty="0">
              <a:latin typeface="Arial" panose="020B0604020202020204" pitchFamily="34" charset="0"/>
              <a:cs typeface="Arial" panose="020B0604020202020204" pitchFamily="34" charset="0"/>
            </a:rPr>
            <a:t>Source: </a:t>
          </a:r>
          <a:r>
            <a:rPr lang="en-GB" sz="1000" i="1" dirty="0" smtClean="0">
              <a:latin typeface="Arial" panose="020B0604020202020204" pitchFamily="34" charset="0"/>
              <a:cs typeface="Arial" panose="020B0604020202020204" pitchFamily="34" charset="0"/>
            </a:rPr>
            <a:t>Eurostat</a:t>
          </a:r>
          <a:endParaRPr lang="en-GB" sz="1000" i="1"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0.01795</cdr:x>
      <cdr:y>0.03219</cdr:y>
    </cdr:from>
    <cdr:to>
      <cdr:x>1</cdr:x>
      <cdr:y>0.09684</cdr:y>
    </cdr:to>
    <cdr:sp macro="" textlink="">
      <cdr:nvSpPr>
        <cdr:cNvPr id="3" name="TextBox 2"/>
        <cdr:cNvSpPr txBox="1"/>
      </cdr:nvSpPr>
      <cdr:spPr>
        <a:xfrm xmlns:a="http://schemas.openxmlformats.org/drawingml/2006/main">
          <a:off x="108246" y="155160"/>
          <a:ext cx="5921079" cy="3115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n-GB" sz="1100" b="1" i="0" baseline="0" dirty="0">
              <a:effectLst/>
              <a:latin typeface="+mn-lt"/>
              <a:ea typeface="+mn-ea"/>
              <a:cs typeface="+mn-cs"/>
            </a:rPr>
            <a:t>Barriers to internet access at home in the EU28</a:t>
          </a:r>
          <a:r>
            <a:rPr lang="en-GB" sz="1100" b="0" i="0" baseline="0" dirty="0">
              <a:effectLst/>
              <a:latin typeface="+mn-lt"/>
              <a:ea typeface="+mn-ea"/>
              <a:cs typeface="+mn-cs"/>
            </a:rPr>
            <a:t> </a:t>
          </a:r>
          <a:r>
            <a:rPr lang="en-GB" sz="1100" b="1" i="0" baseline="0" dirty="0">
              <a:effectLst/>
              <a:latin typeface="+mn-lt"/>
              <a:ea typeface="+mn-ea"/>
              <a:cs typeface="+mn-cs"/>
            </a:rPr>
            <a:t>(% households without internet access)</a:t>
          </a:r>
          <a:endParaRPr lang="en-GB"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cdr:x>
      <cdr:y>0.95835</cdr:y>
    </cdr:from>
    <cdr:to>
      <cdr:x>0.65123</cdr:x>
      <cdr:y>1</cdr:y>
    </cdr:to>
    <cdr:sp macro="" textlink="">
      <cdr:nvSpPr>
        <cdr:cNvPr id="5" name="TextBox 4"/>
        <cdr:cNvSpPr txBox="1"/>
      </cdr:nvSpPr>
      <cdr:spPr>
        <a:xfrm xmlns:a="http://schemas.openxmlformats.org/drawingml/2006/main">
          <a:off x="0" y="4619625"/>
          <a:ext cx="3486164" cy="200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000" i="1" dirty="0">
              <a:latin typeface="Arial" panose="020B0604020202020204" pitchFamily="34" charset="0"/>
              <a:cs typeface="Arial" panose="020B0604020202020204" pitchFamily="34" charset="0"/>
            </a:rPr>
            <a:t>Source: Commission services based on Eurostat</a:t>
          </a:r>
          <a:r>
            <a:rPr lang="en-GB" sz="1000" i="1" baseline="0" dirty="0">
              <a:latin typeface="Arial" panose="020B0604020202020204" pitchFamily="34" charset="0"/>
              <a:cs typeface="Arial" panose="020B0604020202020204" pitchFamily="34" charset="0"/>
            </a:rPr>
            <a:t> data</a:t>
          </a:r>
          <a:endParaRPr lang="en-GB" sz="1000" i="1" dirty="0">
            <a:latin typeface="Arial" panose="020B0604020202020204" pitchFamily="34" charset="0"/>
            <a:cs typeface="Arial" panose="020B0604020202020204" pitchFamily="34"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0.95604</cdr:y>
    </cdr:from>
    <cdr:to>
      <cdr:x>0.59107</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4608512"/>
          <a:ext cx="3164098" cy="211888"/>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0.03404</cdr:x>
      <cdr:y>0.05157</cdr:y>
    </cdr:from>
    <cdr:to>
      <cdr:x>0.2502</cdr:x>
      <cdr:y>0.37901</cdr:y>
    </cdr:to>
    <cdr:sp macro="" textlink="">
      <cdr:nvSpPr>
        <cdr:cNvPr id="3" name="TextBox 2"/>
        <cdr:cNvSpPr txBox="1"/>
      </cdr:nvSpPr>
      <cdr:spPr>
        <a:xfrm xmlns:a="http://schemas.openxmlformats.org/drawingml/2006/main">
          <a:off x="144016" y="14401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dr:relSizeAnchor xmlns:cdr="http://schemas.openxmlformats.org/drawingml/2006/chartDrawing">
    <cdr:from>
      <cdr:x>0.03404</cdr:x>
      <cdr:y>0.05157</cdr:y>
    </cdr:from>
    <cdr:to>
      <cdr:x>0.2502</cdr:x>
      <cdr:y>0.37901</cdr:y>
    </cdr:to>
    <cdr:sp macro="" textlink="">
      <cdr:nvSpPr>
        <cdr:cNvPr id="4" name="TextBox 3"/>
        <cdr:cNvSpPr txBox="1"/>
      </cdr:nvSpPr>
      <cdr:spPr>
        <a:xfrm xmlns:a="http://schemas.openxmlformats.org/drawingml/2006/main">
          <a:off x="144016" y="14401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4748" cy="48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t" anchorCtr="0" compatLnSpc="1">
            <a:prstTxWarp prst="textNoShape">
              <a:avLst/>
            </a:prstTxWarp>
          </a:bodyPr>
          <a:lstStyle>
            <a:lvl1pPr>
              <a:defRPr>
                <a:solidFill>
                  <a:schemeClr val="tx1"/>
                </a:solidFill>
                <a:latin typeface="Arial" charset="0"/>
              </a:defRPr>
            </a:lvl1pPr>
          </a:lstStyle>
          <a:p>
            <a:endParaRPr lang="en-GB" altLang="en-US"/>
          </a:p>
        </p:txBody>
      </p:sp>
      <p:sp>
        <p:nvSpPr>
          <p:cNvPr id="37891" name="Rectangle 3"/>
          <p:cNvSpPr>
            <a:spLocks noGrp="1" noChangeArrowheads="1"/>
          </p:cNvSpPr>
          <p:nvPr>
            <p:ph type="dt" sz="quarter" idx="1"/>
          </p:nvPr>
        </p:nvSpPr>
        <p:spPr bwMode="auto">
          <a:xfrm>
            <a:off x="3808332" y="0"/>
            <a:ext cx="2914748" cy="48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t" anchorCtr="0" compatLnSpc="1">
            <a:prstTxWarp prst="textNoShape">
              <a:avLst/>
            </a:prstTxWarp>
          </a:bodyPr>
          <a:lstStyle>
            <a:lvl1pPr algn="r">
              <a:defRPr>
                <a:solidFill>
                  <a:schemeClr val="tx1"/>
                </a:solidFill>
                <a:latin typeface="Arial" charset="0"/>
              </a:defRPr>
            </a:lvl1pPr>
          </a:lstStyle>
          <a:p>
            <a:endParaRPr lang="en-GB" altLang="en-US"/>
          </a:p>
        </p:txBody>
      </p:sp>
      <p:sp>
        <p:nvSpPr>
          <p:cNvPr id="37892" name="Rectangle 4"/>
          <p:cNvSpPr>
            <a:spLocks noGrp="1" noChangeArrowheads="1"/>
          </p:cNvSpPr>
          <p:nvPr>
            <p:ph type="ftr" sz="quarter" idx="2"/>
          </p:nvPr>
        </p:nvSpPr>
        <p:spPr bwMode="auto">
          <a:xfrm>
            <a:off x="0" y="9283417"/>
            <a:ext cx="2914748" cy="48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b" anchorCtr="0" compatLnSpc="1">
            <a:prstTxWarp prst="textNoShape">
              <a:avLst/>
            </a:prstTxWarp>
          </a:bodyPr>
          <a:lstStyle>
            <a:lvl1pPr>
              <a:defRPr>
                <a:solidFill>
                  <a:schemeClr val="tx1"/>
                </a:solidFill>
                <a:latin typeface="Arial" charset="0"/>
              </a:defRPr>
            </a:lvl1pPr>
          </a:lstStyle>
          <a:p>
            <a:endParaRPr lang="en-GB" altLang="en-US"/>
          </a:p>
        </p:txBody>
      </p:sp>
      <p:sp>
        <p:nvSpPr>
          <p:cNvPr id="37893" name="Rectangle 5"/>
          <p:cNvSpPr>
            <a:spLocks noGrp="1" noChangeArrowheads="1"/>
          </p:cNvSpPr>
          <p:nvPr>
            <p:ph type="sldNum" sz="quarter" idx="3"/>
          </p:nvPr>
        </p:nvSpPr>
        <p:spPr bwMode="auto">
          <a:xfrm>
            <a:off x="3808332" y="9283417"/>
            <a:ext cx="2914748" cy="48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b" anchorCtr="0" compatLnSpc="1">
            <a:prstTxWarp prst="textNoShape">
              <a:avLst/>
            </a:prstTxWarp>
          </a:bodyPr>
          <a:lstStyle>
            <a:lvl1pPr algn="r">
              <a:defRPr>
                <a:solidFill>
                  <a:schemeClr val="tx1"/>
                </a:solidFill>
                <a:latin typeface="Arial" charset="0"/>
              </a:defRPr>
            </a:lvl1pPr>
          </a:lstStyle>
          <a:p>
            <a:fld id="{1F57E998-9E88-4A88-92B1-64A2B4B97D10}" type="slidenum">
              <a:rPr lang="en-GB" altLang="en-US"/>
              <a:pPr/>
              <a:t>‹#›</a:t>
            </a:fld>
            <a:endParaRPr lang="en-GB" altLang="en-US"/>
          </a:p>
        </p:txBody>
      </p:sp>
    </p:spTree>
    <p:extLst>
      <p:ext uri="{BB962C8B-B14F-4D97-AF65-F5344CB8AC3E}">
        <p14:creationId xmlns:p14="http://schemas.microsoft.com/office/powerpoint/2010/main" val="1775976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14748" cy="48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t" anchorCtr="0" compatLnSpc="1">
            <a:prstTxWarp prst="textNoShape">
              <a:avLst/>
            </a:prstTxWarp>
          </a:bodyPr>
          <a:lstStyle>
            <a:lvl1pPr>
              <a:defRPr>
                <a:solidFill>
                  <a:schemeClr val="tx1"/>
                </a:solidFill>
                <a:latin typeface="Arial" charset="0"/>
              </a:defRPr>
            </a:lvl1pPr>
          </a:lstStyle>
          <a:p>
            <a:endParaRPr lang="en-GB" altLang="en-US"/>
          </a:p>
        </p:txBody>
      </p:sp>
      <p:sp>
        <p:nvSpPr>
          <p:cNvPr id="36867" name="Rectangle 3"/>
          <p:cNvSpPr>
            <a:spLocks noGrp="1" noChangeArrowheads="1"/>
          </p:cNvSpPr>
          <p:nvPr>
            <p:ph type="dt" idx="1"/>
          </p:nvPr>
        </p:nvSpPr>
        <p:spPr bwMode="auto">
          <a:xfrm>
            <a:off x="3808332" y="0"/>
            <a:ext cx="2914748" cy="48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t" anchorCtr="0" compatLnSpc="1">
            <a:prstTxWarp prst="textNoShape">
              <a:avLst/>
            </a:prstTxWarp>
          </a:bodyPr>
          <a:lstStyle>
            <a:lvl1pPr algn="r">
              <a:defRPr>
                <a:solidFill>
                  <a:schemeClr val="tx1"/>
                </a:solidFill>
                <a:latin typeface="Arial" charset="0"/>
              </a:defRPr>
            </a:lvl1pPr>
          </a:lstStyle>
          <a:p>
            <a:endParaRPr lang="en-GB" altLang="en-US"/>
          </a:p>
        </p:txBody>
      </p:sp>
      <p:sp>
        <p:nvSpPr>
          <p:cNvPr id="36868" name="Rectangle 4"/>
          <p:cNvSpPr>
            <a:spLocks noGrp="1" noRot="1" noChangeAspect="1" noChangeArrowheads="1" noTextEdit="1"/>
          </p:cNvSpPr>
          <p:nvPr>
            <p:ph type="sldImg" idx="2"/>
          </p:nvPr>
        </p:nvSpPr>
        <p:spPr bwMode="auto">
          <a:xfrm>
            <a:off x="919163" y="733425"/>
            <a:ext cx="4887912"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72151" y="4642490"/>
            <a:ext cx="5380348" cy="439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70" name="Rectangle 6"/>
          <p:cNvSpPr>
            <a:spLocks noGrp="1" noChangeArrowheads="1"/>
          </p:cNvSpPr>
          <p:nvPr>
            <p:ph type="ftr" sz="quarter" idx="4"/>
          </p:nvPr>
        </p:nvSpPr>
        <p:spPr bwMode="auto">
          <a:xfrm>
            <a:off x="0" y="9283417"/>
            <a:ext cx="2914748" cy="48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b" anchorCtr="0" compatLnSpc="1">
            <a:prstTxWarp prst="textNoShape">
              <a:avLst/>
            </a:prstTxWarp>
          </a:bodyPr>
          <a:lstStyle>
            <a:lvl1pPr>
              <a:defRPr>
                <a:solidFill>
                  <a:schemeClr val="tx1"/>
                </a:solidFill>
                <a:latin typeface="Arial" charset="0"/>
              </a:defRPr>
            </a:lvl1pPr>
          </a:lstStyle>
          <a:p>
            <a:endParaRPr lang="en-GB" altLang="en-US"/>
          </a:p>
        </p:txBody>
      </p:sp>
      <p:sp>
        <p:nvSpPr>
          <p:cNvPr id="36871" name="Rectangle 7"/>
          <p:cNvSpPr>
            <a:spLocks noGrp="1" noChangeArrowheads="1"/>
          </p:cNvSpPr>
          <p:nvPr>
            <p:ph type="sldNum" sz="quarter" idx="5"/>
          </p:nvPr>
        </p:nvSpPr>
        <p:spPr bwMode="auto">
          <a:xfrm>
            <a:off x="3808332" y="9283417"/>
            <a:ext cx="2914748" cy="48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06" tIns="45103" rIns="90206" bIns="45103" numCol="1" anchor="b" anchorCtr="0" compatLnSpc="1">
            <a:prstTxWarp prst="textNoShape">
              <a:avLst/>
            </a:prstTxWarp>
          </a:bodyPr>
          <a:lstStyle>
            <a:lvl1pPr algn="r">
              <a:defRPr>
                <a:solidFill>
                  <a:schemeClr val="tx1"/>
                </a:solidFill>
                <a:latin typeface="Arial" charset="0"/>
              </a:defRPr>
            </a:lvl1pPr>
          </a:lstStyle>
          <a:p>
            <a:fld id="{059AD85A-4533-44CC-A462-E3A1B69073D9}" type="slidenum">
              <a:rPr lang="en-GB" altLang="en-US"/>
              <a:pPr/>
              <a:t>‹#›</a:t>
            </a:fld>
            <a:endParaRPr lang="en-GB" altLang="en-US"/>
          </a:p>
        </p:txBody>
      </p:sp>
    </p:spTree>
    <p:extLst>
      <p:ext uri="{BB962C8B-B14F-4D97-AF65-F5344CB8AC3E}">
        <p14:creationId xmlns:p14="http://schemas.microsoft.com/office/powerpoint/2010/main" val="15083550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9AD85A-4533-44CC-A462-E3A1B69073D9}" type="slidenum">
              <a:rPr lang="en-GB" altLang="en-US" smtClean="0"/>
              <a:pPr/>
              <a:t>7</a:t>
            </a:fld>
            <a:endParaRPr lang="en-GB" altLang="en-US"/>
          </a:p>
        </p:txBody>
      </p:sp>
    </p:spTree>
    <p:extLst>
      <p:ext uri="{BB962C8B-B14F-4D97-AF65-F5344CB8AC3E}">
        <p14:creationId xmlns:p14="http://schemas.microsoft.com/office/powerpoint/2010/main" val="2448743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981075"/>
            <a:ext cx="9180513" cy="5876925"/>
          </a:xfrm>
          <a:prstGeom prst="rect">
            <a:avLst/>
          </a:prstGeom>
          <a:solidFill>
            <a:srgbClr val="0F5494"/>
          </a:solidFill>
          <a:ln w="25400" algn="ctr">
            <a:solidFill>
              <a:srgbClr val="0F5494"/>
            </a:solidFill>
            <a:miter lim="800000"/>
            <a:headEnd/>
            <a:tailEnd/>
          </a:ln>
          <a:effectLst>
            <a:outerShdw dist="23000" dir="5400000" rotWithShape="0">
              <a:srgbClr val="000000">
                <a:alpha val="34999"/>
              </a:srgbClr>
            </a:outerShdw>
          </a:effectLst>
        </p:spPr>
        <p:txBody>
          <a:bodyPr anchor="ctr"/>
          <a:lstStyle/>
          <a:p>
            <a:pPr algn="ctr" defTabSz="457200" fontAlgn="auto">
              <a:spcBef>
                <a:spcPts val="0"/>
              </a:spcBef>
              <a:spcAft>
                <a:spcPts val="0"/>
              </a:spcAft>
              <a:defRPr/>
            </a:pPr>
            <a:endParaRPr lang="en-US" sz="1800">
              <a:solidFill>
                <a:schemeClr val="lt1"/>
              </a:solidFill>
              <a:latin typeface="+mn-lt"/>
            </a:endParaRPr>
          </a:p>
        </p:txBody>
      </p:sp>
      <p:pic>
        <p:nvPicPr>
          <p:cNvPr id="3086" name="Picture 6" descr="LOGO CE-EN-quadri.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638" y="258763"/>
            <a:ext cx="143668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3995738" y="2565400"/>
            <a:ext cx="5040312" cy="790575"/>
          </a:xfrm>
        </p:spPr>
        <p:txBody>
          <a:bodyPr/>
          <a:lstStyle>
            <a:lvl1pPr marL="3175">
              <a:defRPr sz="7600">
                <a:solidFill>
                  <a:srgbClr val="FFD624"/>
                </a:solidFill>
              </a:defRPr>
            </a:lvl1pPr>
          </a:lstStyle>
          <a:p>
            <a:pPr lvl="0"/>
            <a:r>
              <a:rPr lang="en-US" altLang="en-US" noProof="0" smtClean="0"/>
              <a:t>Click to edit Master title style</a:t>
            </a:r>
            <a:endParaRPr lang="en-GB" altLang="en-US" noProof="0" smtClean="0"/>
          </a:p>
        </p:txBody>
      </p:sp>
      <p:sp>
        <p:nvSpPr>
          <p:cNvPr id="3077" name="Rectangle 5"/>
          <p:cNvSpPr>
            <a:spLocks noGrp="1" noChangeArrowheads="1"/>
          </p:cNvSpPr>
          <p:nvPr>
            <p:ph type="subTitle" idx="1"/>
          </p:nvPr>
        </p:nvSpPr>
        <p:spPr>
          <a:xfrm>
            <a:off x="611188" y="3716338"/>
            <a:ext cx="8532812" cy="1728787"/>
          </a:xfrm>
        </p:spPr>
        <p:txBody>
          <a:bodyPr/>
          <a:lstStyle>
            <a:lvl1pPr marL="0" indent="0">
              <a:buFontTx/>
              <a:buNone/>
              <a:defRPr sz="3000" b="1" i="0">
                <a:solidFill>
                  <a:schemeClr val="bg1"/>
                </a:solidFill>
              </a:defRPr>
            </a:lvl1pPr>
          </a:lstStyle>
          <a:p>
            <a:pPr lvl="0"/>
            <a:r>
              <a:rPr lang="en-US" altLang="en-US" noProof="0" smtClean="0"/>
              <a:t>Click to edit Master subtitle style</a:t>
            </a:r>
            <a:endParaRPr lang="en-GB" altLang="en-US" noProof="0" smtClean="0"/>
          </a:p>
        </p:txBody>
      </p:sp>
      <p:sp>
        <p:nvSpPr>
          <p:cNvPr id="3078" name="Rectangle 6"/>
          <p:cNvSpPr>
            <a:spLocks noGrp="1" noChangeArrowheads="1"/>
          </p:cNvSpPr>
          <p:nvPr>
            <p:ph type="dt" sz="half" idx="2"/>
          </p:nvPr>
        </p:nvSpPr>
        <p:spPr/>
        <p:txBody>
          <a:bodyPr/>
          <a:lstStyle>
            <a:lvl1pPr>
              <a:defRPr sz="1200" b="1">
                <a:solidFill>
                  <a:schemeClr val="bg1"/>
                </a:solidFill>
                <a:latin typeface="+mn-lt"/>
              </a:defRPr>
            </a:lvl1pPr>
          </a:lstStyle>
          <a:p>
            <a:endParaRPr lang="en-GB" altLang="en-US"/>
          </a:p>
        </p:txBody>
      </p:sp>
      <p:sp>
        <p:nvSpPr>
          <p:cNvPr id="3079" name="Rectangle 7"/>
          <p:cNvSpPr>
            <a:spLocks noGrp="1" noChangeArrowheads="1"/>
          </p:cNvSpPr>
          <p:nvPr>
            <p:ph type="ftr" sz="quarter" idx="3"/>
          </p:nvPr>
        </p:nvSpPr>
        <p:spPr/>
        <p:txBody>
          <a:bodyPr/>
          <a:lstStyle>
            <a:lvl1pPr>
              <a:defRPr>
                <a:solidFill>
                  <a:schemeClr val="bg1"/>
                </a:solidFill>
                <a:latin typeface="+mn-lt"/>
              </a:defRPr>
            </a:lvl1pPr>
          </a:lstStyle>
          <a:p>
            <a:r>
              <a:rPr lang="en-GB" altLang="en-US" smtClean="0"/>
              <a:t>Digital Agenda Scoreboard 2014</a:t>
            </a:r>
            <a:endParaRPr lang="en-GB" altLang="en-US"/>
          </a:p>
        </p:txBody>
      </p:sp>
      <p:sp>
        <p:nvSpPr>
          <p:cNvPr id="3080" name="Rectangle 8"/>
          <p:cNvSpPr>
            <a:spLocks noGrp="1" noChangeArrowheads="1"/>
          </p:cNvSpPr>
          <p:nvPr>
            <p:ph type="sldNum" sz="quarter" idx="4"/>
          </p:nvPr>
        </p:nvSpPr>
        <p:spPr/>
        <p:txBody>
          <a:bodyPr/>
          <a:lstStyle>
            <a:lvl1pPr>
              <a:defRPr>
                <a:solidFill>
                  <a:schemeClr val="bg1"/>
                </a:solidFill>
                <a:latin typeface="+mn-lt"/>
              </a:defRPr>
            </a:lvl1pPr>
          </a:lstStyle>
          <a:p>
            <a:fld id="{B43E3170-BA35-4A3B-8345-F4D4DD1186E3}" type="slidenum">
              <a:rPr lang="en-GB" altLang="en-US"/>
              <a:pPr/>
              <a:t>‹#›</a:t>
            </a:fld>
            <a:endParaRPr lang="en-GB" altLang="en-US"/>
          </a:p>
        </p:txBody>
      </p:sp>
      <p:sp>
        <p:nvSpPr>
          <p:cNvPr id="7" name="Rectangle 6"/>
          <p:cNvSpPr/>
          <p:nvPr userDrawn="1"/>
        </p:nvSpPr>
        <p:spPr>
          <a:xfrm>
            <a:off x="4267200" y="6659563"/>
            <a:ext cx="611188" cy="215900"/>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6" name="Slide Number Placeholder 5"/>
          <p:cNvSpPr>
            <a:spLocks noGrp="1"/>
          </p:cNvSpPr>
          <p:nvPr>
            <p:ph type="sldNum" sz="quarter" idx="12"/>
          </p:nvPr>
        </p:nvSpPr>
        <p:spPr/>
        <p:txBody>
          <a:bodyPr/>
          <a:lstStyle>
            <a:lvl1pPr>
              <a:defRPr/>
            </a:lvl1pPr>
          </a:lstStyle>
          <a:p>
            <a:fld id="{E639440D-77C4-4C5B-9DA1-85B769859C7F}" type="slidenum">
              <a:rPr lang="en-GB" altLang="en-US"/>
              <a:pPr/>
              <a:t>‹#›</a:t>
            </a:fld>
            <a:endParaRPr lang="en-GB" altLang="en-US"/>
          </a:p>
        </p:txBody>
      </p:sp>
    </p:spTree>
    <p:extLst>
      <p:ext uri="{BB962C8B-B14F-4D97-AF65-F5344CB8AC3E}">
        <p14:creationId xmlns:p14="http://schemas.microsoft.com/office/powerpoint/2010/main" val="289785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339850"/>
            <a:ext cx="2071687" cy="46815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1339850"/>
            <a:ext cx="6067425" cy="4681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6" name="Slide Number Placeholder 5"/>
          <p:cNvSpPr>
            <a:spLocks noGrp="1"/>
          </p:cNvSpPr>
          <p:nvPr>
            <p:ph type="sldNum" sz="quarter" idx="12"/>
          </p:nvPr>
        </p:nvSpPr>
        <p:spPr/>
        <p:txBody>
          <a:bodyPr/>
          <a:lstStyle>
            <a:lvl1pPr>
              <a:defRPr/>
            </a:lvl1pPr>
          </a:lstStyle>
          <a:p>
            <a:fld id="{D0F70E1D-7949-45E2-991B-9690338D5CAF}" type="slidenum">
              <a:rPr lang="en-GB" altLang="en-US"/>
              <a:pPr/>
              <a:t>‹#›</a:t>
            </a:fld>
            <a:endParaRPr lang="en-GB" altLang="en-US"/>
          </a:p>
        </p:txBody>
      </p:sp>
    </p:spTree>
    <p:extLst>
      <p:ext uri="{BB962C8B-B14F-4D97-AF65-F5344CB8AC3E}">
        <p14:creationId xmlns:p14="http://schemas.microsoft.com/office/powerpoint/2010/main" val="3596674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Digital Agenda Scoreboard 2014</a:t>
            </a:r>
            <a:endParaRPr lang="en-GB"/>
          </a:p>
        </p:txBody>
      </p:sp>
      <p:sp>
        <p:nvSpPr>
          <p:cNvPr id="6" name="Slide Number Placeholder 5"/>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2568242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pPr algn="l"/>
            <a:r>
              <a:rPr lang="en-GB" dirty="0" smtClean="0"/>
              <a:t>Digital Agenda Scoreboard 2014</a:t>
            </a:r>
            <a:endParaRPr lang="en-GB" dirty="0"/>
          </a:p>
        </p:txBody>
      </p:sp>
      <p:sp>
        <p:nvSpPr>
          <p:cNvPr id="6" name="Slide Number Placeholder 5"/>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23636689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latin typeface="Arial Narrow" panose="020B060602020203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pPr algn="l"/>
            <a:r>
              <a:rPr lang="en-GB" altLang="en-US" dirty="0" smtClean="0"/>
              <a:t>Digital Agenda Scoreboard 2014</a:t>
            </a:r>
            <a:endParaRPr lang="en-GB" altLang="en-US" dirty="0"/>
          </a:p>
        </p:txBody>
      </p:sp>
      <p:sp>
        <p:nvSpPr>
          <p:cNvPr id="6" name="Slide Number Placeholder 5"/>
          <p:cNvSpPr>
            <a:spLocks noGrp="1"/>
          </p:cNvSpPr>
          <p:nvPr>
            <p:ph type="sldNum" sz="quarter" idx="12"/>
          </p:nvPr>
        </p:nvSpPr>
        <p:spPr/>
        <p:txBody>
          <a:bodyPr/>
          <a:lstStyle>
            <a:lvl1pPr>
              <a:defRPr/>
            </a:lvl1pPr>
          </a:lstStyle>
          <a:p>
            <a:fld id="{C264AF58-99D4-4FB8-A946-524E83B866D9}" type="slidenum">
              <a:rPr lang="en-GB" altLang="en-US"/>
              <a:pPr/>
              <a:t>‹#›</a:t>
            </a:fld>
            <a:endParaRPr lang="en-GB" altLang="en-US"/>
          </a:p>
        </p:txBody>
      </p:sp>
    </p:spTree>
    <p:extLst>
      <p:ext uri="{BB962C8B-B14F-4D97-AF65-F5344CB8AC3E}">
        <p14:creationId xmlns:p14="http://schemas.microsoft.com/office/powerpoint/2010/main" val="3763066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800" b="1" cap="all">
                <a:latin typeface="Arial Narrow" panose="020B0606020202030204"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lgn="l">
              <a:defRPr/>
            </a:lvl1pPr>
          </a:lstStyle>
          <a:p>
            <a:endParaRPr lang="en-GB" dirty="0"/>
          </a:p>
        </p:txBody>
      </p:sp>
      <p:sp>
        <p:nvSpPr>
          <p:cNvPr id="5" name="Footer Placeholder 4"/>
          <p:cNvSpPr>
            <a:spLocks noGrp="1"/>
          </p:cNvSpPr>
          <p:nvPr>
            <p:ph type="ftr" sz="quarter" idx="11"/>
          </p:nvPr>
        </p:nvSpPr>
        <p:spPr/>
        <p:txBody>
          <a:bodyPr/>
          <a:lstStyle/>
          <a:p>
            <a:pPr algn="l"/>
            <a:r>
              <a:rPr lang="en-GB" dirty="0" smtClean="0"/>
              <a:t>Digital Agenda Scoreboard 2014</a:t>
            </a:r>
            <a:endParaRPr lang="en-GB" dirty="0"/>
          </a:p>
        </p:txBody>
      </p:sp>
      <p:sp>
        <p:nvSpPr>
          <p:cNvPr id="6" name="Slide Number Placeholder 5"/>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26132104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normAutofit/>
          </a:bodyPr>
          <a:lstStyle>
            <a:lvl1pPr>
              <a:defRPr sz="1400">
                <a:solidFill>
                  <a:schemeClr val="tx1">
                    <a:lumMod val="65000"/>
                    <a:lumOff val="35000"/>
                  </a:schemeClr>
                </a:solidFill>
              </a:defRPr>
            </a:lvl1pPr>
            <a:lvl2pPr>
              <a:defRPr sz="1400">
                <a:solidFill>
                  <a:schemeClr val="tx1">
                    <a:lumMod val="65000"/>
                    <a:lumOff val="35000"/>
                  </a:schemeClr>
                </a:solidFill>
              </a:defRPr>
            </a:lvl2pPr>
            <a:lvl3pPr>
              <a:defRPr sz="14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Digital Agenda Scoreboard 2014</a:t>
            </a:r>
            <a:endParaRPr lang="en-GB"/>
          </a:p>
        </p:txBody>
      </p:sp>
      <p:sp>
        <p:nvSpPr>
          <p:cNvPr id="7" name="Slide Number Placeholder 6"/>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11524539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Digital Agenda Scoreboard 2014</a:t>
            </a:r>
            <a:endParaRPr lang="en-GB"/>
          </a:p>
        </p:txBody>
      </p:sp>
      <p:sp>
        <p:nvSpPr>
          <p:cNvPr id="9" name="Slide Number Placeholder 8"/>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12878069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Digital Agenda Scoreboard 2014</a:t>
            </a:r>
            <a:endParaRPr lang="en-GB"/>
          </a:p>
        </p:txBody>
      </p:sp>
      <p:sp>
        <p:nvSpPr>
          <p:cNvPr id="5" name="Slide Number Placeholder 4"/>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6415465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5225" cy="5832475"/>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58324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Tree>
    <p:extLst>
      <p:ext uri="{BB962C8B-B14F-4D97-AF65-F5344CB8AC3E}">
        <p14:creationId xmlns:p14="http://schemas.microsoft.com/office/powerpoint/2010/main" val="3124378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6" name="Slide Number Placeholder 5"/>
          <p:cNvSpPr>
            <a:spLocks noGrp="1"/>
          </p:cNvSpPr>
          <p:nvPr>
            <p:ph type="sldNum" sz="quarter" idx="12"/>
          </p:nvPr>
        </p:nvSpPr>
        <p:spPr/>
        <p:txBody>
          <a:bodyPr/>
          <a:lstStyle>
            <a:lvl1pPr>
              <a:defRPr/>
            </a:lvl1pPr>
          </a:lstStyle>
          <a:p>
            <a:fld id="{C264AF58-99D4-4FB8-A946-524E83B866D9}" type="slidenum">
              <a:rPr lang="en-GB" altLang="en-US"/>
              <a:pPr/>
              <a:t>‹#›</a:t>
            </a:fld>
            <a:endParaRPr lang="en-GB" altLang="en-US" dirty="0"/>
          </a:p>
        </p:txBody>
      </p:sp>
    </p:spTree>
    <p:extLst>
      <p:ext uri="{BB962C8B-B14F-4D97-AF65-F5344CB8AC3E}">
        <p14:creationId xmlns:p14="http://schemas.microsoft.com/office/powerpoint/2010/main" val="3629390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5225" cy="4824536"/>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48245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8" name="TextBox 7"/>
          <p:cNvSpPr txBox="1"/>
          <p:nvPr userDrawn="1"/>
        </p:nvSpPr>
        <p:spPr>
          <a:xfrm>
            <a:off x="107504" y="116632"/>
            <a:ext cx="8928992" cy="276999"/>
          </a:xfrm>
          <a:prstGeom prst="rect">
            <a:avLst/>
          </a:prstGeom>
          <a:noFill/>
        </p:spPr>
        <p:txBody>
          <a:bodyPr wrap="square" rtlCol="0">
            <a:spAutoFit/>
          </a:bodyPr>
          <a:lstStyle/>
          <a:p>
            <a:endParaRPr lang="en-GB" dirty="0"/>
          </a:p>
        </p:txBody>
      </p:sp>
      <p:sp>
        <p:nvSpPr>
          <p:cNvPr id="13"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9495797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6304" cy="2736131"/>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77966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ing 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8624834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ing text and 1 chart large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716118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2 charts diagonal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059832"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808312"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0387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4 text, 1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7457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3 text, 2 chart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454526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463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t and 2 charts diagonal ir">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93833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2 charts diagonal 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385192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5292080"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360040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5436096" y="260821"/>
            <a:ext cx="3600400"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8044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2 charts diagonal I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4644008" y="260821"/>
            <a:ext cx="4392488"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6590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6" name="Slide Number Placeholder 5"/>
          <p:cNvSpPr>
            <a:spLocks noGrp="1"/>
          </p:cNvSpPr>
          <p:nvPr>
            <p:ph type="sldNum" sz="quarter" idx="12"/>
          </p:nvPr>
        </p:nvSpPr>
        <p:spPr/>
        <p:txBody>
          <a:bodyPr/>
          <a:lstStyle>
            <a:lvl1pPr>
              <a:defRPr/>
            </a:lvl1pPr>
          </a:lstStyle>
          <a:p>
            <a:fld id="{7E01F2C3-7DAB-49DC-BD65-9F714C3C87E7}" type="slidenum">
              <a:rPr lang="en-GB" altLang="en-US"/>
              <a:pPr/>
              <a:t>‹#›</a:t>
            </a:fld>
            <a:endParaRPr lang="en-GB" altLang="en-US"/>
          </a:p>
        </p:txBody>
      </p:sp>
    </p:spTree>
    <p:extLst>
      <p:ext uri="{BB962C8B-B14F-4D97-AF65-F5344CB8AC3E}">
        <p14:creationId xmlns:p14="http://schemas.microsoft.com/office/powerpoint/2010/main" val="17662755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harts diagonal">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flipH="1">
            <a:off x="4534635" y="3717032"/>
            <a:ext cx="8634" cy="237626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717032"/>
            <a:ext cx="4320480" cy="2376264"/>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4068253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untry chart high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7" name="Straight Connector 6"/>
          <p:cNvCxnSpPr/>
          <p:nvPr userDrawn="1"/>
        </p:nvCxnSpPr>
        <p:spPr>
          <a:xfrm flipH="1">
            <a:off x="4543269" y="1340768"/>
            <a:ext cx="8634"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1800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140968"/>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8047066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untry chart and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58715477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 charts 1 country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7" name="Straight Connector 6"/>
          <p:cNvCxnSpPr/>
          <p:nvPr userDrawn="1"/>
        </p:nvCxnSpPr>
        <p:spPr>
          <a:xfrm flipH="1">
            <a:off x="4860032"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680521"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61404664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 and 2 charts diagonal III inv">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p>
            <a:pPr algn="l"/>
            <a:r>
              <a:rPr lang="en-GB" dirty="0" smtClean="0"/>
              <a:t>Digital Agenda Scoreboard 2014</a:t>
            </a:r>
            <a:endParaRPr lang="en-GB" dirty="0"/>
          </a:p>
        </p:txBody>
      </p:sp>
      <p:sp>
        <p:nvSpPr>
          <p:cNvPr id="4" name="Slide Number Placeholder 3"/>
          <p:cNvSpPr>
            <a:spLocks noGrp="1"/>
          </p:cNvSpPr>
          <p:nvPr>
            <p:ph type="sldNum" sz="quarter" idx="12"/>
          </p:nvPr>
        </p:nvSpPr>
        <p:spPr/>
        <p:txBody>
          <a:bodyPr/>
          <a:lstStyle/>
          <a:p>
            <a:fld id="{D3627F00-E101-43EC-9B75-53AED0FC21E2}" type="slidenum">
              <a:rPr lang="en-GB" smtClean="0"/>
              <a:t>‹#›</a:t>
            </a:fld>
            <a:endParaRPr lang="en-GB"/>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260648"/>
            <a:ext cx="4309865"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58985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Digital Agenda Scoreboard 2014</a:t>
            </a:r>
            <a:endParaRPr lang="en-GB"/>
          </a:p>
        </p:txBody>
      </p:sp>
      <p:sp>
        <p:nvSpPr>
          <p:cNvPr id="7" name="Slide Number Placeholder 6"/>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24353168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Digital Agenda Scoreboard 2014</a:t>
            </a:r>
            <a:endParaRPr lang="en-GB"/>
          </a:p>
        </p:txBody>
      </p:sp>
      <p:sp>
        <p:nvSpPr>
          <p:cNvPr id="7" name="Slide Number Placeholder 6"/>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397092849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Digital Agenda Scoreboard 2014</a:t>
            </a:r>
            <a:endParaRPr lang="en-GB"/>
          </a:p>
        </p:txBody>
      </p:sp>
      <p:sp>
        <p:nvSpPr>
          <p:cNvPr id="6" name="Slide Number Placeholder 5"/>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202211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Digital Agenda Scoreboard 2014</a:t>
            </a:r>
            <a:endParaRPr lang="en-GB"/>
          </a:p>
        </p:txBody>
      </p:sp>
      <p:sp>
        <p:nvSpPr>
          <p:cNvPr id="6" name="Slide Number Placeholder 5"/>
          <p:cNvSpPr>
            <a:spLocks noGrp="1"/>
          </p:cNvSpPr>
          <p:nvPr>
            <p:ph type="sldNum" sz="quarter" idx="12"/>
          </p:nvPr>
        </p:nvSpPr>
        <p:spPr/>
        <p:txBody>
          <a:bodyPr/>
          <a:lstStyle/>
          <a:p>
            <a:fld id="{D3627F00-E101-43EC-9B75-53AED0FC21E2}" type="slidenum">
              <a:rPr lang="en-GB" smtClean="0"/>
              <a:t>‹#›</a:t>
            </a:fld>
            <a:endParaRPr lang="en-GB"/>
          </a:p>
        </p:txBody>
      </p:sp>
    </p:spTree>
    <p:extLst>
      <p:ext uri="{BB962C8B-B14F-4D97-AF65-F5344CB8AC3E}">
        <p14:creationId xmlns:p14="http://schemas.microsoft.com/office/powerpoint/2010/main" val="14307029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1133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2492375"/>
            <a:ext cx="4038600" cy="352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492375"/>
            <a:ext cx="4038600" cy="352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7" name="Slide Number Placeholder 6"/>
          <p:cNvSpPr>
            <a:spLocks noGrp="1"/>
          </p:cNvSpPr>
          <p:nvPr>
            <p:ph type="sldNum" sz="quarter" idx="12"/>
          </p:nvPr>
        </p:nvSpPr>
        <p:spPr/>
        <p:txBody>
          <a:bodyPr/>
          <a:lstStyle>
            <a:lvl1pPr>
              <a:defRPr/>
            </a:lvl1pPr>
          </a:lstStyle>
          <a:p>
            <a:fld id="{2726EEEB-6854-4CA4-B207-34AC2A6FE11B}" type="slidenum">
              <a:rPr lang="en-GB" altLang="en-US"/>
              <a:pPr/>
              <a:t>‹#›</a:t>
            </a:fld>
            <a:endParaRPr lang="en-GB" altLang="en-US"/>
          </a:p>
        </p:txBody>
      </p:sp>
    </p:spTree>
    <p:extLst>
      <p:ext uri="{BB962C8B-B14F-4D97-AF65-F5344CB8AC3E}">
        <p14:creationId xmlns:p14="http://schemas.microsoft.com/office/powerpoint/2010/main" val="1813506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1567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latin typeface="Arial Narrow" panose="020B060602020203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pPr algn="l"/>
            <a:r>
              <a:rPr lang="en-GB" altLang="en-US" dirty="0" smtClean="0">
                <a:solidFill>
                  <a:prstClr val="black">
                    <a:tint val="75000"/>
                  </a:prstClr>
                </a:solidFill>
              </a:rPr>
              <a:t>Digital Agenda Scoreboard 2014</a:t>
            </a:r>
            <a:endParaRPr lang="en-GB"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C264AF58-99D4-4FB8-A946-524E83B866D9}" type="slidenum">
              <a:rPr lang="en-GB" altLang="en-US">
                <a:solidFill>
                  <a:prstClr val="black">
                    <a:tint val="75000"/>
                  </a:prstClr>
                </a:solidFill>
              </a:rPr>
              <a:pPr/>
              <a:t>‹#›</a:t>
            </a:fld>
            <a:endParaRPr lang="en-GB" altLang="en-US">
              <a:solidFill>
                <a:prstClr val="black">
                  <a:tint val="75000"/>
                </a:prstClr>
              </a:solidFill>
            </a:endParaRPr>
          </a:p>
        </p:txBody>
      </p:sp>
    </p:spTree>
    <p:extLst>
      <p:ext uri="{BB962C8B-B14F-4D97-AF65-F5344CB8AC3E}">
        <p14:creationId xmlns:p14="http://schemas.microsoft.com/office/powerpoint/2010/main" val="193399916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800" b="1" cap="all">
                <a:latin typeface="Arial Narrow" panose="020B0606020202030204"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lgn="l">
              <a:defRPr/>
            </a:lvl1pPr>
          </a:lstStyle>
          <a:p>
            <a:endParaRPr lang="en-GB" dirty="0"/>
          </a:p>
        </p:txBody>
      </p:sp>
      <p:sp>
        <p:nvSpPr>
          <p:cNvPr id="5" name="Footer Placeholder 4"/>
          <p:cNvSpPr>
            <a:spLocks noGrp="1"/>
          </p:cNvSpPr>
          <p:nvPr>
            <p:ph type="ftr" sz="quarter" idx="11"/>
          </p:nvPr>
        </p:nvSpPr>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407571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normAutofit/>
          </a:bodyPr>
          <a:lstStyle>
            <a:lvl1pPr>
              <a:defRPr sz="1400">
                <a:solidFill>
                  <a:schemeClr val="tx1">
                    <a:lumMod val="65000"/>
                    <a:lumOff val="35000"/>
                  </a:schemeClr>
                </a:solidFill>
              </a:defRPr>
            </a:lvl1pPr>
            <a:lvl2pPr>
              <a:defRPr sz="1400">
                <a:solidFill>
                  <a:schemeClr val="tx1">
                    <a:lumMod val="65000"/>
                    <a:lumOff val="35000"/>
                  </a:schemeClr>
                </a:solidFill>
              </a:defRPr>
            </a:lvl2pPr>
            <a:lvl3pPr>
              <a:defRPr sz="14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877562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710479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0660583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5225" cy="5832475"/>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58324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Tree>
    <p:extLst>
      <p:ext uri="{BB962C8B-B14F-4D97-AF65-F5344CB8AC3E}">
        <p14:creationId xmlns:p14="http://schemas.microsoft.com/office/powerpoint/2010/main" val="119501495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5225" cy="4824536"/>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48245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8" name="TextBox 7"/>
          <p:cNvSpPr txBox="1"/>
          <p:nvPr userDrawn="1"/>
        </p:nvSpPr>
        <p:spPr>
          <a:xfrm>
            <a:off x="107504" y="116632"/>
            <a:ext cx="8928992" cy="276999"/>
          </a:xfrm>
          <a:prstGeom prst="rect">
            <a:avLst/>
          </a:prstGeom>
          <a:noFill/>
        </p:spPr>
        <p:txBody>
          <a:bodyPr wrap="square" rtlCol="0">
            <a:spAutoFit/>
          </a:bodyPr>
          <a:lstStyle/>
          <a:p>
            <a:endParaRPr lang="en-GB" dirty="0"/>
          </a:p>
        </p:txBody>
      </p:sp>
      <p:sp>
        <p:nvSpPr>
          <p:cNvPr id="13"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38468643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6304" cy="2736131"/>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06105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1470207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ltLang="en-US"/>
          </a:p>
        </p:txBody>
      </p:sp>
      <p:sp>
        <p:nvSpPr>
          <p:cNvPr id="8" name="Footer Placeholder 7"/>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9" name="Slide Number Placeholder 8"/>
          <p:cNvSpPr>
            <a:spLocks noGrp="1"/>
          </p:cNvSpPr>
          <p:nvPr>
            <p:ph type="sldNum" sz="quarter" idx="12"/>
          </p:nvPr>
        </p:nvSpPr>
        <p:spPr/>
        <p:txBody>
          <a:bodyPr/>
          <a:lstStyle>
            <a:lvl1pPr>
              <a:defRPr/>
            </a:lvl1pPr>
          </a:lstStyle>
          <a:p>
            <a:fld id="{A4D1E5A8-46C0-4CA1-93CF-D9DED77203AB}" type="slidenum">
              <a:rPr lang="en-GB" altLang="en-US"/>
              <a:pPr/>
              <a:t>‹#›</a:t>
            </a:fld>
            <a:endParaRPr lang="en-GB" altLang="en-US"/>
          </a:p>
        </p:txBody>
      </p:sp>
    </p:spTree>
    <p:extLst>
      <p:ext uri="{BB962C8B-B14F-4D97-AF65-F5344CB8AC3E}">
        <p14:creationId xmlns:p14="http://schemas.microsoft.com/office/powerpoint/2010/main" val="3579770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text and 1 chart large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36313675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2 charts diagonal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808312"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94928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4 text, 1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359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3 text, 2 chart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4526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89981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2 charts diagonal ir">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57856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charts diagonal 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85192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5292080"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360040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5436096" y="260821"/>
            <a:ext cx="3600400"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2629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2 charts diagonal I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4644008" y="260821"/>
            <a:ext cx="4392488"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51759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2 charts diagonal">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flipH="1">
            <a:off x="4534635" y="3717032"/>
            <a:ext cx="8634" cy="237626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717032"/>
            <a:ext cx="4320480" cy="2376264"/>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00012386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untry chart high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543269" y="1340768"/>
            <a:ext cx="8634"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1800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140968"/>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62676042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untry chart and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8371576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ltLang="en-US"/>
          </a:p>
        </p:txBody>
      </p:sp>
      <p:sp>
        <p:nvSpPr>
          <p:cNvPr id="4" name="Footer Placeholder 3"/>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5" name="Slide Number Placeholder 4"/>
          <p:cNvSpPr>
            <a:spLocks noGrp="1"/>
          </p:cNvSpPr>
          <p:nvPr>
            <p:ph type="sldNum" sz="quarter" idx="12"/>
          </p:nvPr>
        </p:nvSpPr>
        <p:spPr/>
        <p:txBody>
          <a:bodyPr/>
          <a:lstStyle>
            <a:lvl1pPr>
              <a:defRPr/>
            </a:lvl1pPr>
          </a:lstStyle>
          <a:p>
            <a:fld id="{DD71D72B-69A0-4765-82D0-2B3DDC76C795}" type="slidenum">
              <a:rPr lang="en-GB" altLang="en-US"/>
              <a:pPr/>
              <a:t>‹#›</a:t>
            </a:fld>
            <a:endParaRPr lang="en-GB" altLang="en-US"/>
          </a:p>
        </p:txBody>
      </p:sp>
    </p:spTree>
    <p:extLst>
      <p:ext uri="{BB962C8B-B14F-4D97-AF65-F5344CB8AC3E}">
        <p14:creationId xmlns:p14="http://schemas.microsoft.com/office/powerpoint/2010/main" val="13208731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2 charts 1 country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860032"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680521"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6956608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2 charts diagonal III inv">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260648"/>
            <a:ext cx="4309865"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267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9247620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4239002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896328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908386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579521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631022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latin typeface="Arial Narrow" panose="020B060602020203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pPr algn="l"/>
            <a:r>
              <a:rPr lang="en-GB" altLang="en-US" dirty="0" smtClean="0">
                <a:solidFill>
                  <a:prstClr val="black">
                    <a:tint val="75000"/>
                  </a:prstClr>
                </a:solidFill>
              </a:rPr>
              <a:t>Digital Agenda Scoreboard 2014</a:t>
            </a:r>
            <a:endParaRPr lang="en-GB"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C264AF58-99D4-4FB8-A946-524E83B866D9}" type="slidenum">
              <a:rPr lang="en-GB" altLang="en-US">
                <a:solidFill>
                  <a:prstClr val="black">
                    <a:tint val="75000"/>
                  </a:prstClr>
                </a:solidFill>
              </a:rPr>
              <a:pPr/>
              <a:t>‹#›</a:t>
            </a:fld>
            <a:endParaRPr lang="en-GB" altLang="en-US">
              <a:solidFill>
                <a:prstClr val="black">
                  <a:tint val="75000"/>
                </a:prstClr>
              </a:solidFill>
            </a:endParaRPr>
          </a:p>
        </p:txBody>
      </p:sp>
    </p:spTree>
    <p:extLst>
      <p:ext uri="{BB962C8B-B14F-4D97-AF65-F5344CB8AC3E}">
        <p14:creationId xmlns:p14="http://schemas.microsoft.com/office/powerpoint/2010/main" val="190686543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800" b="1" cap="all">
                <a:latin typeface="Arial Narrow" panose="020B0606020202030204"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lgn="l">
              <a:defRPr/>
            </a:lvl1pPr>
          </a:lstStyle>
          <a:p>
            <a:endParaRPr lang="en-GB" dirty="0"/>
          </a:p>
        </p:txBody>
      </p:sp>
      <p:sp>
        <p:nvSpPr>
          <p:cNvPr id="5" name="Footer Placeholder 4"/>
          <p:cNvSpPr>
            <a:spLocks noGrp="1"/>
          </p:cNvSpPr>
          <p:nvPr>
            <p:ph type="ftr" sz="quarter" idx="11"/>
          </p:nvPr>
        </p:nvSpPr>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1275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p>
        </p:txBody>
      </p:sp>
      <p:sp>
        <p:nvSpPr>
          <p:cNvPr id="3" name="Footer Placeholder 2"/>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4" name="Slide Number Placeholder 3"/>
          <p:cNvSpPr>
            <a:spLocks noGrp="1"/>
          </p:cNvSpPr>
          <p:nvPr>
            <p:ph type="sldNum" sz="quarter" idx="12"/>
          </p:nvPr>
        </p:nvSpPr>
        <p:spPr/>
        <p:txBody>
          <a:bodyPr/>
          <a:lstStyle>
            <a:lvl1pPr>
              <a:defRPr/>
            </a:lvl1pPr>
          </a:lstStyle>
          <a:p>
            <a:fld id="{99321F3A-611F-41D1-A5BE-1F845D787F7F}" type="slidenum">
              <a:rPr lang="en-GB" altLang="en-US"/>
              <a:pPr/>
              <a:t>‹#›</a:t>
            </a:fld>
            <a:endParaRPr lang="en-GB" altLang="en-US"/>
          </a:p>
        </p:txBody>
      </p:sp>
    </p:spTree>
    <p:extLst>
      <p:ext uri="{BB962C8B-B14F-4D97-AF65-F5344CB8AC3E}">
        <p14:creationId xmlns:p14="http://schemas.microsoft.com/office/powerpoint/2010/main" val="9518748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normAutofit/>
          </a:bodyPr>
          <a:lstStyle>
            <a:lvl1pPr>
              <a:defRPr sz="1400">
                <a:solidFill>
                  <a:schemeClr val="tx1">
                    <a:lumMod val="65000"/>
                    <a:lumOff val="35000"/>
                  </a:schemeClr>
                </a:solidFill>
              </a:defRPr>
            </a:lvl1pPr>
            <a:lvl2pPr>
              <a:defRPr sz="1400">
                <a:solidFill>
                  <a:schemeClr val="tx1">
                    <a:lumMod val="65000"/>
                    <a:lumOff val="35000"/>
                  </a:schemeClr>
                </a:solidFill>
              </a:defRPr>
            </a:lvl2pPr>
            <a:lvl3pPr>
              <a:defRPr sz="14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4474798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4764572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213802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5225" cy="5832475"/>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58324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Tree>
    <p:extLst>
      <p:ext uri="{BB962C8B-B14F-4D97-AF65-F5344CB8AC3E}">
        <p14:creationId xmlns:p14="http://schemas.microsoft.com/office/powerpoint/2010/main" val="28822472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5225" cy="4824536"/>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482453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8" name="TextBox 7"/>
          <p:cNvSpPr txBox="1"/>
          <p:nvPr userDrawn="1"/>
        </p:nvSpPr>
        <p:spPr>
          <a:xfrm>
            <a:off x="107504" y="116632"/>
            <a:ext cx="8928992" cy="276999"/>
          </a:xfrm>
          <a:prstGeom prst="rect">
            <a:avLst/>
          </a:prstGeom>
          <a:noFill/>
        </p:spPr>
        <p:txBody>
          <a:bodyPr wrap="square" rtlCol="0">
            <a:spAutoFit/>
          </a:bodyPr>
          <a:lstStyle/>
          <a:p>
            <a:endParaRPr lang="en-GB" dirty="0"/>
          </a:p>
        </p:txBody>
      </p:sp>
      <p:sp>
        <p:nvSpPr>
          <p:cNvPr id="13"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25986643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260648"/>
            <a:ext cx="0" cy="58326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260821"/>
            <a:ext cx="2808312" cy="5832475"/>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260821"/>
            <a:ext cx="2736304" cy="2736131"/>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20844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eading text and 1 chart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3172036" y="3068960"/>
            <a:ext cx="582426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9952428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eading text and 1 chart large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1268760"/>
            <a:ext cx="0" cy="482453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1268760"/>
            <a:ext cx="2808312" cy="4824536"/>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9524433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2 charts diagonal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059832"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808312"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89829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4 text, 1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29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7" name="Slide Number Placeholder 6"/>
          <p:cNvSpPr>
            <a:spLocks noGrp="1"/>
          </p:cNvSpPr>
          <p:nvPr>
            <p:ph type="sldNum" sz="quarter" idx="12"/>
          </p:nvPr>
        </p:nvSpPr>
        <p:spPr/>
        <p:txBody>
          <a:bodyPr/>
          <a:lstStyle>
            <a:lvl1pPr>
              <a:defRPr/>
            </a:lvl1pPr>
          </a:lstStyle>
          <a:p>
            <a:fld id="{E2C745A4-3959-46E1-84FE-41097AD856CE}" type="slidenum">
              <a:rPr lang="en-GB" altLang="en-US"/>
              <a:pPr/>
              <a:t>‹#›</a:t>
            </a:fld>
            <a:endParaRPr lang="en-GB" altLang="en-US"/>
          </a:p>
        </p:txBody>
      </p:sp>
    </p:spTree>
    <p:extLst>
      <p:ext uri="{BB962C8B-B14F-4D97-AF65-F5344CB8AC3E}">
        <p14:creationId xmlns:p14="http://schemas.microsoft.com/office/powerpoint/2010/main" val="22347159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3 text, 2 chart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4526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4168"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8"/>
          <p:cNvSpPr>
            <a:spLocks noGrp="1"/>
          </p:cNvSpPr>
          <p:nvPr>
            <p:ph type="body" sz="quarter" idx="14" hasCustomPrompt="1"/>
          </p:nvPr>
        </p:nvSpPr>
        <p:spPr>
          <a:xfrm>
            <a:off x="3203848" y="1268760"/>
            <a:ext cx="2736304" cy="1728192"/>
          </a:xfrm>
        </p:spPr>
        <p:txBody>
          <a:bodyPr>
            <a:normAutofit/>
          </a:bodyPr>
          <a:lstStyle>
            <a:lvl1pPr marL="0" indent="0">
              <a:buNone/>
              <a:defRPr sz="1400">
                <a:solidFill>
                  <a:schemeClr val="tx1">
                    <a:lumMod val="65000"/>
                    <a:lumOff val="35000"/>
                  </a:schemeClr>
                </a:solidFill>
              </a:defRPr>
            </a:lvl1pPr>
          </a:lstStyle>
          <a:p>
            <a:pPr lvl="0"/>
            <a:r>
              <a:rPr lang="en-US" dirty="0" smtClean="0"/>
              <a:t>text</a:t>
            </a:r>
            <a:endParaRPr lang="en-GB" dirty="0"/>
          </a:p>
        </p:txBody>
      </p:sp>
      <p:sp>
        <p:nvSpPr>
          <p:cNvPr id="14" name="Text Placeholder 8"/>
          <p:cNvSpPr>
            <a:spLocks noGrp="1"/>
          </p:cNvSpPr>
          <p:nvPr>
            <p:ph type="body" sz="quarter" idx="16" hasCustomPrompt="1"/>
          </p:nvPr>
        </p:nvSpPr>
        <p:spPr>
          <a:xfrm>
            <a:off x="622818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sp>
        <p:nvSpPr>
          <p:cNvPr id="15" name="Title 1"/>
          <p:cNvSpPr>
            <a:spLocks noGrp="1"/>
          </p:cNvSpPr>
          <p:nvPr>
            <p:ph type="title"/>
          </p:nvPr>
        </p:nvSpPr>
        <p:spPr>
          <a:xfrm>
            <a:off x="107504" y="109213"/>
            <a:ext cx="8928992" cy="1087539"/>
          </a:xfrm>
        </p:spPr>
        <p:txBody>
          <a:bodyPr>
            <a:normAutofit/>
          </a:bodyPr>
          <a:lstStyle>
            <a:lvl1pPr algn="l">
              <a:defRPr sz="2000" b="1">
                <a:latin typeface="Arial Narrow" panose="020B0606020202030204" pitchFamily="34" charset="0"/>
              </a:defRPr>
            </a:lvl1pPr>
          </a:lstStyle>
          <a:p>
            <a:r>
              <a:rPr lang="en-US" dirty="0" smtClean="0"/>
              <a:t>Click to edit Master title style</a:t>
            </a:r>
            <a:endParaRPr lang="en-GB" dirty="0"/>
          </a:p>
        </p:txBody>
      </p:sp>
      <p:sp>
        <p:nvSpPr>
          <p:cNvPr id="16" name="Text Placeholder 8"/>
          <p:cNvSpPr>
            <a:spLocks noGrp="1"/>
          </p:cNvSpPr>
          <p:nvPr>
            <p:ph type="body" sz="quarter" idx="17" hasCustomPrompt="1"/>
          </p:nvPr>
        </p:nvSpPr>
        <p:spPr>
          <a:xfrm>
            <a:off x="107504" y="1268760"/>
            <a:ext cx="2808312" cy="172819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7" name="Straight Connector 16"/>
          <p:cNvCxnSpPr/>
          <p:nvPr userDrawn="1"/>
        </p:nvCxnSpPr>
        <p:spPr>
          <a:xfrm>
            <a:off x="3059832" y="1268760"/>
            <a:ext cx="0"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40923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ext and 2 charts diagonal ir">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2540368" y="3168833"/>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4168"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2304256"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6228184" y="260821"/>
            <a:ext cx="2808312"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254650"/>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and 2 charts diagonal 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3851920"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5292080"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360040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5436096" y="260821"/>
            <a:ext cx="3600400"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62661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and 2 charts diagonal III ">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a:solidFill>
                  <a:schemeClr val="tx1">
                    <a:lumMod val="65000"/>
                    <a:lumOff val="35000"/>
                  </a:schemeClr>
                </a:solidFill>
              </a:defRPr>
            </a:lvl1pPr>
          </a:lstStyle>
          <a:p>
            <a:pPr algn="l"/>
            <a:r>
              <a:rPr lang="en-GB"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07504"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4644008" y="260821"/>
            <a:ext cx="4392488"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5741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2 charts diagonal">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flipH="1">
            <a:off x="4534635" y="3717032"/>
            <a:ext cx="8634" cy="237626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717032"/>
            <a:ext cx="4320480" cy="2376264"/>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9271944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country chart high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543269" y="1340768"/>
            <a:ext cx="8634" cy="172819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18002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140968"/>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15116209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and country chart and targe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534635"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309865"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37538312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2 charts 1 country char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lvl1pPr>
              <a:defRPr b="1">
                <a:solidFill>
                  <a:schemeClr val="tx1">
                    <a:lumMod val="65000"/>
                    <a:lumOff val="35000"/>
                  </a:schemeClr>
                </a:solidFill>
              </a:defRPr>
            </a:lvl1pPr>
          </a:lstStyle>
          <a:p>
            <a:pPr algn="l"/>
            <a:r>
              <a:rPr lang="en-GB" dirty="0" smtClean="0">
                <a:solidFill>
                  <a:prstClr val="black">
                    <a:lumMod val="65000"/>
                    <a:lumOff val="35000"/>
                  </a:prstClr>
                </a:solidFill>
              </a:rPr>
              <a:t>Digital Agenda Scoreboard 2014</a:t>
            </a:r>
            <a:endParaRPr lang="en-GB"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7" name="Straight Connector 6"/>
          <p:cNvCxnSpPr/>
          <p:nvPr userDrawn="1"/>
        </p:nvCxnSpPr>
        <p:spPr>
          <a:xfrm flipH="1">
            <a:off x="4860032" y="1340768"/>
            <a:ext cx="17268" cy="22322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5" hasCustomPrompt="1"/>
          </p:nvPr>
        </p:nvSpPr>
        <p:spPr>
          <a:xfrm>
            <a:off x="107503" y="1268760"/>
            <a:ext cx="4680521" cy="2304256"/>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645024"/>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7504" y="109213"/>
            <a:ext cx="8928992" cy="1087539"/>
          </a:xfrm>
        </p:spPr>
        <p:txBody>
          <a:bodyPr>
            <a:normAutofit/>
          </a:bodyPr>
          <a:lstStyle>
            <a:lvl1pPr algn="l">
              <a:defRPr sz="1800" b="1">
                <a:latin typeface="Arial Narrow" panose="020B060602020203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01378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ext and 2 charts diagonal III inv">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23528" y="6309320"/>
            <a:ext cx="6048672" cy="469843"/>
          </a:xfrm>
        </p:spPr>
        <p:txBody>
          <a:body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cxnSp>
        <p:nvCxnSpPr>
          <p:cNvPr id="6" name="Straight Connector 5"/>
          <p:cNvCxnSpPr/>
          <p:nvPr userDrawn="1"/>
        </p:nvCxnSpPr>
        <p:spPr>
          <a:xfrm>
            <a:off x="4534635" y="3140968"/>
            <a:ext cx="0" cy="295232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534635" y="260648"/>
            <a:ext cx="0" cy="2736304"/>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4675820" y="3140968"/>
            <a:ext cx="4320480" cy="2952328"/>
          </a:xfrm>
        </p:spPr>
        <p:txBody>
          <a:bodyPr>
            <a:normAutofit/>
          </a:bodyPr>
          <a:lstStyle>
            <a:lvl1pPr marL="0" indent="0">
              <a:buNone/>
              <a:defRPr sz="1400">
                <a:solidFill>
                  <a:schemeClr val="tx1">
                    <a:lumMod val="65000"/>
                    <a:lumOff val="35000"/>
                  </a:schemeClr>
                </a:solidFill>
              </a:defRPr>
            </a:lvl1pPr>
            <a:lvl4pPr marL="1371600" indent="0">
              <a:buNone/>
              <a:defRPr/>
            </a:lvl4pPr>
            <a:lvl5pPr marL="1828800" indent="0">
              <a:buNone/>
              <a:defRPr/>
            </a:lvl5pPr>
          </a:lstStyle>
          <a:p>
            <a:pPr lvl="0"/>
            <a:r>
              <a:rPr lang="en-US" dirty="0" smtClean="0"/>
              <a:t>text</a:t>
            </a:r>
            <a:endParaRPr lang="en-GB" dirty="0"/>
          </a:p>
        </p:txBody>
      </p:sp>
      <p:sp>
        <p:nvSpPr>
          <p:cNvPr id="12" name="Text Placeholder 8"/>
          <p:cNvSpPr>
            <a:spLocks noGrp="1"/>
          </p:cNvSpPr>
          <p:nvPr>
            <p:ph type="body" sz="quarter" idx="15" hasCustomPrompt="1"/>
          </p:nvPr>
        </p:nvSpPr>
        <p:spPr>
          <a:xfrm>
            <a:off x="107503" y="260648"/>
            <a:ext cx="4309865" cy="2736131"/>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chemeClr val="tx1">
                    <a:lumMod val="65000"/>
                    <a:lumOff val="35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smtClean="0"/>
              <a:t>text</a:t>
            </a:r>
            <a:endParaRPr lang="en-GB" dirty="0" smtClean="0"/>
          </a:p>
        </p:txBody>
      </p:sp>
      <p:cxnSp>
        <p:nvCxnSpPr>
          <p:cNvPr id="13" name="Straight Connector 12"/>
          <p:cNvCxnSpPr/>
          <p:nvPr userDrawn="1"/>
        </p:nvCxnSpPr>
        <p:spPr>
          <a:xfrm>
            <a:off x="107504" y="3068960"/>
            <a:ext cx="888879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00663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1516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p>
        </p:txBody>
      </p:sp>
      <p:sp>
        <p:nvSpPr>
          <p:cNvPr id="6" name="Footer Placeholder 5"/>
          <p:cNvSpPr>
            <a:spLocks noGrp="1"/>
          </p:cNvSpPr>
          <p:nvPr>
            <p:ph type="ftr" sz="quarter" idx="11"/>
          </p:nvPr>
        </p:nvSpPr>
        <p:spPr/>
        <p:txBody>
          <a:bodyPr/>
          <a:lstStyle>
            <a:lvl1pPr>
              <a:defRPr/>
            </a:lvl1pPr>
          </a:lstStyle>
          <a:p>
            <a:r>
              <a:rPr lang="en-GB" altLang="en-US" smtClean="0"/>
              <a:t>Digital Agenda Scoreboard 2014</a:t>
            </a:r>
            <a:endParaRPr lang="en-GB" altLang="en-US"/>
          </a:p>
        </p:txBody>
      </p:sp>
      <p:sp>
        <p:nvSpPr>
          <p:cNvPr id="7" name="Slide Number Placeholder 6"/>
          <p:cNvSpPr>
            <a:spLocks noGrp="1"/>
          </p:cNvSpPr>
          <p:nvPr>
            <p:ph type="sldNum" sz="quarter" idx="12"/>
          </p:nvPr>
        </p:nvSpPr>
        <p:spPr/>
        <p:txBody>
          <a:bodyPr/>
          <a:lstStyle>
            <a:lvl1pPr>
              <a:defRPr/>
            </a:lvl1pPr>
          </a:lstStyle>
          <a:p>
            <a:fld id="{FBB480CF-AB8F-441F-8529-547C71D83966}" type="slidenum">
              <a:rPr lang="en-GB" altLang="en-US"/>
              <a:pPr/>
              <a:t>‹#›</a:t>
            </a:fld>
            <a:endParaRPr lang="en-GB" altLang="en-US"/>
          </a:p>
        </p:txBody>
      </p:sp>
    </p:spTree>
    <p:extLst>
      <p:ext uri="{BB962C8B-B14F-4D97-AF65-F5344CB8AC3E}">
        <p14:creationId xmlns:p14="http://schemas.microsoft.com/office/powerpoint/2010/main" val="23947444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1134420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76652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solidFill>
                  <a:prstClr val="black">
                    <a:tint val="75000"/>
                  </a:prstClr>
                </a:solidFill>
              </a:rPr>
              <a:t>Digital Agenda Scoreboard 2014</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D3627F00-E101-43EC-9B75-53AED0FC21E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78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3.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image" Target="../media/image3.pn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theme" Target="../theme/theme4.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339850"/>
            <a:ext cx="8229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457200" y="2492375"/>
            <a:ext cx="82296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BE" altLang="en-US" smtClean="0"/>
              <a:t>Second level</a:t>
            </a:r>
            <a:endParaRPr lang="en-GB" altLang="en-US" smtClean="0"/>
          </a:p>
          <a:p>
            <a:pPr lvl="1"/>
            <a:r>
              <a:rPr lang="en-GB" altLang="en-US" smtClean="0"/>
              <a:t>Third level</a:t>
            </a:r>
          </a:p>
          <a:p>
            <a:pPr lvl="2"/>
            <a:r>
              <a:rPr lang="en-GB" altLang="en-US" smtClean="0"/>
              <a:t>- Fourth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endParaRPr lang="en-GB"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defRPr>
            </a:lvl1pPr>
          </a:lstStyle>
          <a:p>
            <a:r>
              <a:rPr lang="en-GB" altLang="en-US" smtClean="0"/>
              <a:t>Digital Agenda Scoreboard 2014</a:t>
            </a:r>
            <a:endParaRPr lang="en-GB"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defRPr>
            </a:lvl1pPr>
          </a:lstStyle>
          <a:p>
            <a:fld id="{5FE01EC5-5746-4F54-BB6F-B5798E3FB829}" type="slidenum">
              <a:rPr lang="en-GB" altLang="en-US"/>
              <a:pPr/>
              <a:t>‹#›</a:t>
            </a:fld>
            <a:endParaRPr lang="en-GB" altLang="en-US"/>
          </a:p>
        </p:txBody>
      </p:sp>
      <p:sp>
        <p:nvSpPr>
          <p:cNvPr id="15" name="Rectangle 14"/>
          <p:cNvSpPr/>
          <p:nvPr/>
        </p:nvSpPr>
        <p:spPr>
          <a:xfrm>
            <a:off x="0" y="0"/>
            <a:ext cx="9144000" cy="957263"/>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p>
        </p:txBody>
      </p:sp>
      <p:sp>
        <p:nvSpPr>
          <p:cNvPr id="7" name="Rectangle 6"/>
          <p:cNvSpPr/>
          <p:nvPr/>
        </p:nvSpPr>
        <p:spPr>
          <a:xfrm>
            <a:off x="4262438" y="6659563"/>
            <a:ext cx="611187" cy="198437"/>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p>
        </p:txBody>
      </p:sp>
      <p:pic>
        <p:nvPicPr>
          <p:cNvPr id="1041" name="Picture 17" descr="LOGO CE_Vertical_EN_NEG_quadri_H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57638" y="258763"/>
            <a:ext cx="1436687" cy="10048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marL="358775" algn="l"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107504" y="6342029"/>
            <a:ext cx="6048672" cy="469843"/>
          </a:xfrm>
          <a:prstGeom prst="rect">
            <a:avLst/>
          </a:prstGeom>
        </p:spPr>
        <p:txBody>
          <a:bodyPr vert="horz" lIns="91440" tIns="45720" rIns="91440" bIns="45720" rtlCol="0" anchor="ctr"/>
          <a:lstStyle>
            <a:lvl1pPr algn="ctr">
              <a:defRPr sz="1200" b="1">
                <a:solidFill>
                  <a:schemeClr val="tx1">
                    <a:tint val="75000"/>
                  </a:schemeClr>
                </a:solidFill>
              </a:defRPr>
            </a:lvl1pPr>
          </a:lstStyle>
          <a:p>
            <a:pPr algn="l"/>
            <a:r>
              <a:rPr lang="en-GB" dirty="0" smtClean="0"/>
              <a:t>Digital Agenda Scoreboard 2014</a:t>
            </a:r>
            <a:endParaRPr lang="en-GB" dirty="0"/>
          </a:p>
        </p:txBody>
      </p:sp>
      <p:sp>
        <p:nvSpPr>
          <p:cNvPr id="6" name="Slide Number Placeholder 5"/>
          <p:cNvSpPr>
            <a:spLocks noGrp="1"/>
          </p:cNvSpPr>
          <p:nvPr>
            <p:ph type="sldNum" sz="quarter" idx="4"/>
          </p:nvPr>
        </p:nvSpPr>
        <p:spPr>
          <a:xfrm>
            <a:off x="6228184" y="6446747"/>
            <a:ext cx="54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27F00-E101-43EC-9B75-53AED0FC21E2}" type="slidenum">
              <a:rPr lang="en-GB" smtClean="0"/>
              <a:t>‹#›</a:t>
            </a:fld>
            <a:endParaRPr lang="en-GB" dirty="0"/>
          </a:p>
        </p:txBody>
      </p:sp>
      <p:pic>
        <p:nvPicPr>
          <p:cNvPr id="1026" name="Picture 2" descr="H:\My Documents\logo-ce-horizontal-en-quadri-lr.png"/>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6876256" y="6237312"/>
            <a:ext cx="2188592" cy="57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117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65" r:id="rId5"/>
    <p:sldLayoutId id="2147483666" r:id="rId6"/>
    <p:sldLayoutId id="2147483667" r:id="rId7"/>
    <p:sldLayoutId id="2147483668" r:id="rId8"/>
    <p:sldLayoutId id="2147483674" r:id="rId9"/>
    <p:sldLayoutId id="2147483673" r:id="rId10"/>
    <p:sldLayoutId id="2147483675" r:id="rId11"/>
    <p:sldLayoutId id="2147483687" r:id="rId12"/>
    <p:sldLayoutId id="2147483676" r:id="rId13"/>
    <p:sldLayoutId id="2147483681" r:id="rId14"/>
    <p:sldLayoutId id="2147483683" r:id="rId15"/>
    <p:sldLayoutId id="2147483682" r:id="rId16"/>
    <p:sldLayoutId id="2147483677" r:id="rId17"/>
    <p:sldLayoutId id="2147483678" r:id="rId18"/>
    <p:sldLayoutId id="2147483679" r:id="rId19"/>
    <p:sldLayoutId id="2147483685" r:id="rId20"/>
    <p:sldLayoutId id="2147483686" r:id="rId21"/>
    <p:sldLayoutId id="2147483684" r:id="rId22"/>
    <p:sldLayoutId id="2147483680" r:id="rId23"/>
    <p:sldLayoutId id="2147483669" r:id="rId24"/>
    <p:sldLayoutId id="2147483670" r:id="rId25"/>
    <p:sldLayoutId id="2147483671" r:id="rId26"/>
    <p:sldLayoutId id="2147483672" r:id="rId27"/>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107504" y="6342029"/>
            <a:ext cx="6048672" cy="469843"/>
          </a:xfrm>
          <a:prstGeom prst="rect">
            <a:avLst/>
          </a:prstGeom>
        </p:spPr>
        <p:txBody>
          <a:bodyPr vert="horz" lIns="91440" tIns="45720" rIns="91440" bIns="45720" rtlCol="0" anchor="ctr"/>
          <a:lstStyle>
            <a:lvl1pPr algn="ctr">
              <a:defRPr sz="1200" b="1">
                <a:solidFill>
                  <a:schemeClr val="tx1">
                    <a:tint val="75000"/>
                  </a:schemeClr>
                </a:solidFill>
              </a:defRPr>
            </a:lvl1p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228184" y="6446747"/>
            <a:ext cx="54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27F00-E101-43EC-9B75-53AED0FC21E2}" type="slidenum">
              <a:rPr lang="en-GB" smtClean="0">
                <a:solidFill>
                  <a:prstClr val="black">
                    <a:tint val="75000"/>
                  </a:prstClr>
                </a:solidFill>
              </a:rPr>
              <a:pPr/>
              <a:t>‹#›</a:t>
            </a:fld>
            <a:endParaRPr lang="en-GB" dirty="0">
              <a:solidFill>
                <a:prstClr val="black">
                  <a:tint val="75000"/>
                </a:prstClr>
              </a:solidFill>
            </a:endParaRPr>
          </a:p>
        </p:txBody>
      </p:sp>
      <p:pic>
        <p:nvPicPr>
          <p:cNvPr id="1026" name="Picture 2" descr="H:\My Documents\logo-ce-horizontal-en-quadri-lr.png"/>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6876256" y="6237312"/>
            <a:ext cx="2188592" cy="57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293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107504" y="6342029"/>
            <a:ext cx="6048672" cy="469843"/>
          </a:xfrm>
          <a:prstGeom prst="rect">
            <a:avLst/>
          </a:prstGeom>
        </p:spPr>
        <p:txBody>
          <a:bodyPr vert="horz" lIns="91440" tIns="45720" rIns="91440" bIns="45720" rtlCol="0" anchor="ctr"/>
          <a:lstStyle>
            <a:lvl1pPr algn="ctr">
              <a:defRPr sz="1200" b="1">
                <a:solidFill>
                  <a:schemeClr val="tx1">
                    <a:tint val="75000"/>
                  </a:schemeClr>
                </a:solidFill>
              </a:defRPr>
            </a:lvl1pPr>
          </a:lstStyle>
          <a:p>
            <a:pPr algn="l"/>
            <a:r>
              <a:rPr lang="en-GB" dirty="0" smtClean="0">
                <a:solidFill>
                  <a:prstClr val="black">
                    <a:tint val="75000"/>
                  </a:prstClr>
                </a:solidFill>
              </a:rPr>
              <a:t>Digital Agenda Scoreboard 2014</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228184" y="6446747"/>
            <a:ext cx="54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27F00-E101-43EC-9B75-53AED0FC21E2}" type="slidenum">
              <a:rPr lang="en-GB" smtClean="0">
                <a:solidFill>
                  <a:prstClr val="black">
                    <a:tint val="75000"/>
                  </a:prstClr>
                </a:solidFill>
              </a:rPr>
              <a:pPr/>
              <a:t>‹#›</a:t>
            </a:fld>
            <a:endParaRPr lang="en-GB" dirty="0">
              <a:solidFill>
                <a:prstClr val="black">
                  <a:tint val="75000"/>
                </a:prstClr>
              </a:solidFill>
            </a:endParaRPr>
          </a:p>
        </p:txBody>
      </p:sp>
      <p:pic>
        <p:nvPicPr>
          <p:cNvPr id="1026" name="Picture 2" descr="H:\My Documents\logo-ce-horizontal-en-quadri-lr.png"/>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6876256" y="6237312"/>
            <a:ext cx="2188592" cy="57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84986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hyperlink" Target="http://ec.europa.eu/eurostat/statistics-explained/index.php/File:Employment_rate,_age_group_15%E2%80%9364,_2004%E2%80%9314_(%25)_YB16.png" TargetMode="Externa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eskills-lead.eu/fileadmin/LEAD/Working_Paper_-_Supply_demand_forecast_2015_a.pdf" TargetMode="Externa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policies.eu/pledge/" TargetMode="External"/><Relationship Id="rId2" Type="http://schemas.openxmlformats.org/officeDocument/2006/relationships/hyperlink" Target="https://ec.europa.eu/digital-single-market/sites/digital-agenda/files/toolkit_for_national_and_local_coalitions_5.pdf" TargetMode="Externa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hyperlink" Target="https://ec.europa.eu/digital-single-market/en/grand-coalition-digital-jobs" TargetMode="Externa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ec.europa.eu/newsroom/dae/document.cfm?action=display&amp;doc_id=9979"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Grp="1" noChangeArrowheads="1"/>
          </p:cNvSpPr>
          <p:nvPr>
            <p:ph type="ctrTitle"/>
          </p:nvPr>
        </p:nvSpPr>
        <p:spPr>
          <a:xfrm>
            <a:off x="1187624" y="2636912"/>
            <a:ext cx="6912322" cy="790575"/>
          </a:xfrm>
        </p:spPr>
        <p:txBody>
          <a:bodyPr/>
          <a:lstStyle/>
          <a:p>
            <a:pPr algn="ctr"/>
            <a:r>
              <a:rPr lang="fr-BE" altLang="en-US" sz="4800" dirty="0" err="1" smtClean="0">
                <a:solidFill>
                  <a:schemeClr val="bg1"/>
                </a:solidFill>
                <a:latin typeface="Arial Narrow" panose="020B0606020202030204" pitchFamily="34" charset="0"/>
              </a:rPr>
              <a:t>Human</a:t>
            </a:r>
            <a:r>
              <a:rPr lang="fr-BE" altLang="en-US" sz="4800" dirty="0" smtClean="0">
                <a:solidFill>
                  <a:schemeClr val="bg1"/>
                </a:solidFill>
                <a:latin typeface="Arial Narrow" panose="020B0606020202030204" pitchFamily="34" charset="0"/>
              </a:rPr>
              <a:t> Capital:</a:t>
            </a:r>
            <a:br>
              <a:rPr lang="fr-BE" altLang="en-US" sz="4800" dirty="0" smtClean="0">
                <a:solidFill>
                  <a:schemeClr val="bg1"/>
                </a:solidFill>
                <a:latin typeface="Arial Narrow" panose="020B0606020202030204" pitchFamily="34" charset="0"/>
              </a:rPr>
            </a:br>
            <a:r>
              <a:rPr lang="fr-BE" altLang="en-US" sz="4000" dirty="0" smtClean="0">
                <a:solidFill>
                  <a:schemeClr val="bg1"/>
                </a:solidFill>
                <a:latin typeface="Arial Narrow" panose="020B0606020202030204" pitchFamily="34" charset="0"/>
              </a:rPr>
              <a:t>Digital </a:t>
            </a:r>
            <a:r>
              <a:rPr lang="fr-BE" altLang="en-US" sz="4000" dirty="0" smtClean="0">
                <a:solidFill>
                  <a:schemeClr val="bg1"/>
                </a:solidFill>
                <a:latin typeface="Arial Narrow" panose="020B0606020202030204" pitchFamily="34" charset="0"/>
              </a:rPr>
              <a:t>inclusion </a:t>
            </a:r>
            <a:r>
              <a:rPr lang="fr-BE" altLang="en-US" sz="4000" dirty="0" smtClean="0">
                <a:solidFill>
                  <a:schemeClr val="bg1"/>
                </a:solidFill>
                <a:latin typeface="Arial Narrow" panose="020B0606020202030204" pitchFamily="34" charset="0"/>
              </a:rPr>
              <a:t>and </a:t>
            </a:r>
            <a:r>
              <a:rPr lang="fr-BE" altLang="en-US" sz="4000" dirty="0" err="1" smtClean="0">
                <a:solidFill>
                  <a:schemeClr val="bg1"/>
                </a:solidFill>
                <a:latin typeface="Arial Narrow" panose="020B0606020202030204" pitchFamily="34" charset="0"/>
              </a:rPr>
              <a:t>skills</a:t>
            </a:r>
            <a:endParaRPr lang="en-GB" altLang="en-US" sz="4000" dirty="0">
              <a:solidFill>
                <a:schemeClr val="bg1"/>
              </a:solidFill>
              <a:latin typeface="Arial Narrow" panose="020B0606020202030204" pitchFamily="34" charset="0"/>
            </a:endParaRPr>
          </a:p>
        </p:txBody>
      </p:sp>
      <p:sp>
        <p:nvSpPr>
          <p:cNvPr id="2" name="Footer Placeholder 1"/>
          <p:cNvSpPr>
            <a:spLocks noGrp="1"/>
          </p:cNvSpPr>
          <p:nvPr>
            <p:ph type="ftr" sz="quarter" idx="3"/>
          </p:nvPr>
        </p:nvSpPr>
        <p:spPr>
          <a:xfrm>
            <a:off x="2627784" y="6245225"/>
            <a:ext cx="3960440" cy="476250"/>
          </a:xfrm>
        </p:spPr>
        <p:txBody>
          <a:bodyPr/>
          <a:lstStyle/>
          <a:p>
            <a:r>
              <a:rPr lang="en-GB" altLang="en-US" dirty="0" smtClean="0"/>
              <a:t>Europe's Digital </a:t>
            </a:r>
            <a:r>
              <a:rPr lang="en-GB" altLang="en-US" dirty="0" smtClean="0"/>
              <a:t>Progress</a:t>
            </a:r>
          </a:p>
          <a:p>
            <a:r>
              <a:rPr lang="en-GB" altLang="en-US" dirty="0" smtClean="0"/>
              <a:t>Report </a:t>
            </a:r>
            <a:r>
              <a:rPr lang="en-GB" altLang="en-US" dirty="0" smtClean="0"/>
              <a:t>2016</a:t>
            </a:r>
            <a:endParaRPr lang="en-GB" altLang="en-US" dirty="0"/>
          </a:p>
        </p:txBody>
      </p:sp>
      <p:sp>
        <p:nvSpPr>
          <p:cNvPr id="3" name="Slide Number Placeholder 2"/>
          <p:cNvSpPr>
            <a:spLocks noGrp="1"/>
          </p:cNvSpPr>
          <p:nvPr>
            <p:ph type="sldNum" sz="quarter" idx="4"/>
          </p:nvPr>
        </p:nvSpPr>
        <p:spPr/>
        <p:txBody>
          <a:bodyPr/>
          <a:lstStyle/>
          <a:p>
            <a:fld id="{B43E3170-BA35-4A3B-8345-F4D4DD1186E3}" type="slidenum">
              <a:rPr lang="en-GB" altLang="en-US" smtClean="0"/>
              <a:pPr/>
              <a:t>1</a:t>
            </a:fld>
            <a:endParaRPr lang="en-GB"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solidFill>
                  <a:prstClr val="black">
                    <a:tint val="75000"/>
                  </a:prstClr>
                </a:solidFill>
              </a:rPr>
              <a:pPr/>
              <a:t>10</a:t>
            </a:fld>
            <a:endParaRPr lang="en-GB" dirty="0">
              <a:solidFill>
                <a:prstClr val="black">
                  <a:tint val="75000"/>
                </a:prstClr>
              </a:solidFill>
            </a:endParaRPr>
          </a:p>
        </p:txBody>
      </p:sp>
      <p:sp>
        <p:nvSpPr>
          <p:cNvPr id="4" name="Text Placeholder 3"/>
          <p:cNvSpPr>
            <a:spLocks noGrp="1"/>
          </p:cNvSpPr>
          <p:nvPr>
            <p:ph type="body" sz="quarter" idx="13"/>
          </p:nvPr>
        </p:nvSpPr>
        <p:spPr>
          <a:xfrm>
            <a:off x="107504" y="1212204"/>
            <a:ext cx="2808312" cy="5169123"/>
          </a:xfrm>
        </p:spPr>
        <p:txBody>
          <a:bodyPr>
            <a:normAutofit/>
          </a:bodyPr>
          <a:lstStyle/>
          <a:p>
            <a:pPr algn="just"/>
            <a:r>
              <a:rPr lang="en-GB" b="1" dirty="0"/>
              <a:t>Cookies are largely used by almost all web-services</a:t>
            </a:r>
            <a:r>
              <a:rPr lang="en-GB" dirty="0"/>
              <a:t> with different purposes, but still more than one third of European internet users (35 %) do not know they can be used to trace their online movements.</a:t>
            </a:r>
          </a:p>
          <a:p>
            <a:pPr algn="just"/>
            <a:r>
              <a:rPr lang="en-GB" dirty="0"/>
              <a:t>Among the remaining, more aware, internet users, only half has taken action to prevent or limit cookies by changing browser parameters.</a:t>
            </a:r>
          </a:p>
          <a:p>
            <a:pPr algn="just"/>
            <a:r>
              <a:rPr lang="en-GB" dirty="0"/>
              <a:t>There seems to be greatest awareness in countries with more advanced and longer use of ICT technologies. There are some national particularities, like Germans being very protective of their privacy, and DK, SI and NL internet users, despite different degrees of awareness, taking little action against cookies.</a:t>
            </a:r>
          </a:p>
        </p:txBody>
      </p:sp>
      <p:sp>
        <p:nvSpPr>
          <p:cNvPr id="5" name="Title 4"/>
          <p:cNvSpPr>
            <a:spLocks noGrp="1"/>
          </p:cNvSpPr>
          <p:nvPr>
            <p:ph type="title"/>
          </p:nvPr>
        </p:nvSpPr>
        <p:spPr/>
        <p:txBody>
          <a:bodyPr/>
          <a:lstStyle/>
          <a:p>
            <a:r>
              <a:rPr lang="en-GB" dirty="0"/>
              <a:t>EU digital citizens are not always able to protect themselves, their data and their privacy.</a:t>
            </a:r>
            <a:r>
              <a:rPr lang="en-GB" dirty="0" smtClean="0"/>
              <a:t> </a:t>
            </a:r>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1694656"/>
            <a:ext cx="206005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03848" y="908720"/>
            <a:ext cx="5760640" cy="246221"/>
          </a:xfrm>
          <a:prstGeom prst="rect">
            <a:avLst/>
          </a:prstGeom>
          <a:noFill/>
        </p:spPr>
        <p:txBody>
          <a:bodyPr wrap="square" rtlCol="0">
            <a:spAutoFit/>
          </a:bodyPr>
          <a:lstStyle/>
          <a:p>
            <a:r>
              <a:rPr lang="en-GB" sz="1000" b="1" dirty="0" smtClean="0">
                <a:solidFill>
                  <a:schemeClr val="tx1"/>
                </a:solidFill>
                <a:latin typeface="Arial" panose="020B0604020202020204" pitchFamily="34" charset="0"/>
                <a:cs typeface="Arial" panose="020B0604020202020204" pitchFamily="34" charset="0"/>
              </a:rPr>
              <a:t>Security and privacy skills (knowledge and management of cookies) of internet users, 2015</a:t>
            </a:r>
            <a:endParaRPr lang="en-GB" sz="1000" b="1" dirty="0">
              <a:solidFill>
                <a:schemeClr val="tx1"/>
              </a:solidFill>
              <a:latin typeface="Arial" panose="020B0604020202020204" pitchFamily="34" charset="0"/>
              <a:cs typeface="Arial" panose="020B0604020202020204" pitchFamily="34" charset="0"/>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bwMode="auto">
          <a:xfrm>
            <a:off x="5508104" y="1154941"/>
            <a:ext cx="2605291" cy="4578315"/>
          </a:xfrm>
          <a:prstGeom prst="rect">
            <a:avLst/>
          </a:prstGeom>
          <a:noFill/>
          <a:ln>
            <a:noFill/>
          </a:ln>
          <a:effectLst/>
          <a:extLst/>
        </p:spPr>
      </p:pic>
    </p:spTree>
    <p:extLst>
      <p:ext uri="{BB962C8B-B14F-4D97-AF65-F5344CB8AC3E}">
        <p14:creationId xmlns:p14="http://schemas.microsoft.com/office/powerpoint/2010/main" val="11093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11</a:t>
            </a:fld>
            <a:endParaRPr lang="en-GB"/>
          </a:p>
        </p:txBody>
      </p:sp>
      <p:sp>
        <p:nvSpPr>
          <p:cNvPr id="4" name="Text Placeholder 3"/>
          <p:cNvSpPr>
            <a:spLocks noGrp="1"/>
          </p:cNvSpPr>
          <p:nvPr>
            <p:ph type="body" sz="quarter" idx="13"/>
          </p:nvPr>
        </p:nvSpPr>
        <p:spPr>
          <a:xfrm>
            <a:off x="107504" y="1124744"/>
            <a:ext cx="2808312" cy="5328592"/>
          </a:xfrm>
        </p:spPr>
        <p:txBody>
          <a:bodyPr>
            <a:normAutofit fontScale="92500" lnSpcReduction="20000"/>
          </a:bodyPr>
          <a:lstStyle/>
          <a:p>
            <a:pPr algn="just"/>
            <a:r>
              <a:rPr lang="en-GB" sz="1500" dirty="0"/>
              <a:t>Over the period </a:t>
            </a:r>
            <a:r>
              <a:rPr lang="en-GB" sz="1500" dirty="0" smtClean="0"/>
              <a:t>2004-2014* employment </a:t>
            </a:r>
            <a:r>
              <a:rPr lang="en-GB" sz="1500" dirty="0"/>
              <a:t>of ICT specialists in the EU-28 grew significantly by 2.9 million; from around 5.1 million in 2004 to 8 million in 2014. This resulted in an increase in the share of ICT employment in total employment from 2.5 % to 3.7 %. ICT employment growth averaged over 4 % a year (allowing for the break in the series in 2010-2011). By contrast, the average growth rate of total employment was 0.4 % a year. Overall employment fell almost continuously following the onset of the economic and financial crisis in 2008 and has only begun to increase once more since 2014</a:t>
            </a:r>
            <a:r>
              <a:rPr lang="en-GB" sz="1500" dirty="0" smtClean="0"/>
              <a:t>.**</a:t>
            </a:r>
            <a:endParaRPr lang="en-GB" sz="1500" dirty="0"/>
          </a:p>
          <a:p>
            <a:pPr algn="just"/>
            <a:r>
              <a:rPr lang="en-GB" sz="1500" dirty="0"/>
              <a:t>All EU countries have seen a big increase in ICT specialist employment in the last 10 years. The largest employment gains were made in the big Member States, </a:t>
            </a:r>
            <a:r>
              <a:rPr lang="en-GB" sz="1600" dirty="0"/>
              <a:t>DE (765 000), FR (417 000), ES (269 000), PL (182 000) and the UK (162 000). </a:t>
            </a:r>
            <a:endParaRPr lang="en-GB" sz="1500" dirty="0" smtClean="0"/>
          </a:p>
          <a:p>
            <a:pPr algn="just"/>
            <a:endParaRPr lang="en-GB" sz="1500" dirty="0"/>
          </a:p>
          <a:p>
            <a:pPr algn="just"/>
            <a:r>
              <a:rPr lang="en-GB" sz="900" dirty="0" smtClean="0">
                <a:latin typeface="+mj-lt"/>
              </a:rPr>
              <a:t>*Since </a:t>
            </a:r>
            <a:r>
              <a:rPr lang="en-GB" sz="900" dirty="0">
                <a:latin typeface="+mj-lt"/>
              </a:rPr>
              <a:t>this period included the break in series due to the update of ISCO to its latest version, the figures referring to the dynamics of ICT specialists’ employment need to be interpreted with caution.</a:t>
            </a:r>
          </a:p>
          <a:p>
            <a:pPr algn="just"/>
            <a:r>
              <a:rPr lang="en-GB" sz="900" u="sng" dirty="0" smtClean="0">
                <a:latin typeface="+mj-lt"/>
                <a:hlinkClick r:id="rId2"/>
              </a:rPr>
              <a:t>**http</a:t>
            </a:r>
            <a:r>
              <a:rPr lang="en-GB" sz="900" u="sng" dirty="0">
                <a:latin typeface="+mj-lt"/>
                <a:hlinkClick r:id="rId2"/>
              </a:rPr>
              <a:t>://ec.europa.eu/eurostat/statistics-explained/index.php/File:Employment_rate,_age_group_15 %E2 %80 %9364,_2004 %E2 %80 %9314_(%25)_YB16.png</a:t>
            </a:r>
            <a:r>
              <a:rPr lang="en-GB" sz="900" dirty="0" smtClean="0">
                <a:latin typeface="+mj-lt"/>
              </a:rPr>
              <a:t>.</a:t>
            </a:r>
            <a:endParaRPr lang="en-GB" sz="900" dirty="0">
              <a:latin typeface="+mj-lt"/>
            </a:endParaRPr>
          </a:p>
        </p:txBody>
      </p:sp>
      <p:sp>
        <p:nvSpPr>
          <p:cNvPr id="5" name="Text Placeholder 4"/>
          <p:cNvSpPr>
            <a:spLocks noGrp="1"/>
          </p:cNvSpPr>
          <p:nvPr>
            <p:ph type="body" sz="quarter" idx="14"/>
          </p:nvPr>
        </p:nvSpPr>
        <p:spPr>
          <a:xfrm>
            <a:off x="3203848" y="1124744"/>
            <a:ext cx="2736304" cy="1944216"/>
          </a:xfrm>
        </p:spPr>
        <p:txBody>
          <a:bodyPr>
            <a:noAutofit/>
          </a:bodyPr>
          <a:lstStyle/>
          <a:p>
            <a:pPr algn="just">
              <a:lnSpc>
                <a:spcPct val="90000"/>
              </a:lnSpc>
            </a:pPr>
            <a:r>
              <a:rPr lang="en-GB" dirty="0" smtClean="0"/>
              <a:t>However</a:t>
            </a:r>
            <a:r>
              <a:rPr lang="en-GB" dirty="0"/>
              <a:t>, growth in ICT specialist employment has been very substantial in many smaller countries. The Member States with the highest rates of ICT specialist employment in total employment are FI (6.7 %), SE (6 %), LU (5 %), NL (5 %), EE (5 %) and the UK (4.9 %).</a:t>
            </a:r>
            <a:endParaRPr lang="en-GB" dirty="0"/>
          </a:p>
        </p:txBody>
      </p:sp>
      <p:sp>
        <p:nvSpPr>
          <p:cNvPr id="6" name="Text Placeholder 5"/>
          <p:cNvSpPr>
            <a:spLocks noGrp="1"/>
          </p:cNvSpPr>
          <p:nvPr>
            <p:ph type="body" sz="quarter" idx="15"/>
          </p:nvPr>
        </p:nvSpPr>
        <p:spPr>
          <a:xfrm>
            <a:off x="6228184" y="1124744"/>
            <a:ext cx="2808312" cy="1944216"/>
          </a:xfrm>
        </p:spPr>
        <p:txBody>
          <a:bodyPr>
            <a:normAutofit/>
          </a:bodyPr>
          <a:lstStyle/>
          <a:p>
            <a:pPr algn="just"/>
            <a:r>
              <a:rPr lang="en-GB" dirty="0"/>
              <a:t>The UK employs the largest number of ICT specialists in absolute terms (1.49 million); however, Germany is rapidly catching up (1.47 million), having doubled its ICT employment in the last 10 years. The biggest employment gains have been made outside the ICT sector and in the ICT services sector.</a:t>
            </a:r>
          </a:p>
        </p:txBody>
      </p:sp>
      <p:sp>
        <p:nvSpPr>
          <p:cNvPr id="7" name="Title 6"/>
          <p:cNvSpPr>
            <a:spLocks noGrp="1"/>
          </p:cNvSpPr>
          <p:nvPr>
            <p:ph type="title"/>
          </p:nvPr>
        </p:nvSpPr>
        <p:spPr>
          <a:xfrm>
            <a:off x="107504" y="109213"/>
            <a:ext cx="8928992" cy="1015531"/>
          </a:xfrm>
        </p:spPr>
        <p:txBody>
          <a:bodyPr/>
          <a:lstStyle/>
          <a:p>
            <a:r>
              <a:rPr lang="en-GB" dirty="0"/>
              <a:t>Over the last decade, employment of </a:t>
            </a:r>
            <a:r>
              <a:rPr lang="en-GB" dirty="0">
                <a:solidFill>
                  <a:srgbClr val="FF0000"/>
                </a:solidFill>
              </a:rPr>
              <a:t>ICT specialists has grown by </a:t>
            </a:r>
            <a:r>
              <a:rPr lang="en-GB" dirty="0"/>
              <a:t>2.9 million in the EU. By contrast, total employment has not improved and has been falling since the onset of the crisis in 2008.</a:t>
            </a:r>
            <a:endParaRPr lang="en-GB" dirty="0"/>
          </a:p>
        </p:txBody>
      </p:sp>
      <p:graphicFrame>
        <p:nvGraphicFramePr>
          <p:cNvPr id="9" name="Chart 8"/>
          <p:cNvGraphicFramePr/>
          <p:nvPr>
            <p:extLst>
              <p:ext uri="{D42A27DB-BD31-4B8C-83A1-F6EECF244321}">
                <p14:modId xmlns:p14="http://schemas.microsoft.com/office/powerpoint/2010/main" val="3151341148"/>
              </p:ext>
            </p:extLst>
          </p:nvPr>
        </p:nvGraphicFramePr>
        <p:xfrm>
          <a:off x="3203848" y="3284984"/>
          <a:ext cx="5762625" cy="2808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4585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12</a:t>
            </a:fld>
            <a:endParaRPr lang="en-GB" dirty="0"/>
          </a:p>
        </p:txBody>
      </p:sp>
      <p:sp>
        <p:nvSpPr>
          <p:cNvPr id="4" name="Text Placeholder 3"/>
          <p:cNvSpPr>
            <a:spLocks noGrp="1"/>
          </p:cNvSpPr>
          <p:nvPr>
            <p:ph type="body" sz="quarter" idx="13"/>
          </p:nvPr>
        </p:nvSpPr>
        <p:spPr>
          <a:xfrm>
            <a:off x="107504" y="1157228"/>
            <a:ext cx="2808312" cy="5152092"/>
          </a:xfrm>
        </p:spPr>
        <p:txBody>
          <a:bodyPr>
            <a:normAutofit/>
          </a:bodyPr>
          <a:lstStyle/>
          <a:p>
            <a:pPr algn="just"/>
            <a:r>
              <a:rPr lang="en-GB" dirty="0"/>
              <a:t>Despite the strong rise in employment of ICT professionals in the EU over the past decade, the </a:t>
            </a:r>
            <a:r>
              <a:rPr lang="en-GB" b="1" dirty="0"/>
              <a:t>employment potential of ICT is underexploited</a:t>
            </a:r>
            <a:r>
              <a:rPr lang="en-GB" dirty="0"/>
              <a:t>. Evidence shows that there is a growing gap emerging between the demand for and supply of ICT specialists in Europe. The latest forecasts suggest the gap could double over the next five years: from 373 000 in 2015 to 756 000 by 2020</a:t>
            </a:r>
            <a:r>
              <a:rPr lang="en-GB" dirty="0" smtClean="0"/>
              <a:t>.*</a:t>
            </a:r>
            <a:endParaRPr lang="en-GB" dirty="0"/>
          </a:p>
          <a:p>
            <a:pPr algn="just"/>
            <a:r>
              <a:rPr lang="en-GB" dirty="0"/>
              <a:t>Currently the largest ICT professional skills gap is to be found in </a:t>
            </a:r>
            <a:r>
              <a:rPr lang="en-GB" b="1" dirty="0"/>
              <a:t>Germany, followed by the UK and France</a:t>
            </a:r>
            <a:r>
              <a:rPr lang="en-GB" dirty="0"/>
              <a:t>. These skills gaps are expected to grow substantially up to 2020, especially in the </a:t>
            </a:r>
            <a:r>
              <a:rPr lang="en-GB" b="1" dirty="0"/>
              <a:t>UK, Germany, Italy and France</a:t>
            </a:r>
            <a:r>
              <a:rPr lang="en-GB" dirty="0"/>
              <a:t>; largely due to insufficient production of ICT graduates to keep up with strongly increasing demand for ICT professionals in these countries</a:t>
            </a:r>
            <a:r>
              <a:rPr lang="en-GB" sz="1500" dirty="0"/>
              <a:t>.</a:t>
            </a:r>
          </a:p>
          <a:p>
            <a:pPr algn="just"/>
            <a:r>
              <a:rPr lang="fr-BE" sz="800" dirty="0" smtClean="0">
                <a:hlinkClick r:id="rId2"/>
              </a:rPr>
              <a:t>*</a:t>
            </a:r>
            <a:r>
              <a:rPr lang="fr-BE" sz="800" dirty="0">
                <a:hlinkClick r:id="rId2"/>
              </a:rPr>
              <a:t>http://eskills-lead.eu/fileadmin/LEAD/Working_Paper_-_</a:t>
            </a:r>
            <a:r>
              <a:rPr lang="fr-BE" sz="800" dirty="0" smtClean="0">
                <a:hlinkClick r:id="rId2"/>
              </a:rPr>
              <a:t>Supply_demand_forecast_2015_a.pdf</a:t>
            </a:r>
            <a:endParaRPr lang="fr-BE" sz="800" dirty="0" smtClean="0"/>
          </a:p>
          <a:p>
            <a:pPr algn="just"/>
            <a:endParaRPr lang="en-GB" sz="800" dirty="0"/>
          </a:p>
        </p:txBody>
      </p:sp>
      <p:sp>
        <p:nvSpPr>
          <p:cNvPr id="6" name="Title 5"/>
          <p:cNvSpPr>
            <a:spLocks noGrp="1"/>
          </p:cNvSpPr>
          <p:nvPr>
            <p:ph type="title"/>
          </p:nvPr>
        </p:nvSpPr>
        <p:spPr/>
        <p:txBody>
          <a:bodyPr/>
          <a:lstStyle/>
          <a:p>
            <a:r>
              <a:rPr lang="en-GB" dirty="0"/>
              <a:t>The EU has a growing </a:t>
            </a:r>
            <a:r>
              <a:rPr lang="en-GB" dirty="0">
                <a:solidFill>
                  <a:srgbClr val="FF0000"/>
                </a:solidFill>
              </a:rPr>
              <a:t>deficit of ICT professional skills</a:t>
            </a:r>
            <a:r>
              <a:rPr lang="en-GB" dirty="0"/>
              <a:t>, forecast to reach </a:t>
            </a:r>
            <a:r>
              <a:rPr lang="en-GB" dirty="0">
                <a:solidFill>
                  <a:srgbClr val="FF0000"/>
                </a:solidFill>
              </a:rPr>
              <a:t>756 000 </a:t>
            </a:r>
            <a:r>
              <a:rPr lang="en-GB" dirty="0"/>
              <a:t>by 2020.</a:t>
            </a:r>
            <a:endParaRPr lang="en-GB" dirty="0"/>
          </a:p>
        </p:txBody>
      </p:sp>
      <p:sp>
        <p:nvSpPr>
          <p:cNvPr id="9" name="TextBox 8"/>
          <p:cNvSpPr txBox="1"/>
          <p:nvPr/>
        </p:nvSpPr>
        <p:spPr>
          <a:xfrm>
            <a:off x="3707904" y="1157228"/>
            <a:ext cx="3960440" cy="400110"/>
          </a:xfrm>
          <a:prstGeom prst="rect">
            <a:avLst/>
          </a:prstGeom>
          <a:noFill/>
        </p:spPr>
        <p:txBody>
          <a:bodyPr wrap="square" rtlCol="0">
            <a:spAutoFit/>
          </a:bodyPr>
          <a:lstStyle/>
          <a:p>
            <a:pPr algn="ctr"/>
            <a:r>
              <a:rPr lang="fr-BE" sz="1000" b="1" dirty="0" smtClean="0">
                <a:solidFill>
                  <a:schemeClr val="tx1"/>
                </a:solidFill>
                <a:latin typeface="Arial" panose="020B0604020202020204" pitchFamily="34" charset="0"/>
                <a:cs typeface="Arial" panose="020B0604020202020204" pitchFamily="34" charset="0"/>
              </a:rPr>
              <a:t>E-</a:t>
            </a:r>
            <a:r>
              <a:rPr lang="fr-BE" sz="1000" b="1" dirty="0" err="1" smtClean="0">
                <a:solidFill>
                  <a:schemeClr val="tx1"/>
                </a:solidFill>
                <a:latin typeface="Arial" panose="020B0604020202020204" pitchFamily="34" charset="0"/>
                <a:cs typeface="Arial" panose="020B0604020202020204" pitchFamily="34" charset="0"/>
              </a:rPr>
              <a:t>Skills</a:t>
            </a:r>
            <a:r>
              <a:rPr lang="fr-BE" sz="1000" b="1" dirty="0" smtClean="0">
                <a:solidFill>
                  <a:schemeClr val="tx1"/>
                </a:solidFill>
                <a:latin typeface="Arial" panose="020B0604020202020204" pitchFamily="34" charset="0"/>
                <a:cs typeface="Arial" panose="020B0604020202020204" pitchFamily="34" charset="0"/>
              </a:rPr>
              <a:t> </a:t>
            </a:r>
            <a:r>
              <a:rPr lang="fr-BE" sz="1000" b="1" dirty="0" err="1" smtClean="0">
                <a:solidFill>
                  <a:schemeClr val="tx1"/>
                </a:solidFill>
                <a:latin typeface="Arial" panose="020B0604020202020204" pitchFamily="34" charset="0"/>
                <a:cs typeface="Arial" panose="020B0604020202020204" pitchFamily="34" charset="0"/>
              </a:rPr>
              <a:t>Vacancies</a:t>
            </a:r>
            <a:r>
              <a:rPr lang="fr-BE" sz="1000" b="1" dirty="0" smtClean="0">
                <a:solidFill>
                  <a:schemeClr val="tx1"/>
                </a:solidFill>
                <a:latin typeface="Arial" panose="020B0604020202020204" pitchFamily="34" charset="0"/>
                <a:cs typeface="Arial" panose="020B0604020202020204" pitchFamily="34" charset="0"/>
              </a:rPr>
              <a:t> </a:t>
            </a:r>
            <a:r>
              <a:rPr lang="fr-BE" sz="1000" b="1" dirty="0" err="1" smtClean="0">
                <a:solidFill>
                  <a:schemeClr val="tx1"/>
                </a:solidFill>
                <a:latin typeface="Arial" panose="020B0604020202020204" pitchFamily="34" charset="0"/>
                <a:cs typeface="Arial" panose="020B0604020202020204" pitchFamily="34" charset="0"/>
              </a:rPr>
              <a:t>Estimate</a:t>
            </a:r>
            <a:r>
              <a:rPr lang="fr-BE" sz="1000" b="1" dirty="0" smtClean="0">
                <a:solidFill>
                  <a:schemeClr val="tx1"/>
                </a:solidFill>
                <a:latin typeface="Arial" panose="020B0604020202020204" pitchFamily="34" charset="0"/>
                <a:cs typeface="Arial" panose="020B0604020202020204" pitchFamily="34" charset="0"/>
              </a:rPr>
              <a:t> – Main </a:t>
            </a:r>
            <a:r>
              <a:rPr lang="fr-BE" sz="1000" b="1" dirty="0" err="1" smtClean="0">
                <a:solidFill>
                  <a:schemeClr val="tx1"/>
                </a:solidFill>
                <a:latin typeface="Arial" panose="020B0604020202020204" pitchFamily="34" charset="0"/>
                <a:cs typeface="Arial" panose="020B0604020202020204" pitchFamily="34" charset="0"/>
              </a:rPr>
              <a:t>forecast</a:t>
            </a:r>
            <a:r>
              <a:rPr lang="fr-BE" sz="1000" b="1" dirty="0" smtClean="0">
                <a:solidFill>
                  <a:schemeClr val="tx1"/>
                </a:solidFill>
                <a:latin typeface="Arial" panose="020B0604020202020204" pitchFamily="34" charset="0"/>
                <a:cs typeface="Arial" panose="020B0604020202020204" pitchFamily="34" charset="0"/>
              </a:rPr>
              <a:t> scenario:</a:t>
            </a:r>
          </a:p>
          <a:p>
            <a:pPr algn="ctr"/>
            <a:r>
              <a:rPr lang="fr-BE" sz="1000" b="1" dirty="0" smtClean="0">
                <a:solidFill>
                  <a:schemeClr val="tx1"/>
                </a:solidFill>
                <a:latin typeface="Arial" panose="020B0604020202020204" pitchFamily="34" charset="0"/>
                <a:cs typeface="Arial" panose="020B0604020202020204" pitchFamily="34" charset="0"/>
              </a:rPr>
              <a:t>Distribution of </a:t>
            </a:r>
            <a:r>
              <a:rPr lang="fr-BE" sz="1000" b="1" dirty="0" err="1" smtClean="0">
                <a:solidFill>
                  <a:schemeClr val="tx1"/>
                </a:solidFill>
                <a:latin typeface="Arial" panose="020B0604020202020204" pitchFamily="34" charset="0"/>
                <a:cs typeface="Arial" panose="020B0604020202020204" pitchFamily="34" charset="0"/>
              </a:rPr>
              <a:t>vacancies</a:t>
            </a:r>
            <a:r>
              <a:rPr lang="fr-BE" sz="1000" b="1" dirty="0" smtClean="0">
                <a:solidFill>
                  <a:schemeClr val="tx1"/>
                </a:solidFill>
                <a:latin typeface="Arial" panose="020B0604020202020204" pitchFamily="34" charset="0"/>
                <a:cs typeface="Arial" panose="020B0604020202020204" pitchFamily="34" charset="0"/>
              </a:rPr>
              <a:t> per country ('000s)</a:t>
            </a:r>
          </a:p>
        </p:txBody>
      </p:sp>
      <p:sp>
        <p:nvSpPr>
          <p:cNvPr id="10" name="AutoShape 4"/>
          <p:cNvSpPr>
            <a:spLocks noChangeAspect="1" noChangeArrowheads="1" noTextEdit="1"/>
          </p:cNvSpPr>
          <p:nvPr/>
        </p:nvSpPr>
        <p:spPr bwMode="auto">
          <a:xfrm>
            <a:off x="3132138" y="1628775"/>
            <a:ext cx="575627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9929" y="1583692"/>
            <a:ext cx="5620691" cy="431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419872" y="5899781"/>
            <a:ext cx="2268252" cy="261610"/>
          </a:xfrm>
          <a:prstGeom prst="rect">
            <a:avLst/>
          </a:prstGeom>
          <a:noFill/>
        </p:spPr>
        <p:txBody>
          <a:bodyPr wrap="square" rtlCol="0">
            <a:spAutoFit/>
          </a:bodyPr>
          <a:lstStyle/>
          <a:p>
            <a:r>
              <a:rPr lang="fr-BE" sz="1100" i="1" dirty="0" smtClean="0">
                <a:solidFill>
                  <a:schemeClr val="tx1"/>
                </a:solidFill>
                <a:latin typeface="+mn-lt"/>
              </a:rPr>
              <a:t>Source: </a:t>
            </a:r>
            <a:r>
              <a:rPr lang="fr-BE" sz="1100" i="1" dirty="0" err="1" smtClean="0">
                <a:solidFill>
                  <a:schemeClr val="tx1"/>
                </a:solidFill>
                <a:latin typeface="+mn-lt"/>
              </a:rPr>
              <a:t>Empirica</a:t>
            </a:r>
            <a:r>
              <a:rPr lang="fr-BE" sz="1100" i="1" dirty="0" smtClean="0">
                <a:solidFill>
                  <a:schemeClr val="tx1"/>
                </a:solidFill>
                <a:latin typeface="+mn-lt"/>
              </a:rPr>
              <a:t> (</a:t>
            </a:r>
            <a:r>
              <a:rPr lang="fr-BE" sz="1100" i="1" dirty="0" err="1" smtClean="0">
                <a:solidFill>
                  <a:schemeClr val="tx1"/>
                </a:solidFill>
                <a:latin typeface="+mn-lt"/>
              </a:rPr>
              <a:t>November</a:t>
            </a:r>
            <a:r>
              <a:rPr lang="fr-BE" sz="1100" i="1" dirty="0" smtClean="0">
                <a:solidFill>
                  <a:schemeClr val="tx1"/>
                </a:solidFill>
                <a:latin typeface="+mn-lt"/>
              </a:rPr>
              <a:t> 2015)</a:t>
            </a:r>
            <a:endParaRPr lang="en-GB" sz="1100" i="1" dirty="0">
              <a:solidFill>
                <a:schemeClr val="tx1"/>
              </a:solidFill>
              <a:latin typeface="+mn-lt"/>
            </a:endParaRPr>
          </a:p>
        </p:txBody>
      </p:sp>
    </p:spTree>
    <p:extLst>
      <p:ext uri="{BB962C8B-B14F-4D97-AF65-F5344CB8AC3E}">
        <p14:creationId xmlns:p14="http://schemas.microsoft.com/office/powerpoint/2010/main" val="174794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13</a:t>
            </a:fld>
            <a:endParaRPr lang="en-GB" dirty="0"/>
          </a:p>
        </p:txBody>
      </p:sp>
      <p:sp>
        <p:nvSpPr>
          <p:cNvPr id="4" name="Text Placeholder 3"/>
          <p:cNvSpPr>
            <a:spLocks noGrp="1"/>
          </p:cNvSpPr>
          <p:nvPr>
            <p:ph type="body" sz="quarter" idx="13"/>
          </p:nvPr>
        </p:nvSpPr>
        <p:spPr>
          <a:xfrm>
            <a:off x="4675820" y="3717032"/>
            <a:ext cx="4320480" cy="2520280"/>
          </a:xfrm>
        </p:spPr>
        <p:txBody>
          <a:bodyPr>
            <a:normAutofit lnSpcReduction="10000"/>
          </a:bodyPr>
          <a:lstStyle/>
          <a:p>
            <a:pPr algn="just"/>
            <a:r>
              <a:rPr lang="en-GB" dirty="0"/>
              <a:t>To help set up national and local coalitions in the EU Member States, the Commission has produced a ‘toolkit’ providing useful information and outlining the essential ingredients for a successful coalition</a:t>
            </a:r>
            <a:r>
              <a:rPr lang="en-GB" dirty="0" smtClean="0"/>
              <a:t>.**</a:t>
            </a:r>
            <a:endParaRPr lang="en-GB" dirty="0"/>
          </a:p>
          <a:p>
            <a:pPr algn="just"/>
            <a:r>
              <a:rPr lang="en-GB" dirty="0"/>
              <a:t>It is estimated that these actions and initiatives have led to the </a:t>
            </a:r>
            <a:r>
              <a:rPr lang="en-GB" b="1" dirty="0"/>
              <a:t>training of over 2 million people in digital skills </a:t>
            </a:r>
            <a:r>
              <a:rPr lang="en-GB" dirty="0"/>
              <a:t>since the launch of the coalition in 2013. Ongoing and recent new pledges and initiatives will lead to the training of millions more. Progress on the pledges of the Grand Coalition is self-reported by pledgers on the Grand Coalition Pledge Tracker</a:t>
            </a:r>
            <a:r>
              <a:rPr lang="en-GB" dirty="0" smtClean="0"/>
              <a:t>.***</a:t>
            </a:r>
            <a:endParaRPr lang="en-GB" dirty="0"/>
          </a:p>
          <a:p>
            <a:pPr algn="just"/>
            <a:r>
              <a:rPr lang="fr-BE" sz="800" dirty="0">
                <a:hlinkClick r:id="rId2"/>
              </a:rPr>
              <a:t>**https://</a:t>
            </a:r>
            <a:r>
              <a:rPr lang="fr-BE" sz="800" dirty="0" smtClean="0">
                <a:hlinkClick r:id="rId2"/>
              </a:rPr>
              <a:t>ec.europa.eu/digital-single-market/sites/digital-agenda/files/toolkit_for_national_and_local_coalitions_5.pdf</a:t>
            </a:r>
            <a:endParaRPr lang="fr-BE" sz="800" dirty="0" smtClean="0"/>
          </a:p>
          <a:p>
            <a:pPr algn="just"/>
            <a:r>
              <a:rPr lang="fr-BE" sz="800" dirty="0">
                <a:hlinkClick r:id="rId3"/>
              </a:rPr>
              <a:t>***http://www.linkedpolicies.eu/pledge/</a:t>
            </a:r>
            <a:endParaRPr lang="fr-BE" sz="800" dirty="0" smtClean="0"/>
          </a:p>
          <a:p>
            <a:endParaRPr lang="en-GB" sz="800" dirty="0"/>
          </a:p>
        </p:txBody>
      </p:sp>
      <p:sp>
        <p:nvSpPr>
          <p:cNvPr id="5" name="Text Placeholder 4"/>
          <p:cNvSpPr>
            <a:spLocks noGrp="1"/>
          </p:cNvSpPr>
          <p:nvPr>
            <p:ph type="body" sz="quarter" idx="15"/>
          </p:nvPr>
        </p:nvSpPr>
        <p:spPr>
          <a:xfrm>
            <a:off x="107503" y="1196752"/>
            <a:ext cx="4309865" cy="2376264"/>
          </a:xfrm>
        </p:spPr>
        <p:txBody>
          <a:bodyPr>
            <a:normAutofit fontScale="92500" lnSpcReduction="10000"/>
          </a:bodyPr>
          <a:lstStyle/>
          <a:p>
            <a:pPr algn="just"/>
            <a:r>
              <a:rPr lang="en-GB" dirty="0"/>
              <a:t>The European Commission is addressing lacking </a:t>
            </a:r>
            <a:r>
              <a:rPr lang="en-GB" dirty="0" smtClean="0"/>
              <a:t>digital skills </a:t>
            </a:r>
            <a:r>
              <a:rPr lang="en-GB" dirty="0"/>
              <a:t>in Europe with its </a:t>
            </a:r>
            <a:r>
              <a:rPr lang="en-GB" b="1" dirty="0"/>
              <a:t>Grand Coalition for Digital Jobs </a:t>
            </a:r>
            <a:r>
              <a:rPr lang="en-GB" dirty="0"/>
              <a:t>initiative</a:t>
            </a:r>
            <a:r>
              <a:rPr lang="en-GB" dirty="0" smtClean="0"/>
              <a:t>.* </a:t>
            </a:r>
            <a:r>
              <a:rPr lang="en-GB" dirty="0"/>
              <a:t>This multi-stakeholder initiative has so far attracted around </a:t>
            </a:r>
            <a:r>
              <a:rPr lang="en-GB" dirty="0" smtClean="0"/>
              <a:t>60 pledges, </a:t>
            </a:r>
            <a:r>
              <a:rPr lang="en-GB" dirty="0"/>
              <a:t>from over 100 </a:t>
            </a:r>
            <a:r>
              <a:rPr lang="en-GB" dirty="0" smtClean="0"/>
              <a:t>stakeholders, </a:t>
            </a:r>
            <a:r>
              <a:rPr lang="en-GB" dirty="0"/>
              <a:t>to undertake concrete actions to reduce digital skills gaps in </a:t>
            </a:r>
            <a:r>
              <a:rPr lang="en-GB" dirty="0" smtClean="0"/>
              <a:t>Europe. Actions are grouped around five themes: training and matching for digital jobs (29), certification (6), innovative learning and teaching (11), mobility (1) and awareness raising (12</a:t>
            </a:r>
            <a:r>
              <a:rPr lang="en-GB" dirty="0"/>
              <a:t>). It has also lead to the setting of national coalitions in 13 </a:t>
            </a:r>
            <a:r>
              <a:rPr lang="en-GB" dirty="0" smtClean="0"/>
              <a:t>countries (</a:t>
            </a:r>
            <a:r>
              <a:rPr lang="en-GB" dirty="0"/>
              <a:t>BE, BG, CY, EL, IT, </a:t>
            </a:r>
            <a:r>
              <a:rPr lang="en-GB" dirty="0" smtClean="0"/>
              <a:t>LT</a:t>
            </a:r>
            <a:r>
              <a:rPr lang="en-GB" dirty="0"/>
              <a:t>, </a:t>
            </a:r>
            <a:r>
              <a:rPr lang="en-GB" dirty="0" smtClean="0"/>
              <a:t>LU, LV</a:t>
            </a:r>
            <a:r>
              <a:rPr lang="en-GB" dirty="0"/>
              <a:t>, </a:t>
            </a:r>
            <a:r>
              <a:rPr lang="en-GB" dirty="0"/>
              <a:t>MT</a:t>
            </a:r>
            <a:r>
              <a:rPr lang="en-GB" dirty="0" smtClean="0"/>
              <a:t>, PL</a:t>
            </a:r>
            <a:r>
              <a:rPr lang="en-GB" dirty="0"/>
              <a:t>, PT, RO, UK</a:t>
            </a:r>
            <a:r>
              <a:rPr lang="en-GB" dirty="0" smtClean="0"/>
              <a:t>), </a:t>
            </a:r>
            <a:r>
              <a:rPr lang="en-GB" dirty="0"/>
              <a:t>with  more to </a:t>
            </a:r>
            <a:r>
              <a:rPr lang="en-GB" dirty="0" smtClean="0"/>
              <a:t>come. There are also </a:t>
            </a:r>
            <a:r>
              <a:rPr lang="en-GB" dirty="0" smtClean="0"/>
              <a:t>active </a:t>
            </a:r>
            <a:r>
              <a:rPr lang="en-GB" dirty="0" smtClean="0"/>
              <a:t>local coalitions in a number of regions around Europe.</a:t>
            </a:r>
          </a:p>
          <a:p>
            <a:pPr algn="just"/>
            <a:r>
              <a:rPr lang="fr-BE" sz="900" dirty="0">
                <a:hlinkClick r:id="rId4"/>
              </a:rPr>
              <a:t>*https://</a:t>
            </a:r>
            <a:r>
              <a:rPr lang="fr-BE" sz="900" dirty="0" smtClean="0">
                <a:hlinkClick r:id="rId4"/>
              </a:rPr>
              <a:t>ec.europa.eu/digital-single-market/en/grand-coalition-digital-jobs</a:t>
            </a:r>
            <a:endParaRPr lang="fr-BE" sz="900" dirty="0" smtClean="0"/>
          </a:p>
          <a:p>
            <a:pPr algn="just"/>
            <a:endParaRPr lang="en-GB" sz="900" dirty="0" smtClean="0"/>
          </a:p>
        </p:txBody>
      </p:sp>
      <p:sp>
        <p:nvSpPr>
          <p:cNvPr id="6" name="Title 5"/>
          <p:cNvSpPr>
            <a:spLocks noGrp="1"/>
          </p:cNvSpPr>
          <p:nvPr>
            <p:ph type="title"/>
          </p:nvPr>
        </p:nvSpPr>
        <p:spPr/>
        <p:txBody>
          <a:bodyPr/>
          <a:lstStyle/>
          <a:p>
            <a:r>
              <a:rPr lang="fr-BE" dirty="0" smtClean="0"/>
              <a:t>The </a:t>
            </a:r>
            <a:r>
              <a:rPr lang="fr-BE" dirty="0" err="1" smtClean="0"/>
              <a:t>Commission's</a:t>
            </a:r>
            <a:r>
              <a:rPr lang="fr-BE" dirty="0" smtClean="0"/>
              <a:t> </a:t>
            </a:r>
            <a:r>
              <a:rPr lang="fr-BE" dirty="0" smtClean="0">
                <a:solidFill>
                  <a:srgbClr val="FF0000"/>
                </a:solidFill>
              </a:rPr>
              <a:t>Grand Coalition for Digital Jobs </a:t>
            </a:r>
            <a:r>
              <a:rPr lang="fr-BE" dirty="0" smtClean="0"/>
              <a:t>initiative and the 13 </a:t>
            </a:r>
            <a:r>
              <a:rPr lang="fr-BE" dirty="0" smtClean="0">
                <a:solidFill>
                  <a:srgbClr val="FF0000"/>
                </a:solidFill>
              </a:rPr>
              <a:t>national coalitions </a:t>
            </a:r>
            <a:r>
              <a:rPr lang="fr-BE" dirty="0" smtClean="0"/>
              <a:t>have </a:t>
            </a:r>
            <a:r>
              <a:rPr lang="fr-BE" dirty="0" err="1" smtClean="0"/>
              <a:t>led</a:t>
            </a:r>
            <a:r>
              <a:rPr lang="fr-BE" dirty="0" smtClean="0"/>
              <a:t> to the </a:t>
            </a:r>
            <a:r>
              <a:rPr lang="fr-BE" dirty="0" smtClean="0">
                <a:solidFill>
                  <a:srgbClr val="FF0000"/>
                </a:solidFill>
              </a:rPr>
              <a:t>training of an </a:t>
            </a:r>
            <a:r>
              <a:rPr lang="fr-BE" dirty="0" err="1" smtClean="0">
                <a:solidFill>
                  <a:srgbClr val="FF0000"/>
                </a:solidFill>
              </a:rPr>
              <a:t>estimated</a:t>
            </a:r>
            <a:r>
              <a:rPr lang="fr-BE" dirty="0" smtClean="0">
                <a:solidFill>
                  <a:srgbClr val="FF0000"/>
                </a:solidFill>
              </a:rPr>
              <a:t> over 2 million people </a:t>
            </a:r>
            <a:r>
              <a:rPr lang="fr-BE" dirty="0" err="1" smtClean="0"/>
              <a:t>since</a:t>
            </a:r>
            <a:r>
              <a:rPr lang="fr-BE" dirty="0" smtClean="0"/>
              <a:t> the </a:t>
            </a:r>
            <a:r>
              <a:rPr lang="fr-BE" dirty="0" err="1" smtClean="0"/>
              <a:t>initiative's</a:t>
            </a:r>
            <a:r>
              <a:rPr lang="fr-BE" dirty="0" smtClean="0"/>
              <a:t> </a:t>
            </a:r>
            <a:r>
              <a:rPr lang="fr-BE" dirty="0" err="1" smtClean="0"/>
              <a:t>launch</a:t>
            </a:r>
            <a:r>
              <a:rPr lang="fr-BE" dirty="0" smtClean="0"/>
              <a:t> </a:t>
            </a:r>
            <a:r>
              <a:rPr lang="fr-BE" dirty="0" err="1" smtClean="0"/>
              <a:t>in</a:t>
            </a:r>
            <a:r>
              <a:rPr lang="fr-BE" dirty="0" smtClean="0"/>
              <a:t> 2013.</a:t>
            </a:r>
            <a:endParaRPr lang="en-GB" dirty="0"/>
          </a:p>
        </p:txBody>
      </p:sp>
      <p:pic>
        <p:nvPicPr>
          <p:cNvPr id="1028" name="Picture 4" descr="C:\Users\ciganhe\AppData\Local\Local Documents - no backup\Pictures\Grand%20colation%20ma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6096" y="1018349"/>
            <a:ext cx="2664296"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551" y="3682645"/>
            <a:ext cx="3358527" cy="269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075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07504" y="1268760"/>
            <a:ext cx="4309865" cy="2304256"/>
          </a:xfrm>
        </p:spPr>
        <p:txBody>
          <a:bodyPr>
            <a:normAutofit lnSpcReduction="10000"/>
          </a:bodyPr>
          <a:lstStyle/>
          <a:p>
            <a:pPr algn="just">
              <a:lnSpc>
                <a:spcPct val="110000"/>
              </a:lnSpc>
              <a:spcBef>
                <a:spcPts val="310"/>
              </a:spcBef>
            </a:pPr>
            <a:r>
              <a:rPr lang="en-GB" b="1" dirty="0">
                <a:solidFill>
                  <a:srgbClr val="595959"/>
                </a:solidFill>
                <a:latin typeface="Arial Narrow"/>
                <a:ea typeface="Times New Roman"/>
                <a:cs typeface="Times New Roman"/>
              </a:rPr>
              <a:t>The Human Capital dimension </a:t>
            </a:r>
            <a:r>
              <a:rPr lang="en-GB" dirty="0">
                <a:solidFill>
                  <a:srgbClr val="595959"/>
                </a:solidFill>
                <a:latin typeface="Arial Narrow"/>
                <a:ea typeface="Times New Roman"/>
                <a:cs typeface="Times New Roman"/>
              </a:rPr>
              <a:t>covers (a) ‘basic skills and usage’ and (b) ‘advanced skills and development’. ‘Basic skills and usage’ comprises indicators of whether people use the internet and of whether they have basic digital skills. ‘Advanced skills and development’ comprises indicators on ICT specialist employment and on graduates in STEM (science, technology and mathematics). LU, DK, FI, NL and SE score highest for basic skills and usage, while FI, SE, the UK and IE score best for advanced skills and development. RO, BU, EL, CY and IT rank lowest overall on the Human Capital dimension.</a:t>
            </a:r>
            <a:endParaRPr lang="en-GB" sz="1200" dirty="0">
              <a:effectLst/>
              <a:latin typeface="Calibri"/>
              <a:ea typeface="Calibri"/>
              <a:cs typeface="Times New Roman"/>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solidFill>
                  <a:prstClr val="black">
                    <a:tint val="75000"/>
                  </a:prstClr>
                </a:solidFill>
              </a:rPr>
              <a:pPr/>
              <a:t>2</a:t>
            </a:fld>
            <a:endParaRPr lang="en-GB">
              <a:solidFill>
                <a:prstClr val="black">
                  <a:tint val="75000"/>
                </a:prstClr>
              </a:solidFill>
            </a:endParaRPr>
          </a:p>
        </p:txBody>
      </p:sp>
      <p:sp>
        <p:nvSpPr>
          <p:cNvPr id="6" name="Title 3"/>
          <p:cNvSpPr>
            <a:spLocks noGrp="1"/>
          </p:cNvSpPr>
          <p:nvPr>
            <p:ph type="title"/>
          </p:nvPr>
        </p:nvSpPr>
        <p:spPr>
          <a:xfrm>
            <a:off x="107504" y="116632"/>
            <a:ext cx="8928992" cy="792088"/>
          </a:xfrm>
          <a:noFill/>
        </p:spPr>
        <p:txBody>
          <a:bodyPr>
            <a:noAutofit/>
          </a:bodyPr>
          <a:lstStyle/>
          <a:p>
            <a:pPr algn="just">
              <a:spcAft>
                <a:spcPts val="1000"/>
              </a:spcAft>
            </a:pPr>
            <a:r>
              <a:rPr lang="en-GB" dirty="0">
                <a:solidFill>
                  <a:srgbClr val="000000"/>
                </a:solidFill>
                <a:latin typeface="Arial Narrow"/>
                <a:ea typeface="Times New Roman"/>
                <a:cs typeface="Times New Roman"/>
              </a:rPr>
              <a:t>For the </a:t>
            </a:r>
            <a:r>
              <a:rPr lang="en-GB" dirty="0">
                <a:solidFill>
                  <a:srgbClr val="FF0000"/>
                </a:solidFill>
                <a:latin typeface="Arial Narrow"/>
                <a:ea typeface="Times New Roman"/>
                <a:cs typeface="Times New Roman"/>
              </a:rPr>
              <a:t>Human Capital </a:t>
            </a:r>
            <a:r>
              <a:rPr lang="en-GB" dirty="0">
                <a:solidFill>
                  <a:srgbClr val="000000"/>
                </a:solidFill>
                <a:latin typeface="Arial Narrow"/>
                <a:ea typeface="Times New Roman"/>
                <a:cs typeface="Times New Roman"/>
              </a:rPr>
              <a:t>dimension of the Digital Economy and Society Index (DESI), the </a:t>
            </a:r>
            <a:r>
              <a:rPr lang="en-GB" dirty="0">
                <a:solidFill>
                  <a:srgbClr val="FF0000"/>
                </a:solidFill>
                <a:latin typeface="Arial Narrow"/>
                <a:ea typeface="Times New Roman"/>
                <a:cs typeface="Times New Roman"/>
              </a:rPr>
              <a:t>highest scores </a:t>
            </a:r>
            <a:r>
              <a:rPr lang="en-GB" dirty="0">
                <a:solidFill>
                  <a:srgbClr val="000000"/>
                </a:solidFill>
                <a:latin typeface="Arial Narrow"/>
                <a:ea typeface="Times New Roman"/>
                <a:cs typeface="Times New Roman"/>
              </a:rPr>
              <a:t>were achieved</a:t>
            </a:r>
            <a:r>
              <a:rPr lang="en-GB" dirty="0">
                <a:solidFill>
                  <a:srgbClr val="FF0000"/>
                </a:solidFill>
                <a:latin typeface="Arial Narrow"/>
                <a:ea typeface="Times New Roman"/>
                <a:cs typeface="Times New Roman"/>
              </a:rPr>
              <a:t> </a:t>
            </a:r>
            <a:r>
              <a:rPr lang="en-GB" dirty="0">
                <a:solidFill>
                  <a:srgbClr val="000000"/>
                </a:solidFill>
                <a:latin typeface="Arial Narrow"/>
                <a:ea typeface="Times New Roman"/>
                <a:cs typeface="Times New Roman"/>
              </a:rPr>
              <a:t>by</a:t>
            </a:r>
            <a:r>
              <a:rPr lang="en-GB" dirty="0">
                <a:solidFill>
                  <a:srgbClr val="FF0000"/>
                </a:solidFill>
                <a:latin typeface="Arial Narrow"/>
                <a:ea typeface="Times New Roman"/>
                <a:cs typeface="Times New Roman"/>
              </a:rPr>
              <a:t> Finland, Sweden, the United Kingdom and Luxembourg</a:t>
            </a:r>
            <a:r>
              <a:rPr lang="en-GB" dirty="0">
                <a:solidFill>
                  <a:srgbClr val="000000"/>
                </a:solidFill>
                <a:latin typeface="Arial Narrow"/>
                <a:ea typeface="Times New Roman"/>
                <a:cs typeface="Times New Roman"/>
              </a:rPr>
              <a:t>.</a:t>
            </a:r>
            <a:r>
              <a:rPr lang="en-GB" dirty="0">
                <a:solidFill>
                  <a:srgbClr val="FF0000"/>
                </a:solidFill>
                <a:latin typeface="Arial Narrow"/>
                <a:ea typeface="Times New Roman"/>
                <a:cs typeface="Times New Roman"/>
              </a:rPr>
              <a:t> Romania, Bulgaria, Greece, Cyprus and Italy had the lowest scores.</a:t>
            </a:r>
            <a:endParaRPr lang="en-GB" sz="1400" dirty="0">
              <a:effectLst/>
              <a:latin typeface="Calibri"/>
              <a:ea typeface="Calibri"/>
              <a:cs typeface="Times New Roman"/>
            </a:endParaRPr>
          </a:p>
        </p:txBody>
      </p:sp>
      <p:sp>
        <p:nvSpPr>
          <p:cNvPr id="10" name="Footer Placeholder 1"/>
          <p:cNvSpPr txBox="1">
            <a:spLocks/>
          </p:cNvSpPr>
          <p:nvPr/>
        </p:nvSpPr>
        <p:spPr>
          <a:xfrm>
            <a:off x="179512" y="6309320"/>
            <a:ext cx="6048672" cy="469843"/>
          </a:xfrm>
          <a:prstGeom prst="rect">
            <a:avLst/>
          </a:prstGeom>
        </p:spPr>
        <p:txBody>
          <a:bodyPr vert="horz" lIns="91440" tIns="45720" rIns="91440" bIns="45720" rtlCol="0" anchor="ctr"/>
          <a:lstStyle>
            <a:defPPr>
              <a:defRPr lang="en-GB"/>
            </a:defPPr>
            <a:lvl1pPr algn="ctr" rtl="0" fontAlgn="base">
              <a:spcBef>
                <a:spcPct val="0"/>
              </a:spcBef>
              <a:spcAft>
                <a:spcPct val="0"/>
              </a:spcAft>
              <a:defRPr sz="1200" b="1" kern="1200">
                <a:solidFill>
                  <a:schemeClr val="tx1">
                    <a:lumMod val="65000"/>
                    <a:lumOff val="35000"/>
                  </a:schemeClr>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a:lstStyle>
          <a:p>
            <a:pPr algn="l"/>
            <a:r>
              <a:rPr lang="en-GB" dirty="0" smtClean="0">
                <a:solidFill>
                  <a:prstClr val="black">
                    <a:lumMod val="65000"/>
                    <a:lumOff val="35000"/>
                  </a:prstClr>
                </a:solidFill>
              </a:rPr>
              <a:t>Europe's Digital Progress Report </a:t>
            </a:r>
            <a:r>
              <a:rPr lang="en-GB" dirty="0" smtClean="0">
                <a:solidFill>
                  <a:prstClr val="black">
                    <a:lumMod val="65000"/>
                    <a:lumOff val="35000"/>
                  </a:prstClr>
                </a:solidFill>
              </a:rPr>
              <a:t>2016 – Digital inclusion and skills</a:t>
            </a:r>
            <a:endParaRPr lang="en-GB" dirty="0">
              <a:solidFill>
                <a:prstClr val="black">
                  <a:lumMod val="65000"/>
                  <a:lumOff val="3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99616002"/>
              </p:ext>
            </p:extLst>
          </p:nvPr>
        </p:nvGraphicFramePr>
        <p:xfrm>
          <a:off x="4644195" y="1556792"/>
          <a:ext cx="4176277" cy="1654669"/>
        </p:xfrm>
        <a:graphic>
          <a:graphicData uri="http://schemas.openxmlformats.org/drawingml/2006/table">
            <a:tbl>
              <a:tblPr firstRow="1" firstCol="1" bandRow="1"/>
              <a:tblGrid>
                <a:gridCol w="3168672"/>
                <a:gridCol w="1007605"/>
              </a:tblGrid>
              <a:tr h="201789">
                <a:tc>
                  <a:txBody>
                    <a:bodyPr/>
                    <a:lstStyle/>
                    <a:p>
                      <a:pPr algn="r">
                        <a:lnSpc>
                          <a:spcPct val="115000"/>
                        </a:lnSpc>
                        <a:spcAft>
                          <a:spcPts val="0"/>
                        </a:spcAft>
                      </a:pPr>
                      <a:r>
                        <a:rPr lang="en-GB" sz="900" b="1" dirty="0">
                          <a:effectLst/>
                          <a:latin typeface="Arial" charset="0"/>
                          <a:ea typeface="Calibri" charset="0"/>
                          <a:cs typeface="Times New Roman" charset="0"/>
                        </a:rPr>
                        <a:t> </a:t>
                      </a:r>
                      <a:endParaRPr lang="en-US" sz="1300" dirty="0">
                        <a:effectLst/>
                        <a:latin typeface="Arial" charset="0"/>
                        <a:ea typeface="Calibri" charset="0"/>
                        <a:cs typeface="Times New Roman" charset="0"/>
                      </a:endParaRPr>
                    </a:p>
                  </a:txBody>
                  <a:tcPr marL="0" marR="0" marT="0" marB="0" anchor="b">
                    <a:lnL>
                      <a:noFill/>
                    </a:lnL>
                    <a:lnR w="38100" cap="flat" cmpd="sng" algn="ctr">
                      <a:solidFill>
                        <a:srgbClr val="4F81BD"/>
                      </a:solidFill>
                      <a:prstDash val="solid"/>
                      <a:round/>
                      <a:headEnd type="none" w="med" len="med"/>
                      <a:tailEnd type="none" w="med" len="med"/>
                    </a:lnR>
                    <a:lnT>
                      <a:noFill/>
                    </a:lnT>
                    <a:lnB>
                      <a:noFill/>
                    </a:lnB>
                    <a:solidFill>
                      <a:srgbClr val="FFFFFF"/>
                    </a:solidFill>
                  </a:tcPr>
                </a:tc>
                <a:tc>
                  <a:txBody>
                    <a:bodyPr/>
                    <a:lstStyle/>
                    <a:p>
                      <a:pPr algn="ctr">
                        <a:lnSpc>
                          <a:spcPct val="115000"/>
                        </a:lnSpc>
                        <a:spcAft>
                          <a:spcPts val="0"/>
                        </a:spcAft>
                      </a:pPr>
                      <a:r>
                        <a:rPr lang="en-GB" sz="1200" b="1" dirty="0">
                          <a:effectLst/>
                          <a:latin typeface="Arial" charset="0"/>
                          <a:ea typeface="Calibri" charset="0"/>
                          <a:cs typeface="Times New Roman" charset="0"/>
                        </a:rPr>
                        <a:t>EU 28</a:t>
                      </a:r>
                      <a:endParaRPr lang="en-US" sz="1300" dirty="0">
                        <a:effectLst/>
                        <a:latin typeface="Arial" charset="0"/>
                        <a:ea typeface="Calibri" charset="0"/>
                        <a:cs typeface="Times New Roman" charset="0"/>
                      </a:endParaRPr>
                    </a:p>
                  </a:txBody>
                  <a:tcPr marL="0" marR="0" marT="0" marB="0" anchor="b">
                    <a:lnL w="38100" cap="flat" cmpd="sng" algn="ctr">
                      <a:solidFill>
                        <a:srgbClr val="4F81BD"/>
                      </a:solidFill>
                      <a:prstDash val="solid"/>
                      <a:round/>
                      <a:headEnd type="none" w="med" len="med"/>
                      <a:tailEnd type="none" w="med" len="med"/>
                    </a:lnL>
                    <a:lnR>
                      <a:noFill/>
                    </a:lnR>
                    <a:lnT>
                      <a:noFill/>
                    </a:lnT>
                    <a:lnB>
                      <a:noFill/>
                    </a:lnB>
                    <a:solidFill>
                      <a:srgbClr val="FFFFFF"/>
                    </a:solidFill>
                  </a:tcPr>
                </a:tc>
              </a:tr>
              <a:tr h="363220">
                <a:tc>
                  <a:txBody>
                    <a:bodyPr/>
                    <a:lstStyle/>
                    <a:p>
                      <a:pPr algn="l">
                        <a:lnSpc>
                          <a:spcPct val="115000"/>
                        </a:lnSpc>
                        <a:spcAft>
                          <a:spcPts val="0"/>
                        </a:spcAft>
                      </a:pPr>
                      <a:r>
                        <a:rPr lang="en-US" sz="1200" b="1" dirty="0">
                          <a:effectLst/>
                          <a:latin typeface="Arial" charset="0"/>
                          <a:ea typeface="Calibri" charset="0"/>
                          <a:cs typeface="Arial" charset="0"/>
                        </a:rPr>
                        <a:t>2a1 Internet Users</a:t>
                      </a:r>
                      <a:endParaRPr lang="en-US" sz="1300" dirty="0">
                        <a:effectLst/>
                        <a:latin typeface="Arial" charset="0"/>
                        <a:ea typeface="Calibri" charset="0"/>
                        <a:cs typeface="Times New Roman" charset="0"/>
                      </a:endParaRPr>
                    </a:p>
                    <a:p>
                      <a:pPr algn="l">
                        <a:lnSpc>
                          <a:spcPct val="115000"/>
                        </a:lnSpc>
                        <a:spcAft>
                          <a:spcPts val="0"/>
                        </a:spcAft>
                      </a:pPr>
                      <a:r>
                        <a:rPr lang="en-US" sz="900" dirty="0">
                          <a:solidFill>
                            <a:srgbClr val="535353"/>
                          </a:solidFill>
                          <a:effectLst/>
                          <a:latin typeface="Arial" charset="0"/>
                          <a:ea typeface="Calibri" charset="0"/>
                          <a:cs typeface="Arial" charset="0"/>
                        </a:rPr>
                        <a:t>% individuals (aged 16-74)</a:t>
                      </a:r>
                      <a:endParaRPr lang="en-US" sz="1300" dirty="0">
                        <a:effectLst/>
                        <a:latin typeface="Arial" charset="0"/>
                        <a:ea typeface="Calibri" charset="0"/>
                        <a:cs typeface="Times New Roman" charset="0"/>
                      </a:endParaRPr>
                    </a:p>
                  </a:txBody>
                  <a:tcPr marL="0" marR="0" marT="0" marB="0" anchor="ctr">
                    <a:lnL>
                      <a:noFill/>
                    </a:lnL>
                    <a:lnR w="38100" cap="flat" cmpd="sng" algn="ctr">
                      <a:solidFill>
                        <a:srgbClr val="4F81BD"/>
                      </a:solidFill>
                      <a:prstDash val="solid"/>
                      <a:round/>
                      <a:headEnd type="none" w="med" len="med"/>
                      <a:tailEnd type="none" w="med" len="med"/>
                    </a:lnR>
                    <a:lnT>
                      <a:noFill/>
                    </a:lnT>
                    <a:lnB>
                      <a:noFill/>
                    </a:lnB>
                    <a:solidFill>
                      <a:srgbClr val="DBE5F1"/>
                    </a:solidFill>
                  </a:tcPr>
                </a:tc>
                <a:tc>
                  <a:txBody>
                    <a:bodyPr/>
                    <a:lstStyle/>
                    <a:p>
                      <a:pPr algn="ctr">
                        <a:lnSpc>
                          <a:spcPct val="115000"/>
                        </a:lnSpc>
                        <a:spcAft>
                          <a:spcPts val="0"/>
                        </a:spcAft>
                      </a:pPr>
                      <a:r>
                        <a:rPr lang="en-US" sz="1200" dirty="0" smtClean="0">
                          <a:effectLst/>
                          <a:latin typeface="Arial" charset="0"/>
                          <a:ea typeface="Calibri" charset="0"/>
                          <a:cs typeface="Arial" charset="0"/>
                        </a:rPr>
                        <a:t>76%</a:t>
                      </a:r>
                      <a:endParaRPr lang="en-US" sz="1300" dirty="0">
                        <a:effectLst/>
                        <a:latin typeface="Arial" charset="0"/>
                        <a:ea typeface="Calibri" charset="0"/>
                        <a:cs typeface="Times New Roman" charset="0"/>
                      </a:endParaRPr>
                    </a:p>
                    <a:p>
                      <a:pPr algn="ctr">
                        <a:lnSpc>
                          <a:spcPct val="115000"/>
                        </a:lnSpc>
                        <a:spcAft>
                          <a:spcPts val="0"/>
                        </a:spcAft>
                      </a:pPr>
                      <a:r>
                        <a:rPr lang="en-US" sz="800" dirty="0">
                          <a:solidFill>
                            <a:srgbClr val="646464"/>
                          </a:solidFill>
                          <a:effectLst/>
                          <a:latin typeface="Arial" charset="0"/>
                          <a:ea typeface="Calibri" charset="0"/>
                          <a:cs typeface="Arial" charset="0"/>
                        </a:rPr>
                        <a:t>(</a:t>
                      </a:r>
                      <a:r>
                        <a:rPr lang="en-US" sz="800" dirty="0" smtClean="0">
                          <a:solidFill>
                            <a:srgbClr val="646464"/>
                          </a:solidFill>
                          <a:effectLst/>
                          <a:latin typeface="Arial" charset="0"/>
                          <a:ea typeface="Calibri" charset="0"/>
                          <a:cs typeface="Arial" charset="0"/>
                        </a:rPr>
                        <a:t>2015)</a:t>
                      </a:r>
                      <a:endParaRPr lang="en-US" sz="1300" dirty="0">
                        <a:effectLst/>
                        <a:latin typeface="Arial" charset="0"/>
                        <a:ea typeface="Calibri" charset="0"/>
                        <a:cs typeface="Times New Roman" charset="0"/>
                      </a:endParaRPr>
                    </a:p>
                  </a:txBody>
                  <a:tcPr marL="0" marR="0" marT="0" marB="0" anchor="ctr">
                    <a:lnL w="38100" cap="flat" cmpd="sng" algn="ctr">
                      <a:solidFill>
                        <a:srgbClr val="4F81BD"/>
                      </a:solidFill>
                      <a:prstDash val="solid"/>
                      <a:round/>
                      <a:headEnd type="none" w="med" len="med"/>
                      <a:tailEnd type="none" w="med" len="med"/>
                    </a:lnL>
                    <a:lnR>
                      <a:noFill/>
                    </a:lnR>
                    <a:lnT>
                      <a:noFill/>
                    </a:lnT>
                    <a:lnB>
                      <a:noFill/>
                    </a:lnB>
                    <a:solidFill>
                      <a:srgbClr val="DBE5F1"/>
                    </a:solidFill>
                  </a:tcPr>
                </a:tc>
              </a:tr>
              <a:tr h="363220">
                <a:tc>
                  <a:txBody>
                    <a:bodyPr/>
                    <a:lstStyle/>
                    <a:p>
                      <a:pPr algn="l">
                        <a:lnSpc>
                          <a:spcPct val="115000"/>
                        </a:lnSpc>
                        <a:spcAft>
                          <a:spcPts val="0"/>
                        </a:spcAft>
                      </a:pPr>
                      <a:r>
                        <a:rPr lang="en-US" sz="1200" b="1">
                          <a:effectLst/>
                          <a:latin typeface="Arial" charset="0"/>
                          <a:ea typeface="Calibri" charset="0"/>
                          <a:cs typeface="Arial" charset="0"/>
                        </a:rPr>
                        <a:t>2a2 Basic Digital Skills</a:t>
                      </a:r>
                      <a:endParaRPr lang="en-US" sz="1300">
                        <a:effectLst/>
                        <a:latin typeface="Arial" charset="0"/>
                        <a:ea typeface="Calibri" charset="0"/>
                        <a:cs typeface="Times New Roman" charset="0"/>
                      </a:endParaRPr>
                    </a:p>
                    <a:p>
                      <a:pPr algn="l">
                        <a:lnSpc>
                          <a:spcPct val="115000"/>
                        </a:lnSpc>
                        <a:spcAft>
                          <a:spcPts val="0"/>
                        </a:spcAft>
                      </a:pPr>
                      <a:r>
                        <a:rPr lang="en-US" sz="900">
                          <a:solidFill>
                            <a:srgbClr val="535353"/>
                          </a:solidFill>
                          <a:effectLst/>
                          <a:latin typeface="Arial" charset="0"/>
                          <a:ea typeface="Calibri" charset="0"/>
                          <a:cs typeface="Arial" charset="0"/>
                        </a:rPr>
                        <a:t>% individuals (aged 16-74)</a:t>
                      </a:r>
                      <a:endParaRPr lang="en-US" sz="1300">
                        <a:effectLst/>
                        <a:latin typeface="Arial" charset="0"/>
                        <a:ea typeface="Calibri" charset="0"/>
                        <a:cs typeface="Times New Roman" charset="0"/>
                      </a:endParaRPr>
                    </a:p>
                  </a:txBody>
                  <a:tcPr marL="0" marR="0" marT="0" marB="0" anchor="ctr">
                    <a:lnL>
                      <a:noFill/>
                    </a:lnL>
                    <a:lnR w="38100" cap="flat" cmpd="sng" algn="ctr">
                      <a:solidFill>
                        <a:srgbClr val="4F81BD"/>
                      </a:solidFill>
                      <a:prstDash val="solid"/>
                      <a:round/>
                      <a:headEnd type="none" w="med" len="med"/>
                      <a:tailEnd type="none" w="med" len="med"/>
                    </a:lnR>
                    <a:lnT>
                      <a:noFill/>
                    </a:lnT>
                    <a:lnB>
                      <a:noFill/>
                    </a:lnB>
                    <a:solidFill>
                      <a:srgbClr val="FFFFFF"/>
                    </a:solidFill>
                  </a:tcPr>
                </a:tc>
                <a:tc>
                  <a:txBody>
                    <a:bodyPr/>
                    <a:lstStyle/>
                    <a:p>
                      <a:pPr algn="ctr">
                        <a:lnSpc>
                          <a:spcPct val="115000"/>
                        </a:lnSpc>
                        <a:spcAft>
                          <a:spcPts val="0"/>
                        </a:spcAft>
                      </a:pPr>
                      <a:r>
                        <a:rPr lang="en-US" sz="1200" dirty="0" smtClean="0">
                          <a:effectLst/>
                          <a:latin typeface="Arial" charset="0"/>
                          <a:ea typeface="Calibri" charset="0"/>
                          <a:cs typeface="Arial" charset="0"/>
                        </a:rPr>
                        <a:t>55%</a:t>
                      </a:r>
                      <a:endParaRPr lang="en-US" sz="1300" dirty="0">
                        <a:effectLst/>
                        <a:latin typeface="Arial" charset="0"/>
                        <a:ea typeface="Calibri" charset="0"/>
                        <a:cs typeface="Times New Roman" charset="0"/>
                      </a:endParaRPr>
                    </a:p>
                    <a:p>
                      <a:pPr algn="ctr">
                        <a:lnSpc>
                          <a:spcPct val="115000"/>
                        </a:lnSpc>
                        <a:spcAft>
                          <a:spcPts val="0"/>
                        </a:spcAft>
                      </a:pPr>
                      <a:r>
                        <a:rPr lang="en-US" sz="800" dirty="0">
                          <a:solidFill>
                            <a:srgbClr val="646464"/>
                          </a:solidFill>
                          <a:effectLst/>
                          <a:latin typeface="Arial" charset="0"/>
                          <a:ea typeface="Calibri" charset="0"/>
                          <a:cs typeface="Arial" charset="0"/>
                        </a:rPr>
                        <a:t>(</a:t>
                      </a:r>
                      <a:r>
                        <a:rPr lang="en-US" sz="800" dirty="0" smtClean="0">
                          <a:solidFill>
                            <a:srgbClr val="646464"/>
                          </a:solidFill>
                          <a:effectLst/>
                          <a:latin typeface="Arial" charset="0"/>
                          <a:ea typeface="Calibri" charset="0"/>
                          <a:cs typeface="Arial" charset="0"/>
                        </a:rPr>
                        <a:t>2015)</a:t>
                      </a:r>
                      <a:endParaRPr lang="en-US" sz="1300" dirty="0">
                        <a:effectLst/>
                        <a:latin typeface="Arial" charset="0"/>
                        <a:ea typeface="Calibri" charset="0"/>
                        <a:cs typeface="Times New Roman" charset="0"/>
                      </a:endParaRPr>
                    </a:p>
                  </a:txBody>
                  <a:tcPr marL="0" marR="0" marT="0" marB="0" anchor="ctr">
                    <a:lnL w="38100" cap="flat" cmpd="sng" algn="ctr">
                      <a:solidFill>
                        <a:srgbClr val="4F81BD"/>
                      </a:solidFill>
                      <a:prstDash val="solid"/>
                      <a:round/>
                      <a:headEnd type="none" w="med" len="med"/>
                      <a:tailEnd type="none" w="med" len="med"/>
                    </a:lnL>
                    <a:lnR>
                      <a:noFill/>
                    </a:lnR>
                    <a:lnT>
                      <a:noFill/>
                    </a:lnT>
                    <a:lnB>
                      <a:noFill/>
                    </a:lnB>
                    <a:solidFill>
                      <a:srgbClr val="FFFFFF"/>
                    </a:solidFill>
                  </a:tcPr>
                </a:tc>
              </a:tr>
              <a:tr h="363220">
                <a:tc>
                  <a:txBody>
                    <a:bodyPr/>
                    <a:lstStyle/>
                    <a:p>
                      <a:pPr algn="l">
                        <a:lnSpc>
                          <a:spcPct val="115000"/>
                        </a:lnSpc>
                        <a:spcAft>
                          <a:spcPts val="0"/>
                        </a:spcAft>
                      </a:pPr>
                      <a:r>
                        <a:rPr lang="en-US" sz="1200" b="1" dirty="0">
                          <a:effectLst/>
                          <a:latin typeface="Arial" charset="0"/>
                          <a:ea typeface="Calibri" charset="0"/>
                          <a:cs typeface="Arial" charset="0"/>
                        </a:rPr>
                        <a:t>2b1 ICT Specialists</a:t>
                      </a:r>
                      <a:endParaRPr lang="en-US" sz="1300" dirty="0">
                        <a:effectLst/>
                        <a:latin typeface="Arial" charset="0"/>
                        <a:ea typeface="Calibri" charset="0"/>
                        <a:cs typeface="Times New Roman" charset="0"/>
                      </a:endParaRPr>
                    </a:p>
                    <a:p>
                      <a:pPr algn="l">
                        <a:lnSpc>
                          <a:spcPct val="115000"/>
                        </a:lnSpc>
                        <a:spcAft>
                          <a:spcPts val="0"/>
                        </a:spcAft>
                      </a:pPr>
                      <a:r>
                        <a:rPr lang="en-US" sz="900" dirty="0">
                          <a:solidFill>
                            <a:srgbClr val="535353"/>
                          </a:solidFill>
                          <a:effectLst/>
                          <a:latin typeface="Arial" charset="0"/>
                          <a:ea typeface="Calibri" charset="0"/>
                          <a:cs typeface="Arial" charset="0"/>
                        </a:rPr>
                        <a:t>% employed individuals</a:t>
                      </a:r>
                      <a:endParaRPr lang="en-US" sz="1300" dirty="0">
                        <a:effectLst/>
                        <a:latin typeface="Arial" charset="0"/>
                        <a:ea typeface="Calibri" charset="0"/>
                        <a:cs typeface="Times New Roman" charset="0"/>
                      </a:endParaRPr>
                    </a:p>
                  </a:txBody>
                  <a:tcPr marL="0" marR="0" marT="0" marB="0" anchor="ctr">
                    <a:lnL>
                      <a:noFill/>
                    </a:lnL>
                    <a:lnR w="38100" cap="flat" cmpd="sng" algn="ctr">
                      <a:solidFill>
                        <a:srgbClr val="4F81BD"/>
                      </a:solidFill>
                      <a:prstDash val="solid"/>
                      <a:round/>
                      <a:headEnd type="none" w="med" len="med"/>
                      <a:tailEnd type="none" w="med" len="med"/>
                    </a:lnR>
                    <a:lnT>
                      <a:noFill/>
                    </a:lnT>
                    <a:lnB>
                      <a:noFill/>
                    </a:lnB>
                    <a:solidFill>
                      <a:srgbClr val="DBE5F1"/>
                    </a:solidFill>
                  </a:tcPr>
                </a:tc>
                <a:tc>
                  <a:txBody>
                    <a:bodyPr/>
                    <a:lstStyle/>
                    <a:p>
                      <a:pPr algn="ctr">
                        <a:lnSpc>
                          <a:spcPct val="115000"/>
                        </a:lnSpc>
                        <a:spcAft>
                          <a:spcPts val="0"/>
                        </a:spcAft>
                      </a:pPr>
                      <a:r>
                        <a:rPr lang="en-US" sz="1200" dirty="0" smtClean="0">
                          <a:effectLst/>
                          <a:latin typeface="Arial" charset="0"/>
                          <a:ea typeface="Calibri" charset="0"/>
                          <a:cs typeface="Arial" charset="0"/>
                        </a:rPr>
                        <a:t>3.7%</a:t>
                      </a:r>
                      <a:endParaRPr lang="en-US" sz="1300" dirty="0">
                        <a:effectLst/>
                        <a:latin typeface="Arial" charset="0"/>
                        <a:ea typeface="Calibri" charset="0"/>
                        <a:cs typeface="Times New Roman" charset="0"/>
                      </a:endParaRPr>
                    </a:p>
                    <a:p>
                      <a:pPr algn="ctr">
                        <a:lnSpc>
                          <a:spcPct val="115000"/>
                        </a:lnSpc>
                        <a:spcAft>
                          <a:spcPts val="0"/>
                        </a:spcAft>
                      </a:pPr>
                      <a:r>
                        <a:rPr lang="en-US" sz="800" dirty="0">
                          <a:solidFill>
                            <a:srgbClr val="646464"/>
                          </a:solidFill>
                          <a:effectLst/>
                          <a:latin typeface="Arial" charset="0"/>
                          <a:ea typeface="Calibri" charset="0"/>
                          <a:cs typeface="Arial" charset="0"/>
                        </a:rPr>
                        <a:t>(</a:t>
                      </a:r>
                      <a:r>
                        <a:rPr lang="en-US" sz="800" dirty="0" smtClean="0">
                          <a:solidFill>
                            <a:srgbClr val="646464"/>
                          </a:solidFill>
                          <a:effectLst/>
                          <a:latin typeface="Arial" charset="0"/>
                          <a:ea typeface="Calibri" charset="0"/>
                          <a:cs typeface="Arial" charset="0"/>
                        </a:rPr>
                        <a:t>2014)</a:t>
                      </a:r>
                      <a:endParaRPr lang="en-US" sz="1300" dirty="0">
                        <a:effectLst/>
                        <a:latin typeface="Arial" charset="0"/>
                        <a:ea typeface="Calibri" charset="0"/>
                        <a:cs typeface="Times New Roman" charset="0"/>
                      </a:endParaRPr>
                    </a:p>
                  </a:txBody>
                  <a:tcPr marL="0" marR="0" marT="0" marB="0" anchor="ctr">
                    <a:lnL w="38100" cap="flat" cmpd="sng" algn="ctr">
                      <a:solidFill>
                        <a:srgbClr val="4F81BD"/>
                      </a:solidFill>
                      <a:prstDash val="solid"/>
                      <a:round/>
                      <a:headEnd type="none" w="med" len="med"/>
                      <a:tailEnd type="none" w="med" len="med"/>
                    </a:lnL>
                    <a:lnR>
                      <a:noFill/>
                    </a:lnR>
                    <a:lnT>
                      <a:noFill/>
                    </a:lnT>
                    <a:lnB>
                      <a:noFill/>
                    </a:lnB>
                    <a:solidFill>
                      <a:srgbClr val="DBE5F1"/>
                    </a:solidFill>
                  </a:tcPr>
                </a:tc>
              </a:tr>
              <a:tr h="363220">
                <a:tc>
                  <a:txBody>
                    <a:bodyPr/>
                    <a:lstStyle/>
                    <a:p>
                      <a:pPr algn="l">
                        <a:lnSpc>
                          <a:spcPct val="115000"/>
                        </a:lnSpc>
                        <a:spcAft>
                          <a:spcPts val="0"/>
                        </a:spcAft>
                      </a:pPr>
                      <a:r>
                        <a:rPr lang="en-US" sz="1200" b="1" dirty="0">
                          <a:effectLst/>
                          <a:latin typeface="Arial" charset="0"/>
                          <a:ea typeface="Calibri" charset="0"/>
                          <a:cs typeface="Arial" charset="0"/>
                        </a:rPr>
                        <a:t>2b2 STEM Graduates</a:t>
                      </a:r>
                      <a:endParaRPr lang="en-US" sz="1300" dirty="0">
                        <a:effectLst/>
                        <a:latin typeface="Arial" charset="0"/>
                        <a:ea typeface="Calibri" charset="0"/>
                        <a:cs typeface="Times New Roman" charset="0"/>
                      </a:endParaRPr>
                    </a:p>
                    <a:p>
                      <a:pPr algn="l">
                        <a:lnSpc>
                          <a:spcPct val="115000"/>
                        </a:lnSpc>
                        <a:spcAft>
                          <a:spcPts val="0"/>
                        </a:spcAft>
                      </a:pPr>
                      <a:r>
                        <a:rPr lang="en-US" sz="900" dirty="0">
                          <a:solidFill>
                            <a:srgbClr val="535353"/>
                          </a:solidFill>
                          <a:effectLst/>
                          <a:latin typeface="Arial" charset="0"/>
                          <a:ea typeface="Calibri" charset="0"/>
                          <a:cs typeface="Arial" charset="0"/>
                        </a:rPr>
                        <a:t>Graduates in STEM per 1000 individuals (aged 20 to 29)</a:t>
                      </a:r>
                      <a:endParaRPr lang="en-US" sz="1300" dirty="0">
                        <a:effectLst/>
                        <a:latin typeface="Arial" charset="0"/>
                        <a:ea typeface="Calibri" charset="0"/>
                        <a:cs typeface="Times New Roman" charset="0"/>
                      </a:endParaRPr>
                    </a:p>
                  </a:txBody>
                  <a:tcPr marL="0" marR="0" marT="0" marB="0" anchor="ctr">
                    <a:lnL>
                      <a:noFill/>
                    </a:lnL>
                    <a:lnR w="38100" cap="flat" cmpd="sng" algn="ctr">
                      <a:solidFill>
                        <a:srgbClr val="4F81BD"/>
                      </a:solidFill>
                      <a:prstDash val="solid"/>
                      <a:round/>
                      <a:headEnd type="none" w="med" len="med"/>
                      <a:tailEnd type="none" w="med" len="med"/>
                    </a:lnR>
                    <a:lnT>
                      <a:noFill/>
                    </a:lnT>
                    <a:lnB w="38100" cap="flat" cmpd="sng" algn="ctr">
                      <a:solidFill>
                        <a:srgbClr val="4F81BD"/>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200" dirty="0" smtClean="0">
                          <a:effectLst/>
                          <a:latin typeface="Arial" charset="0"/>
                          <a:ea typeface="Calibri" charset="0"/>
                          <a:cs typeface="Arial" charset="0"/>
                        </a:rPr>
                        <a:t>18</a:t>
                      </a:r>
                      <a:endParaRPr lang="en-US" sz="1300" dirty="0">
                        <a:effectLst/>
                        <a:latin typeface="Arial" charset="0"/>
                        <a:ea typeface="Calibri" charset="0"/>
                        <a:cs typeface="Times New Roman" charset="0"/>
                      </a:endParaRPr>
                    </a:p>
                    <a:p>
                      <a:pPr algn="ctr">
                        <a:lnSpc>
                          <a:spcPct val="115000"/>
                        </a:lnSpc>
                        <a:spcAft>
                          <a:spcPts val="0"/>
                        </a:spcAft>
                      </a:pPr>
                      <a:r>
                        <a:rPr lang="en-US" sz="800" dirty="0">
                          <a:solidFill>
                            <a:srgbClr val="646464"/>
                          </a:solidFill>
                          <a:effectLst/>
                          <a:latin typeface="Arial" charset="0"/>
                          <a:ea typeface="Calibri" charset="0"/>
                          <a:cs typeface="Arial" charset="0"/>
                        </a:rPr>
                        <a:t>(</a:t>
                      </a:r>
                      <a:r>
                        <a:rPr lang="en-US" sz="800" dirty="0" smtClean="0">
                          <a:solidFill>
                            <a:srgbClr val="646464"/>
                          </a:solidFill>
                          <a:effectLst/>
                          <a:latin typeface="Arial" charset="0"/>
                          <a:ea typeface="Calibri" charset="0"/>
                          <a:cs typeface="Arial" charset="0"/>
                        </a:rPr>
                        <a:t>2013)</a:t>
                      </a:r>
                      <a:endParaRPr lang="en-US" sz="1300" dirty="0">
                        <a:effectLst/>
                        <a:latin typeface="Arial" charset="0"/>
                        <a:ea typeface="Calibri" charset="0"/>
                        <a:cs typeface="Times New Roman" charset="0"/>
                      </a:endParaRPr>
                    </a:p>
                  </a:txBody>
                  <a:tcPr marL="0" marR="0" marT="0" marB="0" anchor="ctr">
                    <a:lnL w="38100" cap="flat" cmpd="sng" algn="ctr">
                      <a:solidFill>
                        <a:srgbClr val="4F81BD"/>
                      </a:solidFill>
                      <a:prstDash val="solid"/>
                      <a:round/>
                      <a:headEnd type="none" w="med" len="med"/>
                      <a:tailEnd type="none" w="med" len="med"/>
                    </a:lnL>
                    <a:lnR>
                      <a:noFill/>
                    </a:lnR>
                    <a:lnT>
                      <a:noFill/>
                    </a:lnT>
                    <a:lnB w="38100" cap="flat" cmpd="sng" algn="ctr">
                      <a:solidFill>
                        <a:srgbClr val="4F81BD"/>
                      </a:solidFill>
                      <a:prstDash val="solid"/>
                      <a:round/>
                      <a:headEnd type="none" w="med" len="med"/>
                      <a:tailEnd type="none" w="med" len="med"/>
                    </a:lnB>
                    <a:solidFill>
                      <a:srgbClr val="FFFFFF"/>
                    </a:solidFill>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477840727"/>
              </p:ext>
            </p:extLst>
          </p:nvPr>
        </p:nvGraphicFramePr>
        <p:xfrm>
          <a:off x="323528" y="3678775"/>
          <a:ext cx="8496944" cy="2774561"/>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4572000" y="1052736"/>
            <a:ext cx="4572000" cy="246221"/>
          </a:xfrm>
          <a:prstGeom prst="rect">
            <a:avLst/>
          </a:prstGeom>
        </p:spPr>
        <p:txBody>
          <a:bodyPr>
            <a:spAutoFit/>
          </a:bodyPr>
          <a:lstStyle/>
          <a:p>
            <a:r>
              <a:rPr lang="en-GB" sz="1000" b="1" dirty="0">
                <a:solidFill>
                  <a:schemeClr val="tx1"/>
                </a:solidFill>
                <a:latin typeface="Arial" panose="020B0604020202020204" pitchFamily="34" charset="0"/>
                <a:cs typeface="Arial" panose="020B0604020202020204" pitchFamily="34" charset="0"/>
              </a:rPr>
              <a:t>Indicators included in the Human Capital dimension of the DESI </a:t>
            </a:r>
            <a:r>
              <a:rPr lang="en-GB" sz="1000" b="1" dirty="0" smtClean="0">
                <a:solidFill>
                  <a:schemeClr val="tx1"/>
                </a:solidFill>
                <a:latin typeface="Arial" panose="020B0604020202020204" pitchFamily="34" charset="0"/>
                <a:cs typeface="Arial" panose="020B0604020202020204" pitchFamily="34" charset="0"/>
              </a:rPr>
              <a:t>2016</a:t>
            </a:r>
            <a:endParaRPr lang="en-GB"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06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79512" y="1196752"/>
            <a:ext cx="4309865" cy="2448272"/>
          </a:xfrm>
        </p:spPr>
        <p:txBody>
          <a:bodyPr>
            <a:noAutofit/>
          </a:bodyPr>
          <a:lstStyle/>
          <a:p>
            <a:pPr algn="just"/>
            <a:r>
              <a:rPr lang="en-GB" sz="1500" b="1" dirty="0">
                <a:solidFill>
                  <a:srgbClr val="595959"/>
                </a:solidFill>
                <a:latin typeface="Arial Narrow"/>
                <a:ea typeface="Times New Roman"/>
                <a:cs typeface="Times New Roman"/>
              </a:rPr>
              <a:t>The percentage of internet users </a:t>
            </a:r>
            <a:r>
              <a:rPr lang="en-GB" sz="1500" dirty="0">
                <a:solidFill>
                  <a:srgbClr val="595959"/>
                </a:solidFill>
                <a:latin typeface="Arial Narrow"/>
                <a:ea typeface="Times New Roman"/>
                <a:cs typeface="Times New Roman"/>
              </a:rPr>
              <a:t>in the population continues to increase; 76 % of the EU population use the internet at least weekly (2015). For most people, internet use is a daily activity: 67 % of EU citizens reported using it daily in 2015. Use by disadvantaged people also rose to 63 % in 2015. These rates are higher than the targets for this year in the Digital Agenda, which were already reached last year. While the steady increase in regular internet use is positive, based on past trends we can still only expect regular use by 90 % of the population by 2024.</a:t>
            </a:r>
            <a:endParaRPr lang="en-GB" sz="1500" i="1" dirty="0" smtClean="0"/>
          </a:p>
        </p:txBody>
      </p:sp>
      <p:sp>
        <p:nvSpPr>
          <p:cNvPr id="20" name="Slide Number Placeholder 19"/>
          <p:cNvSpPr>
            <a:spLocks noGrp="1"/>
          </p:cNvSpPr>
          <p:nvPr>
            <p:ph type="sldNum" sz="quarter" idx="12"/>
          </p:nvPr>
        </p:nvSpPr>
        <p:spPr/>
        <p:txBody>
          <a:bodyPr/>
          <a:lstStyle/>
          <a:p>
            <a:fld id="{D3627F00-E101-43EC-9B75-53AED0FC21E2}" type="slidenum">
              <a:rPr lang="en-GB" smtClean="0"/>
              <a:t>3</a:t>
            </a:fld>
            <a:endParaRPr lang="en-GB"/>
          </a:p>
        </p:txBody>
      </p:sp>
      <p:sp>
        <p:nvSpPr>
          <p:cNvPr id="10" name="Text Placeholder 2"/>
          <p:cNvSpPr>
            <a:spLocks noGrp="1"/>
          </p:cNvSpPr>
          <p:nvPr>
            <p:ph type="body" sz="quarter" idx="15"/>
          </p:nvPr>
        </p:nvSpPr>
        <p:spPr>
          <a:xfrm>
            <a:off x="4716016" y="3933056"/>
            <a:ext cx="4309865" cy="2175780"/>
          </a:xfrm>
        </p:spPr>
        <p:txBody>
          <a:bodyPr>
            <a:normAutofit/>
          </a:bodyPr>
          <a:lstStyle/>
          <a:p>
            <a:endParaRPr lang="en-GB" dirty="0"/>
          </a:p>
          <a:p>
            <a:pPr algn="just"/>
            <a:endParaRPr lang="en-GB" dirty="0" smtClean="0"/>
          </a:p>
          <a:p>
            <a:pPr algn="just"/>
            <a:endParaRPr lang="en-GB" sz="1400" dirty="0">
              <a:solidFill>
                <a:schemeClr val="tx1">
                  <a:lumMod val="65000"/>
                  <a:lumOff val="35000"/>
                </a:schemeClr>
              </a:solidFill>
            </a:endParaRPr>
          </a:p>
        </p:txBody>
      </p:sp>
      <p:sp>
        <p:nvSpPr>
          <p:cNvPr id="7" name="Footer Placeholder 1"/>
          <p:cNvSpPr>
            <a:spLocks noGrp="1"/>
          </p:cNvSpPr>
          <p:nvPr>
            <p:ph type="ftr" sz="quarter" idx="11"/>
          </p:nvPr>
        </p:nvSpPr>
        <p:spPr>
          <a:xfrm>
            <a:off x="323528" y="6309320"/>
            <a:ext cx="6048672" cy="469843"/>
          </a:xfrm>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8" name="Title 5"/>
          <p:cNvSpPr txBox="1">
            <a:spLocks/>
          </p:cNvSpPr>
          <p:nvPr/>
        </p:nvSpPr>
        <p:spPr>
          <a:xfrm>
            <a:off x="107504" y="109213"/>
            <a:ext cx="8928992" cy="94352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1800" b="1" kern="1200">
                <a:solidFill>
                  <a:schemeClr val="tx1"/>
                </a:solidFill>
                <a:latin typeface="Arial Narrow" panose="020B0606020202030204" pitchFamily="34" charset="0"/>
                <a:ea typeface="+mj-ea"/>
                <a:cs typeface="+mj-cs"/>
              </a:defRPr>
            </a:lvl1pPr>
          </a:lstStyle>
          <a:p>
            <a:pPr fontAlgn="auto">
              <a:spcAft>
                <a:spcPts val="0"/>
              </a:spcAft>
            </a:pPr>
            <a:endParaRPr lang="en-GB" sz="2000" dirty="0"/>
          </a:p>
        </p:txBody>
      </p:sp>
      <p:sp>
        <p:nvSpPr>
          <p:cNvPr id="13" name="Text Placeholder 2"/>
          <p:cNvSpPr>
            <a:spLocks noGrp="1"/>
          </p:cNvSpPr>
          <p:nvPr>
            <p:ph type="body" sz="quarter" idx="15"/>
          </p:nvPr>
        </p:nvSpPr>
        <p:spPr>
          <a:xfrm>
            <a:off x="179512" y="3861048"/>
            <a:ext cx="4320480" cy="2448272"/>
          </a:xfrm>
        </p:spPr>
        <p:txBody>
          <a:bodyPr>
            <a:normAutofit/>
          </a:bodyPr>
          <a:lstStyle/>
          <a:p>
            <a:pPr algn="just"/>
            <a:r>
              <a:rPr lang="en-GB" sz="1600" b="1" dirty="0">
                <a:solidFill>
                  <a:srgbClr val="595959"/>
                </a:solidFill>
                <a:latin typeface="Arial Narrow"/>
                <a:ea typeface="Times New Roman"/>
                <a:cs typeface="Times New Roman"/>
              </a:rPr>
              <a:t>Among different categories of disadvantaged people</a:t>
            </a:r>
            <a:r>
              <a:rPr lang="en-GB" sz="1600" dirty="0">
                <a:solidFill>
                  <a:srgbClr val="595959"/>
                </a:solidFill>
                <a:latin typeface="Arial Narrow"/>
                <a:ea typeface="Times New Roman"/>
                <a:cs typeface="Times New Roman"/>
              </a:rPr>
              <a:t>, while the unemployed have a rate of internet use similar to that of the EU average, the rates for the older population (53 %), the low educated (55 %) and the retired or inactive (49 %) remains around 20 percentage points or more lower. In particular, age and education levels are strong determinants of internet usage. Digital inclusion policies should focus on these groups.</a:t>
            </a:r>
            <a:endParaRPr lang="en-GB" sz="1600" dirty="0" smtClean="0"/>
          </a:p>
        </p:txBody>
      </p:sp>
      <p:graphicFrame>
        <p:nvGraphicFramePr>
          <p:cNvPr id="11" name="Chart 10"/>
          <p:cNvGraphicFramePr>
            <a:graphicFrameLocks/>
          </p:cNvGraphicFramePr>
          <p:nvPr>
            <p:extLst>
              <p:ext uri="{D42A27DB-BD31-4B8C-83A1-F6EECF244321}">
                <p14:modId xmlns:p14="http://schemas.microsoft.com/office/powerpoint/2010/main" val="1429170816"/>
              </p:ext>
            </p:extLst>
          </p:nvPr>
        </p:nvGraphicFramePr>
        <p:xfrm>
          <a:off x="4572000" y="1082793"/>
          <a:ext cx="4450771" cy="2562225"/>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179512" y="332656"/>
            <a:ext cx="8568952" cy="646331"/>
          </a:xfrm>
          <a:prstGeom prst="rect">
            <a:avLst/>
          </a:prstGeom>
        </p:spPr>
        <p:txBody>
          <a:bodyPr wrap="square">
            <a:spAutoFit/>
          </a:bodyPr>
          <a:lstStyle/>
          <a:p>
            <a:r>
              <a:rPr lang="en-GB" sz="1800" b="1" dirty="0">
                <a:solidFill>
                  <a:srgbClr val="FF0000"/>
                </a:solidFill>
                <a:latin typeface="Arial Narrow"/>
                <a:ea typeface="Times New Roman"/>
                <a:cs typeface="Times New Roman"/>
              </a:rPr>
              <a:t>76 %</a:t>
            </a:r>
            <a:r>
              <a:rPr lang="en-GB" sz="1800" b="1" dirty="0">
                <a:solidFill>
                  <a:srgbClr val="000000"/>
                </a:solidFill>
                <a:latin typeface="Arial Narrow"/>
                <a:ea typeface="Times New Roman"/>
                <a:cs typeface="Times New Roman"/>
              </a:rPr>
              <a:t> of EU citizens go online </a:t>
            </a:r>
            <a:r>
              <a:rPr lang="en-GB" sz="1800" b="1" dirty="0">
                <a:solidFill>
                  <a:srgbClr val="FF0000"/>
                </a:solidFill>
                <a:latin typeface="Arial Narrow"/>
                <a:ea typeface="Times New Roman"/>
                <a:cs typeface="Times New Roman"/>
              </a:rPr>
              <a:t>weekly, </a:t>
            </a:r>
            <a:r>
              <a:rPr lang="en-GB" sz="1800" b="1" dirty="0">
                <a:solidFill>
                  <a:srgbClr val="000000"/>
                </a:solidFill>
                <a:latin typeface="Arial Narrow"/>
                <a:ea typeface="Times New Roman"/>
                <a:cs typeface="Times New Roman"/>
              </a:rPr>
              <a:t>and 67 % </a:t>
            </a:r>
            <a:r>
              <a:rPr lang="en-GB" sz="1800" b="1" dirty="0">
                <a:solidFill>
                  <a:srgbClr val="FF0000"/>
                </a:solidFill>
                <a:latin typeface="Arial Narrow"/>
                <a:ea typeface="Times New Roman"/>
                <a:cs typeface="Times New Roman"/>
              </a:rPr>
              <a:t>daily</a:t>
            </a:r>
            <a:r>
              <a:rPr lang="en-GB" sz="1800" b="1" dirty="0">
                <a:solidFill>
                  <a:srgbClr val="000000"/>
                </a:solidFill>
                <a:latin typeface="Arial Narrow"/>
                <a:ea typeface="Times New Roman"/>
                <a:cs typeface="Times New Roman"/>
              </a:rPr>
              <a:t>. </a:t>
            </a:r>
            <a:r>
              <a:rPr lang="en-GB" sz="1800" b="1" dirty="0">
                <a:solidFill>
                  <a:srgbClr val="FF0000"/>
                </a:solidFill>
                <a:latin typeface="Arial Narrow"/>
                <a:ea typeface="Times New Roman"/>
                <a:cs typeface="Times New Roman"/>
              </a:rPr>
              <a:t>63 %</a:t>
            </a:r>
            <a:r>
              <a:rPr lang="en-GB" sz="1800" b="1" dirty="0">
                <a:solidFill>
                  <a:srgbClr val="000000"/>
                </a:solidFill>
                <a:latin typeface="Arial Narrow"/>
                <a:ea typeface="Times New Roman"/>
                <a:cs typeface="Times New Roman"/>
              </a:rPr>
              <a:t> of </a:t>
            </a:r>
            <a:r>
              <a:rPr lang="en-GB" sz="1800" b="1" dirty="0">
                <a:solidFill>
                  <a:srgbClr val="FF0000"/>
                </a:solidFill>
                <a:latin typeface="Arial Narrow"/>
                <a:ea typeface="Times New Roman"/>
                <a:cs typeface="Times New Roman"/>
              </a:rPr>
              <a:t>disadvantaged</a:t>
            </a:r>
            <a:r>
              <a:rPr lang="en-GB" sz="1800" b="1" dirty="0">
                <a:solidFill>
                  <a:srgbClr val="000000"/>
                </a:solidFill>
                <a:latin typeface="Arial Narrow"/>
                <a:ea typeface="Times New Roman"/>
                <a:cs typeface="Times New Roman"/>
              </a:rPr>
              <a:t> people use the internet weekly. The </a:t>
            </a:r>
            <a:r>
              <a:rPr lang="en-GB" sz="1800" b="1" dirty="0">
                <a:solidFill>
                  <a:srgbClr val="FF0000"/>
                </a:solidFill>
                <a:latin typeface="Arial Narrow"/>
                <a:ea typeface="Times New Roman"/>
                <a:cs typeface="Times New Roman"/>
              </a:rPr>
              <a:t>old</a:t>
            </a:r>
            <a:r>
              <a:rPr lang="en-GB" sz="1800" b="1" dirty="0">
                <a:solidFill>
                  <a:srgbClr val="000000"/>
                </a:solidFill>
                <a:latin typeface="Arial Narrow"/>
                <a:ea typeface="Times New Roman"/>
                <a:cs typeface="Times New Roman"/>
              </a:rPr>
              <a:t> (53 %) and </a:t>
            </a:r>
            <a:r>
              <a:rPr lang="en-GB" sz="1800" b="1" dirty="0">
                <a:solidFill>
                  <a:srgbClr val="FF0000"/>
                </a:solidFill>
                <a:latin typeface="Arial Narrow"/>
                <a:ea typeface="Times New Roman"/>
                <a:cs typeface="Times New Roman"/>
              </a:rPr>
              <a:t>low educated </a:t>
            </a:r>
            <a:r>
              <a:rPr lang="en-GB" sz="1800" b="1" dirty="0">
                <a:solidFill>
                  <a:srgbClr val="000000"/>
                </a:solidFill>
                <a:latin typeface="Arial Narrow"/>
                <a:ea typeface="Times New Roman"/>
                <a:cs typeface="Times New Roman"/>
              </a:rPr>
              <a:t>(55 %) are </a:t>
            </a:r>
            <a:r>
              <a:rPr lang="en-GB" sz="1800" b="1" dirty="0">
                <a:solidFill>
                  <a:srgbClr val="FF0000"/>
                </a:solidFill>
                <a:latin typeface="Arial Narrow"/>
                <a:ea typeface="Times New Roman"/>
                <a:cs typeface="Times New Roman"/>
              </a:rPr>
              <a:t>furthest behind.</a:t>
            </a:r>
            <a:endParaRPr lang="en-GB" dirty="0"/>
          </a:p>
        </p:txBody>
      </p:sp>
      <p:graphicFrame>
        <p:nvGraphicFramePr>
          <p:cNvPr id="12" name="Chart 11"/>
          <p:cNvGraphicFramePr/>
          <p:nvPr>
            <p:extLst>
              <p:ext uri="{D42A27DB-BD31-4B8C-83A1-F6EECF244321}">
                <p14:modId xmlns:p14="http://schemas.microsoft.com/office/powerpoint/2010/main" val="1427610644"/>
              </p:ext>
            </p:extLst>
          </p:nvPr>
        </p:nvGraphicFramePr>
        <p:xfrm>
          <a:off x="4596831" y="3717032"/>
          <a:ext cx="4439605" cy="2808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6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4</a:t>
            </a:fld>
            <a:endParaRPr lang="en-GB"/>
          </a:p>
        </p:txBody>
      </p:sp>
      <p:sp>
        <p:nvSpPr>
          <p:cNvPr id="11" name="Text Placeholder 10"/>
          <p:cNvSpPr>
            <a:spLocks noGrp="1"/>
          </p:cNvSpPr>
          <p:nvPr>
            <p:ph type="body" sz="quarter" idx="13"/>
          </p:nvPr>
        </p:nvSpPr>
        <p:spPr>
          <a:xfrm>
            <a:off x="4675820" y="3717032"/>
            <a:ext cx="4320480" cy="2520280"/>
          </a:xfrm>
        </p:spPr>
        <p:txBody>
          <a:bodyPr>
            <a:normAutofit fontScale="92500"/>
          </a:bodyPr>
          <a:lstStyle/>
          <a:p>
            <a:pPr algn="just"/>
            <a:r>
              <a:rPr lang="en-GB" b="1" dirty="0">
                <a:solidFill>
                  <a:srgbClr val="595959"/>
                </a:solidFill>
                <a:latin typeface="Arial Narrow"/>
                <a:ea typeface="Times New Roman"/>
                <a:cs typeface="Times New Roman"/>
              </a:rPr>
              <a:t>Nevertheless, there has also been significant catch-up</a:t>
            </a:r>
            <a:r>
              <a:rPr lang="en-GB" dirty="0">
                <a:solidFill>
                  <a:srgbClr val="595959"/>
                </a:solidFill>
                <a:latin typeface="Arial Narrow"/>
                <a:ea typeface="Times New Roman"/>
                <a:cs typeface="Times New Roman"/>
              </a:rPr>
              <a:t> with, generally speaking, larger increases in the rates of weekly use in countries with the most catching up to do. In particular, from 2010 to 2015 regular use of internet by Greek citizens rose by over 20 percentage points. Cyprus, the Czech Republic, Portugal, Romania and the Former Republic of Macedonia have also seen similar rises. Other lagging countries such as Spain, Italy and Croatia have also made significant improvements. All of these countries now have rates above 60 %. While figures for Romania (+18 percentage points) and Bulgaria (+13 percentage points) have also risen, their very low starting position mean that they remain substantially below the EU average.</a:t>
            </a:r>
            <a:r>
              <a:rPr lang="en-GB" dirty="0" smtClean="0"/>
              <a:t> </a:t>
            </a:r>
            <a:endParaRPr lang="en-GB" dirty="0"/>
          </a:p>
        </p:txBody>
      </p:sp>
      <p:sp>
        <p:nvSpPr>
          <p:cNvPr id="12" name="Text Placeholder 11"/>
          <p:cNvSpPr>
            <a:spLocks noGrp="1"/>
          </p:cNvSpPr>
          <p:nvPr>
            <p:ph type="body" sz="quarter" idx="15"/>
          </p:nvPr>
        </p:nvSpPr>
        <p:spPr/>
        <p:txBody>
          <a:bodyPr>
            <a:normAutofit/>
          </a:bodyPr>
          <a:lstStyle/>
          <a:p>
            <a:pPr algn="just"/>
            <a:r>
              <a:rPr lang="en-GB" b="1" dirty="0">
                <a:solidFill>
                  <a:srgbClr val="595959"/>
                </a:solidFill>
                <a:latin typeface="Arial Narrow"/>
                <a:ea typeface="Times New Roman"/>
                <a:cs typeface="Times New Roman"/>
              </a:rPr>
              <a:t>Across Europe,</a:t>
            </a:r>
            <a:r>
              <a:rPr lang="en-GB" dirty="0">
                <a:solidFill>
                  <a:srgbClr val="595959"/>
                </a:solidFill>
                <a:latin typeface="Arial Narrow"/>
                <a:ea typeface="Times New Roman"/>
                <a:cs typeface="Times New Roman"/>
              </a:rPr>
              <a:t> rates of weekly internet use remain dispersed and the rankings of countries with the highest and lowest rates have changed very little over time. The highest rates of weekly internet use are found in the Nordic countries, Luxembourg, the Netherlands and the United Kingdom, where rates are around 90 % or more. At the other end of the scale, in countries with the lowest rates of weekly internet use in the EU(RO, BG), around half of the population does not use the internet on a weekly basis.</a:t>
            </a:r>
            <a:endParaRPr lang="en-GB" dirty="0"/>
          </a:p>
        </p:txBody>
      </p:sp>
      <p:sp>
        <p:nvSpPr>
          <p:cNvPr id="10" name="Title 9"/>
          <p:cNvSpPr>
            <a:spLocks noGrp="1"/>
          </p:cNvSpPr>
          <p:nvPr>
            <p:ph type="title"/>
          </p:nvPr>
        </p:nvSpPr>
        <p:spPr/>
        <p:txBody>
          <a:bodyPr/>
          <a:lstStyle/>
          <a:p>
            <a:pPr algn="just">
              <a:spcAft>
                <a:spcPts val="1000"/>
              </a:spcAft>
            </a:pPr>
            <a:r>
              <a:rPr lang="en-GB" dirty="0">
                <a:solidFill>
                  <a:srgbClr val="000000"/>
                </a:solidFill>
                <a:latin typeface="Arial Narrow"/>
                <a:ea typeface="Times New Roman"/>
                <a:cs typeface="Times New Roman"/>
              </a:rPr>
              <a:t>Rates of </a:t>
            </a:r>
            <a:r>
              <a:rPr lang="en-GB" dirty="0">
                <a:solidFill>
                  <a:srgbClr val="FF0000"/>
                </a:solidFill>
                <a:latin typeface="Arial Narrow"/>
                <a:ea typeface="Times New Roman"/>
                <a:cs typeface="Times New Roman"/>
              </a:rPr>
              <a:t>weekly internet use</a:t>
            </a:r>
            <a:r>
              <a:rPr lang="en-GB" dirty="0">
                <a:solidFill>
                  <a:srgbClr val="000000"/>
                </a:solidFill>
                <a:latin typeface="Arial Narrow"/>
                <a:ea typeface="Times New Roman"/>
                <a:cs typeface="Times New Roman"/>
              </a:rPr>
              <a:t> across the EU Member States remain quite dispersed, but there has been significant catch-up over time.</a:t>
            </a:r>
            <a:endParaRPr lang="en-GB" sz="1400" dirty="0">
              <a:effectLst/>
              <a:latin typeface="Calibri"/>
              <a:ea typeface="Calibri"/>
              <a:cs typeface="Times New Roman"/>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23528" y="3660086"/>
            <a:ext cx="4031362" cy="2808312"/>
          </a:xfrm>
          <a:prstGeom prst="rect">
            <a:avLst/>
          </a:prstGeom>
          <a:noFill/>
        </p:spPr>
      </p:pic>
      <p:graphicFrame>
        <p:nvGraphicFramePr>
          <p:cNvPr id="13" name="Chart 12"/>
          <p:cNvGraphicFramePr/>
          <p:nvPr>
            <p:extLst>
              <p:ext uri="{D42A27DB-BD31-4B8C-83A1-F6EECF244321}">
                <p14:modId xmlns:p14="http://schemas.microsoft.com/office/powerpoint/2010/main" val="866539779"/>
              </p:ext>
            </p:extLst>
          </p:nvPr>
        </p:nvGraphicFramePr>
        <p:xfrm>
          <a:off x="4788024" y="1135961"/>
          <a:ext cx="3962400" cy="252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209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994122"/>
          </a:xfrm>
        </p:spPr>
        <p:txBody>
          <a:bodyPr>
            <a:normAutofit/>
          </a:bodyPr>
          <a:lstStyle/>
          <a:p>
            <a:pPr algn="just"/>
            <a:r>
              <a:rPr lang="en-GB" sz="1800" b="1" dirty="0">
                <a:solidFill>
                  <a:srgbClr val="000000"/>
                </a:solidFill>
                <a:latin typeface="Arial Narrow"/>
                <a:ea typeface="Times New Roman"/>
                <a:cs typeface="Times New Roman"/>
              </a:rPr>
              <a:t>The number of non-internet users continues its gradual downward trend and big improvements have been made in some countries with large rates of non-users. However </a:t>
            </a:r>
            <a:r>
              <a:rPr lang="en-GB" sz="1800" b="1" dirty="0" smtClean="0">
                <a:solidFill>
                  <a:srgbClr val="FF0000"/>
                </a:solidFill>
                <a:latin typeface="Arial Narrow"/>
                <a:ea typeface="Times New Roman"/>
                <a:cs typeface="Times New Roman"/>
              </a:rPr>
              <a:t>16 %</a:t>
            </a:r>
            <a:r>
              <a:rPr lang="en-GB" sz="1800" b="1" dirty="0" smtClean="0">
                <a:solidFill>
                  <a:srgbClr val="000000"/>
                </a:solidFill>
                <a:latin typeface="Arial Narrow"/>
                <a:ea typeface="Times New Roman"/>
                <a:cs typeface="Times New Roman"/>
              </a:rPr>
              <a:t> </a:t>
            </a:r>
            <a:r>
              <a:rPr lang="en-GB" sz="1800" b="1" dirty="0">
                <a:solidFill>
                  <a:srgbClr val="000000"/>
                </a:solidFill>
                <a:latin typeface="Arial Narrow"/>
                <a:ea typeface="Times New Roman"/>
                <a:cs typeface="Times New Roman"/>
              </a:rPr>
              <a:t>of the EU population has still </a:t>
            </a:r>
            <a:r>
              <a:rPr lang="en-GB" sz="1800" b="1" dirty="0">
                <a:solidFill>
                  <a:srgbClr val="FF0000"/>
                </a:solidFill>
                <a:latin typeface="Arial Narrow"/>
                <a:ea typeface="Times New Roman"/>
                <a:cs typeface="Times New Roman"/>
              </a:rPr>
              <a:t>never used the internet</a:t>
            </a:r>
            <a:r>
              <a:rPr lang="en-GB" sz="1800" b="1" dirty="0">
                <a:solidFill>
                  <a:srgbClr val="000000"/>
                </a:solidFill>
                <a:latin typeface="Arial Narrow"/>
                <a:ea typeface="Times New Roman"/>
                <a:cs typeface="Times New Roman"/>
              </a:rPr>
              <a:t>.</a:t>
            </a:r>
            <a:endParaRPr lang="en-GB" sz="1800"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3627F00-E101-43EC-9B75-53AED0FC21E2}" type="slidenum">
              <a:rPr lang="en-GB" smtClean="0"/>
              <a:t>5</a:t>
            </a:fld>
            <a:endParaRPr lang="en-GB"/>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8274648"/>
              </p:ext>
            </p:extLst>
          </p:nvPr>
        </p:nvGraphicFramePr>
        <p:xfrm>
          <a:off x="457200" y="3300666"/>
          <a:ext cx="8229600" cy="2936646"/>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179512" y="1484784"/>
            <a:ext cx="8784976" cy="1892826"/>
          </a:xfrm>
          <a:prstGeom prst="rect">
            <a:avLst/>
          </a:prstGeom>
        </p:spPr>
        <p:txBody>
          <a:bodyPr wrap="square">
            <a:spAutoFit/>
          </a:bodyPr>
          <a:lstStyle/>
          <a:p>
            <a:pPr algn="just"/>
            <a:r>
              <a:rPr lang="en-GB" sz="1300" b="1" dirty="0">
                <a:solidFill>
                  <a:srgbClr val="595959"/>
                </a:solidFill>
                <a:latin typeface="Arial Narrow"/>
                <a:ea typeface="Times New Roman"/>
                <a:cs typeface="Times New Roman"/>
              </a:rPr>
              <a:t>In the EU, the share of non-internet users </a:t>
            </a:r>
            <a:r>
              <a:rPr lang="en-GB" sz="1300" dirty="0">
                <a:solidFill>
                  <a:srgbClr val="595959"/>
                </a:solidFill>
                <a:latin typeface="Arial Narrow"/>
                <a:ea typeface="Times New Roman"/>
                <a:cs typeface="Times New Roman"/>
              </a:rPr>
              <a:t>in total population fell marginally in 2015, to 16 % from 18 % a year earlier. Nearly all Member States made some improvement in reducing rates of non-users. The biggest improvements were made in Romania (-7 percentage points) and Italy (-4 percentage points). Above average reductions were also made in Greece, Portugal, Malta and Estonia (-3 percentage points each). Taking a longer view, Romania (-25 percentage points) and Greece (-23 percentage points) are the countries that have made the most progress in reducing non-use of the internet by their citizens over the past 5 years; followed by Cyprus (-19 percentage points), Portugal (-18 percentage points), Bulgaria (-17 percentage points) and Croatia (-16 percentage points). However, a number of countries still need to do more to reduce their relatively high shares of non-internet users in total population. Furthermore, Slovenia (22 %; -6 percentage points) and Poland (27 %; -8 percentage points) stand out in 2015 as countries with above average rates of non-users and relatively slow progress in reducing them since 2010.</a:t>
            </a:r>
            <a:endParaRPr lang="en-GB" sz="1300" dirty="0">
              <a:solidFill>
                <a:schemeClr val="tx1">
                  <a:lumMod val="65000"/>
                  <a:lumOff val="35000"/>
                </a:schemeClr>
              </a:solidFill>
              <a:latin typeface="Arial Narrow" panose="020B0606020202030204" pitchFamily="34" charset="0"/>
            </a:endParaRPr>
          </a:p>
        </p:txBody>
      </p:sp>
      <p:cxnSp>
        <p:nvCxnSpPr>
          <p:cNvPr id="10" name="Straight Connector 9"/>
          <p:cNvCxnSpPr/>
          <p:nvPr/>
        </p:nvCxnSpPr>
        <p:spPr>
          <a:xfrm>
            <a:off x="215516" y="3282798"/>
            <a:ext cx="8712968"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0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6</a:t>
            </a:fld>
            <a:endParaRPr lang="en-GB"/>
          </a:p>
        </p:txBody>
      </p:sp>
      <p:sp>
        <p:nvSpPr>
          <p:cNvPr id="7" name="Text Placeholder 3"/>
          <p:cNvSpPr>
            <a:spLocks noGrp="1"/>
          </p:cNvSpPr>
          <p:nvPr>
            <p:ph type="body" sz="quarter" idx="13"/>
          </p:nvPr>
        </p:nvSpPr>
        <p:spPr>
          <a:xfrm>
            <a:off x="107504" y="1340768"/>
            <a:ext cx="2808312" cy="4824536"/>
          </a:xfrm>
        </p:spPr>
        <p:txBody>
          <a:bodyPr>
            <a:noAutofit/>
          </a:bodyPr>
          <a:lstStyle/>
          <a:p>
            <a:pPr algn="just">
              <a:spcBef>
                <a:spcPts val="335"/>
              </a:spcBef>
              <a:spcAft>
                <a:spcPts val="0"/>
              </a:spcAft>
            </a:pPr>
            <a:r>
              <a:rPr lang="en-GB" b="1" dirty="0">
                <a:solidFill>
                  <a:srgbClr val="595959"/>
                </a:solidFill>
                <a:latin typeface="Arial Narrow"/>
                <a:ea typeface="Times New Roman"/>
                <a:cs typeface="Times New Roman"/>
              </a:rPr>
              <a:t>The most important </a:t>
            </a:r>
            <a:r>
              <a:rPr lang="en-GB" dirty="0">
                <a:solidFill>
                  <a:srgbClr val="595959"/>
                </a:solidFill>
                <a:latin typeface="Arial Narrow"/>
                <a:ea typeface="Times New Roman"/>
                <a:cs typeface="Times New Roman"/>
              </a:rPr>
              <a:t>reasons for households not having internet access are that it is not needed (46 %), they lack the skills (41 %) or the equipment (27 %) or access (23 %) costs are too high. In particular, lack of skills has gained substantially in importance over time (+9 percentage points since 2010). Lack of need has also increased as a reason but has declined somewhat since 2013. While a relatively less cited reason, concerns about privacy and security (+3 percentage points since 2010) have also risen</a:t>
            </a:r>
            <a:r>
              <a:rPr lang="en-GB" dirty="0" smtClean="0">
                <a:solidFill>
                  <a:srgbClr val="595959"/>
                </a:solidFill>
                <a:latin typeface="Arial Narrow"/>
                <a:ea typeface="Times New Roman"/>
                <a:cs typeface="Times New Roman"/>
              </a:rPr>
              <a:t>.</a:t>
            </a:r>
          </a:p>
          <a:p>
            <a:pPr algn="just">
              <a:spcBef>
                <a:spcPts val="335"/>
              </a:spcBef>
              <a:spcAft>
                <a:spcPts val="0"/>
              </a:spcAft>
            </a:pPr>
            <a:r>
              <a:rPr lang="en-GB" dirty="0">
                <a:solidFill>
                  <a:srgbClr val="595959"/>
                </a:solidFill>
                <a:latin typeface="Arial Narrow"/>
                <a:ea typeface="Times New Roman"/>
                <a:cs typeface="Times New Roman"/>
              </a:rPr>
              <a:t>Looking at </a:t>
            </a:r>
            <a:r>
              <a:rPr lang="en-GB" b="1" dirty="0">
                <a:solidFill>
                  <a:srgbClr val="595959"/>
                </a:solidFill>
                <a:latin typeface="Arial Narrow"/>
                <a:ea typeface="Times New Roman"/>
                <a:cs typeface="Times New Roman"/>
              </a:rPr>
              <a:t>different household types</a:t>
            </a:r>
            <a:r>
              <a:rPr lang="en-GB" dirty="0">
                <a:solidFill>
                  <a:srgbClr val="595959"/>
                </a:solidFill>
                <a:latin typeface="Arial Narrow"/>
                <a:ea typeface="Times New Roman"/>
                <a:cs typeface="Times New Roman"/>
              </a:rPr>
              <a:t>, cost factors are substantially more important reasons for not having internet access at home among households with children (61 %) and those on low incomes (42 </a:t>
            </a:r>
            <a:r>
              <a:rPr lang="en-GB" dirty="0" smtClean="0">
                <a:solidFill>
                  <a:srgbClr val="595959"/>
                </a:solidFill>
                <a:latin typeface="Arial Narrow"/>
                <a:ea typeface="Times New Roman"/>
                <a:cs typeface="Times New Roman"/>
              </a:rPr>
              <a:t>%).</a:t>
            </a:r>
            <a:endParaRPr lang="en-GB" dirty="0">
              <a:latin typeface="Calibri"/>
              <a:ea typeface="Calibri"/>
              <a:cs typeface="Times New Roman"/>
            </a:endParaRPr>
          </a:p>
        </p:txBody>
      </p:sp>
      <p:sp>
        <p:nvSpPr>
          <p:cNvPr id="8" name="Title 6"/>
          <p:cNvSpPr>
            <a:spLocks noGrp="1"/>
          </p:cNvSpPr>
          <p:nvPr>
            <p:ph type="title"/>
          </p:nvPr>
        </p:nvSpPr>
        <p:spPr>
          <a:xfrm>
            <a:off x="107504" y="109213"/>
            <a:ext cx="8928992" cy="1087539"/>
          </a:xfrm>
        </p:spPr>
        <p:txBody>
          <a:bodyPr>
            <a:normAutofit/>
          </a:bodyPr>
          <a:lstStyle/>
          <a:p>
            <a:r>
              <a:rPr lang="en-GB" dirty="0">
                <a:solidFill>
                  <a:srgbClr val="000000"/>
                </a:solidFill>
                <a:latin typeface="Arial Narrow"/>
                <a:ea typeface="Times New Roman"/>
                <a:cs typeface="Times New Roman"/>
              </a:rPr>
              <a:t>The biggest </a:t>
            </a:r>
            <a:r>
              <a:rPr lang="en-GB" dirty="0">
                <a:solidFill>
                  <a:srgbClr val="FF0000"/>
                </a:solidFill>
                <a:latin typeface="Arial Narrow"/>
                <a:ea typeface="Times New Roman"/>
                <a:cs typeface="Times New Roman"/>
              </a:rPr>
              <a:t>barriers to internet access at home</a:t>
            </a:r>
            <a:r>
              <a:rPr lang="en-GB" dirty="0">
                <a:solidFill>
                  <a:srgbClr val="000000"/>
                </a:solidFill>
                <a:latin typeface="Arial Narrow"/>
                <a:ea typeface="Times New Roman"/>
                <a:cs typeface="Times New Roman"/>
              </a:rPr>
              <a:t> in the EU are lack of need, insufficient skills and cost barriers. In particular, lack of skills has increased in importance as a reason over time.</a:t>
            </a:r>
            <a:endParaRPr lang="en-GB" sz="1800"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Chart 11"/>
          <p:cNvGraphicFramePr>
            <a:graphicFrameLocks/>
          </p:cNvGraphicFramePr>
          <p:nvPr>
            <p:extLst>
              <p:ext uri="{D42A27DB-BD31-4B8C-83A1-F6EECF244321}">
                <p14:modId xmlns:p14="http://schemas.microsoft.com/office/powerpoint/2010/main" val="372700435"/>
              </p:ext>
            </p:extLst>
          </p:nvPr>
        </p:nvGraphicFramePr>
        <p:xfrm>
          <a:off x="3131840" y="1412776"/>
          <a:ext cx="5904656" cy="4680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635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23528" y="6381328"/>
            <a:ext cx="6048672" cy="397835"/>
          </a:xfrm>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7</a:t>
            </a:fld>
            <a:endParaRPr lang="en-GB"/>
          </a:p>
        </p:txBody>
      </p:sp>
      <p:sp>
        <p:nvSpPr>
          <p:cNvPr id="8" name="Text Placeholder 7"/>
          <p:cNvSpPr>
            <a:spLocks noGrp="1"/>
          </p:cNvSpPr>
          <p:nvPr>
            <p:ph type="body" sz="quarter" idx="13"/>
          </p:nvPr>
        </p:nvSpPr>
        <p:spPr>
          <a:xfrm>
            <a:off x="107504" y="1052736"/>
            <a:ext cx="2808312" cy="5328592"/>
          </a:xfrm>
        </p:spPr>
        <p:txBody>
          <a:bodyPr>
            <a:normAutofit fontScale="25000" lnSpcReduction="20000"/>
          </a:bodyPr>
          <a:lstStyle/>
          <a:p>
            <a:pPr algn="just">
              <a:lnSpc>
                <a:spcPct val="120000"/>
              </a:lnSpc>
              <a:spcAft>
                <a:spcPts val="0"/>
              </a:spcAft>
            </a:pPr>
            <a:r>
              <a:rPr lang="en-GB" sz="4400" dirty="0">
                <a:solidFill>
                  <a:srgbClr val="595959"/>
                </a:solidFill>
                <a:ea typeface="Times New Roman"/>
                <a:cs typeface="Times New Roman"/>
              </a:rPr>
              <a:t>According to the </a:t>
            </a:r>
            <a:r>
              <a:rPr lang="en-GB" sz="4400" b="1" dirty="0">
                <a:solidFill>
                  <a:srgbClr val="595959"/>
                </a:solidFill>
                <a:ea typeface="Times New Roman"/>
                <a:cs typeface="Times New Roman"/>
              </a:rPr>
              <a:t>Digital Skills </a:t>
            </a:r>
            <a:r>
              <a:rPr lang="en-GB" sz="4400" b="1" dirty="0" smtClean="0">
                <a:solidFill>
                  <a:srgbClr val="595959"/>
                </a:solidFill>
                <a:ea typeface="Times New Roman"/>
                <a:cs typeface="Times New Roman"/>
              </a:rPr>
              <a:t>Indicator*,</a:t>
            </a:r>
            <a:r>
              <a:rPr lang="en-GB" sz="4400" dirty="0" smtClean="0">
                <a:solidFill>
                  <a:srgbClr val="595959"/>
                </a:solidFill>
                <a:ea typeface="Times New Roman"/>
                <a:cs typeface="Times New Roman"/>
              </a:rPr>
              <a:t> </a:t>
            </a:r>
            <a:r>
              <a:rPr lang="en-GB" sz="4400" dirty="0">
                <a:solidFill>
                  <a:srgbClr val="595959"/>
                </a:solidFill>
                <a:ea typeface="Times New Roman"/>
                <a:cs typeface="Times New Roman"/>
              </a:rPr>
              <a:t>a composite indicator based on the EU digital competence framework for </a:t>
            </a:r>
            <a:r>
              <a:rPr lang="en-GB" sz="4400" dirty="0" smtClean="0">
                <a:solidFill>
                  <a:srgbClr val="595959"/>
                </a:solidFill>
                <a:ea typeface="Times New Roman"/>
                <a:cs typeface="Times New Roman"/>
              </a:rPr>
              <a:t>citizens**, </a:t>
            </a:r>
            <a:r>
              <a:rPr lang="en-GB" sz="4400" dirty="0">
                <a:solidFill>
                  <a:srgbClr val="595959"/>
                </a:solidFill>
                <a:ea typeface="Times New Roman"/>
                <a:cs typeface="Times New Roman"/>
              </a:rPr>
              <a:t>21 % of the EU population can be considered as having no digital skills (2015) as they are not using the internet. This figure ranges from 3 % in Luxembourg to 44 % in Bulgaria and Romania. In eight countries (PT, PL, HR, CY, IT, EL, BG and RO) 30 % or more of the population have no digital skills. In Italy, with its large population, this equates to almost 18 million people without digital skills; in Poland it means around 12 million.</a:t>
            </a:r>
            <a:endParaRPr lang="en-GB" sz="4400" dirty="0">
              <a:ea typeface="Calibri"/>
              <a:cs typeface="Times New Roman"/>
            </a:endParaRPr>
          </a:p>
          <a:p>
            <a:pPr algn="just">
              <a:lnSpc>
                <a:spcPct val="120000"/>
              </a:lnSpc>
              <a:spcBef>
                <a:spcPts val="190"/>
              </a:spcBef>
              <a:spcAft>
                <a:spcPts val="0"/>
              </a:spcAft>
            </a:pPr>
            <a:r>
              <a:rPr lang="en-GB" sz="4400" dirty="0">
                <a:solidFill>
                  <a:srgbClr val="595959"/>
                </a:solidFill>
                <a:ea typeface="Times New Roman"/>
                <a:cs typeface="Times New Roman"/>
              </a:rPr>
              <a:t>Considering that to function effectively in a digital society an individual needs more than low level skills (e.g. only being able to send emails</a:t>
            </a:r>
            <a:r>
              <a:rPr lang="en-GB" sz="4400" dirty="0" smtClean="0">
                <a:solidFill>
                  <a:srgbClr val="595959"/>
                </a:solidFill>
                <a:ea typeface="Times New Roman"/>
                <a:cs typeface="Times New Roman"/>
              </a:rPr>
              <a:t>)***, </a:t>
            </a:r>
            <a:r>
              <a:rPr lang="en-GB" sz="4400" dirty="0">
                <a:solidFill>
                  <a:srgbClr val="595959"/>
                </a:solidFill>
                <a:ea typeface="Times New Roman"/>
                <a:cs typeface="Times New Roman"/>
              </a:rPr>
              <a:t>45 % of the EU population can be considered as insufficiently digitally skilled (having either low or no digital skills or not using the internet). Seventeen Member States have rates higher than this. In Romania (74 %) most of the population does not have the skills they need to function effectively in the digital world</a:t>
            </a:r>
            <a:r>
              <a:rPr lang="en-GB" sz="4400" dirty="0" smtClean="0">
                <a:solidFill>
                  <a:srgbClr val="595959"/>
                </a:solidFill>
                <a:ea typeface="Times New Roman"/>
                <a:cs typeface="Times New Roman"/>
              </a:rPr>
              <a:t>.</a:t>
            </a:r>
          </a:p>
          <a:p>
            <a:pPr algn="just">
              <a:spcBef>
                <a:spcPts val="190"/>
              </a:spcBef>
              <a:spcAft>
                <a:spcPts val="0"/>
              </a:spcAft>
            </a:pPr>
            <a:r>
              <a:rPr lang="en-GB" sz="3200" b="1" dirty="0" smtClean="0"/>
              <a:t>* </a:t>
            </a:r>
            <a:r>
              <a:rPr lang="en-GB" sz="3200" dirty="0" smtClean="0"/>
              <a:t> </a:t>
            </a:r>
            <a:r>
              <a:rPr lang="pl-PL" sz="3200" u="sng" dirty="0" smtClean="0">
                <a:solidFill>
                  <a:srgbClr val="0000FF"/>
                </a:solidFill>
                <a:latin typeface="Calibri"/>
                <a:ea typeface="Times New Roman"/>
                <a:hlinkClick r:id="rId3"/>
              </a:rPr>
              <a:t>http</a:t>
            </a:r>
            <a:r>
              <a:rPr lang="pl-PL" sz="3200" u="sng" dirty="0">
                <a:solidFill>
                  <a:srgbClr val="0000FF"/>
                </a:solidFill>
                <a:latin typeface="Calibri"/>
                <a:ea typeface="Times New Roman"/>
                <a:hlinkClick r:id="rId3"/>
              </a:rPr>
              <a:t>://ec.europa.eu/</a:t>
            </a:r>
            <a:r>
              <a:rPr lang="pl-PL" sz="3200" u="sng" dirty="0" err="1">
                <a:solidFill>
                  <a:srgbClr val="0000FF"/>
                </a:solidFill>
                <a:latin typeface="Calibri"/>
                <a:ea typeface="Times New Roman"/>
                <a:hlinkClick r:id="rId3"/>
              </a:rPr>
              <a:t>newsroom</a:t>
            </a:r>
            <a:r>
              <a:rPr lang="pl-PL" sz="3200" u="sng" dirty="0">
                <a:solidFill>
                  <a:srgbClr val="0000FF"/>
                </a:solidFill>
                <a:latin typeface="Calibri"/>
                <a:ea typeface="Times New Roman"/>
                <a:hlinkClick r:id="rId3"/>
              </a:rPr>
              <a:t>/</a:t>
            </a:r>
            <a:r>
              <a:rPr lang="pl-PL" sz="3200" u="sng" dirty="0" err="1">
                <a:solidFill>
                  <a:srgbClr val="0000FF"/>
                </a:solidFill>
                <a:latin typeface="Calibri"/>
                <a:ea typeface="Times New Roman"/>
                <a:hlinkClick r:id="rId3"/>
              </a:rPr>
              <a:t>dae</a:t>
            </a:r>
            <a:r>
              <a:rPr lang="pl-PL" sz="3200" u="sng" dirty="0">
                <a:solidFill>
                  <a:srgbClr val="0000FF"/>
                </a:solidFill>
                <a:latin typeface="Calibri"/>
                <a:ea typeface="Times New Roman"/>
                <a:hlinkClick r:id="rId3"/>
              </a:rPr>
              <a:t>/</a:t>
            </a:r>
            <a:r>
              <a:rPr lang="pl-PL" sz="3200" u="sng" dirty="0" err="1">
                <a:solidFill>
                  <a:srgbClr val="0000FF"/>
                </a:solidFill>
                <a:latin typeface="Calibri"/>
                <a:ea typeface="Times New Roman"/>
                <a:hlinkClick r:id="rId3"/>
              </a:rPr>
              <a:t>document.cfm?action</a:t>
            </a:r>
            <a:r>
              <a:rPr lang="pl-PL" sz="3200" u="sng" dirty="0">
                <a:solidFill>
                  <a:srgbClr val="0000FF"/>
                </a:solidFill>
                <a:latin typeface="Calibri"/>
                <a:ea typeface="Times New Roman"/>
                <a:hlinkClick r:id="rId3"/>
              </a:rPr>
              <a:t>=display&amp; </a:t>
            </a:r>
            <a:r>
              <a:rPr lang="pl-PL" sz="3200" u="sng" dirty="0" err="1">
                <a:solidFill>
                  <a:srgbClr val="0000FF"/>
                </a:solidFill>
                <a:latin typeface="Calibri"/>
                <a:ea typeface="Times New Roman"/>
                <a:hlinkClick r:id="rId3"/>
              </a:rPr>
              <a:t>doc_id</a:t>
            </a:r>
            <a:r>
              <a:rPr lang="pl-PL" sz="3200" u="sng" dirty="0">
                <a:solidFill>
                  <a:srgbClr val="0000FF"/>
                </a:solidFill>
                <a:latin typeface="Calibri"/>
                <a:ea typeface="Times New Roman"/>
                <a:hlinkClick r:id="rId3"/>
              </a:rPr>
              <a:t>=9979</a:t>
            </a:r>
            <a:r>
              <a:rPr lang="pl-PL" sz="3200" u="sng" dirty="0">
                <a:solidFill>
                  <a:srgbClr val="0000FF"/>
                </a:solidFill>
                <a:latin typeface="Calibri"/>
                <a:ea typeface="Times New Roman"/>
              </a:rPr>
              <a:t> .</a:t>
            </a:r>
            <a:endParaRPr lang="en-GB" sz="3200" dirty="0">
              <a:latin typeface="Times New Roman"/>
              <a:ea typeface="Times New Roman"/>
            </a:endParaRPr>
          </a:p>
          <a:p>
            <a:pPr algn="just">
              <a:lnSpc>
                <a:spcPct val="115000"/>
              </a:lnSpc>
              <a:spcAft>
                <a:spcPts val="0"/>
              </a:spcAft>
            </a:pPr>
            <a:r>
              <a:rPr lang="en-GB" sz="3200" dirty="0" smtClean="0">
                <a:latin typeface="Calibri"/>
                <a:ea typeface="Calibri"/>
                <a:cs typeface="Times New Roman"/>
              </a:rPr>
              <a:t>** EU </a:t>
            </a:r>
            <a:r>
              <a:rPr lang="en-GB" sz="3200" dirty="0">
                <a:latin typeface="Calibri"/>
                <a:ea typeface="Calibri"/>
                <a:cs typeface="Times New Roman"/>
              </a:rPr>
              <a:t>Digital Competence framework for citizens (</a:t>
            </a:r>
            <a:r>
              <a:rPr lang="en-GB" sz="3200" dirty="0" err="1">
                <a:latin typeface="Calibri"/>
                <a:ea typeface="Calibri"/>
                <a:cs typeface="Times New Roman"/>
              </a:rPr>
              <a:t>DigComp</a:t>
            </a:r>
            <a:r>
              <a:rPr lang="en-GB" sz="3200" dirty="0">
                <a:latin typeface="Calibri"/>
                <a:ea typeface="Calibri"/>
                <a:cs typeface="Times New Roman"/>
              </a:rPr>
              <a:t>) was developed by the Joint Research Centre’s Institute for Prospective Technologies Studies on behalf of DG Employment, Social Affairs and Inclusion. For more information, see </a:t>
            </a:r>
            <a:r>
              <a:rPr lang="en-GB" sz="3200" dirty="0">
                <a:solidFill>
                  <a:srgbClr val="1F497D"/>
                </a:solidFill>
                <a:latin typeface="Calibri"/>
                <a:ea typeface="Calibri"/>
                <a:cs typeface="Times New Roman"/>
              </a:rPr>
              <a:t>https://ec.europa.eu/jrc/en/digcomp/</a:t>
            </a:r>
            <a:r>
              <a:rPr lang="en-GB" sz="3200" dirty="0">
                <a:latin typeface="Calibri"/>
                <a:ea typeface="Calibri"/>
                <a:cs typeface="Times New Roman"/>
              </a:rPr>
              <a:t>.</a:t>
            </a:r>
          </a:p>
          <a:p>
            <a:pPr algn="just">
              <a:spcAft>
                <a:spcPts val="0"/>
              </a:spcAft>
            </a:pPr>
            <a:r>
              <a:rPr lang="en-GB" sz="3200" dirty="0" smtClean="0">
                <a:latin typeface="Calibri"/>
                <a:ea typeface="Calibri"/>
                <a:cs typeface="Times New Roman"/>
              </a:rPr>
              <a:t>*** A </a:t>
            </a:r>
            <a:r>
              <a:rPr lang="en-GB" sz="3200" dirty="0">
                <a:latin typeface="Calibri"/>
                <a:ea typeface="Calibri"/>
                <a:cs typeface="Times New Roman"/>
              </a:rPr>
              <a:t>‘low skilled’ individual is someone who has carried out activities from only one of the four digital competence domains included in the index (information, communication, content creation or problem-solving). To qualify as having ‘basic skills’, an individual has to have ‘basic skills’ in at least one domain, and ‘no use’ in none. To be classified  ‘above basic’, the individual has to score above basic in each of the four domains</a:t>
            </a:r>
            <a:r>
              <a:rPr lang="en-GB" sz="3200" dirty="0" smtClean="0">
                <a:latin typeface="Calibri"/>
                <a:ea typeface="Calibri"/>
                <a:cs typeface="Times New Roman"/>
              </a:rPr>
              <a:t>.</a:t>
            </a:r>
            <a:endParaRPr lang="en-GB" sz="3200" dirty="0">
              <a:latin typeface="Calibri"/>
              <a:ea typeface="Calibri"/>
              <a:cs typeface="Times New Roman"/>
            </a:endParaRPr>
          </a:p>
        </p:txBody>
      </p:sp>
      <p:sp>
        <p:nvSpPr>
          <p:cNvPr id="7" name="Title 6"/>
          <p:cNvSpPr>
            <a:spLocks noGrp="1"/>
          </p:cNvSpPr>
          <p:nvPr>
            <p:ph type="title"/>
          </p:nvPr>
        </p:nvSpPr>
        <p:spPr/>
        <p:txBody>
          <a:bodyPr/>
          <a:lstStyle/>
          <a:p>
            <a:r>
              <a:rPr lang="en-GB" dirty="0">
                <a:solidFill>
                  <a:srgbClr val="000000"/>
                </a:solidFill>
                <a:latin typeface="Arial Narrow"/>
                <a:ea typeface="Times New Roman"/>
                <a:cs typeface="Times New Roman"/>
              </a:rPr>
              <a:t>In 2015 </a:t>
            </a:r>
            <a:r>
              <a:rPr lang="en-GB" dirty="0">
                <a:solidFill>
                  <a:srgbClr val="FF0000"/>
                </a:solidFill>
                <a:latin typeface="Arial Narrow"/>
                <a:ea typeface="Times New Roman"/>
                <a:cs typeface="Times New Roman"/>
              </a:rPr>
              <a:t>45 %</a:t>
            </a:r>
            <a:r>
              <a:rPr lang="en-GB" dirty="0">
                <a:solidFill>
                  <a:srgbClr val="000000"/>
                </a:solidFill>
                <a:latin typeface="Arial Narrow"/>
                <a:ea typeface="Times New Roman"/>
                <a:cs typeface="Times New Roman"/>
              </a:rPr>
              <a:t> of the </a:t>
            </a:r>
            <a:r>
              <a:rPr lang="en-GB" dirty="0">
                <a:solidFill>
                  <a:srgbClr val="FF0000"/>
                </a:solidFill>
                <a:latin typeface="Arial Narrow"/>
                <a:ea typeface="Times New Roman"/>
                <a:cs typeface="Times New Roman"/>
              </a:rPr>
              <a:t>EU population </a:t>
            </a:r>
            <a:r>
              <a:rPr lang="en-GB" dirty="0">
                <a:solidFill>
                  <a:srgbClr val="000000"/>
                </a:solidFill>
                <a:latin typeface="Arial Narrow"/>
                <a:ea typeface="Times New Roman"/>
                <a:cs typeface="Times New Roman"/>
              </a:rPr>
              <a:t>had an </a:t>
            </a:r>
            <a:r>
              <a:rPr lang="en-GB" dirty="0">
                <a:solidFill>
                  <a:srgbClr val="FF0000"/>
                </a:solidFill>
                <a:latin typeface="Arial Narrow"/>
                <a:ea typeface="Times New Roman"/>
                <a:cs typeface="Times New Roman"/>
              </a:rPr>
              <a:t>insufficient level of digital skills</a:t>
            </a:r>
            <a:r>
              <a:rPr lang="en-GB" dirty="0">
                <a:solidFill>
                  <a:srgbClr val="000000"/>
                </a:solidFill>
                <a:latin typeface="Arial Narrow"/>
                <a:ea typeface="Times New Roman"/>
                <a:cs typeface="Times New Roman"/>
              </a:rPr>
              <a:t>. </a:t>
            </a:r>
            <a:r>
              <a:rPr lang="en-GB" dirty="0">
                <a:solidFill>
                  <a:srgbClr val="FF0000"/>
                </a:solidFill>
                <a:latin typeface="Arial Narrow"/>
                <a:ea typeface="Times New Roman"/>
                <a:cs typeface="Times New Roman"/>
              </a:rPr>
              <a:t>21 % </a:t>
            </a:r>
            <a:r>
              <a:rPr lang="en-GB" dirty="0">
                <a:solidFill>
                  <a:srgbClr val="000000"/>
                </a:solidFill>
                <a:latin typeface="Arial Narrow"/>
                <a:ea typeface="Times New Roman"/>
                <a:cs typeface="Times New Roman"/>
              </a:rPr>
              <a:t>had </a:t>
            </a:r>
            <a:r>
              <a:rPr lang="en-GB" dirty="0">
                <a:solidFill>
                  <a:srgbClr val="FF0000"/>
                </a:solidFill>
                <a:latin typeface="Arial Narrow"/>
                <a:ea typeface="Times New Roman"/>
                <a:cs typeface="Times New Roman"/>
              </a:rPr>
              <a:t>none</a:t>
            </a:r>
            <a:r>
              <a:rPr lang="en-GB" dirty="0">
                <a:solidFill>
                  <a:srgbClr val="000000"/>
                </a:solidFill>
                <a:latin typeface="Arial Narrow"/>
                <a:ea typeface="Times New Roman"/>
                <a:cs typeface="Times New Roman"/>
              </a:rPr>
              <a:t> at all, as they did not use the internet.</a:t>
            </a:r>
            <a:endParaRPr lang="en-GB" dirty="0"/>
          </a:p>
        </p:txBody>
      </p:sp>
      <p:graphicFrame>
        <p:nvGraphicFramePr>
          <p:cNvPr id="14" name="Chart 13"/>
          <p:cNvGraphicFramePr>
            <a:graphicFrameLocks noChangeAspect="1"/>
          </p:cNvGraphicFramePr>
          <p:nvPr>
            <p:extLst>
              <p:ext uri="{D42A27DB-BD31-4B8C-83A1-F6EECF244321}">
                <p14:modId xmlns:p14="http://schemas.microsoft.com/office/powerpoint/2010/main" val="727291558"/>
              </p:ext>
            </p:extLst>
          </p:nvPr>
        </p:nvGraphicFramePr>
        <p:xfrm>
          <a:off x="3203848" y="1268760"/>
          <a:ext cx="5353200" cy="47019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4389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sp>
        <p:nvSpPr>
          <p:cNvPr id="3" name="Slide Number Placeholder 2"/>
          <p:cNvSpPr>
            <a:spLocks noGrp="1"/>
          </p:cNvSpPr>
          <p:nvPr>
            <p:ph type="sldNum" sz="quarter" idx="12"/>
          </p:nvPr>
        </p:nvSpPr>
        <p:spPr/>
        <p:txBody>
          <a:bodyPr/>
          <a:lstStyle/>
          <a:p>
            <a:fld id="{D3627F00-E101-43EC-9B75-53AED0FC21E2}" type="slidenum">
              <a:rPr lang="en-GB" smtClean="0"/>
              <a:t>8</a:t>
            </a:fld>
            <a:endParaRPr lang="en-GB"/>
          </a:p>
        </p:txBody>
      </p:sp>
      <p:sp>
        <p:nvSpPr>
          <p:cNvPr id="9" name="Text Placeholder 8"/>
          <p:cNvSpPr>
            <a:spLocks noGrp="1"/>
          </p:cNvSpPr>
          <p:nvPr>
            <p:ph type="body" sz="quarter" idx="13"/>
          </p:nvPr>
        </p:nvSpPr>
        <p:spPr>
          <a:xfrm>
            <a:off x="107504" y="1052736"/>
            <a:ext cx="2808312" cy="5256584"/>
          </a:xfrm>
        </p:spPr>
        <p:txBody>
          <a:bodyPr>
            <a:noAutofit/>
          </a:bodyPr>
          <a:lstStyle/>
          <a:p>
            <a:pPr algn="just">
              <a:lnSpc>
                <a:spcPct val="110000"/>
              </a:lnSpc>
              <a:spcBef>
                <a:spcPts val="335"/>
              </a:spcBef>
              <a:spcAft>
                <a:spcPts val="0"/>
              </a:spcAft>
            </a:pPr>
            <a:r>
              <a:rPr lang="en-GB" dirty="0">
                <a:solidFill>
                  <a:srgbClr val="595959"/>
                </a:solidFill>
                <a:latin typeface="Arial Narrow"/>
                <a:ea typeface="Times New Roman"/>
                <a:cs typeface="Times New Roman"/>
              </a:rPr>
              <a:t>Rates of </a:t>
            </a:r>
            <a:r>
              <a:rPr lang="en-GB" b="1" dirty="0">
                <a:solidFill>
                  <a:srgbClr val="595959"/>
                </a:solidFill>
                <a:latin typeface="Arial Narrow"/>
                <a:ea typeface="Times New Roman"/>
                <a:cs typeface="Times New Roman"/>
              </a:rPr>
              <a:t>digital skills among the labour force </a:t>
            </a:r>
            <a:r>
              <a:rPr lang="en-GB" dirty="0">
                <a:solidFill>
                  <a:srgbClr val="595959"/>
                </a:solidFill>
                <a:latin typeface="Arial Narrow"/>
                <a:ea typeface="Times New Roman"/>
                <a:cs typeface="Times New Roman"/>
              </a:rPr>
              <a:t>are on average higher than for the average population in the EU. Only 13 % of the EU labour force has no digital skills (most not using the internet). However, in some Member States rates are still relatively high. In seven countries (EL, CY, PL, PT, IT, BG and RO) rates are at or above 20 % of the labour force. In Romania and Bulgaria more than a third of the labour force has no digital skills.</a:t>
            </a:r>
            <a:endParaRPr lang="en-GB" dirty="0">
              <a:latin typeface="Calibri"/>
              <a:ea typeface="Calibri"/>
              <a:cs typeface="Times New Roman"/>
            </a:endParaRPr>
          </a:p>
          <a:p>
            <a:pPr algn="just">
              <a:lnSpc>
                <a:spcPct val="110000"/>
              </a:lnSpc>
            </a:pPr>
            <a:r>
              <a:rPr lang="en-GB" dirty="0">
                <a:solidFill>
                  <a:srgbClr val="595959"/>
                </a:solidFill>
                <a:latin typeface="Arial Narrow"/>
                <a:ea typeface="Times New Roman"/>
                <a:cs typeface="Times New Roman"/>
              </a:rPr>
              <a:t>If we also add to this the percentage of the labour force who have only a low level of skill, 37 % of the EU labour force can be considered to be insufficiently digitally skilled. In 15 Member States (FR, SI, ES, HR, HU, LT, LV, EL, PT, IT, IE, PL, CY, BG and RO) the percentage is higher. In Bulgaria (64 %) and Romania (70 %) it is most of the labour force.</a:t>
            </a:r>
            <a:endParaRPr lang="en-GB" dirty="0"/>
          </a:p>
        </p:txBody>
      </p:sp>
      <p:sp>
        <p:nvSpPr>
          <p:cNvPr id="8" name="Title 7"/>
          <p:cNvSpPr>
            <a:spLocks noGrp="1"/>
          </p:cNvSpPr>
          <p:nvPr>
            <p:ph type="title"/>
          </p:nvPr>
        </p:nvSpPr>
        <p:spPr/>
        <p:txBody>
          <a:bodyPr/>
          <a:lstStyle/>
          <a:p>
            <a:r>
              <a:rPr lang="en-GB" dirty="0">
                <a:solidFill>
                  <a:srgbClr val="000000"/>
                </a:solidFill>
                <a:latin typeface="Arial Narrow"/>
                <a:ea typeface="Times New Roman"/>
                <a:cs typeface="Times New Roman"/>
              </a:rPr>
              <a:t>In 2015 </a:t>
            </a:r>
            <a:r>
              <a:rPr lang="en-GB" dirty="0">
                <a:solidFill>
                  <a:srgbClr val="FF0000"/>
                </a:solidFill>
                <a:latin typeface="Arial Narrow"/>
                <a:ea typeface="Times New Roman"/>
                <a:cs typeface="Times New Roman"/>
              </a:rPr>
              <a:t>37 %</a:t>
            </a:r>
            <a:r>
              <a:rPr lang="en-GB" dirty="0">
                <a:solidFill>
                  <a:srgbClr val="000000"/>
                </a:solidFill>
                <a:latin typeface="Arial Narrow"/>
                <a:ea typeface="Times New Roman"/>
                <a:cs typeface="Times New Roman"/>
              </a:rPr>
              <a:t> of the </a:t>
            </a:r>
            <a:r>
              <a:rPr lang="en-GB" dirty="0">
                <a:solidFill>
                  <a:srgbClr val="FF0000"/>
                </a:solidFill>
                <a:latin typeface="Arial Narrow"/>
                <a:ea typeface="Times New Roman"/>
                <a:cs typeface="Times New Roman"/>
              </a:rPr>
              <a:t>EU labour force </a:t>
            </a:r>
            <a:r>
              <a:rPr lang="en-GB" dirty="0">
                <a:solidFill>
                  <a:srgbClr val="000000"/>
                </a:solidFill>
                <a:latin typeface="Arial Narrow"/>
                <a:ea typeface="Times New Roman"/>
                <a:cs typeface="Times New Roman"/>
              </a:rPr>
              <a:t>had an </a:t>
            </a:r>
            <a:r>
              <a:rPr lang="en-GB" dirty="0">
                <a:solidFill>
                  <a:srgbClr val="FF0000"/>
                </a:solidFill>
                <a:latin typeface="Arial Narrow"/>
                <a:ea typeface="Times New Roman"/>
                <a:cs typeface="Times New Roman"/>
              </a:rPr>
              <a:t>insufficient level of digital skills</a:t>
            </a:r>
            <a:r>
              <a:rPr lang="en-GB" dirty="0">
                <a:solidFill>
                  <a:srgbClr val="000000"/>
                </a:solidFill>
                <a:latin typeface="Arial Narrow"/>
                <a:ea typeface="Times New Roman"/>
                <a:cs typeface="Times New Roman"/>
              </a:rPr>
              <a:t>.</a:t>
            </a:r>
            <a:r>
              <a:rPr lang="en-GB" dirty="0">
                <a:solidFill>
                  <a:srgbClr val="FF0000"/>
                </a:solidFill>
                <a:latin typeface="Arial Narrow"/>
                <a:ea typeface="Times New Roman"/>
                <a:cs typeface="Times New Roman"/>
              </a:rPr>
              <a:t>13 %</a:t>
            </a:r>
            <a:r>
              <a:rPr lang="en-GB" dirty="0">
                <a:solidFill>
                  <a:srgbClr val="000000"/>
                </a:solidFill>
                <a:latin typeface="Arial Narrow"/>
                <a:ea typeface="Times New Roman"/>
                <a:cs typeface="Times New Roman"/>
              </a:rPr>
              <a:t> had </a:t>
            </a:r>
            <a:r>
              <a:rPr lang="en-GB" dirty="0">
                <a:solidFill>
                  <a:srgbClr val="FF0000"/>
                </a:solidFill>
                <a:latin typeface="Arial Narrow"/>
                <a:ea typeface="Times New Roman"/>
                <a:cs typeface="Times New Roman"/>
              </a:rPr>
              <a:t>no</a:t>
            </a:r>
            <a:r>
              <a:rPr lang="en-GB" dirty="0">
                <a:solidFill>
                  <a:srgbClr val="000000"/>
                </a:solidFill>
                <a:latin typeface="Arial Narrow"/>
                <a:ea typeface="Times New Roman"/>
                <a:cs typeface="Times New Roman"/>
              </a:rPr>
              <a:t> digital skills at all, as they did not use the internet.</a:t>
            </a:r>
            <a:endParaRPr lang="en-GB" dirty="0"/>
          </a:p>
        </p:txBody>
      </p:sp>
      <p:graphicFrame>
        <p:nvGraphicFramePr>
          <p:cNvPr id="12" name="Chart 11"/>
          <p:cNvGraphicFramePr>
            <a:graphicFrameLocks noChangeAspect="1"/>
          </p:cNvGraphicFramePr>
          <p:nvPr>
            <p:extLst>
              <p:ext uri="{D42A27DB-BD31-4B8C-83A1-F6EECF244321}">
                <p14:modId xmlns:p14="http://schemas.microsoft.com/office/powerpoint/2010/main" val="2769162873"/>
              </p:ext>
            </p:extLst>
          </p:nvPr>
        </p:nvGraphicFramePr>
        <p:xfrm>
          <a:off x="3203848" y="1340768"/>
          <a:ext cx="5353200" cy="482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497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07503" y="908720"/>
            <a:ext cx="4462265" cy="2736304"/>
          </a:xfrm>
        </p:spPr>
        <p:txBody>
          <a:bodyPr>
            <a:normAutofit fontScale="92500" lnSpcReduction="10000"/>
          </a:bodyPr>
          <a:lstStyle/>
          <a:p>
            <a:pPr algn="just">
              <a:lnSpc>
                <a:spcPct val="115000"/>
              </a:lnSpc>
              <a:spcBef>
                <a:spcPts val="310"/>
              </a:spcBef>
            </a:pPr>
            <a:r>
              <a:rPr lang="en-GB" b="1" dirty="0">
                <a:solidFill>
                  <a:srgbClr val="595959"/>
                </a:solidFill>
                <a:latin typeface="Arial Narrow"/>
                <a:ea typeface="Times New Roman"/>
                <a:cs typeface="Times New Roman"/>
              </a:rPr>
              <a:t>Among the four digital competence domains</a:t>
            </a:r>
            <a:r>
              <a:rPr lang="en-GB" dirty="0">
                <a:solidFill>
                  <a:srgbClr val="595959"/>
                </a:solidFill>
                <a:latin typeface="Arial Narrow"/>
                <a:ea typeface="Times New Roman"/>
                <a:cs typeface="Times New Roman"/>
              </a:rPr>
              <a:t> assessed in the digital skills </a:t>
            </a:r>
            <a:r>
              <a:rPr lang="en-GB" dirty="0" smtClean="0">
                <a:solidFill>
                  <a:srgbClr val="595959"/>
                </a:solidFill>
                <a:latin typeface="Arial Narrow"/>
                <a:ea typeface="Times New Roman"/>
                <a:cs typeface="Times New Roman"/>
              </a:rPr>
              <a:t>indicator*, </a:t>
            </a:r>
            <a:r>
              <a:rPr lang="en-GB" dirty="0">
                <a:solidFill>
                  <a:srgbClr val="595959"/>
                </a:solidFill>
                <a:latin typeface="Arial Narrow"/>
                <a:ea typeface="Times New Roman"/>
                <a:cs typeface="Times New Roman"/>
              </a:rPr>
              <a:t>internet users in the EU most lack the digital skills needed to create and manipulate commonly used basic software tools. While only 6 % of internet users in the EU report not having carried out any of the commination or information activities and only 10 % any of the problem-solving tasks, 26 % have not used any of the more common basic software for the manipulation of text, data, photos or videos. This group of internet users, ranging from 9 % (LU) to 49 % (RO), it can be considered, are at an increasing disadvantage in the labour market, as more and more jobs require these types of skills.</a:t>
            </a:r>
            <a:endParaRPr lang="en-GB" sz="1200" dirty="0">
              <a:latin typeface="Calibri"/>
              <a:ea typeface="Calibri"/>
              <a:cs typeface="Times New Roman"/>
            </a:endParaRPr>
          </a:p>
          <a:p>
            <a:r>
              <a:rPr lang="en-GB" sz="900" dirty="0" smtClean="0">
                <a:latin typeface="Calibri"/>
                <a:ea typeface="Calibri"/>
                <a:cs typeface="Times New Roman"/>
              </a:rPr>
              <a:t>*These </a:t>
            </a:r>
            <a:r>
              <a:rPr lang="en-GB" sz="900" dirty="0">
                <a:latin typeface="Calibri"/>
                <a:ea typeface="Calibri"/>
                <a:cs typeface="Times New Roman"/>
              </a:rPr>
              <a:t>are: information, communication, software, and problem-solving (the fifth domain, security, is not assessed, for lack of suitable indicators). In each domain, a set of activities is used to determine whether individuals have the skills or do not have the skills and in some cases (where information is available on the variety or complexity of the task) whether the level of skills is ‘above average’.</a:t>
            </a:r>
          </a:p>
          <a:p>
            <a:pPr algn="just"/>
            <a:endParaRPr lang="en-GB" dirty="0" smtClean="0"/>
          </a:p>
        </p:txBody>
      </p:sp>
      <p:sp>
        <p:nvSpPr>
          <p:cNvPr id="3" name="Slide Number Placeholder 2"/>
          <p:cNvSpPr>
            <a:spLocks noGrp="1"/>
          </p:cNvSpPr>
          <p:nvPr>
            <p:ph type="sldNum" sz="quarter" idx="12"/>
          </p:nvPr>
        </p:nvSpPr>
        <p:spPr/>
        <p:txBody>
          <a:bodyPr/>
          <a:lstStyle/>
          <a:p>
            <a:fld id="{D3627F00-E101-43EC-9B75-53AED0FC21E2}" type="slidenum">
              <a:rPr lang="en-GB" smtClean="0">
                <a:solidFill>
                  <a:prstClr val="black">
                    <a:tint val="75000"/>
                  </a:prstClr>
                </a:solidFill>
              </a:rPr>
              <a:pPr/>
              <a:t>9</a:t>
            </a:fld>
            <a:endParaRPr lang="en-GB">
              <a:solidFill>
                <a:prstClr val="black">
                  <a:tint val="75000"/>
                </a:prstClr>
              </a:solidFill>
            </a:endParaRPr>
          </a:p>
        </p:txBody>
      </p:sp>
      <p:sp>
        <p:nvSpPr>
          <p:cNvPr id="6" name="Title 3"/>
          <p:cNvSpPr>
            <a:spLocks noGrp="1"/>
          </p:cNvSpPr>
          <p:nvPr>
            <p:ph type="title"/>
          </p:nvPr>
        </p:nvSpPr>
        <p:spPr>
          <a:xfrm>
            <a:off x="107504" y="109213"/>
            <a:ext cx="8928992" cy="799507"/>
          </a:xfrm>
          <a:noFill/>
        </p:spPr>
        <p:txBody>
          <a:bodyPr>
            <a:noAutofit/>
          </a:bodyPr>
          <a:lstStyle/>
          <a:p>
            <a:r>
              <a:rPr lang="en-GB" dirty="0">
                <a:solidFill>
                  <a:srgbClr val="FF0000"/>
                </a:solidFill>
                <a:latin typeface="Arial Narrow"/>
                <a:ea typeface="Times New Roman"/>
                <a:cs typeface="Times New Roman"/>
              </a:rPr>
              <a:t>Internet users </a:t>
            </a:r>
            <a:r>
              <a:rPr lang="en-GB" dirty="0">
                <a:solidFill>
                  <a:srgbClr val="000000"/>
                </a:solidFill>
                <a:latin typeface="Arial Narrow"/>
                <a:ea typeface="Times New Roman"/>
                <a:cs typeface="Times New Roman"/>
              </a:rPr>
              <a:t>in the EU most </a:t>
            </a:r>
            <a:r>
              <a:rPr lang="en-GB" dirty="0">
                <a:solidFill>
                  <a:srgbClr val="FF0000"/>
                </a:solidFill>
                <a:latin typeface="Arial Narrow"/>
                <a:ea typeface="Times New Roman"/>
                <a:cs typeface="Times New Roman"/>
              </a:rPr>
              <a:t>lack the digital skills needed to use basic software tools </a:t>
            </a:r>
            <a:r>
              <a:rPr lang="en-GB" dirty="0">
                <a:solidFill>
                  <a:srgbClr val="000000"/>
                </a:solidFill>
                <a:latin typeface="Arial Narrow"/>
                <a:ea typeface="Times New Roman"/>
                <a:cs typeface="Times New Roman"/>
              </a:rPr>
              <a:t>which are increasingly seen as indispensable in the workplace and beyond</a:t>
            </a:r>
            <a:endParaRPr lang="en-GB" dirty="0"/>
          </a:p>
        </p:txBody>
      </p:sp>
      <p:sp>
        <p:nvSpPr>
          <p:cNvPr id="8" name="Text Placeholder 3"/>
          <p:cNvSpPr txBox="1">
            <a:spLocks/>
          </p:cNvSpPr>
          <p:nvPr/>
        </p:nvSpPr>
        <p:spPr>
          <a:xfrm>
            <a:off x="4569768" y="1268760"/>
            <a:ext cx="4309865" cy="5040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kern="1200">
                <a:solidFill>
                  <a:schemeClr val="tx1">
                    <a:lumMod val="65000"/>
                    <a:lumOff val="35000"/>
                  </a:schemeClr>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GB" b="1" dirty="0">
              <a:solidFill>
                <a:prstClr val="black">
                  <a:lumMod val="65000"/>
                  <a:lumOff val="35000"/>
                </a:prstClr>
              </a:solidFill>
            </a:endParaRPr>
          </a:p>
        </p:txBody>
      </p:sp>
      <p:sp>
        <p:nvSpPr>
          <p:cNvPr id="10" name="Footer Placeholder 1"/>
          <p:cNvSpPr>
            <a:spLocks noGrp="1"/>
          </p:cNvSpPr>
          <p:nvPr>
            <p:ph type="ftr" sz="quarter" idx="11"/>
          </p:nvPr>
        </p:nvSpPr>
        <p:spPr>
          <a:xfrm>
            <a:off x="323528" y="6309320"/>
            <a:ext cx="6048672" cy="469843"/>
          </a:xfrm>
        </p:spPr>
        <p:txBody>
          <a:bodyPr/>
          <a:lstStyle/>
          <a:p>
            <a:pPr algn="l"/>
            <a:r>
              <a:rPr lang="en-GB" dirty="0">
                <a:solidFill>
                  <a:prstClr val="black">
                    <a:lumMod val="65000"/>
                    <a:lumOff val="35000"/>
                  </a:prstClr>
                </a:solidFill>
              </a:rPr>
              <a:t>Europe's Digital Progress Report 2016 – Digital inclusion and skills</a:t>
            </a:r>
            <a:endParaRPr lang="en-GB" dirty="0">
              <a:solidFill>
                <a:prstClr val="black">
                  <a:lumMod val="65000"/>
                  <a:lumOff val="35000"/>
                </a:prstClr>
              </a:solidFill>
            </a:endParaRPr>
          </a:p>
        </p:txBody>
      </p:sp>
      <p:graphicFrame>
        <p:nvGraphicFramePr>
          <p:cNvPr id="12" name="Chart 11"/>
          <p:cNvGraphicFramePr>
            <a:graphicFrameLocks/>
          </p:cNvGraphicFramePr>
          <p:nvPr>
            <p:extLst>
              <p:ext uri="{D42A27DB-BD31-4B8C-83A1-F6EECF244321}">
                <p14:modId xmlns:p14="http://schemas.microsoft.com/office/powerpoint/2010/main" val="3190198879"/>
              </p:ext>
            </p:extLst>
          </p:nvPr>
        </p:nvGraphicFramePr>
        <p:xfrm>
          <a:off x="4788024" y="1196753"/>
          <a:ext cx="4230216" cy="223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1995022578"/>
              </p:ext>
            </p:extLst>
          </p:nvPr>
        </p:nvGraphicFramePr>
        <p:xfrm>
          <a:off x="177279" y="3717032"/>
          <a:ext cx="8784977" cy="259228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716016" y="836712"/>
            <a:ext cx="4032448" cy="400110"/>
          </a:xfrm>
          <a:prstGeom prst="rect">
            <a:avLst/>
          </a:prstGeom>
          <a:noFill/>
        </p:spPr>
        <p:txBody>
          <a:bodyPr wrap="square" rtlCol="0">
            <a:spAutoFit/>
          </a:bodyPr>
          <a:lstStyle/>
          <a:p>
            <a:pPr algn="ctr"/>
            <a:r>
              <a:rPr lang="en-GB" sz="1000" b="1" dirty="0" smtClean="0">
                <a:solidFill>
                  <a:schemeClr val="tx1"/>
                </a:solidFill>
                <a:latin typeface="Arial" panose="020B0604020202020204" pitchFamily="34" charset="0"/>
                <a:cs typeface="Arial" panose="020B0604020202020204" pitchFamily="34" charset="0"/>
              </a:rPr>
              <a:t>Digital skills in the EU by digital competence domain, 2015 </a:t>
            </a:r>
          </a:p>
          <a:p>
            <a:pPr algn="ctr"/>
            <a:r>
              <a:rPr lang="en-GB" sz="1000" b="1" dirty="0" smtClean="0">
                <a:solidFill>
                  <a:schemeClr val="tx1"/>
                </a:solidFill>
                <a:latin typeface="Arial" panose="020B0604020202020204" pitchFamily="34" charset="0"/>
                <a:cs typeface="Arial" panose="020B0604020202020204" pitchFamily="34" charset="0"/>
              </a:rPr>
              <a:t>(% of internet users)</a:t>
            </a:r>
            <a:endParaRPr lang="en-GB" sz="1000" b="1" dirty="0">
              <a:solidFill>
                <a:schemeClr val="tx1"/>
              </a:solidFill>
              <a:latin typeface="Arial" panose="020B0604020202020204" pitchFamily="34" charset="0"/>
              <a:cs typeface="Arial" panose="020B0604020202020204" pitchFamily="34" charset="0"/>
            </a:endParaRPr>
          </a:p>
        </p:txBody>
      </p:sp>
      <p:sp>
        <p:nvSpPr>
          <p:cNvPr id="5" name="TextBox 4"/>
          <p:cNvSpPr txBox="1"/>
          <p:nvPr/>
        </p:nvSpPr>
        <p:spPr>
          <a:xfrm>
            <a:off x="2987824" y="3717032"/>
            <a:ext cx="4248472" cy="400110"/>
          </a:xfrm>
          <a:prstGeom prst="rect">
            <a:avLst/>
          </a:prstGeom>
          <a:noFill/>
        </p:spPr>
        <p:txBody>
          <a:bodyPr wrap="square" rtlCol="0">
            <a:spAutoFit/>
          </a:bodyPr>
          <a:lstStyle/>
          <a:p>
            <a:endParaRPr lang="fr-BE" sz="1000" b="1" dirty="0" smtClean="0">
              <a:solidFill>
                <a:schemeClr val="tx1"/>
              </a:solidFill>
              <a:latin typeface="Arial" panose="020B0604020202020204" pitchFamily="34" charset="0"/>
              <a:cs typeface="Arial" panose="020B0604020202020204" pitchFamily="34" charset="0"/>
            </a:endParaRPr>
          </a:p>
          <a:p>
            <a:r>
              <a:rPr lang="fr-BE" sz="1000" b="1" dirty="0" smtClean="0">
                <a:solidFill>
                  <a:schemeClr val="tx1"/>
                </a:solidFill>
                <a:latin typeface="Arial" panose="020B0604020202020204" pitchFamily="34" charset="0"/>
                <a:cs typeface="Arial" panose="020B0604020202020204" pitchFamily="34" charset="0"/>
              </a:rPr>
              <a:t>Software </a:t>
            </a:r>
            <a:r>
              <a:rPr lang="fr-BE" sz="1000" b="1" dirty="0" err="1" smtClean="0">
                <a:solidFill>
                  <a:schemeClr val="tx1"/>
                </a:solidFill>
                <a:latin typeface="Arial" panose="020B0604020202020204" pitchFamily="34" charset="0"/>
                <a:cs typeface="Arial" panose="020B0604020202020204" pitchFamily="34" charset="0"/>
              </a:rPr>
              <a:t>skills</a:t>
            </a:r>
            <a:r>
              <a:rPr lang="fr-BE" sz="1000" b="1" dirty="0" smtClean="0">
                <a:solidFill>
                  <a:schemeClr val="tx1"/>
                </a:solidFill>
                <a:latin typeface="Arial" panose="020B0604020202020204" pitchFamily="34" charset="0"/>
                <a:cs typeface="Arial" panose="020B0604020202020204" pitchFamily="34" charset="0"/>
              </a:rPr>
              <a:t> of internet </a:t>
            </a:r>
            <a:r>
              <a:rPr lang="fr-BE" sz="1000" b="1" dirty="0" err="1" smtClean="0">
                <a:solidFill>
                  <a:schemeClr val="tx1"/>
                </a:solidFill>
                <a:latin typeface="Arial" panose="020B0604020202020204" pitchFamily="34" charset="0"/>
                <a:cs typeface="Arial" panose="020B0604020202020204" pitchFamily="34" charset="0"/>
              </a:rPr>
              <a:t>users</a:t>
            </a:r>
            <a:r>
              <a:rPr lang="fr-BE" sz="1000" b="1" dirty="0" smtClean="0">
                <a:solidFill>
                  <a:schemeClr val="tx1"/>
                </a:solidFill>
                <a:latin typeface="Arial" panose="020B0604020202020204" pitchFamily="34" charset="0"/>
                <a:cs typeface="Arial" panose="020B0604020202020204" pitchFamily="34" charset="0"/>
              </a:rPr>
              <a:t> in the EU, 2015</a:t>
            </a:r>
            <a:endParaRPr lang="en-GB" sz="1000" b="1"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4569768" y="3290501"/>
            <a:ext cx="4178696" cy="246221"/>
          </a:xfrm>
          <a:prstGeom prst="rect">
            <a:avLst/>
          </a:prstGeom>
        </p:spPr>
        <p:txBody>
          <a:bodyPr wrap="square">
            <a:spAutoFit/>
          </a:bodyPr>
          <a:lstStyle/>
          <a:p>
            <a:r>
              <a:rPr lang="en-GB" sz="1000" i="1" dirty="0">
                <a:solidFill>
                  <a:schemeClr val="tx1"/>
                </a:solidFill>
                <a:latin typeface="Arial" panose="020B0604020202020204" pitchFamily="34" charset="0"/>
                <a:cs typeface="Arial" panose="020B0604020202020204" pitchFamily="34" charset="0"/>
              </a:rPr>
              <a:t>Source: Commission services based on Eurostat data</a:t>
            </a:r>
            <a:endParaRPr lang="en-GB"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1648979"/>
      </p:ext>
    </p:extLst>
  </p:cSld>
  <p:clrMapOvr>
    <a:masterClrMapping/>
  </p:clrMapOvr>
</p:sld>
</file>

<file path=ppt/theme/theme1.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ln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corebo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corebo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corebo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EC Document" ma:contentTypeID="0x010100258AA79CEB83498886A3A086811232500072F914170DA0D9439B62CC24837C79FB" ma:contentTypeVersion="9" ma:contentTypeDescription="Create a new document." ma:contentTypeScope="" ma:versionID="79b618fcb811df923de8dbc3dc485592">
  <xsd:schema xmlns:xsd="http://www.w3.org/2001/XMLSchema" xmlns:xs="http://www.w3.org/2001/XMLSchema" xmlns:p="http://schemas.microsoft.com/office/2006/metadata/properties" xmlns:ns3="aca44eb3-90b9-4c2a-b283-cfea836dae83" targetNamespace="http://schemas.microsoft.com/office/2006/metadata/properties" ma:root="true" ma:fieldsID="5dd8b6d8ba9f5a42420feff15d64ddcf" ns3:_="">
    <xsd:import namespace="aca44eb3-90b9-4c2a-b283-cfea836dae83"/>
    <xsd:element name="properties">
      <xsd:complexType>
        <xsd:sequence>
          <xsd:element name="documentManagement">
            <xsd:complexType>
              <xsd:all>
                <xsd:element ref="ns3:EC_Collab_Reference" minOccurs="0"/>
                <xsd:element ref="ns3:EC_Collab_DocumentLangu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44eb3-90b9-4c2a-b283-cfea836dae83" elementFormDefault="qualified">
    <xsd:import namespace="http://schemas.microsoft.com/office/2006/documentManagement/types"/>
    <xsd:import namespace="http://schemas.microsoft.com/office/infopath/2007/PartnerControls"/>
    <xsd:element name="EC_Collab_Reference" ma:index="12" nillable="true" ma:displayName="Reference" ma:internalName="EC_Collab_Reference">
      <xsd:simpleType>
        <xsd:restriction base="dms:Text"/>
      </xsd:simpleType>
    </xsd:element>
    <xsd:element name="EC_Collab_DocumentLanguage" ma:index="13" nillable="true" ma:displayName="Language" ma:default="EN" ma:internalName="EC_Collab_DocumentLanguage" ma:readOnly="false">
      <xsd:simpleType>
        <xsd:restriction base="dms:Choice">
          <xsd:enumeration value="BG"/>
          <xsd:enumeration value="ES"/>
          <xsd:enumeration value="CS"/>
          <xsd:enumeration value="DA"/>
          <xsd:enumeration value="DE"/>
          <xsd:enumeration value="ET"/>
          <xsd:enumeration value="EL"/>
          <xsd:enumeration value="EN"/>
          <xsd:enumeration value="FR"/>
          <xsd:enumeration value="GA"/>
          <xsd:enumeration value="IT"/>
          <xsd:enumeration value="LT"/>
          <xsd:enumeration value="LV"/>
          <xsd:enumeration value="HU"/>
          <xsd:enumeration value="MT"/>
          <xsd:enumeration value="NL"/>
          <xsd:enumeration value="PL"/>
          <xsd:enumeration value="PT"/>
          <xsd:enumeration value="RO"/>
          <xsd:enumeration value="SK"/>
          <xsd:enumeration value="SL"/>
          <xsd:enumeration value="FI"/>
          <xsd:enumeration value="SV"/>
          <xsd:enumeration value="HR"/>
          <xsd:enumeration value="MK"/>
          <xsd:enumeration value="TR"/>
          <xsd:enumeration value="EU"/>
          <xsd:enumeration value="CA"/>
          <xsd:enumeration value="GL"/>
          <xsd:enumeration value="AB"/>
          <xsd:enumeration value="AA"/>
          <xsd:enumeration value="AF"/>
          <xsd:enumeration value="AK"/>
          <xsd:enumeration value="SQ"/>
          <xsd:enumeration value="AM"/>
          <xsd:enumeration value="AR"/>
          <xsd:enumeration value="AN"/>
          <xsd:enumeration value="HY"/>
          <xsd:enumeration value="AS"/>
          <xsd:enumeration value="AV"/>
          <xsd:enumeration value="AE"/>
          <xsd:enumeration value="AY"/>
          <xsd:enumeration value="AZ"/>
          <xsd:enumeration value="BM"/>
          <xsd:enumeration value="BA"/>
          <xsd:enumeration value="BE"/>
          <xsd:enumeration value="BN"/>
          <xsd:enumeration value="BH"/>
          <xsd:enumeration value="BI"/>
          <xsd:enumeration value="NB"/>
          <xsd:enumeration value="BS"/>
          <xsd:enumeration value="BR"/>
          <xsd:enumeration value="MY"/>
          <xsd:enumeration value="KM"/>
          <xsd:enumeration value="CH"/>
          <xsd:enumeration value="CE"/>
          <xsd:enumeration value="NY"/>
          <xsd:enumeration value="ZH"/>
          <xsd:enumeration value="CU"/>
          <xsd:enumeration value="CV"/>
          <xsd:enumeration value="KW"/>
          <xsd:enumeration value="CO"/>
          <xsd:enumeration value="CR"/>
          <xsd:enumeration value="DV"/>
          <xsd:enumeration value="DZ"/>
          <xsd:enumeration value="EO"/>
          <xsd:enumeration value="EE"/>
          <xsd:enumeration value="FO"/>
          <xsd:enumeration value="FJ"/>
          <xsd:enumeration value="FF"/>
          <xsd:enumeration value="GD"/>
          <xsd:enumeration value="LG"/>
          <xsd:enumeration value="KA"/>
          <xsd:enumeration value="GN"/>
          <xsd:enumeration value="GU"/>
          <xsd:enumeration value="HT"/>
          <xsd:enumeration value="HA"/>
          <xsd:enumeration value="HE"/>
          <xsd:enumeration value="HZ"/>
          <xsd:enumeration value="HI"/>
          <xsd:enumeration value="HO"/>
          <xsd:enumeration value="IS"/>
          <xsd:enumeration value="IO"/>
          <xsd:enumeration value="IG"/>
          <xsd:enumeration value="ID"/>
          <xsd:enumeration value="IA"/>
          <xsd:enumeration value="IE"/>
          <xsd:enumeration value="IU"/>
          <xsd:enumeration value="IK"/>
          <xsd:enumeration value="JA"/>
          <xsd:enumeration value="JV"/>
          <xsd:enumeration value="KL"/>
          <xsd:enumeration value="KN"/>
          <xsd:enumeration value="KR"/>
          <xsd:enumeration value="KS"/>
          <xsd:enumeration value="KK"/>
          <xsd:enumeration value="KI"/>
          <xsd:enumeration value="RW"/>
          <xsd:enumeration value="KY"/>
          <xsd:enumeration value="KV"/>
          <xsd:enumeration value="KG"/>
          <xsd:enumeration value="KO"/>
          <xsd:enumeration value="KJ"/>
          <xsd:enumeration value="KU"/>
          <xsd:enumeration value="LO"/>
          <xsd:enumeration value="LA"/>
          <xsd:enumeration value="LI"/>
          <xsd:enumeration value="LN"/>
          <xsd:enumeration value="LU"/>
          <xsd:enumeration value="LB"/>
          <xsd:enumeration value="MG"/>
          <xsd:enumeration value="MS"/>
          <xsd:enumeration value="ML"/>
          <xsd:enumeration value="GV"/>
          <xsd:enumeration value="MI"/>
          <xsd:enumeration value="MR"/>
          <xsd:enumeration value="MH"/>
          <xsd:enumeration value="MN"/>
          <xsd:enumeration value="NA"/>
          <xsd:enumeration value="NV"/>
          <xsd:enumeration value="ND"/>
          <xsd:enumeration value="NR"/>
          <xsd:enumeration value="NG"/>
          <xsd:enumeration value="NE"/>
          <xsd:enumeration value="SE"/>
          <xsd:enumeration value="NO"/>
          <xsd:enumeration value="NN"/>
          <xsd:enumeration value="OC"/>
          <xsd:enumeration value="OJ"/>
          <xsd:enumeration value="OR"/>
          <xsd:enumeration value="OM"/>
          <xsd:enumeration value="OS"/>
          <xsd:enumeration value="PI"/>
          <xsd:enumeration value="PA"/>
          <xsd:enumeration value="FA"/>
          <xsd:enumeration value="PS"/>
          <xsd:enumeration value="QU"/>
          <xsd:enumeration value="RM"/>
          <xsd:enumeration value="RN"/>
          <xsd:enumeration value="RU"/>
          <xsd:enumeration value="SM"/>
          <xsd:enumeration value="SG"/>
          <xsd:enumeration value="SA"/>
          <xsd:enumeration value="SC"/>
          <xsd:enumeration value="SR"/>
          <xsd:enumeration value="SN"/>
          <xsd:enumeration value="II"/>
          <xsd:enumeration value="SD"/>
          <xsd:enumeration value="SI"/>
          <xsd:enumeration value="SO"/>
          <xsd:enumeration value="ST"/>
          <xsd:enumeration value="SU"/>
          <xsd:enumeration value="SW"/>
          <xsd:enumeration value="SS"/>
          <xsd:enumeration value="TL"/>
          <xsd:enumeration value="TY"/>
          <xsd:enumeration value="TG"/>
          <xsd:enumeration value="TA"/>
          <xsd:enumeration value="TT"/>
          <xsd:enumeration value="TE"/>
          <xsd:enumeration value="TH"/>
          <xsd:enumeration value="BO"/>
          <xsd:enumeration value="TI"/>
          <xsd:enumeration value="TO"/>
          <xsd:enumeration value="TS"/>
          <xsd:enumeration value="TN"/>
          <xsd:enumeration value="TK"/>
          <xsd:enumeration value="TW"/>
          <xsd:enumeration value="UG"/>
          <xsd:enumeration value="UK"/>
          <xsd:enumeration value="UR"/>
          <xsd:enumeration value="UZ"/>
          <xsd:enumeration value="VE"/>
          <xsd:enumeration value="VI"/>
          <xsd:enumeration value="VO"/>
          <xsd:enumeration value="WA"/>
          <xsd:enumeration value="CY"/>
          <xsd:enumeration value="FY"/>
          <xsd:enumeration value="WO"/>
          <xsd:enumeration value="XH"/>
          <xsd:enumeration value="YI"/>
          <xsd:enumeration value="YO"/>
          <xsd:enumeration value="ZA"/>
          <xsd:enumeration value="ZU"/>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ma:index="8" ma:displayName="Subject"/>
        <xsd:element ref="dc:description" minOccurs="0" maxOccurs="1" ma:index="11" ma:displayName="Comments"/>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C_Collab_DocumentLanguage xmlns="aca44eb3-90b9-4c2a-b283-cfea836dae83">EN</EC_Collab_DocumentLanguage>
    <EC_Collab_Reference xmlns="aca44eb3-90b9-4c2a-b283-cfea836dae83" xsi:nil="true"/>
  </documentManagement>
</p:properties>
</file>

<file path=customXml/itemProps1.xml><?xml version="1.0" encoding="utf-8"?>
<ds:datastoreItem xmlns:ds="http://schemas.openxmlformats.org/officeDocument/2006/customXml" ds:itemID="{62D46C22-90E1-48F3-9896-AD9B18BAC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a44eb3-90b9-4c2a-b283-cfea836da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FFBEA4-983C-4F9F-B722-C1C2254FA49C}">
  <ds:schemaRefs>
    <ds:schemaRef ds:uri="http://schemas.microsoft.com/sharepoint/v3/contenttype/forms"/>
  </ds:schemaRefs>
</ds:datastoreItem>
</file>

<file path=customXml/itemProps3.xml><?xml version="1.0" encoding="utf-8"?>
<ds:datastoreItem xmlns:ds="http://schemas.openxmlformats.org/officeDocument/2006/customXml" ds:itemID="{7D70EA41-309C-44DA-A26C-5C3BE96B9CD4}">
  <ds:schemaRefs>
    <ds:schemaRef ds:uri="http://schemas.openxmlformats.org/package/2006/metadata/core-properties"/>
    <ds:schemaRef ds:uri="http://schemas.microsoft.com/office/infopath/2007/PartnerControls"/>
    <ds:schemaRef ds:uri="http://www.w3.org/XML/1998/namespace"/>
    <ds:schemaRef ds:uri="http://purl.org/dc/elements/1.1/"/>
    <ds:schemaRef ds:uri="http://purl.org/dc/dcmitype/"/>
    <ds:schemaRef ds:uri="http://schemas.microsoft.com/office/2006/documentManagement/types"/>
    <ds:schemaRef ds:uri="aca44eb3-90b9-4c2a-b283-cfea836dae8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11238</TotalTime>
  <Words>1666</Words>
  <Application>Microsoft Office PowerPoint</Application>
  <PresentationFormat>On-screen Show (4:3)</PresentationFormat>
  <Paragraphs>126</Paragraphs>
  <Slides>13</Slides>
  <Notes>1</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Blank</vt:lpstr>
      <vt:lpstr>scoreboard</vt:lpstr>
      <vt:lpstr>1_scoreboard</vt:lpstr>
      <vt:lpstr>2_scoreboard</vt:lpstr>
      <vt:lpstr>Human Capital: Digital inclusion and skills</vt:lpstr>
      <vt:lpstr>For the Human Capital dimension of the Digital Economy and Society Index (DESI), the highest scores were achieved by Finland, Sweden, the United Kingdom and Luxembourg. Romania, Bulgaria, Greece, Cyprus and Italy had the lowest scores.</vt:lpstr>
      <vt:lpstr>PowerPoint Presentation</vt:lpstr>
      <vt:lpstr>Rates of weekly internet use across the EU Member States remain quite dispersed, but there has been significant catch-up over time.</vt:lpstr>
      <vt:lpstr>The number of non-internet users continues its gradual downward trend and big improvements have been made in some countries with large rates of non-users. However 16 % of the EU population has still never used the internet.</vt:lpstr>
      <vt:lpstr>The biggest barriers to internet access at home in the EU are lack of need, insufficient skills and cost barriers. In particular, lack of skills has increased in importance as a reason over time.</vt:lpstr>
      <vt:lpstr>In 2015 45 % of the EU population had an insufficient level of digital skills. 21 % had none at all, as they did not use the internet.</vt:lpstr>
      <vt:lpstr>In 2015 37 % of the EU labour force had an insufficient level of digital skills.13 % had no digital skills at all, as they did not use the internet.</vt:lpstr>
      <vt:lpstr>Internet users in the EU most lack the digital skills needed to use basic software tools which are increasingly seen as indispensable in the workplace and beyond</vt:lpstr>
      <vt:lpstr>EU digital citizens are not always able to protect themselves, their data and their privacy. </vt:lpstr>
      <vt:lpstr>Over the last decade, employment of ICT specialists has grown by 2.9 million in the EU. By contrast, total employment has not improved and has been falling since the onset of the crisis in 2008.</vt:lpstr>
      <vt:lpstr>The EU has a growing deficit of ICT professional skills, forecast to reach 756 000 by 2020.</vt:lpstr>
      <vt:lpstr>The Commission's Grand Coalition for Digital Jobs initiative and the 13 national coalitions have led to the training of an estimated over 2 million people since the initiative's launch in 2013.</vt:lpstr>
    </vt:vector>
  </TitlesOfParts>
  <Company>European Commission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Capital</dc:title>
  <dc:creator>MATEUS Alexandre (CNECT)</dc:creator>
  <cp:lastModifiedBy>CIGAN Heidi (INFSO)</cp:lastModifiedBy>
  <cp:revision>338</cp:revision>
  <cp:lastPrinted>2015-03-13T12:34:17Z</cp:lastPrinted>
  <dcterms:created xsi:type="dcterms:W3CDTF">2014-04-10T07:09:55Z</dcterms:created>
  <dcterms:modified xsi:type="dcterms:W3CDTF">2016-05-20T10:25:43Z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0x010100258AA79CEB83498886A3A086811232500072F914170DA0D9439B62CC24837C79FB</vt:lpwstr>
  </property>
</Properties>
</file>