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82" autoAdjust="0"/>
    <p:restoredTop sz="94660"/>
  </p:normalViewPr>
  <p:slideViewPr>
    <p:cSldViewPr snapToGrid="0">
      <p:cViewPr>
        <p:scale>
          <a:sx n="150" d="100"/>
          <a:sy n="150" d="100"/>
        </p:scale>
        <p:origin x="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841E-ECB5-4B84-AED5-5AB15DEF9AFB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7777-150B-478B-9BBA-B469163EF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05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841E-ECB5-4B84-AED5-5AB15DEF9AFB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7777-150B-478B-9BBA-B469163EF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67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841E-ECB5-4B84-AED5-5AB15DEF9AFB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7777-150B-478B-9BBA-B469163EF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82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841E-ECB5-4B84-AED5-5AB15DEF9AFB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7777-150B-478B-9BBA-B469163EF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433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841E-ECB5-4B84-AED5-5AB15DEF9AFB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7777-150B-478B-9BBA-B469163EF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46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841E-ECB5-4B84-AED5-5AB15DEF9AFB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7777-150B-478B-9BBA-B469163EF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33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841E-ECB5-4B84-AED5-5AB15DEF9AFB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7777-150B-478B-9BBA-B469163EF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84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841E-ECB5-4B84-AED5-5AB15DEF9AFB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7777-150B-478B-9BBA-B469163EF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77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841E-ECB5-4B84-AED5-5AB15DEF9AFB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7777-150B-478B-9BBA-B469163EF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13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841E-ECB5-4B84-AED5-5AB15DEF9AFB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7777-150B-478B-9BBA-B469163EF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59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841E-ECB5-4B84-AED5-5AB15DEF9AFB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7777-150B-478B-9BBA-B469163EF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37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E841E-ECB5-4B84-AED5-5AB15DEF9AFB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D7777-150B-478B-9BBA-B469163EF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35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60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12" Type="http://schemas.openxmlformats.org/officeDocument/2006/relationships/image" Target="../media/image22.png"/><Relationship Id="rId17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png"/><Relationship Id="rId20" Type="http://schemas.openxmlformats.org/officeDocument/2006/relationships/image" Target="../media/image300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11" Type="http://schemas.openxmlformats.org/officeDocument/2006/relationships/image" Target="../media/image21.png"/><Relationship Id="rId5" Type="http://schemas.openxmlformats.org/officeDocument/2006/relationships/oleObject" Target="../embeddings/oleObject1.bin"/><Relationship Id="rId15" Type="http://schemas.openxmlformats.org/officeDocument/2006/relationships/image" Target="../media/image30.png"/><Relationship Id="rId10" Type="http://schemas.openxmlformats.org/officeDocument/2006/relationships/image" Target="../media/image20.png"/><Relationship Id="rId19" Type="http://schemas.openxmlformats.org/officeDocument/2006/relationships/image" Target="../media/image70.png"/><Relationship Id="rId4" Type="http://schemas.openxmlformats.org/officeDocument/2006/relationships/image" Target="../media/image29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18.wmf"/><Relationship Id="rId1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.png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33.png"/><Relationship Id="rId5" Type="http://schemas.openxmlformats.org/officeDocument/2006/relationships/image" Target="../media/image17.wmf"/><Relationship Id="rId15" Type="http://schemas.openxmlformats.org/officeDocument/2006/relationships/image" Target="../media/image36.png"/><Relationship Id="rId10" Type="http://schemas.openxmlformats.org/officeDocument/2006/relationships/image" Target="../media/image32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10.png"/><Relationship Id="rId3" Type="http://schemas.openxmlformats.org/officeDocument/2006/relationships/image" Target="../media/image80.png"/><Relationship Id="rId7" Type="http://schemas.openxmlformats.org/officeDocument/2006/relationships/image" Target="../media/image160.png"/><Relationship Id="rId12" Type="http://schemas.openxmlformats.org/officeDocument/2006/relationships/image" Target="../media/image28.png"/><Relationship Id="rId2" Type="http://schemas.openxmlformats.org/officeDocument/2006/relationships/image" Target="../media/image20.emf"/><Relationship Id="rId16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5" Type="http://schemas.openxmlformats.org/officeDocument/2006/relationships/image" Target="../media/image100.png"/><Relationship Id="rId15" Type="http://schemas.openxmlformats.org/officeDocument/2006/relationships/image" Target="../media/image130.png"/><Relationship Id="rId10" Type="http://schemas.openxmlformats.org/officeDocument/2006/relationships/image" Target="../media/image26.png"/><Relationship Id="rId4" Type="http://schemas.openxmlformats.org/officeDocument/2006/relationships/image" Target="../media/image90.png"/><Relationship Id="rId9" Type="http://schemas.openxmlformats.org/officeDocument/2006/relationships/image" Target="../media/image25.png"/><Relationship Id="rId14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AML – paper images	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Prepared by </a:t>
            </a:r>
            <a:r>
              <a:rPr lang="en-GB" dirty="0" err="1" smtClean="0"/>
              <a:t>Petar</a:t>
            </a:r>
            <a:r>
              <a:rPr lang="en-GB" dirty="0" smtClean="0"/>
              <a:t> </a:t>
            </a:r>
            <a:r>
              <a:rPr lang="en-GB" dirty="0" err="1" smtClean="0"/>
              <a:t>Tzenov</a:t>
            </a:r>
            <a:r>
              <a:rPr lang="en-GB" dirty="0" smtClean="0"/>
              <a:t> and </a:t>
            </a:r>
            <a:r>
              <a:rPr lang="en-GB" dirty="0" err="1" smtClean="0"/>
              <a:t>Longway</a:t>
            </a:r>
            <a:r>
              <a:rPr lang="en-GB" dirty="0" smtClean="0"/>
              <a:t> </a:t>
            </a:r>
            <a:r>
              <a:rPr lang="en-GB" dirty="0" err="1" smtClean="0"/>
              <a:t>Zhong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218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 guidelines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vector graphics ONLY</a:t>
            </a:r>
          </a:p>
          <a:p>
            <a:r>
              <a:rPr lang="en-GB" dirty="0" smtClean="0"/>
              <a:t>Make sure image labels, number etc. are large enough to be clearly visible &amp; distinctive once included in the paper </a:t>
            </a:r>
          </a:p>
          <a:p>
            <a:r>
              <a:rPr lang="en-GB" dirty="0" smtClean="0"/>
              <a:t>For label text use Arial text only. </a:t>
            </a:r>
          </a:p>
          <a:p>
            <a:r>
              <a:rPr lang="en-GB" dirty="0" smtClean="0"/>
              <a:t>Export images as EPS using metafile converter program or alternatively use </a:t>
            </a:r>
            <a:r>
              <a:rPr lang="en-GB" dirty="0" err="1" smtClean="0"/>
              <a:t>inkscape</a:t>
            </a:r>
            <a:r>
              <a:rPr lang="en-GB" dirty="0" smtClean="0"/>
              <a:t> (both open source and free)!   </a:t>
            </a:r>
          </a:p>
          <a:p>
            <a:r>
              <a:rPr lang="en-GB" dirty="0" smtClean="0"/>
              <a:t>To each new “slide” add title describing what is displayed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430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itle 3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 Schematic</a:t>
            </a:r>
            <a:endParaRPr lang="en-GB" dirty="0"/>
          </a:p>
        </p:txBody>
      </p:sp>
      <p:grpSp>
        <p:nvGrpSpPr>
          <p:cNvPr id="373" name="Group 372"/>
          <p:cNvGrpSpPr/>
          <p:nvPr/>
        </p:nvGrpSpPr>
        <p:grpSpPr>
          <a:xfrm>
            <a:off x="2676796" y="2050783"/>
            <a:ext cx="7200000" cy="2880000"/>
            <a:chOff x="2676796" y="2050783"/>
            <a:chExt cx="7200000" cy="2880000"/>
          </a:xfrm>
        </p:grpSpPr>
        <p:grpSp>
          <p:nvGrpSpPr>
            <p:cNvPr id="338" name="Group 337"/>
            <p:cNvGrpSpPr/>
            <p:nvPr/>
          </p:nvGrpSpPr>
          <p:grpSpPr>
            <a:xfrm>
              <a:off x="2676796" y="2050783"/>
              <a:ext cx="7200000" cy="2880000"/>
              <a:chOff x="1620098" y="2073643"/>
              <a:chExt cx="6762208" cy="3247752"/>
            </a:xfrm>
          </p:grpSpPr>
          <p:grpSp>
            <p:nvGrpSpPr>
              <p:cNvPr id="331" name="Group 330"/>
              <p:cNvGrpSpPr/>
              <p:nvPr/>
            </p:nvGrpSpPr>
            <p:grpSpPr>
              <a:xfrm>
                <a:off x="1620098" y="2073643"/>
                <a:ext cx="3344620" cy="3247752"/>
                <a:chOff x="1620098" y="2073643"/>
                <a:chExt cx="3344620" cy="3247752"/>
              </a:xfrm>
            </p:grpSpPr>
            <p:grpSp>
              <p:nvGrpSpPr>
                <p:cNvPr id="325" name="Group 324"/>
                <p:cNvGrpSpPr/>
                <p:nvPr/>
              </p:nvGrpSpPr>
              <p:grpSpPr>
                <a:xfrm>
                  <a:off x="1620098" y="2555698"/>
                  <a:ext cx="3344620" cy="2765697"/>
                  <a:chOff x="1435948" y="2555698"/>
                  <a:chExt cx="3344620" cy="2765697"/>
                </a:xfrm>
              </p:grpSpPr>
              <p:cxnSp>
                <p:nvCxnSpPr>
                  <p:cNvPr id="205" name="Elbow Connector 204"/>
                  <p:cNvCxnSpPr>
                    <a:stCxn id="156" idx="0"/>
                    <a:endCxn id="23" idx="0"/>
                  </p:cNvCxnSpPr>
                  <p:nvPr/>
                </p:nvCxnSpPr>
                <p:spPr>
                  <a:xfrm rot="5400000" flipH="1" flipV="1">
                    <a:off x="4224070" y="3346631"/>
                    <a:ext cx="578397" cy="534598"/>
                  </a:xfrm>
                  <a:prstGeom prst="bentConnector2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9" name="Group 308"/>
                  <p:cNvGrpSpPr/>
                  <p:nvPr/>
                </p:nvGrpSpPr>
                <p:grpSpPr>
                  <a:xfrm>
                    <a:off x="1435948" y="2555698"/>
                    <a:ext cx="3280959" cy="2765697"/>
                    <a:chOff x="871774" y="2551635"/>
                    <a:chExt cx="3280959" cy="2765697"/>
                  </a:xfrm>
                </p:grpSpPr>
                <p:sp>
                  <p:nvSpPr>
                    <p:cNvPr id="4" name="Oval 3"/>
                    <p:cNvSpPr/>
                    <p:nvPr/>
                  </p:nvSpPr>
                  <p:spPr>
                    <a:xfrm>
                      <a:off x="2018859" y="2551635"/>
                      <a:ext cx="576000" cy="216000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0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</a:t>
                      </a:r>
                      <a:endParaRPr lang="en-GB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6" name="Straight Arrow Connector 5"/>
                    <p:cNvCxnSpPr>
                      <a:stCxn id="4" idx="4"/>
                      <a:endCxn id="265" idx="0"/>
                    </p:cNvCxnSpPr>
                    <p:nvPr/>
                  </p:nvCxnSpPr>
                  <p:spPr>
                    <a:xfrm flipH="1">
                      <a:off x="2304164" y="2767635"/>
                      <a:ext cx="2695" cy="165119"/>
                    </a:xfrm>
                    <a:prstGeom prst="straightConnector1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56" name="Rectangle 155"/>
                        <p:cNvSpPr/>
                        <p:nvPr/>
                      </p:nvSpPr>
                      <p:spPr>
                        <a:xfrm>
                          <a:off x="3210856" y="3899064"/>
                          <a:ext cx="941877" cy="406297"/>
                        </a:xfrm>
                        <a:prstGeom prst="rect">
                          <a:avLst/>
                        </a:prstGeom>
                        <a:ln w="6350"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sz="800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  <m:r>
                                <a:rPr lang="en-GB" sz="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8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GB" sz="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  <m:r>
                                <a:rPr lang="en-GB" sz="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800" i="1">
                                      <a:latin typeface="Cambria Math" panose="02040503050406030204" pitchFamily="18" charset="0"/>
                                    </a:rPr>
                                    <m:t>𝑈𝐿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  <m:r>
                                <a:rPr lang="en-GB" sz="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GB" sz="800" i="1" dirty="0" smtClean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GB" sz="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GB" sz="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oMath>
                          </a14:m>
                          <a:r>
                            <a:rPr lang="en-GB" sz="800" dirty="0" smtClean="0"/>
                            <a:t> … </a:t>
                          </a:r>
                          <a:endParaRPr lang="en-GB" sz="800" dirty="0"/>
                        </a:p>
                      </p:txBody>
                    </p:sp>
                  </mc:Choice>
                  <mc:Fallback>
                    <p:sp>
                      <p:nvSpPr>
                        <p:cNvPr id="156" name="Rectangle 155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210856" y="3899064"/>
                          <a:ext cx="941877" cy="406297"/>
                        </a:xfrm>
                        <a:prstGeom prst="rect">
                          <a:avLst/>
                        </a:prstGeom>
                        <a:blipFill rotWithShape="0">
                          <a:blip r:embed="rId2"/>
                          <a:stretch>
                            <a:fillRect b="-1667"/>
                          </a:stretch>
                        </a:blipFill>
                        <a:ln w="6350"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GB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03" name="Straight Arrow Connector 202"/>
                    <p:cNvCxnSpPr>
                      <a:stCxn id="261" idx="2"/>
                      <a:endCxn id="209" idx="2"/>
                    </p:cNvCxnSpPr>
                    <p:nvPr/>
                  </p:nvCxnSpPr>
                  <p:spPr>
                    <a:xfrm flipV="1">
                      <a:off x="1133041" y="4031199"/>
                      <a:ext cx="403335" cy="3379"/>
                    </a:xfrm>
                    <a:prstGeom prst="straightConnector1">
                      <a:avLst/>
                    </a:prstGeom>
                    <a:ln w="63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9" name="Oval 208"/>
                    <p:cNvSpPr/>
                    <p:nvPr/>
                  </p:nvSpPr>
                  <p:spPr>
                    <a:xfrm>
                      <a:off x="1536376" y="4007521"/>
                      <a:ext cx="42934" cy="473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217" name="Elbow Connector 216"/>
                    <p:cNvCxnSpPr>
                      <a:stCxn id="256" idx="1"/>
                      <a:endCxn id="261" idx="1"/>
                    </p:cNvCxnSpPr>
                    <p:nvPr/>
                  </p:nvCxnSpPr>
                  <p:spPr>
                    <a:xfrm rot="10800000">
                      <a:off x="1002409" y="4527349"/>
                      <a:ext cx="812085" cy="558731"/>
                    </a:xfrm>
                    <a:prstGeom prst="bentConnector2">
                      <a:avLst/>
                    </a:prstGeom>
                    <a:ln w="63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1" name="Oval 220"/>
                    <p:cNvSpPr/>
                    <p:nvPr/>
                  </p:nvSpPr>
                  <p:spPr>
                    <a:xfrm>
                      <a:off x="2282393" y="3357166"/>
                      <a:ext cx="42934" cy="473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224" name="Straight Arrow Connector 223"/>
                    <p:cNvCxnSpPr>
                      <a:stCxn id="265" idx="2"/>
                      <a:endCxn id="221" idx="0"/>
                    </p:cNvCxnSpPr>
                    <p:nvPr/>
                  </p:nvCxnSpPr>
                  <p:spPr>
                    <a:xfrm flipH="1">
                      <a:off x="2303860" y="3163512"/>
                      <a:ext cx="304" cy="193654"/>
                    </a:xfrm>
                    <a:prstGeom prst="straightConnector1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52" name="Group 251"/>
                    <p:cNvGrpSpPr/>
                    <p:nvPr/>
                  </p:nvGrpSpPr>
                  <p:grpSpPr>
                    <a:xfrm>
                      <a:off x="1558478" y="3388957"/>
                      <a:ext cx="1531930" cy="1295054"/>
                      <a:chOff x="1558478" y="3388957"/>
                      <a:chExt cx="1531930" cy="1295054"/>
                    </a:xfrm>
                  </p:grpSpPr>
                  <p:sp>
                    <p:nvSpPr>
                      <p:cNvPr id="7" name="Rectangle 6"/>
                      <p:cNvSpPr/>
                      <p:nvPr/>
                    </p:nvSpPr>
                    <p:spPr>
                      <a:xfrm>
                        <a:off x="1699261" y="3520035"/>
                        <a:ext cx="1267578" cy="269226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000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SP solver</a:t>
                        </a:r>
                        <a:endParaRPr lang="en-GB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cxnSp>
                    <p:nvCxnSpPr>
                      <p:cNvPr id="10" name="Straight Arrow Connector 9"/>
                      <p:cNvCxnSpPr>
                        <a:stCxn id="7" idx="2"/>
                        <a:endCxn id="215" idx="0"/>
                      </p:cNvCxnSpPr>
                      <p:nvPr/>
                    </p:nvCxnSpPr>
                    <p:spPr>
                      <a:xfrm flipH="1">
                        <a:off x="2333048" y="3789261"/>
                        <a:ext cx="2" cy="132706"/>
                      </a:xfrm>
                      <a:prstGeom prst="straightConnector1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1699261" y="4288336"/>
                        <a:ext cx="1267578" cy="269226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000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EMC simulation</a:t>
                        </a:r>
                        <a:endParaRPr lang="en-GB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15" name="Rectangle 214"/>
                          <p:cNvSpPr/>
                          <p:nvPr/>
                        </p:nvSpPr>
                        <p:spPr>
                          <a:xfrm>
                            <a:off x="1961628" y="3921967"/>
                            <a:ext cx="742840" cy="225446"/>
                          </a:xfrm>
                          <a:prstGeom prst="rect">
                            <a:avLst/>
                          </a:prstGeom>
                          <a:ln w="6350"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GB" sz="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𝛹</m:t>
                                      </m:r>
                                    </m:e>
                                    <m:sub>
                                      <m:r>
                                        <a:rPr lang="en-GB" sz="800" b="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800" b="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GB" sz="800" b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d>
                                  <m:r>
                                    <a:rPr lang="en-GB" sz="800" b="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GB" sz="800" b="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d>
                                  <m:r>
                                    <a:rPr lang="en-GB" sz="800" b="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oMath>
                              </m:oMathPara>
                            </a14:m>
                            <a:endParaRPr lang="en-GB" sz="800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215" name="Rectangle 214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961628" y="3921967"/>
                            <a:ext cx="742840" cy="225446"/>
                          </a:xfrm>
                          <a:prstGeom prst="rect">
                            <a:avLst/>
                          </a:prstGeom>
                          <a:blipFill rotWithShape="0">
                            <a:blip r:embed="rId3"/>
                            <a:stretch>
                              <a:fillRect b="-2941"/>
                            </a:stretch>
                          </a:blipFill>
                          <a:ln w="6350"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GB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237" name="Rounded Rectangle 236"/>
                      <p:cNvSpPr/>
                      <p:nvPr/>
                    </p:nvSpPr>
                    <p:spPr>
                      <a:xfrm>
                        <a:off x="1558478" y="3388957"/>
                        <a:ext cx="1531930" cy="1295054"/>
                      </a:xfrm>
                      <a:prstGeom prst="round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1000"/>
                      </a:p>
                    </p:txBody>
                  </p:sp>
                  <p:cxnSp>
                    <p:nvCxnSpPr>
                      <p:cNvPr id="240" name="Straight Arrow Connector 239"/>
                      <p:cNvCxnSpPr>
                        <a:stCxn id="215" idx="2"/>
                        <a:endCxn id="11" idx="0"/>
                      </p:cNvCxnSpPr>
                      <p:nvPr/>
                    </p:nvCxnSpPr>
                    <p:spPr>
                      <a:xfrm>
                        <a:off x="2333048" y="4147413"/>
                        <a:ext cx="2" cy="140923"/>
                      </a:xfrm>
                      <a:prstGeom prst="straightConnector1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58" name="Group 257"/>
                    <p:cNvGrpSpPr/>
                    <p:nvPr/>
                  </p:nvGrpSpPr>
                  <p:grpSpPr>
                    <a:xfrm>
                      <a:off x="1814493" y="4854825"/>
                      <a:ext cx="980348" cy="462507"/>
                      <a:chOff x="1842874" y="4895305"/>
                      <a:chExt cx="980348" cy="462507"/>
                    </a:xfrm>
                  </p:grpSpPr>
                  <p:sp>
                    <p:nvSpPr>
                      <p:cNvPr id="256" name="Diamond 255"/>
                      <p:cNvSpPr/>
                      <p:nvPr/>
                    </p:nvSpPr>
                    <p:spPr>
                      <a:xfrm>
                        <a:off x="1842874" y="4895305"/>
                        <a:ext cx="980348" cy="462507"/>
                      </a:xfrm>
                      <a:prstGeom prst="diamond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1000" b="1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57" name="TextBox 256"/>
                          <p:cNvSpPr txBox="1"/>
                          <p:nvPr/>
                        </p:nvSpPr>
                        <p:spPr>
                          <a:xfrm>
                            <a:off x="1982608" y="5002168"/>
                            <a:ext cx="705899" cy="242695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GB" sz="1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GB" sz="1000" b="1" i="0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sSub>
                                    <m:sSubPr>
                                      <m:ctrlPr>
                                        <a:rPr lang="en-GB" sz="1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0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GB" sz="1000" b="1" i="1" smtClean="0">
                                          <a:latin typeface="Cambria Math" panose="02040503050406030204" pitchFamily="18" charset="0"/>
                                        </a:rPr>
                                        <m:t>𝒆𝒏𝒅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GB" sz="1000" b="1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257" name="TextBox 256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982608" y="5002168"/>
                            <a:ext cx="705899" cy="242695"/>
                          </a:xfrm>
                          <a:prstGeom prst="rect">
                            <a:avLst/>
                          </a:prstGeom>
                          <a:blipFill rotWithShape="0">
                            <a:blip r:embed="rId4"/>
                            <a:stretch>
                              <a:fillRect b="-5714"/>
                            </a:stretch>
                          </a:blipFill>
                          <a:ln w="6350">
                            <a:noFill/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GB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61" name="Rectangle 260"/>
                        <p:cNvSpPr/>
                        <p:nvPr/>
                      </p:nvSpPr>
                      <p:spPr>
                        <a:xfrm rot="16200000">
                          <a:off x="509638" y="3903945"/>
                          <a:ext cx="985539" cy="261267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GB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GB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GB" sz="1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61" name="Rectangle 26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rot="16200000">
                          <a:off x="509638" y="3903945"/>
                          <a:ext cx="985539" cy="261267"/>
                        </a:xfrm>
                        <a:prstGeom prst="rect">
                          <a:avLst/>
                        </a:prstGeom>
                        <a:blipFill rotWithShape="0">
                          <a:blip r:embed="rId5"/>
                          <a:stretch>
                            <a:fillRect/>
                          </a:stretch>
                        </a:blipFill>
                        <a:ln w="6350"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GB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65" name="Rectangle 264"/>
                        <p:cNvSpPr/>
                        <p:nvPr/>
                      </p:nvSpPr>
                      <p:spPr>
                        <a:xfrm>
                          <a:off x="1873485" y="2932754"/>
                          <a:ext cx="861357" cy="230758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GB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65" name="Rectangle 26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873485" y="2932754"/>
                          <a:ext cx="861357" cy="230758"/>
                        </a:xfrm>
                        <a:prstGeom prst="rect">
                          <a:avLst/>
                        </a:prstGeom>
                        <a:blipFill rotWithShape="0">
                          <a:blip r:embed="rId6"/>
                          <a:stretch>
                            <a:fillRect/>
                          </a:stretch>
                        </a:blipFill>
                        <a:ln w="6350"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GB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282" name="Oval 281"/>
                    <p:cNvSpPr/>
                    <p:nvPr/>
                  </p:nvSpPr>
                  <p:spPr>
                    <a:xfrm>
                      <a:off x="2280116" y="4660333"/>
                      <a:ext cx="42934" cy="473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290" name="Straight Arrow Connector 289"/>
                    <p:cNvCxnSpPr>
                      <a:stCxn id="282" idx="4"/>
                      <a:endCxn id="256" idx="0"/>
                    </p:cNvCxnSpPr>
                    <p:nvPr/>
                  </p:nvCxnSpPr>
                  <p:spPr>
                    <a:xfrm>
                      <a:off x="2301583" y="4707689"/>
                      <a:ext cx="3084" cy="147136"/>
                    </a:xfrm>
                    <a:prstGeom prst="straightConnector1">
                      <a:avLst/>
                    </a:prstGeom>
                    <a:ln w="63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3" name="Elbow Connector 292"/>
                    <p:cNvCxnSpPr>
                      <a:stCxn id="256" idx="3"/>
                      <a:endCxn id="156" idx="2"/>
                    </p:cNvCxnSpPr>
                    <p:nvPr/>
                  </p:nvCxnSpPr>
                  <p:spPr>
                    <a:xfrm flipV="1">
                      <a:off x="2794841" y="4305362"/>
                      <a:ext cx="886954" cy="780717"/>
                    </a:xfrm>
                    <a:prstGeom prst="bentConnector2">
                      <a:avLst/>
                    </a:prstGeom>
                    <a:ln w="63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23" name="Rectangle 322"/>
                      <p:cNvSpPr/>
                      <p:nvPr/>
                    </p:nvSpPr>
                    <p:spPr>
                      <a:xfrm>
                        <a:off x="1951931" y="4853087"/>
                        <a:ext cx="446854" cy="24622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GB" sz="10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𝑌𝐸𝑆</m:t>
                              </m:r>
                            </m:oMath>
                          </m:oMathPara>
                        </a14:m>
                        <a:endPara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23" name="Rectangle 32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51931" y="4853087"/>
                        <a:ext cx="446854" cy="246221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24" name="Rectangle 323"/>
                      <p:cNvSpPr/>
                      <p:nvPr/>
                    </p:nvSpPr>
                    <p:spPr>
                      <a:xfrm>
                        <a:off x="3381538" y="4854644"/>
                        <a:ext cx="404213" cy="24622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GB" sz="10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𝑁𝑂</m:t>
                              </m:r>
                            </m:oMath>
                          </m:oMathPara>
                        </a14:m>
                        <a:endPara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24" name="Rectangle 32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81538" y="4854644"/>
                        <a:ext cx="404213" cy="246221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28" name="Rectangle 327"/>
                <p:cNvSpPr/>
                <p:nvPr/>
              </p:nvSpPr>
              <p:spPr>
                <a:xfrm>
                  <a:off x="2115596" y="2073643"/>
                  <a:ext cx="1921964" cy="4164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(SP + EMC) stage</a:t>
                  </a:r>
                  <a:endParaRPr lang="en-GB" dirty="0"/>
                </a:p>
              </p:txBody>
            </p:sp>
          </p:grpSp>
          <p:grpSp>
            <p:nvGrpSpPr>
              <p:cNvPr id="330" name="Group 329"/>
              <p:cNvGrpSpPr/>
              <p:nvPr/>
            </p:nvGrpSpPr>
            <p:grpSpPr>
              <a:xfrm>
                <a:off x="4964717" y="2073643"/>
                <a:ext cx="3417589" cy="3060791"/>
                <a:chOff x="5056157" y="2073643"/>
                <a:chExt cx="3417589" cy="3060791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5056157" y="2584920"/>
                  <a:ext cx="3417589" cy="2549514"/>
                  <a:chOff x="5275232" y="2584920"/>
                  <a:chExt cx="3417589" cy="2549514"/>
                </a:xfrm>
              </p:grpSpPr>
              <p:grpSp>
                <p:nvGrpSpPr>
                  <p:cNvPr id="310" name="Group 309"/>
                  <p:cNvGrpSpPr/>
                  <p:nvPr/>
                </p:nvGrpSpPr>
                <p:grpSpPr>
                  <a:xfrm>
                    <a:off x="5275232" y="2584920"/>
                    <a:ext cx="3417589" cy="2549514"/>
                    <a:chOff x="5496212" y="2412174"/>
                    <a:chExt cx="3417589" cy="2549514"/>
                  </a:xfrm>
                </p:grpSpPr>
                <p:grpSp>
                  <p:nvGrpSpPr>
                    <p:cNvPr id="207" name="Group 206"/>
                    <p:cNvGrpSpPr/>
                    <p:nvPr/>
                  </p:nvGrpSpPr>
                  <p:grpSpPr>
                    <a:xfrm>
                      <a:off x="5496212" y="2412174"/>
                      <a:ext cx="3328324" cy="2549514"/>
                      <a:chOff x="5037770" y="2429587"/>
                      <a:chExt cx="3666623" cy="2707773"/>
                    </a:xfrm>
                  </p:grpSpPr>
                  <p:sp>
                    <p:nvSpPr>
                      <p:cNvPr id="23" name="Oval 22"/>
                      <p:cNvSpPr/>
                      <p:nvPr/>
                    </p:nvSpPr>
                    <p:spPr>
                      <a:xfrm rot="16200000">
                        <a:off x="4850870" y="3096344"/>
                        <a:ext cx="611755" cy="237955"/>
                      </a:xfrm>
                      <a:prstGeom prst="ellipse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000" dirty="0" err="1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Init</a:t>
                        </a:r>
                        <a:endParaRPr lang="en-GB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cxnSp>
                    <p:nvCxnSpPr>
                      <p:cNvPr id="21" name="Straight Arrow Connector 20"/>
                      <p:cNvCxnSpPr>
                        <a:stCxn id="23" idx="4"/>
                        <a:endCxn id="69" idx="0"/>
                      </p:cNvCxnSpPr>
                      <p:nvPr/>
                    </p:nvCxnSpPr>
                    <p:spPr>
                      <a:xfrm>
                        <a:off x="5275725" y="3215321"/>
                        <a:ext cx="253393" cy="2151"/>
                      </a:xfrm>
                      <a:prstGeom prst="straightConnector1">
                        <a:avLst/>
                      </a:prstGeom>
                      <a:ln w="63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7" name="Group 126"/>
                      <p:cNvGrpSpPr/>
                      <p:nvPr/>
                    </p:nvGrpSpPr>
                    <p:grpSpPr>
                      <a:xfrm>
                        <a:off x="5529117" y="2429587"/>
                        <a:ext cx="3175276" cy="2707773"/>
                        <a:chOff x="5438634" y="2429587"/>
                        <a:chExt cx="4833606" cy="3876261"/>
                      </a:xfrm>
                    </p:grpSpPr>
                    <p:grpSp>
                      <p:nvGrpSpPr>
                        <p:cNvPr id="38" name="Group 37"/>
                        <p:cNvGrpSpPr/>
                        <p:nvPr/>
                      </p:nvGrpSpPr>
                      <p:grpSpPr>
                        <a:xfrm>
                          <a:off x="6858701" y="2659385"/>
                          <a:ext cx="1213069" cy="1893496"/>
                          <a:chOff x="5250642" y="2584580"/>
                          <a:chExt cx="1213069" cy="1893496"/>
                        </a:xfrm>
                        <a:noFill/>
                      </p:grpSpPr>
                      <p:sp>
                        <p:nvSpPr>
                          <p:cNvPr id="22" name="Rectangle 21"/>
                          <p:cNvSpPr/>
                          <p:nvPr/>
                        </p:nvSpPr>
                        <p:spPr>
                          <a:xfrm>
                            <a:off x="5250642" y="2584580"/>
                            <a:ext cx="1193066" cy="709126"/>
                          </a:xfrm>
                          <a:prstGeom prst="rect">
                            <a:avLst/>
                          </a:prstGeom>
                          <a:grpFill/>
                          <a:ln w="63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sz="1000" dirty="0" smtClean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MB equations</a:t>
                            </a:r>
                            <a:endParaRPr lang="en-GB" sz="1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5" name="Rectangle 24"/>
                          <p:cNvSpPr/>
                          <p:nvPr/>
                        </p:nvSpPr>
                        <p:spPr>
                          <a:xfrm>
                            <a:off x="5250642" y="3768950"/>
                            <a:ext cx="1193066" cy="709126"/>
                          </a:xfrm>
                          <a:prstGeom prst="rect">
                            <a:avLst/>
                          </a:prstGeom>
                          <a:grpFill/>
                          <a:ln w="63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sz="1000" dirty="0" smtClean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TL </a:t>
                            </a:r>
                            <a:endParaRPr lang="en-GB" sz="10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  <a:p>
                            <a:pPr algn="ctr"/>
                            <a:r>
                              <a:rPr lang="en-GB" sz="1000" dirty="0" smtClean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equations</a:t>
                            </a:r>
                            <a:endParaRPr lang="en-GB" sz="1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cxnSp>
                        <p:nvCxnSpPr>
                          <p:cNvPr id="30" name="Elbow Connector 29"/>
                          <p:cNvCxnSpPr>
                            <a:stCxn id="25" idx="3"/>
                            <a:endCxn id="22" idx="3"/>
                          </p:cNvCxnSpPr>
                          <p:nvPr/>
                        </p:nvCxnSpPr>
                        <p:spPr>
                          <a:xfrm flipV="1">
                            <a:off x="6443708" y="2939144"/>
                            <a:ext cx="20003" cy="1184370"/>
                          </a:xfrm>
                          <a:prstGeom prst="bentConnector3">
                            <a:avLst>
                              <a:gd name="adj1" fmla="val 2925000"/>
                            </a:avLst>
                          </a:prstGeom>
                          <a:grpFill/>
                          <a:ln w="6350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3" name="Elbow Connector 32"/>
                          <p:cNvCxnSpPr>
                            <a:stCxn id="22" idx="1"/>
                            <a:endCxn id="25" idx="1"/>
                          </p:cNvCxnSpPr>
                          <p:nvPr/>
                        </p:nvCxnSpPr>
                        <p:spPr>
                          <a:xfrm rot="10800000" flipV="1">
                            <a:off x="5250642" y="2939144"/>
                            <a:ext cx="20003" cy="1184370"/>
                          </a:xfrm>
                          <a:prstGeom prst="bentConnector3">
                            <a:avLst>
                              <a:gd name="adj1" fmla="val 2700000"/>
                            </a:avLst>
                          </a:prstGeom>
                          <a:grpFill/>
                          <a:ln w="6350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24" name="Oval 23"/>
                        <p:cNvSpPr/>
                        <p:nvPr/>
                      </p:nvSpPr>
                      <p:spPr>
                        <a:xfrm>
                          <a:off x="7012355" y="5977443"/>
                          <a:ext cx="965953" cy="328405"/>
                        </a:xfrm>
                        <a:prstGeom prst="ellipse">
                          <a:avLst/>
                        </a:prstGeom>
                        <a:no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10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Fin</a:t>
                          </a:r>
                          <a:endParaRPr lang="en-GB" sz="1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cxnSp>
                      <p:nvCxnSpPr>
                        <p:cNvPr id="31" name="Straight Arrow Connector 30"/>
                        <p:cNvCxnSpPr>
                          <a:stCxn id="29" idx="2"/>
                          <a:endCxn id="24" idx="0"/>
                        </p:cNvCxnSpPr>
                        <p:nvPr/>
                      </p:nvCxnSpPr>
                      <p:spPr>
                        <a:xfrm>
                          <a:off x="7495331" y="5690567"/>
                          <a:ext cx="0" cy="286877"/>
                        </a:xfrm>
                        <a:prstGeom prst="straightConnector1">
                          <a:avLst/>
                        </a:prstGeom>
                        <a:ln w="635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9" name="Diamond 28"/>
                        <p:cNvSpPr/>
                        <p:nvPr/>
                      </p:nvSpPr>
                      <p:spPr>
                        <a:xfrm>
                          <a:off x="6673309" y="5033757"/>
                          <a:ext cx="1644044" cy="656809"/>
                        </a:xfrm>
                        <a:prstGeom prst="diamond">
                          <a:avLst/>
                        </a:prstGeom>
                        <a:no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1000" b="1" baseline="-25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cxnSp>
                      <p:nvCxnSpPr>
                        <p:cNvPr id="37" name="Elbow Connector 36"/>
                        <p:cNvCxnSpPr>
                          <a:stCxn id="29" idx="3"/>
                          <a:endCxn id="67" idx="2"/>
                        </p:cNvCxnSpPr>
                        <p:nvPr/>
                      </p:nvCxnSpPr>
                      <p:spPr>
                        <a:xfrm flipV="1">
                          <a:off x="8317353" y="3728490"/>
                          <a:ext cx="1440326" cy="1633672"/>
                        </a:xfrm>
                        <a:prstGeom prst="bentConnector2">
                          <a:avLst/>
                        </a:prstGeom>
                        <a:ln w="635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0" name="Straight Arrow Connector 59"/>
                        <p:cNvCxnSpPr>
                          <a:stCxn id="97" idx="4"/>
                          <a:endCxn id="29" idx="0"/>
                        </p:cNvCxnSpPr>
                        <p:nvPr/>
                      </p:nvCxnSpPr>
                      <p:spPr>
                        <a:xfrm flipH="1">
                          <a:off x="7495331" y="4715192"/>
                          <a:ext cx="2" cy="318565"/>
                        </a:xfrm>
                        <a:prstGeom prst="straightConnector1">
                          <a:avLst/>
                        </a:prstGeom>
                        <a:ln w="635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67" name="Rectangle 66"/>
                        <p:cNvSpPr/>
                        <p:nvPr/>
                      </p:nvSpPr>
                      <p:spPr>
                        <a:xfrm>
                          <a:off x="9243117" y="3400085"/>
                          <a:ext cx="1029123" cy="328405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1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69" name="Rectangle 68"/>
                        <p:cNvSpPr/>
                        <p:nvPr/>
                      </p:nvSpPr>
                      <p:spPr>
                        <a:xfrm rot="16200000">
                          <a:off x="5125951" y="3393064"/>
                          <a:ext cx="954176" cy="328809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1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cxnSp>
                      <p:nvCxnSpPr>
                        <p:cNvPr id="74" name="Straight Arrow Connector 73"/>
                        <p:cNvCxnSpPr>
                          <a:stCxn id="69" idx="2"/>
                          <a:endCxn id="95" idx="2"/>
                        </p:cNvCxnSpPr>
                        <p:nvPr/>
                      </p:nvCxnSpPr>
                      <p:spPr>
                        <a:xfrm>
                          <a:off x="5767443" y="3557469"/>
                          <a:ext cx="298012" cy="776"/>
                        </a:xfrm>
                        <a:prstGeom prst="straightConnector1">
                          <a:avLst/>
                        </a:prstGeom>
                        <a:ln w="635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99" name="Group 98"/>
                        <p:cNvGrpSpPr/>
                        <p:nvPr/>
                      </p:nvGrpSpPr>
                      <p:grpSpPr>
                        <a:xfrm>
                          <a:off x="6065456" y="2429587"/>
                          <a:ext cx="2759726" cy="2285605"/>
                          <a:chOff x="6074037" y="2445791"/>
                          <a:chExt cx="2759726" cy="2285605"/>
                        </a:xfrm>
                      </p:grpSpPr>
                      <p:grpSp>
                        <p:nvGrpSpPr>
                          <p:cNvPr id="96" name="Group 95"/>
                          <p:cNvGrpSpPr/>
                          <p:nvPr/>
                        </p:nvGrpSpPr>
                        <p:grpSpPr>
                          <a:xfrm>
                            <a:off x="6074037" y="2445791"/>
                            <a:ext cx="2759726" cy="2249605"/>
                            <a:chOff x="6074037" y="2445791"/>
                            <a:chExt cx="2759726" cy="2249605"/>
                          </a:xfrm>
                        </p:grpSpPr>
                        <p:sp>
                          <p:nvSpPr>
                            <p:cNvPr id="40" name="Rounded Rectangle 39"/>
                            <p:cNvSpPr/>
                            <p:nvPr/>
                          </p:nvSpPr>
                          <p:spPr>
                            <a:xfrm>
                              <a:off x="6113320" y="2445791"/>
                              <a:ext cx="2685273" cy="2249605"/>
                            </a:xfrm>
                            <a:prstGeom prst="roundRect">
                              <a:avLst/>
                            </a:prstGeom>
                            <a:noFill/>
                            <a:ln w="6350">
                              <a:solidFill>
                                <a:schemeClr val="tx1"/>
                              </a:solidFill>
                              <a:prstDash val="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8" name="Oval 47"/>
                            <p:cNvSpPr/>
                            <p:nvPr/>
                          </p:nvSpPr>
                          <p:spPr>
                            <a:xfrm>
                              <a:off x="8761763" y="3544490"/>
                              <a:ext cx="72000" cy="72000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95" name="Oval 94"/>
                            <p:cNvSpPr/>
                            <p:nvPr/>
                          </p:nvSpPr>
                          <p:spPr>
                            <a:xfrm>
                              <a:off x="6074037" y="3538448"/>
                              <a:ext cx="72000" cy="72000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97" name="Oval 96"/>
                          <p:cNvSpPr/>
                          <p:nvPr/>
                        </p:nvSpPr>
                        <p:spPr>
                          <a:xfrm>
                            <a:off x="7467913" y="4659396"/>
                            <a:ext cx="72000" cy="72000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63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B" sz="100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  <p:cxnSp>
                      <p:nvCxnSpPr>
                        <p:cNvPr id="118" name="Straight Arrow Connector 117"/>
                        <p:cNvCxnSpPr>
                          <a:stCxn id="67" idx="1"/>
                          <a:endCxn id="48" idx="6"/>
                        </p:cNvCxnSpPr>
                        <p:nvPr/>
                      </p:nvCxnSpPr>
                      <p:spPr>
                        <a:xfrm flipH="1" flipV="1">
                          <a:off x="8825182" y="3564286"/>
                          <a:ext cx="417934" cy="2"/>
                        </a:xfrm>
                        <a:prstGeom prst="straightConnector1">
                          <a:avLst/>
                        </a:prstGeom>
                        <a:ln w="635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151" name="TextBox 150"/>
                          <p:cNvSpPr txBox="1"/>
                          <p:nvPr/>
                        </p:nvSpPr>
                        <p:spPr>
                          <a:xfrm>
                            <a:off x="6558774" y="4338526"/>
                            <a:ext cx="686954" cy="257760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GB" sz="1000" b="0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en-GB" sz="1000" b="0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&lt;</m:t>
                                  </m:r>
                                  <m:r>
                                    <a:rPr lang="en-GB" sz="1000" b="0" i="1" dirty="0" err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en-GB" sz="1000" b="0" i="1" baseline="-25000" dirty="0" err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𝑠𝑖𝑚</m:t>
                                  </m:r>
                                </m:oMath>
                              </m:oMathPara>
                            </a14:m>
                            <a:endParaRPr lang="en-GB" sz="1000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151" name="TextBox 150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558774" y="4338526"/>
                            <a:ext cx="686954" cy="257760"/>
                          </a:xfrm>
                          <a:prstGeom prst="rect">
                            <a:avLst/>
                          </a:prstGeom>
                          <a:blipFill rotWithShape="0">
                            <a:blip r:embed="rId9"/>
                            <a:stretch>
                              <a:fillRect b="-2778"/>
                            </a:stretch>
                          </a:blipFill>
                          <a:ln w="6350">
                            <a:noFill/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GB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03" name="Rectangle 302"/>
                        <p:cNvSpPr/>
                        <p:nvPr/>
                      </p:nvSpPr>
                      <p:spPr>
                        <a:xfrm>
                          <a:off x="8136216" y="3022523"/>
                          <a:ext cx="777585" cy="281448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00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GB" sz="100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lang="en-GB" sz="10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GB" sz="10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r>
                                  <a:rPr lang="en-GB" sz="10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𝑑𝑡</m:t>
                                </m:r>
                              </m:oMath>
                            </m:oMathPara>
                          </a14:m>
                          <a:endParaRPr lang="en-GB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303" name="Rectangle 302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136216" y="3022523"/>
                          <a:ext cx="777585" cy="281448"/>
                        </a:xfrm>
                        <a:prstGeom prst="rect">
                          <a:avLst/>
                        </a:prstGeom>
                        <a:blipFill rotWithShape="0">
                          <a:blip r:embed="rId1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GB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07" name="Rectangle 306"/>
                        <p:cNvSpPr/>
                        <p:nvPr/>
                      </p:nvSpPr>
                      <p:spPr>
                        <a:xfrm rot="16200000">
                          <a:off x="5762156" y="3021345"/>
                          <a:ext cx="551113" cy="246221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00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GB" sz="100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sz="100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10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307" name="Rectangle 3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rot="16200000">
                          <a:off x="5762156" y="3021345"/>
                          <a:ext cx="551113" cy="246221"/>
                        </a:xfrm>
                        <a:prstGeom prst="rect">
                          <a:avLst/>
                        </a:prstGeom>
                        <a:blipFill rotWithShape="0">
                          <a:blip r:embed="rId1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GB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21" name="Rectangle 320"/>
                      <p:cNvSpPr/>
                      <p:nvPr/>
                    </p:nvSpPr>
                    <p:spPr>
                      <a:xfrm>
                        <a:off x="7430880" y="4263418"/>
                        <a:ext cx="446854" cy="24622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GB" sz="10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𝑌𝐸𝑆</m:t>
                              </m:r>
                            </m:oMath>
                          </m:oMathPara>
                        </a14:m>
                        <a:endPara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21" name="Rectangle 32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430880" y="4263418"/>
                        <a:ext cx="446854" cy="246221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22" name="Rectangle 321"/>
                      <p:cNvSpPr/>
                      <p:nvPr/>
                    </p:nvSpPr>
                    <p:spPr>
                      <a:xfrm>
                        <a:off x="6958005" y="4682228"/>
                        <a:ext cx="404213" cy="24622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GB" sz="10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𝑁𝑂</m:t>
                              </m:r>
                            </m:oMath>
                          </m:oMathPara>
                        </a14:m>
                        <a:endPara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22" name="Rectangle 32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58005" y="4682228"/>
                        <a:ext cx="404213" cy="246221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29" name="Rectangle 328"/>
                <p:cNvSpPr/>
                <p:nvPr/>
              </p:nvSpPr>
              <p:spPr>
                <a:xfrm>
                  <a:off x="5971007" y="2073643"/>
                  <a:ext cx="1729256" cy="4164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(MB + TL) stage</a:t>
                  </a:r>
                  <a:endParaRPr lang="en-GB" dirty="0"/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5" name="Rectangle 344"/>
                <p:cNvSpPr/>
                <p:nvPr/>
              </p:nvSpPr>
              <p:spPr>
                <a:xfrm>
                  <a:off x="8299414" y="3337000"/>
                  <a:ext cx="499176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80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GB" sz="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>
            <p:sp>
              <p:nvSpPr>
                <p:cNvPr id="345" name="Rectangle 3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414" y="3337000"/>
                  <a:ext cx="499176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6" name="Rectangle 345"/>
                <p:cNvSpPr/>
                <p:nvPr/>
              </p:nvSpPr>
              <p:spPr>
                <a:xfrm>
                  <a:off x="7206278" y="2653916"/>
                  <a:ext cx="472245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8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GB" sz="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800" dirty="0"/>
                </a:p>
              </p:txBody>
            </p:sp>
          </mc:Choice>
          <mc:Fallback>
            <p:sp>
              <p:nvSpPr>
                <p:cNvPr id="346" name="Rectangle 3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6278" y="2653916"/>
                  <a:ext cx="472245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6357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3" name="Group 1172"/>
          <p:cNvGrpSpPr/>
          <p:nvPr/>
        </p:nvGrpSpPr>
        <p:grpSpPr>
          <a:xfrm>
            <a:off x="513761" y="915857"/>
            <a:ext cx="3872884" cy="2864084"/>
            <a:chOff x="513761" y="915857"/>
            <a:chExt cx="3872884" cy="2864084"/>
          </a:xfrm>
        </p:grpSpPr>
        <p:grpSp>
          <p:nvGrpSpPr>
            <p:cNvPr id="1072" name="Group 1071"/>
            <p:cNvGrpSpPr/>
            <p:nvPr/>
          </p:nvGrpSpPr>
          <p:grpSpPr>
            <a:xfrm>
              <a:off x="513761" y="915857"/>
              <a:ext cx="3872884" cy="1557726"/>
              <a:chOff x="444336" y="915858"/>
              <a:chExt cx="5633415" cy="2660600"/>
            </a:xfrm>
          </p:grpSpPr>
          <p:grpSp>
            <p:nvGrpSpPr>
              <p:cNvPr id="1068" name="Group 1067"/>
              <p:cNvGrpSpPr/>
              <p:nvPr/>
            </p:nvGrpSpPr>
            <p:grpSpPr>
              <a:xfrm>
                <a:off x="444336" y="944440"/>
                <a:ext cx="2702201" cy="2632018"/>
                <a:chOff x="444336" y="944440"/>
                <a:chExt cx="2702201" cy="2632018"/>
              </a:xfrm>
            </p:grpSpPr>
            <p:sp>
              <p:nvSpPr>
                <p:cNvPr id="70" name="Rectangle 67"/>
                <p:cNvSpPr>
                  <a:spLocks noChangeArrowheads="1"/>
                </p:cNvSpPr>
                <p:nvPr/>
              </p:nvSpPr>
              <p:spPr bwMode="auto">
                <a:xfrm>
                  <a:off x="1160325" y="2962328"/>
                  <a:ext cx="54943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8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1" name="Rectangle 68"/>
                <p:cNvSpPr>
                  <a:spLocks noChangeArrowheads="1"/>
                </p:cNvSpPr>
                <p:nvPr/>
              </p:nvSpPr>
              <p:spPr bwMode="auto">
                <a:xfrm>
                  <a:off x="1477081" y="2962328"/>
                  <a:ext cx="54943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9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" name="Rectangle 69"/>
                <p:cNvSpPr>
                  <a:spLocks noChangeArrowheads="1"/>
                </p:cNvSpPr>
                <p:nvPr/>
              </p:nvSpPr>
              <p:spPr bwMode="auto">
                <a:xfrm>
                  <a:off x="1818329" y="2962328"/>
                  <a:ext cx="109886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10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" name="Rectangle 70"/>
                <p:cNvSpPr>
                  <a:spLocks noChangeArrowheads="1"/>
                </p:cNvSpPr>
                <p:nvPr/>
              </p:nvSpPr>
              <p:spPr bwMode="auto">
                <a:xfrm>
                  <a:off x="2101223" y="2962328"/>
                  <a:ext cx="109886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11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4" name="Rectangle 71"/>
                <p:cNvSpPr>
                  <a:spLocks noChangeArrowheads="1"/>
                </p:cNvSpPr>
                <p:nvPr/>
              </p:nvSpPr>
              <p:spPr bwMode="auto">
                <a:xfrm>
                  <a:off x="2413032" y="2962328"/>
                  <a:ext cx="109886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12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" name="Rectangle 72"/>
                <p:cNvSpPr>
                  <a:spLocks noChangeArrowheads="1"/>
                </p:cNvSpPr>
                <p:nvPr/>
              </p:nvSpPr>
              <p:spPr bwMode="auto">
                <a:xfrm>
                  <a:off x="2724842" y="2962328"/>
                  <a:ext cx="109886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13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6" name="Rectangle 73"/>
                <p:cNvSpPr>
                  <a:spLocks noChangeArrowheads="1"/>
                </p:cNvSpPr>
                <p:nvPr/>
              </p:nvSpPr>
              <p:spPr bwMode="auto">
                <a:xfrm>
                  <a:off x="3036651" y="2962328"/>
                  <a:ext cx="109886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14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 flipH="1">
                  <a:off x="1206863" y="3050774"/>
                  <a:ext cx="1835974" cy="5256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dirty="0" smtClean="0"/>
                    <a:t>Bias (kV/cm)</a:t>
                  </a:r>
                  <a:endParaRPr lang="en-GB" sz="1400" dirty="0"/>
                </a:p>
              </p:txBody>
            </p:sp>
            <p:sp>
              <p:nvSpPr>
                <p:cNvPr id="93" name="Rectangle 90"/>
                <p:cNvSpPr>
                  <a:spLocks noChangeArrowheads="1"/>
                </p:cNvSpPr>
                <p:nvPr/>
              </p:nvSpPr>
              <p:spPr bwMode="auto">
                <a:xfrm>
                  <a:off x="842745" y="2782719"/>
                  <a:ext cx="121521" cy="951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0.06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5" name="Rectangle 92"/>
                <p:cNvSpPr>
                  <a:spLocks noChangeArrowheads="1"/>
                </p:cNvSpPr>
                <p:nvPr/>
              </p:nvSpPr>
              <p:spPr bwMode="auto">
                <a:xfrm>
                  <a:off x="835871" y="2191010"/>
                  <a:ext cx="246862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0.10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7" name="Rectangle 94"/>
                <p:cNvSpPr>
                  <a:spLocks noChangeArrowheads="1"/>
                </p:cNvSpPr>
                <p:nvPr/>
              </p:nvSpPr>
              <p:spPr bwMode="auto">
                <a:xfrm>
                  <a:off x="826214" y="1560598"/>
                  <a:ext cx="121521" cy="951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0.14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9" name="Rectangle 96"/>
                <p:cNvSpPr>
                  <a:spLocks noChangeArrowheads="1"/>
                </p:cNvSpPr>
                <p:nvPr/>
              </p:nvSpPr>
              <p:spPr bwMode="auto">
                <a:xfrm>
                  <a:off x="840358" y="944440"/>
                  <a:ext cx="121521" cy="951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0.18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4" name="Line 51"/>
                <p:cNvSpPr>
                  <a:spLocks noChangeShapeType="1"/>
                </p:cNvSpPr>
                <p:nvPr/>
              </p:nvSpPr>
              <p:spPr bwMode="auto">
                <a:xfrm>
                  <a:off x="1218115" y="2893606"/>
                  <a:ext cx="1845473" cy="0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5" name="Line 52"/>
                <p:cNvSpPr>
                  <a:spLocks noChangeShapeType="1"/>
                </p:cNvSpPr>
                <p:nvPr/>
              </p:nvSpPr>
              <p:spPr bwMode="auto">
                <a:xfrm>
                  <a:off x="1218115" y="1021606"/>
                  <a:ext cx="1845473" cy="0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6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1218115" y="2870339"/>
                  <a:ext cx="0" cy="23266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7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1526206" y="2870339"/>
                  <a:ext cx="0" cy="23266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8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1833529" y="2870339"/>
                  <a:ext cx="0" cy="23266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9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140852" y="2870339"/>
                  <a:ext cx="0" cy="23266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0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2448943" y="2870339"/>
                  <a:ext cx="0" cy="23266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1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756266" y="2870339"/>
                  <a:ext cx="0" cy="23266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2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3063589" y="2870339"/>
                  <a:ext cx="0" cy="23266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3" name="Line 60"/>
                <p:cNvSpPr>
                  <a:spLocks noChangeShapeType="1"/>
                </p:cNvSpPr>
                <p:nvPr/>
              </p:nvSpPr>
              <p:spPr bwMode="auto">
                <a:xfrm>
                  <a:off x="1218115" y="1021606"/>
                  <a:ext cx="0" cy="23266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4" name="Line 61"/>
                <p:cNvSpPr>
                  <a:spLocks noChangeShapeType="1"/>
                </p:cNvSpPr>
                <p:nvPr/>
              </p:nvSpPr>
              <p:spPr bwMode="auto">
                <a:xfrm>
                  <a:off x="1526206" y="1021606"/>
                  <a:ext cx="0" cy="23266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5" name="Line 62"/>
                <p:cNvSpPr>
                  <a:spLocks noChangeShapeType="1"/>
                </p:cNvSpPr>
                <p:nvPr/>
              </p:nvSpPr>
              <p:spPr bwMode="auto">
                <a:xfrm>
                  <a:off x="1833529" y="1021606"/>
                  <a:ext cx="0" cy="23266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6" name="Line 63"/>
                <p:cNvSpPr>
                  <a:spLocks noChangeShapeType="1"/>
                </p:cNvSpPr>
                <p:nvPr/>
              </p:nvSpPr>
              <p:spPr bwMode="auto">
                <a:xfrm>
                  <a:off x="2140852" y="1021606"/>
                  <a:ext cx="0" cy="23266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7" name="Line 64"/>
                <p:cNvSpPr>
                  <a:spLocks noChangeShapeType="1"/>
                </p:cNvSpPr>
                <p:nvPr/>
              </p:nvSpPr>
              <p:spPr bwMode="auto">
                <a:xfrm>
                  <a:off x="2448943" y="1021606"/>
                  <a:ext cx="0" cy="23266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8" name="Line 65"/>
                <p:cNvSpPr>
                  <a:spLocks noChangeShapeType="1"/>
                </p:cNvSpPr>
                <p:nvPr/>
              </p:nvSpPr>
              <p:spPr bwMode="auto">
                <a:xfrm>
                  <a:off x="2756266" y="1021606"/>
                  <a:ext cx="0" cy="23266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9" name="Line 66"/>
                <p:cNvSpPr>
                  <a:spLocks noChangeShapeType="1"/>
                </p:cNvSpPr>
                <p:nvPr/>
              </p:nvSpPr>
              <p:spPr bwMode="auto">
                <a:xfrm>
                  <a:off x="3063589" y="1021606"/>
                  <a:ext cx="0" cy="23266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77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1218115" y="1021606"/>
                  <a:ext cx="0" cy="1872000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78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3063589" y="1021606"/>
                  <a:ext cx="0" cy="1872000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79" name="Line 76"/>
                <p:cNvSpPr>
                  <a:spLocks noChangeShapeType="1"/>
                </p:cNvSpPr>
                <p:nvPr/>
              </p:nvSpPr>
              <p:spPr bwMode="auto">
                <a:xfrm>
                  <a:off x="1218115" y="2893606"/>
                  <a:ext cx="19208" cy="0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80" name="Line 77"/>
                <p:cNvSpPr>
                  <a:spLocks noChangeShapeType="1"/>
                </p:cNvSpPr>
                <p:nvPr/>
              </p:nvSpPr>
              <p:spPr bwMode="auto">
                <a:xfrm>
                  <a:off x="1218115" y="2581444"/>
                  <a:ext cx="19208" cy="0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81" name="Line 78"/>
                <p:cNvSpPr>
                  <a:spLocks noChangeShapeType="1"/>
                </p:cNvSpPr>
                <p:nvPr/>
              </p:nvSpPr>
              <p:spPr bwMode="auto">
                <a:xfrm>
                  <a:off x="1218115" y="2269282"/>
                  <a:ext cx="19208" cy="0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82" name="Line 79"/>
                <p:cNvSpPr>
                  <a:spLocks noChangeShapeType="1"/>
                </p:cNvSpPr>
                <p:nvPr/>
              </p:nvSpPr>
              <p:spPr bwMode="auto">
                <a:xfrm>
                  <a:off x="1218115" y="1957121"/>
                  <a:ext cx="19208" cy="0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83" name="Line 80"/>
                <p:cNvSpPr>
                  <a:spLocks noChangeShapeType="1"/>
                </p:cNvSpPr>
                <p:nvPr/>
              </p:nvSpPr>
              <p:spPr bwMode="auto">
                <a:xfrm>
                  <a:off x="1218115" y="1645929"/>
                  <a:ext cx="19208" cy="0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84" name="Line 81"/>
                <p:cNvSpPr>
                  <a:spLocks noChangeShapeType="1"/>
                </p:cNvSpPr>
                <p:nvPr/>
              </p:nvSpPr>
              <p:spPr bwMode="auto">
                <a:xfrm>
                  <a:off x="1218115" y="1333767"/>
                  <a:ext cx="19208" cy="0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85" name="Line 82"/>
                <p:cNvSpPr>
                  <a:spLocks noChangeShapeType="1"/>
                </p:cNvSpPr>
                <p:nvPr/>
              </p:nvSpPr>
              <p:spPr bwMode="auto">
                <a:xfrm>
                  <a:off x="1218115" y="1021606"/>
                  <a:ext cx="19208" cy="0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86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3045149" y="2893606"/>
                  <a:ext cx="18439" cy="0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87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3045149" y="2581444"/>
                  <a:ext cx="18439" cy="0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88" name="Line 85"/>
                <p:cNvSpPr>
                  <a:spLocks noChangeShapeType="1"/>
                </p:cNvSpPr>
                <p:nvPr/>
              </p:nvSpPr>
              <p:spPr bwMode="auto">
                <a:xfrm flipH="1">
                  <a:off x="3045149" y="2269282"/>
                  <a:ext cx="18439" cy="0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89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3045149" y="1957121"/>
                  <a:ext cx="18439" cy="0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90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3045149" y="1645929"/>
                  <a:ext cx="18439" cy="0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91" name="Line 88"/>
                <p:cNvSpPr>
                  <a:spLocks noChangeShapeType="1"/>
                </p:cNvSpPr>
                <p:nvPr/>
              </p:nvSpPr>
              <p:spPr bwMode="auto">
                <a:xfrm flipH="1">
                  <a:off x="3045149" y="1333767"/>
                  <a:ext cx="18439" cy="0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92" name="Line 89"/>
                <p:cNvSpPr>
                  <a:spLocks noChangeShapeType="1"/>
                </p:cNvSpPr>
                <p:nvPr/>
              </p:nvSpPr>
              <p:spPr bwMode="auto">
                <a:xfrm flipH="1">
                  <a:off x="3045149" y="1021606"/>
                  <a:ext cx="18439" cy="0"/>
                </a:xfrm>
                <a:prstGeom prst="line">
                  <a:avLst/>
                </a:prstGeom>
                <a:noFill/>
                <a:ln w="1270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100" name="Freeform 97"/>
                <p:cNvSpPr>
                  <a:spLocks noEditPoints="1"/>
                </p:cNvSpPr>
                <p:nvPr/>
              </p:nvSpPr>
              <p:spPr bwMode="auto">
                <a:xfrm>
                  <a:off x="1215810" y="1266875"/>
                  <a:ext cx="1850852" cy="1029551"/>
                </a:xfrm>
                <a:custGeom>
                  <a:avLst/>
                  <a:gdLst>
                    <a:gd name="T0" fmla="*/ 138 w 2409"/>
                    <a:gd name="T1" fmla="*/ 987 h 1062"/>
                    <a:gd name="T2" fmla="*/ 190 w 2409"/>
                    <a:gd name="T3" fmla="*/ 982 h 1062"/>
                    <a:gd name="T4" fmla="*/ 183 w 2409"/>
                    <a:gd name="T5" fmla="*/ 967 h 1062"/>
                    <a:gd name="T6" fmla="*/ 327 w 2409"/>
                    <a:gd name="T7" fmla="*/ 922 h 1062"/>
                    <a:gd name="T8" fmla="*/ 281 w 2409"/>
                    <a:gd name="T9" fmla="*/ 942 h 1062"/>
                    <a:gd name="T10" fmla="*/ 418 w 2409"/>
                    <a:gd name="T11" fmla="*/ 882 h 1062"/>
                    <a:gd name="T12" fmla="*/ 366 w 2409"/>
                    <a:gd name="T13" fmla="*/ 887 h 1062"/>
                    <a:gd name="T14" fmla="*/ 487 w 2409"/>
                    <a:gd name="T15" fmla="*/ 852 h 1062"/>
                    <a:gd name="T16" fmla="*/ 481 w 2409"/>
                    <a:gd name="T17" fmla="*/ 837 h 1062"/>
                    <a:gd name="T18" fmla="*/ 556 w 2409"/>
                    <a:gd name="T19" fmla="*/ 822 h 1062"/>
                    <a:gd name="T20" fmla="*/ 595 w 2409"/>
                    <a:gd name="T21" fmla="*/ 787 h 1062"/>
                    <a:gd name="T22" fmla="*/ 556 w 2409"/>
                    <a:gd name="T23" fmla="*/ 822 h 1062"/>
                    <a:gd name="T24" fmla="*/ 686 w 2409"/>
                    <a:gd name="T25" fmla="*/ 747 h 1062"/>
                    <a:gd name="T26" fmla="*/ 738 w 2409"/>
                    <a:gd name="T27" fmla="*/ 742 h 1062"/>
                    <a:gd name="T28" fmla="*/ 732 w 2409"/>
                    <a:gd name="T29" fmla="*/ 727 h 1062"/>
                    <a:gd name="T30" fmla="*/ 876 w 2409"/>
                    <a:gd name="T31" fmla="*/ 683 h 1062"/>
                    <a:gd name="T32" fmla="*/ 830 w 2409"/>
                    <a:gd name="T33" fmla="*/ 703 h 1062"/>
                    <a:gd name="T34" fmla="*/ 961 w 2409"/>
                    <a:gd name="T35" fmla="*/ 628 h 1062"/>
                    <a:gd name="T36" fmla="*/ 1013 w 2409"/>
                    <a:gd name="T37" fmla="*/ 623 h 1062"/>
                    <a:gd name="T38" fmla="*/ 1052 w 2409"/>
                    <a:gd name="T39" fmla="*/ 588 h 1062"/>
                    <a:gd name="T40" fmla="*/ 1013 w 2409"/>
                    <a:gd name="T41" fmla="*/ 623 h 1062"/>
                    <a:gd name="T42" fmla="*/ 1150 w 2409"/>
                    <a:gd name="T43" fmla="*/ 563 h 1062"/>
                    <a:gd name="T44" fmla="*/ 1098 w 2409"/>
                    <a:gd name="T45" fmla="*/ 568 h 1062"/>
                    <a:gd name="T46" fmla="*/ 1208 w 2409"/>
                    <a:gd name="T47" fmla="*/ 538 h 1062"/>
                    <a:gd name="T48" fmla="*/ 1201 w 2409"/>
                    <a:gd name="T49" fmla="*/ 523 h 1062"/>
                    <a:gd name="T50" fmla="*/ 1288 w 2409"/>
                    <a:gd name="T51" fmla="*/ 503 h 1062"/>
                    <a:gd name="T52" fmla="*/ 1281 w 2409"/>
                    <a:gd name="T53" fmla="*/ 488 h 1062"/>
                    <a:gd name="T54" fmla="*/ 1425 w 2409"/>
                    <a:gd name="T55" fmla="*/ 443 h 1062"/>
                    <a:gd name="T56" fmla="*/ 1379 w 2409"/>
                    <a:gd name="T57" fmla="*/ 463 h 1062"/>
                    <a:gd name="T58" fmla="*/ 1510 w 2409"/>
                    <a:gd name="T59" fmla="*/ 389 h 1062"/>
                    <a:gd name="T60" fmla="*/ 1562 w 2409"/>
                    <a:gd name="T61" fmla="*/ 384 h 1062"/>
                    <a:gd name="T62" fmla="*/ 1555 w 2409"/>
                    <a:gd name="T63" fmla="*/ 368 h 1062"/>
                    <a:gd name="T64" fmla="*/ 1688 w 2409"/>
                    <a:gd name="T65" fmla="*/ 329 h 1062"/>
                    <a:gd name="T66" fmla="*/ 1681 w 2409"/>
                    <a:gd name="T67" fmla="*/ 313 h 1062"/>
                    <a:gd name="T68" fmla="*/ 1745 w 2409"/>
                    <a:gd name="T69" fmla="*/ 304 h 1062"/>
                    <a:gd name="T70" fmla="*/ 1784 w 2409"/>
                    <a:gd name="T71" fmla="*/ 269 h 1062"/>
                    <a:gd name="T72" fmla="*/ 1745 w 2409"/>
                    <a:gd name="T73" fmla="*/ 304 h 1062"/>
                    <a:gd name="T74" fmla="*/ 1882 w 2409"/>
                    <a:gd name="T75" fmla="*/ 244 h 1062"/>
                    <a:gd name="T76" fmla="*/ 1830 w 2409"/>
                    <a:gd name="T77" fmla="*/ 249 h 1062"/>
                    <a:gd name="T78" fmla="*/ 1974 w 2409"/>
                    <a:gd name="T79" fmla="*/ 204 h 1062"/>
                    <a:gd name="T80" fmla="*/ 1928 w 2409"/>
                    <a:gd name="T81" fmla="*/ 224 h 1062"/>
                    <a:gd name="T82" fmla="*/ 2058 w 2409"/>
                    <a:gd name="T83" fmla="*/ 150 h 1062"/>
                    <a:gd name="T84" fmla="*/ 2111 w 2409"/>
                    <a:gd name="T85" fmla="*/ 145 h 1062"/>
                    <a:gd name="T86" fmla="*/ 2104 w 2409"/>
                    <a:gd name="T87" fmla="*/ 130 h 1062"/>
                    <a:gd name="T88" fmla="*/ 2248 w 2409"/>
                    <a:gd name="T89" fmla="*/ 85 h 1062"/>
                    <a:gd name="T90" fmla="*/ 2202 w 2409"/>
                    <a:gd name="T91" fmla="*/ 105 h 1062"/>
                    <a:gd name="T92" fmla="*/ 2340 w 2409"/>
                    <a:gd name="T93" fmla="*/ 45 h 1062"/>
                    <a:gd name="T94" fmla="*/ 2287 w 2409"/>
                    <a:gd name="T95" fmla="*/ 50 h 1062"/>
                    <a:gd name="T96" fmla="*/ 2409 w 2409"/>
                    <a:gd name="T97" fmla="*/ 15 h 1062"/>
                    <a:gd name="T98" fmla="*/ 2385 w 2409"/>
                    <a:gd name="T99" fmla="*/ 25 h 1062"/>
                    <a:gd name="T100" fmla="*/ 46 w 2409"/>
                    <a:gd name="T101" fmla="*/ 1027 h 10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409" h="1062">
                      <a:moveTo>
                        <a:pt x="99" y="1022"/>
                      </a:moveTo>
                      <a:lnTo>
                        <a:pt x="144" y="1002"/>
                      </a:lnTo>
                      <a:lnTo>
                        <a:pt x="138" y="987"/>
                      </a:lnTo>
                      <a:lnTo>
                        <a:pt x="92" y="1007"/>
                      </a:lnTo>
                      <a:lnTo>
                        <a:pt x="99" y="1022"/>
                      </a:lnTo>
                      <a:close/>
                      <a:moveTo>
                        <a:pt x="190" y="982"/>
                      </a:moveTo>
                      <a:lnTo>
                        <a:pt x="235" y="962"/>
                      </a:lnTo>
                      <a:lnTo>
                        <a:pt x="229" y="947"/>
                      </a:lnTo>
                      <a:lnTo>
                        <a:pt x="183" y="967"/>
                      </a:lnTo>
                      <a:lnTo>
                        <a:pt x="190" y="982"/>
                      </a:lnTo>
                      <a:close/>
                      <a:moveTo>
                        <a:pt x="281" y="942"/>
                      </a:moveTo>
                      <a:lnTo>
                        <a:pt x="327" y="922"/>
                      </a:lnTo>
                      <a:lnTo>
                        <a:pt x="320" y="907"/>
                      </a:lnTo>
                      <a:lnTo>
                        <a:pt x="274" y="927"/>
                      </a:lnTo>
                      <a:lnTo>
                        <a:pt x="281" y="942"/>
                      </a:lnTo>
                      <a:close/>
                      <a:moveTo>
                        <a:pt x="373" y="902"/>
                      </a:moveTo>
                      <a:lnTo>
                        <a:pt x="407" y="887"/>
                      </a:lnTo>
                      <a:lnTo>
                        <a:pt x="418" y="882"/>
                      </a:lnTo>
                      <a:lnTo>
                        <a:pt x="412" y="867"/>
                      </a:lnTo>
                      <a:lnTo>
                        <a:pt x="401" y="872"/>
                      </a:lnTo>
                      <a:lnTo>
                        <a:pt x="366" y="887"/>
                      </a:lnTo>
                      <a:lnTo>
                        <a:pt x="373" y="902"/>
                      </a:lnTo>
                      <a:close/>
                      <a:moveTo>
                        <a:pt x="464" y="862"/>
                      </a:moveTo>
                      <a:lnTo>
                        <a:pt x="487" y="852"/>
                      </a:lnTo>
                      <a:lnTo>
                        <a:pt x="510" y="842"/>
                      </a:lnTo>
                      <a:lnTo>
                        <a:pt x="503" y="827"/>
                      </a:lnTo>
                      <a:lnTo>
                        <a:pt x="481" y="837"/>
                      </a:lnTo>
                      <a:lnTo>
                        <a:pt x="457" y="847"/>
                      </a:lnTo>
                      <a:lnTo>
                        <a:pt x="464" y="862"/>
                      </a:lnTo>
                      <a:close/>
                      <a:moveTo>
                        <a:pt x="556" y="822"/>
                      </a:moveTo>
                      <a:lnTo>
                        <a:pt x="567" y="817"/>
                      </a:lnTo>
                      <a:lnTo>
                        <a:pt x="601" y="802"/>
                      </a:lnTo>
                      <a:lnTo>
                        <a:pt x="595" y="787"/>
                      </a:lnTo>
                      <a:lnTo>
                        <a:pt x="561" y="802"/>
                      </a:lnTo>
                      <a:lnTo>
                        <a:pt x="549" y="807"/>
                      </a:lnTo>
                      <a:lnTo>
                        <a:pt x="556" y="822"/>
                      </a:lnTo>
                      <a:close/>
                      <a:moveTo>
                        <a:pt x="648" y="782"/>
                      </a:moveTo>
                      <a:lnTo>
                        <a:pt x="693" y="763"/>
                      </a:lnTo>
                      <a:lnTo>
                        <a:pt x="686" y="747"/>
                      </a:lnTo>
                      <a:lnTo>
                        <a:pt x="641" y="767"/>
                      </a:lnTo>
                      <a:lnTo>
                        <a:pt x="648" y="782"/>
                      </a:lnTo>
                      <a:close/>
                      <a:moveTo>
                        <a:pt x="738" y="742"/>
                      </a:moveTo>
                      <a:lnTo>
                        <a:pt x="784" y="723"/>
                      </a:lnTo>
                      <a:lnTo>
                        <a:pt x="778" y="707"/>
                      </a:lnTo>
                      <a:lnTo>
                        <a:pt x="732" y="727"/>
                      </a:lnTo>
                      <a:lnTo>
                        <a:pt x="738" y="742"/>
                      </a:lnTo>
                      <a:close/>
                      <a:moveTo>
                        <a:pt x="830" y="703"/>
                      </a:moveTo>
                      <a:lnTo>
                        <a:pt x="876" y="683"/>
                      </a:lnTo>
                      <a:lnTo>
                        <a:pt x="869" y="668"/>
                      </a:lnTo>
                      <a:lnTo>
                        <a:pt x="823" y="687"/>
                      </a:lnTo>
                      <a:lnTo>
                        <a:pt x="830" y="703"/>
                      </a:lnTo>
                      <a:close/>
                      <a:moveTo>
                        <a:pt x="922" y="663"/>
                      </a:moveTo>
                      <a:lnTo>
                        <a:pt x="967" y="643"/>
                      </a:lnTo>
                      <a:lnTo>
                        <a:pt x="961" y="628"/>
                      </a:lnTo>
                      <a:lnTo>
                        <a:pt x="915" y="647"/>
                      </a:lnTo>
                      <a:lnTo>
                        <a:pt x="922" y="663"/>
                      </a:lnTo>
                      <a:close/>
                      <a:moveTo>
                        <a:pt x="1013" y="623"/>
                      </a:moveTo>
                      <a:lnTo>
                        <a:pt x="1048" y="608"/>
                      </a:lnTo>
                      <a:lnTo>
                        <a:pt x="1059" y="603"/>
                      </a:lnTo>
                      <a:lnTo>
                        <a:pt x="1052" y="588"/>
                      </a:lnTo>
                      <a:lnTo>
                        <a:pt x="1041" y="593"/>
                      </a:lnTo>
                      <a:lnTo>
                        <a:pt x="1006" y="608"/>
                      </a:lnTo>
                      <a:lnTo>
                        <a:pt x="1013" y="623"/>
                      </a:lnTo>
                      <a:close/>
                      <a:moveTo>
                        <a:pt x="1104" y="583"/>
                      </a:moveTo>
                      <a:lnTo>
                        <a:pt x="1128" y="573"/>
                      </a:lnTo>
                      <a:lnTo>
                        <a:pt x="1150" y="563"/>
                      </a:lnTo>
                      <a:lnTo>
                        <a:pt x="1143" y="548"/>
                      </a:lnTo>
                      <a:lnTo>
                        <a:pt x="1121" y="557"/>
                      </a:lnTo>
                      <a:lnTo>
                        <a:pt x="1098" y="568"/>
                      </a:lnTo>
                      <a:lnTo>
                        <a:pt x="1104" y="583"/>
                      </a:lnTo>
                      <a:close/>
                      <a:moveTo>
                        <a:pt x="1196" y="543"/>
                      </a:moveTo>
                      <a:lnTo>
                        <a:pt x="1208" y="538"/>
                      </a:lnTo>
                      <a:lnTo>
                        <a:pt x="1242" y="523"/>
                      </a:lnTo>
                      <a:lnTo>
                        <a:pt x="1235" y="508"/>
                      </a:lnTo>
                      <a:lnTo>
                        <a:pt x="1201" y="523"/>
                      </a:lnTo>
                      <a:lnTo>
                        <a:pt x="1189" y="528"/>
                      </a:lnTo>
                      <a:lnTo>
                        <a:pt x="1196" y="543"/>
                      </a:lnTo>
                      <a:close/>
                      <a:moveTo>
                        <a:pt x="1288" y="503"/>
                      </a:moveTo>
                      <a:lnTo>
                        <a:pt x="1333" y="483"/>
                      </a:lnTo>
                      <a:lnTo>
                        <a:pt x="1327" y="468"/>
                      </a:lnTo>
                      <a:lnTo>
                        <a:pt x="1281" y="488"/>
                      </a:lnTo>
                      <a:lnTo>
                        <a:pt x="1288" y="503"/>
                      </a:lnTo>
                      <a:close/>
                      <a:moveTo>
                        <a:pt x="1379" y="463"/>
                      </a:moveTo>
                      <a:lnTo>
                        <a:pt x="1425" y="443"/>
                      </a:lnTo>
                      <a:lnTo>
                        <a:pt x="1418" y="428"/>
                      </a:lnTo>
                      <a:lnTo>
                        <a:pt x="1372" y="448"/>
                      </a:lnTo>
                      <a:lnTo>
                        <a:pt x="1379" y="463"/>
                      </a:lnTo>
                      <a:close/>
                      <a:moveTo>
                        <a:pt x="1471" y="424"/>
                      </a:moveTo>
                      <a:lnTo>
                        <a:pt x="1516" y="404"/>
                      </a:lnTo>
                      <a:lnTo>
                        <a:pt x="1510" y="389"/>
                      </a:lnTo>
                      <a:lnTo>
                        <a:pt x="1464" y="408"/>
                      </a:lnTo>
                      <a:lnTo>
                        <a:pt x="1471" y="424"/>
                      </a:lnTo>
                      <a:close/>
                      <a:moveTo>
                        <a:pt x="1562" y="384"/>
                      </a:moveTo>
                      <a:lnTo>
                        <a:pt x="1608" y="364"/>
                      </a:lnTo>
                      <a:lnTo>
                        <a:pt x="1601" y="348"/>
                      </a:lnTo>
                      <a:lnTo>
                        <a:pt x="1555" y="368"/>
                      </a:lnTo>
                      <a:lnTo>
                        <a:pt x="1562" y="384"/>
                      </a:lnTo>
                      <a:close/>
                      <a:moveTo>
                        <a:pt x="1653" y="344"/>
                      </a:moveTo>
                      <a:lnTo>
                        <a:pt x="1688" y="329"/>
                      </a:lnTo>
                      <a:lnTo>
                        <a:pt x="1699" y="324"/>
                      </a:lnTo>
                      <a:lnTo>
                        <a:pt x="1692" y="309"/>
                      </a:lnTo>
                      <a:lnTo>
                        <a:pt x="1681" y="313"/>
                      </a:lnTo>
                      <a:lnTo>
                        <a:pt x="1647" y="329"/>
                      </a:lnTo>
                      <a:lnTo>
                        <a:pt x="1653" y="344"/>
                      </a:lnTo>
                      <a:close/>
                      <a:moveTo>
                        <a:pt x="1745" y="304"/>
                      </a:moveTo>
                      <a:lnTo>
                        <a:pt x="1768" y="294"/>
                      </a:lnTo>
                      <a:lnTo>
                        <a:pt x="1791" y="284"/>
                      </a:lnTo>
                      <a:lnTo>
                        <a:pt x="1784" y="269"/>
                      </a:lnTo>
                      <a:lnTo>
                        <a:pt x="1761" y="279"/>
                      </a:lnTo>
                      <a:lnTo>
                        <a:pt x="1738" y="289"/>
                      </a:lnTo>
                      <a:lnTo>
                        <a:pt x="1745" y="304"/>
                      </a:lnTo>
                      <a:close/>
                      <a:moveTo>
                        <a:pt x="1836" y="264"/>
                      </a:moveTo>
                      <a:lnTo>
                        <a:pt x="1848" y="259"/>
                      </a:lnTo>
                      <a:lnTo>
                        <a:pt x="1882" y="244"/>
                      </a:lnTo>
                      <a:lnTo>
                        <a:pt x="1876" y="229"/>
                      </a:lnTo>
                      <a:lnTo>
                        <a:pt x="1842" y="244"/>
                      </a:lnTo>
                      <a:lnTo>
                        <a:pt x="1830" y="249"/>
                      </a:lnTo>
                      <a:lnTo>
                        <a:pt x="1836" y="264"/>
                      </a:lnTo>
                      <a:close/>
                      <a:moveTo>
                        <a:pt x="1928" y="224"/>
                      </a:moveTo>
                      <a:lnTo>
                        <a:pt x="1974" y="204"/>
                      </a:lnTo>
                      <a:lnTo>
                        <a:pt x="1967" y="189"/>
                      </a:lnTo>
                      <a:lnTo>
                        <a:pt x="1922" y="209"/>
                      </a:lnTo>
                      <a:lnTo>
                        <a:pt x="1928" y="224"/>
                      </a:lnTo>
                      <a:close/>
                      <a:moveTo>
                        <a:pt x="2020" y="185"/>
                      </a:moveTo>
                      <a:lnTo>
                        <a:pt x="2065" y="165"/>
                      </a:lnTo>
                      <a:lnTo>
                        <a:pt x="2058" y="150"/>
                      </a:lnTo>
                      <a:lnTo>
                        <a:pt x="2013" y="169"/>
                      </a:lnTo>
                      <a:lnTo>
                        <a:pt x="2020" y="185"/>
                      </a:lnTo>
                      <a:close/>
                      <a:moveTo>
                        <a:pt x="2111" y="145"/>
                      </a:moveTo>
                      <a:lnTo>
                        <a:pt x="2157" y="125"/>
                      </a:lnTo>
                      <a:lnTo>
                        <a:pt x="2150" y="110"/>
                      </a:lnTo>
                      <a:lnTo>
                        <a:pt x="2104" y="130"/>
                      </a:lnTo>
                      <a:lnTo>
                        <a:pt x="2111" y="145"/>
                      </a:lnTo>
                      <a:close/>
                      <a:moveTo>
                        <a:pt x="2202" y="105"/>
                      </a:moveTo>
                      <a:lnTo>
                        <a:pt x="2248" y="85"/>
                      </a:lnTo>
                      <a:lnTo>
                        <a:pt x="2241" y="70"/>
                      </a:lnTo>
                      <a:lnTo>
                        <a:pt x="2196" y="90"/>
                      </a:lnTo>
                      <a:lnTo>
                        <a:pt x="2202" y="105"/>
                      </a:lnTo>
                      <a:close/>
                      <a:moveTo>
                        <a:pt x="2294" y="65"/>
                      </a:moveTo>
                      <a:lnTo>
                        <a:pt x="2329" y="50"/>
                      </a:lnTo>
                      <a:lnTo>
                        <a:pt x="2340" y="45"/>
                      </a:lnTo>
                      <a:lnTo>
                        <a:pt x="2333" y="30"/>
                      </a:lnTo>
                      <a:lnTo>
                        <a:pt x="2322" y="35"/>
                      </a:lnTo>
                      <a:lnTo>
                        <a:pt x="2287" y="50"/>
                      </a:lnTo>
                      <a:lnTo>
                        <a:pt x="2294" y="65"/>
                      </a:lnTo>
                      <a:close/>
                      <a:moveTo>
                        <a:pt x="2385" y="25"/>
                      </a:moveTo>
                      <a:lnTo>
                        <a:pt x="2409" y="15"/>
                      </a:lnTo>
                      <a:lnTo>
                        <a:pt x="2402" y="0"/>
                      </a:lnTo>
                      <a:lnTo>
                        <a:pt x="2379" y="10"/>
                      </a:lnTo>
                      <a:lnTo>
                        <a:pt x="2385" y="25"/>
                      </a:lnTo>
                      <a:close/>
                      <a:moveTo>
                        <a:pt x="7" y="1062"/>
                      </a:moveTo>
                      <a:lnTo>
                        <a:pt x="53" y="1042"/>
                      </a:lnTo>
                      <a:lnTo>
                        <a:pt x="46" y="1027"/>
                      </a:lnTo>
                      <a:lnTo>
                        <a:pt x="0" y="1047"/>
                      </a:lnTo>
                      <a:lnTo>
                        <a:pt x="7" y="1062"/>
                      </a:lnTo>
                      <a:close/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101" name="Freeform 98"/>
                <p:cNvSpPr>
                  <a:spLocks/>
                </p:cNvSpPr>
                <p:nvPr/>
              </p:nvSpPr>
              <p:spPr bwMode="auto">
                <a:xfrm>
                  <a:off x="1218115" y="1399690"/>
                  <a:ext cx="1845473" cy="830815"/>
                </a:xfrm>
                <a:custGeom>
                  <a:avLst/>
                  <a:gdLst>
                    <a:gd name="T0" fmla="*/ 0 w 2402"/>
                    <a:gd name="T1" fmla="*/ 857 h 857"/>
                    <a:gd name="T2" fmla="*/ 81 w 2402"/>
                    <a:gd name="T3" fmla="*/ 829 h 857"/>
                    <a:gd name="T4" fmla="*/ 161 w 2402"/>
                    <a:gd name="T5" fmla="*/ 801 h 857"/>
                    <a:gd name="T6" fmla="*/ 241 w 2402"/>
                    <a:gd name="T7" fmla="*/ 773 h 857"/>
                    <a:gd name="T8" fmla="*/ 321 w 2402"/>
                    <a:gd name="T9" fmla="*/ 744 h 857"/>
                    <a:gd name="T10" fmla="*/ 401 w 2402"/>
                    <a:gd name="T11" fmla="*/ 716 h 857"/>
                    <a:gd name="T12" fmla="*/ 481 w 2402"/>
                    <a:gd name="T13" fmla="*/ 688 h 857"/>
                    <a:gd name="T14" fmla="*/ 561 w 2402"/>
                    <a:gd name="T15" fmla="*/ 659 h 857"/>
                    <a:gd name="T16" fmla="*/ 641 w 2402"/>
                    <a:gd name="T17" fmla="*/ 631 h 857"/>
                    <a:gd name="T18" fmla="*/ 721 w 2402"/>
                    <a:gd name="T19" fmla="*/ 602 h 857"/>
                    <a:gd name="T20" fmla="*/ 801 w 2402"/>
                    <a:gd name="T21" fmla="*/ 573 h 857"/>
                    <a:gd name="T22" fmla="*/ 881 w 2402"/>
                    <a:gd name="T23" fmla="*/ 545 h 857"/>
                    <a:gd name="T24" fmla="*/ 961 w 2402"/>
                    <a:gd name="T25" fmla="*/ 517 h 857"/>
                    <a:gd name="T26" fmla="*/ 1041 w 2402"/>
                    <a:gd name="T27" fmla="*/ 488 h 857"/>
                    <a:gd name="T28" fmla="*/ 1121 w 2402"/>
                    <a:gd name="T29" fmla="*/ 459 h 857"/>
                    <a:gd name="T30" fmla="*/ 1201 w 2402"/>
                    <a:gd name="T31" fmla="*/ 431 h 857"/>
                    <a:gd name="T32" fmla="*/ 1282 w 2402"/>
                    <a:gd name="T33" fmla="*/ 402 h 857"/>
                    <a:gd name="T34" fmla="*/ 1362 w 2402"/>
                    <a:gd name="T35" fmla="*/ 373 h 857"/>
                    <a:gd name="T36" fmla="*/ 1441 w 2402"/>
                    <a:gd name="T37" fmla="*/ 345 h 857"/>
                    <a:gd name="T38" fmla="*/ 1522 w 2402"/>
                    <a:gd name="T39" fmla="*/ 316 h 857"/>
                    <a:gd name="T40" fmla="*/ 1602 w 2402"/>
                    <a:gd name="T41" fmla="*/ 287 h 857"/>
                    <a:gd name="T42" fmla="*/ 1682 w 2402"/>
                    <a:gd name="T43" fmla="*/ 259 h 857"/>
                    <a:gd name="T44" fmla="*/ 1762 w 2402"/>
                    <a:gd name="T45" fmla="*/ 230 h 857"/>
                    <a:gd name="T46" fmla="*/ 1842 w 2402"/>
                    <a:gd name="T47" fmla="*/ 201 h 857"/>
                    <a:gd name="T48" fmla="*/ 1922 w 2402"/>
                    <a:gd name="T49" fmla="*/ 172 h 857"/>
                    <a:gd name="T50" fmla="*/ 2002 w 2402"/>
                    <a:gd name="T51" fmla="*/ 144 h 857"/>
                    <a:gd name="T52" fmla="*/ 2082 w 2402"/>
                    <a:gd name="T53" fmla="*/ 115 h 857"/>
                    <a:gd name="T54" fmla="*/ 2162 w 2402"/>
                    <a:gd name="T55" fmla="*/ 86 h 857"/>
                    <a:gd name="T56" fmla="*/ 2242 w 2402"/>
                    <a:gd name="T57" fmla="*/ 57 h 857"/>
                    <a:gd name="T58" fmla="*/ 2322 w 2402"/>
                    <a:gd name="T59" fmla="*/ 28 h 857"/>
                    <a:gd name="T60" fmla="*/ 2402 w 2402"/>
                    <a:gd name="T61" fmla="*/ 0 h 8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402" h="857">
                      <a:moveTo>
                        <a:pt x="0" y="857"/>
                      </a:moveTo>
                      <a:lnTo>
                        <a:pt x="81" y="829"/>
                      </a:lnTo>
                      <a:lnTo>
                        <a:pt x="161" y="801"/>
                      </a:lnTo>
                      <a:lnTo>
                        <a:pt x="241" y="773"/>
                      </a:lnTo>
                      <a:lnTo>
                        <a:pt x="321" y="744"/>
                      </a:lnTo>
                      <a:lnTo>
                        <a:pt x="401" y="716"/>
                      </a:lnTo>
                      <a:lnTo>
                        <a:pt x="481" y="688"/>
                      </a:lnTo>
                      <a:lnTo>
                        <a:pt x="561" y="659"/>
                      </a:lnTo>
                      <a:lnTo>
                        <a:pt x="641" y="631"/>
                      </a:lnTo>
                      <a:lnTo>
                        <a:pt x="721" y="602"/>
                      </a:lnTo>
                      <a:lnTo>
                        <a:pt x="801" y="573"/>
                      </a:lnTo>
                      <a:lnTo>
                        <a:pt x="881" y="545"/>
                      </a:lnTo>
                      <a:lnTo>
                        <a:pt x="961" y="517"/>
                      </a:lnTo>
                      <a:lnTo>
                        <a:pt x="1041" y="488"/>
                      </a:lnTo>
                      <a:lnTo>
                        <a:pt x="1121" y="459"/>
                      </a:lnTo>
                      <a:lnTo>
                        <a:pt x="1201" y="431"/>
                      </a:lnTo>
                      <a:lnTo>
                        <a:pt x="1282" y="402"/>
                      </a:lnTo>
                      <a:lnTo>
                        <a:pt x="1362" y="373"/>
                      </a:lnTo>
                      <a:lnTo>
                        <a:pt x="1441" y="345"/>
                      </a:lnTo>
                      <a:lnTo>
                        <a:pt x="1522" y="316"/>
                      </a:lnTo>
                      <a:lnTo>
                        <a:pt x="1602" y="287"/>
                      </a:lnTo>
                      <a:lnTo>
                        <a:pt x="1682" y="259"/>
                      </a:lnTo>
                      <a:lnTo>
                        <a:pt x="1762" y="230"/>
                      </a:lnTo>
                      <a:lnTo>
                        <a:pt x="1842" y="201"/>
                      </a:lnTo>
                      <a:lnTo>
                        <a:pt x="1922" y="172"/>
                      </a:lnTo>
                      <a:lnTo>
                        <a:pt x="2002" y="144"/>
                      </a:lnTo>
                      <a:lnTo>
                        <a:pt x="2082" y="115"/>
                      </a:lnTo>
                      <a:lnTo>
                        <a:pt x="2162" y="86"/>
                      </a:lnTo>
                      <a:lnTo>
                        <a:pt x="2242" y="57"/>
                      </a:lnTo>
                      <a:lnTo>
                        <a:pt x="2322" y="28"/>
                      </a:lnTo>
                      <a:lnTo>
                        <a:pt x="2402" y="0"/>
                      </a:lnTo>
                    </a:path>
                  </a:pathLst>
                </a:cu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102" name="Freeform 99"/>
                <p:cNvSpPr>
                  <a:spLocks/>
                </p:cNvSpPr>
                <p:nvPr/>
              </p:nvSpPr>
              <p:spPr bwMode="auto">
                <a:xfrm>
                  <a:off x="1218115" y="1645929"/>
                  <a:ext cx="1845473" cy="698970"/>
                </a:xfrm>
                <a:custGeom>
                  <a:avLst/>
                  <a:gdLst>
                    <a:gd name="T0" fmla="*/ 0 w 2402"/>
                    <a:gd name="T1" fmla="*/ 721 h 721"/>
                    <a:gd name="T2" fmla="*/ 81 w 2402"/>
                    <a:gd name="T3" fmla="*/ 700 h 721"/>
                    <a:gd name="T4" fmla="*/ 161 w 2402"/>
                    <a:gd name="T5" fmla="*/ 679 h 721"/>
                    <a:gd name="T6" fmla="*/ 241 w 2402"/>
                    <a:gd name="T7" fmla="*/ 657 h 721"/>
                    <a:gd name="T8" fmla="*/ 321 w 2402"/>
                    <a:gd name="T9" fmla="*/ 636 h 721"/>
                    <a:gd name="T10" fmla="*/ 401 w 2402"/>
                    <a:gd name="T11" fmla="*/ 613 h 721"/>
                    <a:gd name="T12" fmla="*/ 481 w 2402"/>
                    <a:gd name="T13" fmla="*/ 591 h 721"/>
                    <a:gd name="T14" fmla="*/ 561 w 2402"/>
                    <a:gd name="T15" fmla="*/ 569 h 721"/>
                    <a:gd name="T16" fmla="*/ 641 w 2402"/>
                    <a:gd name="T17" fmla="*/ 546 h 721"/>
                    <a:gd name="T18" fmla="*/ 721 w 2402"/>
                    <a:gd name="T19" fmla="*/ 523 h 721"/>
                    <a:gd name="T20" fmla="*/ 801 w 2402"/>
                    <a:gd name="T21" fmla="*/ 499 h 721"/>
                    <a:gd name="T22" fmla="*/ 881 w 2402"/>
                    <a:gd name="T23" fmla="*/ 476 h 721"/>
                    <a:gd name="T24" fmla="*/ 961 w 2402"/>
                    <a:gd name="T25" fmla="*/ 452 h 721"/>
                    <a:gd name="T26" fmla="*/ 1041 w 2402"/>
                    <a:gd name="T27" fmla="*/ 428 h 721"/>
                    <a:gd name="T28" fmla="*/ 1121 w 2402"/>
                    <a:gd name="T29" fmla="*/ 403 h 721"/>
                    <a:gd name="T30" fmla="*/ 1201 w 2402"/>
                    <a:gd name="T31" fmla="*/ 379 h 721"/>
                    <a:gd name="T32" fmla="*/ 1282 w 2402"/>
                    <a:gd name="T33" fmla="*/ 354 h 721"/>
                    <a:gd name="T34" fmla="*/ 1362 w 2402"/>
                    <a:gd name="T35" fmla="*/ 329 h 721"/>
                    <a:gd name="T36" fmla="*/ 1441 w 2402"/>
                    <a:gd name="T37" fmla="*/ 304 h 721"/>
                    <a:gd name="T38" fmla="*/ 1522 w 2402"/>
                    <a:gd name="T39" fmla="*/ 279 h 721"/>
                    <a:gd name="T40" fmla="*/ 1602 w 2402"/>
                    <a:gd name="T41" fmla="*/ 254 h 721"/>
                    <a:gd name="T42" fmla="*/ 1682 w 2402"/>
                    <a:gd name="T43" fmla="*/ 228 h 721"/>
                    <a:gd name="T44" fmla="*/ 1762 w 2402"/>
                    <a:gd name="T45" fmla="*/ 203 h 721"/>
                    <a:gd name="T46" fmla="*/ 1842 w 2402"/>
                    <a:gd name="T47" fmla="*/ 178 h 721"/>
                    <a:gd name="T48" fmla="*/ 1922 w 2402"/>
                    <a:gd name="T49" fmla="*/ 152 h 721"/>
                    <a:gd name="T50" fmla="*/ 2002 w 2402"/>
                    <a:gd name="T51" fmla="*/ 127 h 721"/>
                    <a:gd name="T52" fmla="*/ 2082 w 2402"/>
                    <a:gd name="T53" fmla="*/ 102 h 721"/>
                    <a:gd name="T54" fmla="*/ 2162 w 2402"/>
                    <a:gd name="T55" fmla="*/ 76 h 721"/>
                    <a:gd name="T56" fmla="*/ 2242 w 2402"/>
                    <a:gd name="T57" fmla="*/ 51 h 721"/>
                    <a:gd name="T58" fmla="*/ 2322 w 2402"/>
                    <a:gd name="T59" fmla="*/ 26 h 721"/>
                    <a:gd name="T60" fmla="*/ 2402 w 2402"/>
                    <a:gd name="T61" fmla="*/ 0 h 7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402" h="721">
                      <a:moveTo>
                        <a:pt x="0" y="721"/>
                      </a:moveTo>
                      <a:lnTo>
                        <a:pt x="81" y="700"/>
                      </a:lnTo>
                      <a:lnTo>
                        <a:pt x="161" y="679"/>
                      </a:lnTo>
                      <a:lnTo>
                        <a:pt x="241" y="657"/>
                      </a:lnTo>
                      <a:lnTo>
                        <a:pt x="321" y="636"/>
                      </a:lnTo>
                      <a:lnTo>
                        <a:pt x="401" y="613"/>
                      </a:lnTo>
                      <a:lnTo>
                        <a:pt x="481" y="591"/>
                      </a:lnTo>
                      <a:lnTo>
                        <a:pt x="561" y="569"/>
                      </a:lnTo>
                      <a:lnTo>
                        <a:pt x="641" y="546"/>
                      </a:lnTo>
                      <a:lnTo>
                        <a:pt x="721" y="523"/>
                      </a:lnTo>
                      <a:lnTo>
                        <a:pt x="801" y="499"/>
                      </a:lnTo>
                      <a:lnTo>
                        <a:pt x="881" y="476"/>
                      </a:lnTo>
                      <a:lnTo>
                        <a:pt x="961" y="452"/>
                      </a:lnTo>
                      <a:lnTo>
                        <a:pt x="1041" y="428"/>
                      </a:lnTo>
                      <a:lnTo>
                        <a:pt x="1121" y="403"/>
                      </a:lnTo>
                      <a:lnTo>
                        <a:pt x="1201" y="379"/>
                      </a:lnTo>
                      <a:lnTo>
                        <a:pt x="1282" y="354"/>
                      </a:lnTo>
                      <a:lnTo>
                        <a:pt x="1362" y="329"/>
                      </a:lnTo>
                      <a:lnTo>
                        <a:pt x="1441" y="304"/>
                      </a:lnTo>
                      <a:lnTo>
                        <a:pt x="1522" y="279"/>
                      </a:lnTo>
                      <a:lnTo>
                        <a:pt x="1602" y="254"/>
                      </a:lnTo>
                      <a:lnTo>
                        <a:pt x="1682" y="228"/>
                      </a:lnTo>
                      <a:lnTo>
                        <a:pt x="1762" y="203"/>
                      </a:lnTo>
                      <a:lnTo>
                        <a:pt x="1842" y="178"/>
                      </a:lnTo>
                      <a:lnTo>
                        <a:pt x="1922" y="152"/>
                      </a:lnTo>
                      <a:lnTo>
                        <a:pt x="2002" y="127"/>
                      </a:lnTo>
                      <a:lnTo>
                        <a:pt x="2082" y="102"/>
                      </a:lnTo>
                      <a:lnTo>
                        <a:pt x="2162" y="76"/>
                      </a:lnTo>
                      <a:lnTo>
                        <a:pt x="2242" y="51"/>
                      </a:lnTo>
                      <a:lnTo>
                        <a:pt x="2322" y="26"/>
                      </a:lnTo>
                      <a:lnTo>
                        <a:pt x="2402" y="0"/>
                      </a:lnTo>
                    </a:path>
                  </a:pathLst>
                </a:custGeom>
                <a:noFill/>
                <a:ln w="26988" cap="flat">
                  <a:solidFill>
                    <a:srgbClr val="FF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103" name="Freeform 100"/>
                <p:cNvSpPr>
                  <a:spLocks/>
                </p:cNvSpPr>
                <p:nvPr/>
              </p:nvSpPr>
              <p:spPr bwMode="auto">
                <a:xfrm>
                  <a:off x="1218115" y="1784560"/>
                  <a:ext cx="1845473" cy="633048"/>
                </a:xfrm>
                <a:custGeom>
                  <a:avLst/>
                  <a:gdLst>
                    <a:gd name="T0" fmla="*/ 0 w 2402"/>
                    <a:gd name="T1" fmla="*/ 653 h 653"/>
                    <a:gd name="T2" fmla="*/ 81 w 2402"/>
                    <a:gd name="T3" fmla="*/ 628 h 653"/>
                    <a:gd name="T4" fmla="*/ 161 w 2402"/>
                    <a:gd name="T5" fmla="*/ 604 h 653"/>
                    <a:gd name="T6" fmla="*/ 241 w 2402"/>
                    <a:gd name="T7" fmla="*/ 579 h 653"/>
                    <a:gd name="T8" fmla="*/ 321 w 2402"/>
                    <a:gd name="T9" fmla="*/ 554 h 653"/>
                    <a:gd name="T10" fmla="*/ 401 w 2402"/>
                    <a:gd name="T11" fmla="*/ 530 h 653"/>
                    <a:gd name="T12" fmla="*/ 481 w 2402"/>
                    <a:gd name="T13" fmla="*/ 506 h 653"/>
                    <a:gd name="T14" fmla="*/ 561 w 2402"/>
                    <a:gd name="T15" fmla="*/ 483 h 653"/>
                    <a:gd name="T16" fmla="*/ 641 w 2402"/>
                    <a:gd name="T17" fmla="*/ 459 h 653"/>
                    <a:gd name="T18" fmla="*/ 721 w 2402"/>
                    <a:gd name="T19" fmla="*/ 437 h 653"/>
                    <a:gd name="T20" fmla="*/ 801 w 2402"/>
                    <a:gd name="T21" fmla="*/ 414 h 653"/>
                    <a:gd name="T22" fmla="*/ 881 w 2402"/>
                    <a:gd name="T23" fmla="*/ 392 h 653"/>
                    <a:gd name="T24" fmla="*/ 961 w 2402"/>
                    <a:gd name="T25" fmla="*/ 370 h 653"/>
                    <a:gd name="T26" fmla="*/ 1041 w 2402"/>
                    <a:gd name="T27" fmla="*/ 349 h 653"/>
                    <a:gd name="T28" fmla="*/ 1121 w 2402"/>
                    <a:gd name="T29" fmla="*/ 327 h 653"/>
                    <a:gd name="T30" fmla="*/ 1201 w 2402"/>
                    <a:gd name="T31" fmla="*/ 306 h 653"/>
                    <a:gd name="T32" fmla="*/ 1282 w 2402"/>
                    <a:gd name="T33" fmla="*/ 285 h 653"/>
                    <a:gd name="T34" fmla="*/ 1362 w 2402"/>
                    <a:gd name="T35" fmla="*/ 264 h 653"/>
                    <a:gd name="T36" fmla="*/ 1441 w 2402"/>
                    <a:gd name="T37" fmla="*/ 243 h 653"/>
                    <a:gd name="T38" fmla="*/ 1522 w 2402"/>
                    <a:gd name="T39" fmla="*/ 223 h 653"/>
                    <a:gd name="T40" fmla="*/ 1602 w 2402"/>
                    <a:gd name="T41" fmla="*/ 202 h 653"/>
                    <a:gd name="T42" fmla="*/ 1682 w 2402"/>
                    <a:gd name="T43" fmla="*/ 182 h 653"/>
                    <a:gd name="T44" fmla="*/ 1762 w 2402"/>
                    <a:gd name="T45" fmla="*/ 161 h 653"/>
                    <a:gd name="T46" fmla="*/ 1842 w 2402"/>
                    <a:gd name="T47" fmla="*/ 141 h 653"/>
                    <a:gd name="T48" fmla="*/ 1922 w 2402"/>
                    <a:gd name="T49" fmla="*/ 121 h 653"/>
                    <a:gd name="T50" fmla="*/ 2002 w 2402"/>
                    <a:gd name="T51" fmla="*/ 101 h 653"/>
                    <a:gd name="T52" fmla="*/ 2082 w 2402"/>
                    <a:gd name="T53" fmla="*/ 80 h 653"/>
                    <a:gd name="T54" fmla="*/ 2162 w 2402"/>
                    <a:gd name="T55" fmla="*/ 60 h 653"/>
                    <a:gd name="T56" fmla="*/ 2242 w 2402"/>
                    <a:gd name="T57" fmla="*/ 40 h 653"/>
                    <a:gd name="T58" fmla="*/ 2322 w 2402"/>
                    <a:gd name="T59" fmla="*/ 20 h 653"/>
                    <a:gd name="T60" fmla="*/ 2402 w 2402"/>
                    <a:gd name="T61" fmla="*/ 0 h 6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402" h="653">
                      <a:moveTo>
                        <a:pt x="0" y="653"/>
                      </a:moveTo>
                      <a:lnTo>
                        <a:pt x="81" y="628"/>
                      </a:lnTo>
                      <a:lnTo>
                        <a:pt x="161" y="604"/>
                      </a:lnTo>
                      <a:lnTo>
                        <a:pt x="241" y="579"/>
                      </a:lnTo>
                      <a:lnTo>
                        <a:pt x="321" y="554"/>
                      </a:lnTo>
                      <a:lnTo>
                        <a:pt x="401" y="530"/>
                      </a:lnTo>
                      <a:lnTo>
                        <a:pt x="481" y="506"/>
                      </a:lnTo>
                      <a:lnTo>
                        <a:pt x="561" y="483"/>
                      </a:lnTo>
                      <a:lnTo>
                        <a:pt x="641" y="459"/>
                      </a:lnTo>
                      <a:lnTo>
                        <a:pt x="721" y="437"/>
                      </a:lnTo>
                      <a:lnTo>
                        <a:pt x="801" y="414"/>
                      </a:lnTo>
                      <a:lnTo>
                        <a:pt x="881" y="392"/>
                      </a:lnTo>
                      <a:lnTo>
                        <a:pt x="961" y="370"/>
                      </a:lnTo>
                      <a:lnTo>
                        <a:pt x="1041" y="349"/>
                      </a:lnTo>
                      <a:lnTo>
                        <a:pt x="1121" y="327"/>
                      </a:lnTo>
                      <a:lnTo>
                        <a:pt x="1201" y="306"/>
                      </a:lnTo>
                      <a:lnTo>
                        <a:pt x="1282" y="285"/>
                      </a:lnTo>
                      <a:lnTo>
                        <a:pt x="1362" y="264"/>
                      </a:lnTo>
                      <a:lnTo>
                        <a:pt x="1441" y="243"/>
                      </a:lnTo>
                      <a:lnTo>
                        <a:pt x="1522" y="223"/>
                      </a:lnTo>
                      <a:lnTo>
                        <a:pt x="1602" y="202"/>
                      </a:lnTo>
                      <a:lnTo>
                        <a:pt x="1682" y="182"/>
                      </a:lnTo>
                      <a:lnTo>
                        <a:pt x="1762" y="161"/>
                      </a:lnTo>
                      <a:lnTo>
                        <a:pt x="1842" y="141"/>
                      </a:lnTo>
                      <a:lnTo>
                        <a:pt x="1922" y="121"/>
                      </a:lnTo>
                      <a:lnTo>
                        <a:pt x="2002" y="101"/>
                      </a:lnTo>
                      <a:lnTo>
                        <a:pt x="2082" y="80"/>
                      </a:lnTo>
                      <a:lnTo>
                        <a:pt x="2162" y="60"/>
                      </a:lnTo>
                      <a:lnTo>
                        <a:pt x="2242" y="40"/>
                      </a:lnTo>
                      <a:lnTo>
                        <a:pt x="2322" y="20"/>
                      </a:lnTo>
                      <a:lnTo>
                        <a:pt x="2402" y="0"/>
                      </a:lnTo>
                    </a:path>
                  </a:pathLst>
                </a:custGeom>
                <a:noFill/>
                <a:ln w="26988" cap="flat">
                  <a:solidFill>
                    <a:srgbClr val="BF00B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104" name="Freeform 101"/>
                <p:cNvSpPr>
                  <a:spLocks/>
                </p:cNvSpPr>
                <p:nvPr/>
              </p:nvSpPr>
              <p:spPr bwMode="auto">
                <a:xfrm>
                  <a:off x="1218115" y="2322602"/>
                  <a:ext cx="1845473" cy="565187"/>
                </a:xfrm>
                <a:custGeom>
                  <a:avLst/>
                  <a:gdLst>
                    <a:gd name="T0" fmla="*/ 0 w 2402"/>
                    <a:gd name="T1" fmla="*/ 583 h 583"/>
                    <a:gd name="T2" fmla="*/ 81 w 2402"/>
                    <a:gd name="T3" fmla="*/ 564 h 583"/>
                    <a:gd name="T4" fmla="*/ 161 w 2402"/>
                    <a:gd name="T5" fmla="*/ 544 h 583"/>
                    <a:gd name="T6" fmla="*/ 241 w 2402"/>
                    <a:gd name="T7" fmla="*/ 525 h 583"/>
                    <a:gd name="T8" fmla="*/ 321 w 2402"/>
                    <a:gd name="T9" fmla="*/ 505 h 583"/>
                    <a:gd name="T10" fmla="*/ 401 w 2402"/>
                    <a:gd name="T11" fmla="*/ 486 h 583"/>
                    <a:gd name="T12" fmla="*/ 481 w 2402"/>
                    <a:gd name="T13" fmla="*/ 466 h 583"/>
                    <a:gd name="T14" fmla="*/ 561 w 2402"/>
                    <a:gd name="T15" fmla="*/ 447 h 583"/>
                    <a:gd name="T16" fmla="*/ 641 w 2402"/>
                    <a:gd name="T17" fmla="*/ 427 h 583"/>
                    <a:gd name="T18" fmla="*/ 721 w 2402"/>
                    <a:gd name="T19" fmla="*/ 408 h 583"/>
                    <a:gd name="T20" fmla="*/ 801 w 2402"/>
                    <a:gd name="T21" fmla="*/ 388 h 583"/>
                    <a:gd name="T22" fmla="*/ 881 w 2402"/>
                    <a:gd name="T23" fmla="*/ 369 h 583"/>
                    <a:gd name="T24" fmla="*/ 961 w 2402"/>
                    <a:gd name="T25" fmla="*/ 349 h 583"/>
                    <a:gd name="T26" fmla="*/ 1041 w 2402"/>
                    <a:gd name="T27" fmla="*/ 330 h 583"/>
                    <a:gd name="T28" fmla="*/ 1121 w 2402"/>
                    <a:gd name="T29" fmla="*/ 310 h 583"/>
                    <a:gd name="T30" fmla="*/ 1201 w 2402"/>
                    <a:gd name="T31" fmla="*/ 291 h 583"/>
                    <a:gd name="T32" fmla="*/ 1282 w 2402"/>
                    <a:gd name="T33" fmla="*/ 272 h 583"/>
                    <a:gd name="T34" fmla="*/ 1362 w 2402"/>
                    <a:gd name="T35" fmla="*/ 252 h 583"/>
                    <a:gd name="T36" fmla="*/ 1441 w 2402"/>
                    <a:gd name="T37" fmla="*/ 233 h 583"/>
                    <a:gd name="T38" fmla="*/ 1522 w 2402"/>
                    <a:gd name="T39" fmla="*/ 213 h 583"/>
                    <a:gd name="T40" fmla="*/ 1602 w 2402"/>
                    <a:gd name="T41" fmla="*/ 194 h 583"/>
                    <a:gd name="T42" fmla="*/ 1682 w 2402"/>
                    <a:gd name="T43" fmla="*/ 174 h 583"/>
                    <a:gd name="T44" fmla="*/ 1762 w 2402"/>
                    <a:gd name="T45" fmla="*/ 155 h 583"/>
                    <a:gd name="T46" fmla="*/ 1842 w 2402"/>
                    <a:gd name="T47" fmla="*/ 136 h 583"/>
                    <a:gd name="T48" fmla="*/ 1922 w 2402"/>
                    <a:gd name="T49" fmla="*/ 116 h 583"/>
                    <a:gd name="T50" fmla="*/ 2002 w 2402"/>
                    <a:gd name="T51" fmla="*/ 97 h 583"/>
                    <a:gd name="T52" fmla="*/ 2082 w 2402"/>
                    <a:gd name="T53" fmla="*/ 77 h 583"/>
                    <a:gd name="T54" fmla="*/ 2162 w 2402"/>
                    <a:gd name="T55" fmla="*/ 58 h 583"/>
                    <a:gd name="T56" fmla="*/ 2242 w 2402"/>
                    <a:gd name="T57" fmla="*/ 39 h 583"/>
                    <a:gd name="T58" fmla="*/ 2322 w 2402"/>
                    <a:gd name="T59" fmla="*/ 19 h 583"/>
                    <a:gd name="T60" fmla="*/ 2402 w 2402"/>
                    <a:gd name="T61" fmla="*/ 0 h 5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402" h="583">
                      <a:moveTo>
                        <a:pt x="0" y="583"/>
                      </a:moveTo>
                      <a:lnTo>
                        <a:pt x="81" y="564"/>
                      </a:lnTo>
                      <a:lnTo>
                        <a:pt x="161" y="544"/>
                      </a:lnTo>
                      <a:lnTo>
                        <a:pt x="241" y="525"/>
                      </a:lnTo>
                      <a:lnTo>
                        <a:pt x="321" y="505"/>
                      </a:lnTo>
                      <a:lnTo>
                        <a:pt x="401" y="486"/>
                      </a:lnTo>
                      <a:lnTo>
                        <a:pt x="481" y="466"/>
                      </a:lnTo>
                      <a:lnTo>
                        <a:pt x="561" y="447"/>
                      </a:lnTo>
                      <a:lnTo>
                        <a:pt x="641" y="427"/>
                      </a:lnTo>
                      <a:lnTo>
                        <a:pt x="721" y="408"/>
                      </a:lnTo>
                      <a:lnTo>
                        <a:pt x="801" y="388"/>
                      </a:lnTo>
                      <a:lnTo>
                        <a:pt x="881" y="369"/>
                      </a:lnTo>
                      <a:lnTo>
                        <a:pt x="961" y="349"/>
                      </a:lnTo>
                      <a:lnTo>
                        <a:pt x="1041" y="330"/>
                      </a:lnTo>
                      <a:lnTo>
                        <a:pt x="1121" y="310"/>
                      </a:lnTo>
                      <a:lnTo>
                        <a:pt x="1201" y="291"/>
                      </a:lnTo>
                      <a:lnTo>
                        <a:pt x="1282" y="272"/>
                      </a:lnTo>
                      <a:lnTo>
                        <a:pt x="1362" y="252"/>
                      </a:lnTo>
                      <a:lnTo>
                        <a:pt x="1441" y="233"/>
                      </a:lnTo>
                      <a:lnTo>
                        <a:pt x="1522" y="213"/>
                      </a:lnTo>
                      <a:lnTo>
                        <a:pt x="1602" y="194"/>
                      </a:lnTo>
                      <a:lnTo>
                        <a:pt x="1682" y="174"/>
                      </a:lnTo>
                      <a:lnTo>
                        <a:pt x="1762" y="155"/>
                      </a:lnTo>
                      <a:lnTo>
                        <a:pt x="1842" y="136"/>
                      </a:lnTo>
                      <a:lnTo>
                        <a:pt x="1922" y="116"/>
                      </a:lnTo>
                      <a:lnTo>
                        <a:pt x="2002" y="97"/>
                      </a:lnTo>
                      <a:lnTo>
                        <a:pt x="2082" y="77"/>
                      </a:lnTo>
                      <a:lnTo>
                        <a:pt x="2162" y="58"/>
                      </a:lnTo>
                      <a:lnTo>
                        <a:pt x="2242" y="39"/>
                      </a:lnTo>
                      <a:lnTo>
                        <a:pt x="2322" y="19"/>
                      </a:lnTo>
                      <a:lnTo>
                        <a:pt x="2402" y="0"/>
                      </a:lnTo>
                    </a:path>
                  </a:pathLst>
                </a:cu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grpSp>
              <p:nvGrpSpPr>
                <p:cNvPr id="1067" name="Group 1066"/>
                <p:cNvGrpSpPr/>
                <p:nvPr/>
              </p:nvGrpSpPr>
              <p:grpSpPr>
                <a:xfrm>
                  <a:off x="1256210" y="1372975"/>
                  <a:ext cx="1107199" cy="428735"/>
                  <a:chOff x="1274574" y="1096721"/>
                  <a:chExt cx="1107199" cy="428735"/>
                </a:xfrm>
              </p:grpSpPr>
              <p:sp>
                <p:nvSpPr>
                  <p:cNvPr id="106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1518980" y="1096721"/>
                    <a:ext cx="102807" cy="10150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rPr>
                      <a:t>INJ</a:t>
                    </a:r>
                    <a:endParaRPr kumimoji="0" lang="en-US" alt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7" name="Freeform 104"/>
                  <p:cNvSpPr>
                    <a:spLocks noEditPoints="1"/>
                  </p:cNvSpPr>
                  <p:nvPr/>
                </p:nvSpPr>
                <p:spPr bwMode="auto">
                  <a:xfrm>
                    <a:off x="1274574" y="1153003"/>
                    <a:ext cx="157094" cy="61488"/>
                  </a:xfrm>
                  <a:custGeom>
                    <a:avLst/>
                    <a:gdLst>
                      <a:gd name="T0" fmla="*/ 99 w 249"/>
                      <a:gd name="T1" fmla="*/ 16 h 16"/>
                      <a:gd name="T2" fmla="*/ 149 w 249"/>
                      <a:gd name="T3" fmla="*/ 16 h 16"/>
                      <a:gd name="T4" fmla="*/ 149 w 249"/>
                      <a:gd name="T5" fmla="*/ 0 h 16"/>
                      <a:gd name="T6" fmla="*/ 99 w 249"/>
                      <a:gd name="T7" fmla="*/ 0 h 16"/>
                      <a:gd name="T8" fmla="*/ 99 w 249"/>
                      <a:gd name="T9" fmla="*/ 16 h 16"/>
                      <a:gd name="T10" fmla="*/ 199 w 249"/>
                      <a:gd name="T11" fmla="*/ 16 h 16"/>
                      <a:gd name="T12" fmla="*/ 249 w 249"/>
                      <a:gd name="T13" fmla="*/ 16 h 16"/>
                      <a:gd name="T14" fmla="*/ 249 w 249"/>
                      <a:gd name="T15" fmla="*/ 0 h 16"/>
                      <a:gd name="T16" fmla="*/ 199 w 249"/>
                      <a:gd name="T17" fmla="*/ 0 h 16"/>
                      <a:gd name="T18" fmla="*/ 199 w 249"/>
                      <a:gd name="T19" fmla="*/ 16 h 16"/>
                      <a:gd name="T20" fmla="*/ 0 w 249"/>
                      <a:gd name="T21" fmla="*/ 16 h 16"/>
                      <a:gd name="T22" fmla="*/ 50 w 249"/>
                      <a:gd name="T23" fmla="*/ 16 h 16"/>
                      <a:gd name="T24" fmla="*/ 50 w 249"/>
                      <a:gd name="T25" fmla="*/ 0 h 16"/>
                      <a:gd name="T26" fmla="*/ 0 w 249"/>
                      <a:gd name="T27" fmla="*/ 0 h 16"/>
                      <a:gd name="T28" fmla="*/ 0 w 249"/>
                      <a:gd name="T29" fmla="*/ 16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49" h="16">
                        <a:moveTo>
                          <a:pt x="99" y="16"/>
                        </a:moveTo>
                        <a:lnTo>
                          <a:pt x="149" y="16"/>
                        </a:lnTo>
                        <a:lnTo>
                          <a:pt x="149" y="0"/>
                        </a:lnTo>
                        <a:lnTo>
                          <a:pt x="99" y="0"/>
                        </a:lnTo>
                        <a:lnTo>
                          <a:pt x="99" y="16"/>
                        </a:lnTo>
                        <a:close/>
                        <a:moveTo>
                          <a:pt x="199" y="16"/>
                        </a:moveTo>
                        <a:lnTo>
                          <a:pt x="249" y="16"/>
                        </a:lnTo>
                        <a:lnTo>
                          <a:pt x="249" y="0"/>
                        </a:lnTo>
                        <a:lnTo>
                          <a:pt x="199" y="0"/>
                        </a:lnTo>
                        <a:lnTo>
                          <a:pt x="199" y="16"/>
                        </a:lnTo>
                        <a:close/>
                        <a:moveTo>
                          <a:pt x="0" y="16"/>
                        </a:moveTo>
                        <a:lnTo>
                          <a:pt x="50" y="16"/>
                        </a:lnTo>
                        <a:lnTo>
                          <a:pt x="50" y="0"/>
                        </a:lnTo>
                        <a:lnTo>
                          <a:pt x="0" y="0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F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800"/>
                  </a:p>
                </p:txBody>
              </p:sp>
              <p:sp>
                <p:nvSpPr>
                  <p:cNvPr id="108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1528216" y="1260334"/>
                    <a:ext cx="126367" cy="10150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rPr>
                      <a:t>ULL</a:t>
                    </a:r>
                    <a:endParaRPr kumimoji="0" lang="en-US" alt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9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1274574" y="1324472"/>
                    <a:ext cx="157094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800"/>
                  </a:p>
                </p:txBody>
              </p:sp>
              <p:sp>
                <p:nvSpPr>
                  <p:cNvPr id="110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1537453" y="1423949"/>
                    <a:ext cx="115656" cy="10150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rPr>
                      <a:t>LLL</a:t>
                    </a:r>
                    <a:endParaRPr kumimoji="0" lang="en-US" alt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11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1274574" y="1484160"/>
                    <a:ext cx="157094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800"/>
                  </a:p>
                </p:txBody>
              </p:sp>
              <p:sp>
                <p:nvSpPr>
                  <p:cNvPr id="112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2042343" y="1263609"/>
                    <a:ext cx="339430" cy="21027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rPr>
                      <a:t>RES</a:t>
                    </a:r>
                    <a:endParaRPr kumimoji="0" lang="en-US" alt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13" name="Line 110"/>
                  <p:cNvSpPr>
                    <a:spLocks noChangeShapeType="1"/>
                  </p:cNvSpPr>
                  <p:nvPr/>
                </p:nvSpPr>
                <p:spPr bwMode="auto">
                  <a:xfrm>
                    <a:off x="1836284" y="1317165"/>
                    <a:ext cx="157094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BF00B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800"/>
                  </a:p>
                </p:txBody>
              </p:sp>
              <p:sp>
                <p:nvSpPr>
                  <p:cNvPr id="114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2041828" y="1096721"/>
                    <a:ext cx="240953" cy="10150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rPr>
                      <a:t>DEPOP</a:t>
                    </a:r>
                    <a:endParaRPr kumimoji="0" lang="en-US" alt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15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1843606" y="1160857"/>
                    <a:ext cx="157094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800"/>
                  </a:p>
                </p:txBody>
              </p:sp>
            </p:grpSp>
            <p:sp>
              <p:nvSpPr>
                <p:cNvPr id="131" name="TextBox 130"/>
                <p:cNvSpPr txBox="1"/>
                <p:nvPr/>
              </p:nvSpPr>
              <p:spPr>
                <a:xfrm rot="16200000" flipH="1">
                  <a:off x="-328703" y="1744646"/>
                  <a:ext cx="1853856" cy="30777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dirty="0" smtClean="0"/>
                    <a:t>Energy (eV)</a:t>
                  </a:r>
                  <a:endParaRPr lang="en-GB" sz="1400" dirty="0"/>
                </a:p>
              </p:txBody>
            </p:sp>
            <p:cxnSp>
              <p:nvCxnSpPr>
                <p:cNvPr id="1041" name="Straight Connector 1040"/>
                <p:cNvCxnSpPr/>
                <p:nvPr/>
              </p:nvCxnSpPr>
              <p:spPr>
                <a:xfrm>
                  <a:off x="1694055" y="1939986"/>
                  <a:ext cx="108000" cy="10800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2" name="Straight Connector 1041"/>
                <p:cNvCxnSpPr/>
                <p:nvPr/>
              </p:nvCxnSpPr>
              <p:spPr>
                <a:xfrm flipV="1">
                  <a:off x="1694055" y="1939986"/>
                  <a:ext cx="108000" cy="10800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5" name="Straight Connector 1044"/>
                <p:cNvCxnSpPr/>
                <p:nvPr/>
              </p:nvCxnSpPr>
              <p:spPr>
                <a:xfrm flipV="1">
                  <a:off x="1694055" y="1993986"/>
                  <a:ext cx="108000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8" name="Straight Connector 1047"/>
                <p:cNvCxnSpPr/>
                <p:nvPr/>
              </p:nvCxnSpPr>
              <p:spPr>
                <a:xfrm flipV="1">
                  <a:off x="1748055" y="1939986"/>
                  <a:ext cx="0" cy="10800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3" name="TextBox 1062"/>
                <p:cNvSpPr txBox="1"/>
                <p:nvPr/>
              </p:nvSpPr>
              <p:spPr>
                <a:xfrm flipH="1">
                  <a:off x="1558819" y="979703"/>
                  <a:ext cx="1121752" cy="4731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200" dirty="0" smtClean="0"/>
                    <a:t>(a)</a:t>
                  </a:r>
                  <a:endParaRPr lang="en-GB" sz="1200" dirty="0"/>
                </a:p>
              </p:txBody>
            </p:sp>
          </p:grpSp>
          <p:grpSp>
            <p:nvGrpSpPr>
              <p:cNvPr id="1070" name="Group 1069"/>
              <p:cNvGrpSpPr/>
              <p:nvPr/>
            </p:nvGrpSpPr>
            <p:grpSpPr>
              <a:xfrm>
                <a:off x="3021780" y="915858"/>
                <a:ext cx="3055971" cy="2412698"/>
                <a:chOff x="3021780" y="915858"/>
                <a:chExt cx="3055971" cy="2412698"/>
              </a:xfrm>
            </p:grpSpPr>
            <p:grpSp>
              <p:nvGrpSpPr>
                <p:cNvPr id="1035" name="Group 1034"/>
                <p:cNvGrpSpPr/>
                <p:nvPr/>
              </p:nvGrpSpPr>
              <p:grpSpPr>
                <a:xfrm>
                  <a:off x="3021780" y="915858"/>
                  <a:ext cx="3055971" cy="2412698"/>
                  <a:chOff x="2691580" y="1754058"/>
                  <a:chExt cx="3055971" cy="2412698"/>
                </a:xfrm>
              </p:grpSpPr>
              <p:grpSp>
                <p:nvGrpSpPr>
                  <p:cNvPr id="436" name="Group 435"/>
                  <p:cNvGrpSpPr/>
                  <p:nvPr/>
                </p:nvGrpSpPr>
                <p:grpSpPr>
                  <a:xfrm>
                    <a:off x="3058378" y="1830979"/>
                    <a:ext cx="2312803" cy="2335777"/>
                    <a:chOff x="4165490" y="3149138"/>
                    <a:chExt cx="2969022" cy="2335777"/>
                  </a:xfrm>
                </p:grpSpPr>
                <p:grpSp>
                  <p:nvGrpSpPr>
                    <p:cNvPr id="423" name="Group 422"/>
                    <p:cNvGrpSpPr/>
                    <p:nvPr/>
                  </p:nvGrpSpPr>
                  <p:grpSpPr>
                    <a:xfrm>
                      <a:off x="4165490" y="3175316"/>
                      <a:ext cx="220867" cy="1918063"/>
                      <a:chOff x="3908063" y="665163"/>
                      <a:chExt cx="180121" cy="1346262"/>
                    </a:xfrm>
                  </p:grpSpPr>
                  <p:sp>
                    <p:nvSpPr>
                      <p:cNvPr id="404" name="Rectangle 38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30664" y="1903413"/>
                        <a:ext cx="57520" cy="1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1000" b="0" i="0" u="none" strike="noStrike" cap="none" normalizeH="0" baseline="0" dirty="0" smtClean="0">
                            <a:ln>
                              <a:noFill/>
                            </a:ln>
                            <a:effectLst/>
                            <a:latin typeface="Arial" panose="020B0604020202020204" pitchFamily="34" charset="0"/>
                          </a:rPr>
                          <a:t>3</a:t>
                        </a:r>
                      </a:p>
                    </p:txBody>
                  </p:sp>
                  <p:sp>
                    <p:nvSpPr>
                      <p:cNvPr id="405" name="Rectangle 38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08063" y="1257614"/>
                        <a:ext cx="143801" cy="1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1000" b="0" i="0" u="none" strike="noStrike" cap="none" normalizeH="0" baseline="0" dirty="0" smtClean="0">
                            <a:ln>
                              <a:noFill/>
                            </a:ln>
                            <a:effectLst/>
                            <a:latin typeface="Arial" panose="020B0604020202020204" pitchFamily="34" charset="0"/>
                          </a:rPr>
                          <a:t>4.5</a:t>
                        </a:r>
                      </a:p>
                    </p:txBody>
                  </p:sp>
                  <p:sp>
                    <p:nvSpPr>
                      <p:cNvPr id="406" name="Rectangle 38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30664" y="665163"/>
                        <a:ext cx="57520" cy="1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1000" b="0" i="0" u="none" strike="noStrike" cap="none" normalizeH="0" baseline="0" smtClean="0">
                            <a:ln>
                              <a:noFill/>
                            </a:ln>
                            <a:effectLst/>
                            <a:latin typeface="Arial" panose="020B0604020202020204" pitchFamily="34" charset="0"/>
                          </a:rPr>
                          <a:t>6</a:t>
                        </a:r>
                      </a:p>
                    </p:txBody>
                  </p:sp>
                </p:grpSp>
                <p:grpSp>
                  <p:nvGrpSpPr>
                    <p:cNvPr id="424" name="Group 423"/>
                    <p:cNvGrpSpPr/>
                    <p:nvPr/>
                  </p:nvGrpSpPr>
                  <p:grpSpPr>
                    <a:xfrm>
                      <a:off x="6958162" y="3149138"/>
                      <a:ext cx="176350" cy="1941346"/>
                      <a:chOff x="6958152" y="3149140"/>
                      <a:chExt cx="106185" cy="1344856"/>
                    </a:xfrm>
                  </p:grpSpPr>
                  <p:sp>
                    <p:nvSpPr>
                      <p:cNvPr id="415" name="Rectangle 39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958152" y="4387391"/>
                        <a:ext cx="106173" cy="1066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1000" b="0" i="0" u="none" strike="noStrike" cap="none" normalizeH="0" baseline="0" dirty="0" smtClean="0">
                            <a:ln>
                              <a:noFill/>
                            </a:ln>
                            <a:effectLst/>
                            <a:latin typeface="Arial" panose="020B0604020202020204" pitchFamily="34" charset="0"/>
                          </a:rPr>
                          <a:t>0.5</a:t>
                        </a:r>
                      </a:p>
                    </p:txBody>
                  </p:sp>
                  <p:sp>
                    <p:nvSpPr>
                      <p:cNvPr id="417" name="Rectangle 39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958164" y="3149140"/>
                        <a:ext cx="106173" cy="1066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1000" b="0" i="0" u="none" strike="noStrike" cap="none" normalizeH="0" baseline="0" dirty="0" smtClean="0">
                            <a:ln>
                              <a:noFill/>
                            </a:ln>
                            <a:effectLst/>
                            <a:latin typeface="Arial" panose="020B0604020202020204" pitchFamily="34" charset="0"/>
                          </a:rPr>
                          <a:t>1.0</a:t>
                        </a:r>
                      </a:p>
                    </p:txBody>
                  </p:sp>
                </p:grpSp>
                <p:grpSp>
                  <p:nvGrpSpPr>
                    <p:cNvPr id="422" name="Group 421"/>
                    <p:cNvGrpSpPr/>
                    <p:nvPr/>
                  </p:nvGrpSpPr>
                  <p:grpSpPr>
                    <a:xfrm>
                      <a:off x="4527499" y="3192463"/>
                      <a:ext cx="2376000" cy="1872000"/>
                      <a:chOff x="5347111" y="3220864"/>
                      <a:chExt cx="2356761" cy="1832071"/>
                    </a:xfrm>
                  </p:grpSpPr>
                  <p:sp>
                    <p:nvSpPr>
                      <p:cNvPr id="373" name="Line 35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347111" y="5052935"/>
                        <a:ext cx="2356761" cy="0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rgbClr val="262626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74" name="Line 35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347111" y="3220864"/>
                        <a:ext cx="2356761" cy="0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rgbClr val="262626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75" name="Line 35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347111" y="5017704"/>
                        <a:ext cx="0" cy="35231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76" name="Line 35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739904" y="5017704"/>
                        <a:ext cx="0" cy="35231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rgbClr val="262626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77" name="Line 35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6132698" y="5017704"/>
                        <a:ext cx="0" cy="35231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rgbClr val="262626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78" name="Line 35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6525491" y="5017704"/>
                        <a:ext cx="0" cy="35231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rgbClr val="262626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79" name="Line 36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6918285" y="5017704"/>
                        <a:ext cx="0" cy="35231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rgbClr val="262626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80" name="Line 36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7311078" y="5017704"/>
                        <a:ext cx="0" cy="35231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rgbClr val="262626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81" name="Line 36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7703872" y="5017704"/>
                        <a:ext cx="0" cy="35231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82" name="Line 3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347111" y="3220864"/>
                        <a:ext cx="0" cy="35231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83" name="Line 36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39904" y="3220864"/>
                        <a:ext cx="0" cy="35231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rgbClr val="262626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84" name="Line 36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132698" y="3220864"/>
                        <a:ext cx="0" cy="35231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rgbClr val="262626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85" name="Line 36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25491" y="3220864"/>
                        <a:ext cx="0" cy="35231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rgbClr val="262626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86" name="Line 3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918285" y="3220864"/>
                        <a:ext cx="0" cy="35231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rgbClr val="262626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87" name="Line 3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311078" y="3220864"/>
                        <a:ext cx="0" cy="35231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rgbClr val="262626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88" name="Line 36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703872" y="3220864"/>
                        <a:ext cx="0" cy="35231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96" name="Line 37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347111" y="3220864"/>
                        <a:ext cx="0" cy="1832071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97" name="Line 37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7703872" y="3220864"/>
                        <a:ext cx="0" cy="1832071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98" name="Line 37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347111" y="5052935"/>
                        <a:ext cx="24049" cy="0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99" name="Line 38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347111" y="4136900"/>
                        <a:ext cx="24049" cy="0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400" name="Line 38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347111" y="3220864"/>
                        <a:ext cx="24049" cy="0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401" name="Line 38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7679823" y="5052935"/>
                        <a:ext cx="24049" cy="0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402" name="Line 38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7679823" y="4136900"/>
                        <a:ext cx="24049" cy="0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403" name="Line 38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7679823" y="3220864"/>
                        <a:ext cx="24049" cy="0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407" name="Freeform 38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47111" y="3432257"/>
                        <a:ext cx="2356761" cy="1237822"/>
                      </a:xfrm>
                      <a:custGeom>
                        <a:avLst/>
                        <a:gdLst>
                          <a:gd name="T0" fmla="*/ 0 w 1470"/>
                          <a:gd name="T1" fmla="*/ 0 h 527"/>
                          <a:gd name="T2" fmla="*/ 0 w 1470"/>
                          <a:gd name="T3" fmla="*/ 0 h 527"/>
                          <a:gd name="T4" fmla="*/ 49 w 1470"/>
                          <a:gd name="T5" fmla="*/ 47 h 527"/>
                          <a:gd name="T6" fmla="*/ 98 w 1470"/>
                          <a:gd name="T7" fmla="*/ 85 h 527"/>
                          <a:gd name="T8" fmla="*/ 147 w 1470"/>
                          <a:gd name="T9" fmla="*/ 116 h 527"/>
                          <a:gd name="T10" fmla="*/ 196 w 1470"/>
                          <a:gd name="T11" fmla="*/ 141 h 527"/>
                          <a:gd name="T12" fmla="*/ 245 w 1470"/>
                          <a:gd name="T13" fmla="*/ 160 h 527"/>
                          <a:gd name="T14" fmla="*/ 294 w 1470"/>
                          <a:gd name="T15" fmla="*/ 176 h 527"/>
                          <a:gd name="T16" fmla="*/ 343 w 1470"/>
                          <a:gd name="T17" fmla="*/ 189 h 527"/>
                          <a:gd name="T18" fmla="*/ 392 w 1470"/>
                          <a:gd name="T19" fmla="*/ 201 h 527"/>
                          <a:gd name="T20" fmla="*/ 441 w 1470"/>
                          <a:gd name="T21" fmla="*/ 213 h 527"/>
                          <a:gd name="T22" fmla="*/ 490 w 1470"/>
                          <a:gd name="T23" fmla="*/ 225 h 527"/>
                          <a:gd name="T24" fmla="*/ 539 w 1470"/>
                          <a:gd name="T25" fmla="*/ 239 h 527"/>
                          <a:gd name="T26" fmla="*/ 588 w 1470"/>
                          <a:gd name="T27" fmla="*/ 253 h 527"/>
                          <a:gd name="T28" fmla="*/ 637 w 1470"/>
                          <a:gd name="T29" fmla="*/ 269 h 527"/>
                          <a:gd name="T30" fmla="*/ 686 w 1470"/>
                          <a:gd name="T31" fmla="*/ 285 h 527"/>
                          <a:gd name="T32" fmla="*/ 735 w 1470"/>
                          <a:gd name="T33" fmla="*/ 302 h 527"/>
                          <a:gd name="T34" fmla="*/ 784 w 1470"/>
                          <a:gd name="T35" fmla="*/ 319 h 527"/>
                          <a:gd name="T36" fmla="*/ 833 w 1470"/>
                          <a:gd name="T37" fmla="*/ 336 h 527"/>
                          <a:gd name="T38" fmla="*/ 882 w 1470"/>
                          <a:gd name="T39" fmla="*/ 353 h 527"/>
                          <a:gd name="T40" fmla="*/ 931 w 1470"/>
                          <a:gd name="T41" fmla="*/ 370 h 527"/>
                          <a:gd name="T42" fmla="*/ 980 w 1470"/>
                          <a:gd name="T43" fmla="*/ 387 h 527"/>
                          <a:gd name="T44" fmla="*/ 1029 w 1470"/>
                          <a:gd name="T45" fmla="*/ 403 h 527"/>
                          <a:gd name="T46" fmla="*/ 1078 w 1470"/>
                          <a:gd name="T47" fmla="*/ 418 h 527"/>
                          <a:gd name="T48" fmla="*/ 1127 w 1470"/>
                          <a:gd name="T49" fmla="*/ 433 h 527"/>
                          <a:gd name="T50" fmla="*/ 1176 w 1470"/>
                          <a:gd name="T51" fmla="*/ 448 h 527"/>
                          <a:gd name="T52" fmla="*/ 1225 w 1470"/>
                          <a:gd name="T53" fmla="*/ 462 h 527"/>
                          <a:gd name="T54" fmla="*/ 1274 w 1470"/>
                          <a:gd name="T55" fmla="*/ 476 h 527"/>
                          <a:gd name="T56" fmla="*/ 1323 w 1470"/>
                          <a:gd name="T57" fmla="*/ 489 h 527"/>
                          <a:gd name="T58" fmla="*/ 1372 w 1470"/>
                          <a:gd name="T59" fmla="*/ 502 h 527"/>
                          <a:gd name="T60" fmla="*/ 1421 w 1470"/>
                          <a:gd name="T61" fmla="*/ 515 h 527"/>
                          <a:gd name="T62" fmla="*/ 1470 w 1470"/>
                          <a:gd name="T63" fmla="*/ 527 h 52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</a:cxnLst>
                        <a:rect l="0" t="0" r="r" b="b"/>
                        <a:pathLst>
                          <a:path w="1470" h="527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49" y="47"/>
                            </a:lnTo>
                            <a:lnTo>
                              <a:pt x="98" y="85"/>
                            </a:lnTo>
                            <a:lnTo>
                              <a:pt x="147" y="116"/>
                            </a:lnTo>
                            <a:lnTo>
                              <a:pt x="196" y="141"/>
                            </a:lnTo>
                            <a:lnTo>
                              <a:pt x="245" y="160"/>
                            </a:lnTo>
                            <a:lnTo>
                              <a:pt x="294" y="176"/>
                            </a:lnTo>
                            <a:lnTo>
                              <a:pt x="343" y="189"/>
                            </a:lnTo>
                            <a:lnTo>
                              <a:pt x="392" y="201"/>
                            </a:lnTo>
                            <a:lnTo>
                              <a:pt x="441" y="213"/>
                            </a:lnTo>
                            <a:lnTo>
                              <a:pt x="490" y="225"/>
                            </a:lnTo>
                            <a:lnTo>
                              <a:pt x="539" y="239"/>
                            </a:lnTo>
                            <a:lnTo>
                              <a:pt x="588" y="253"/>
                            </a:lnTo>
                            <a:lnTo>
                              <a:pt x="637" y="269"/>
                            </a:lnTo>
                            <a:lnTo>
                              <a:pt x="686" y="285"/>
                            </a:lnTo>
                            <a:lnTo>
                              <a:pt x="735" y="302"/>
                            </a:lnTo>
                            <a:lnTo>
                              <a:pt x="784" y="319"/>
                            </a:lnTo>
                            <a:lnTo>
                              <a:pt x="833" y="336"/>
                            </a:lnTo>
                            <a:lnTo>
                              <a:pt x="882" y="353"/>
                            </a:lnTo>
                            <a:lnTo>
                              <a:pt x="931" y="370"/>
                            </a:lnTo>
                            <a:lnTo>
                              <a:pt x="980" y="387"/>
                            </a:lnTo>
                            <a:lnTo>
                              <a:pt x="1029" y="403"/>
                            </a:lnTo>
                            <a:lnTo>
                              <a:pt x="1078" y="418"/>
                            </a:lnTo>
                            <a:lnTo>
                              <a:pt x="1127" y="433"/>
                            </a:lnTo>
                            <a:lnTo>
                              <a:pt x="1176" y="448"/>
                            </a:lnTo>
                            <a:lnTo>
                              <a:pt x="1225" y="462"/>
                            </a:lnTo>
                            <a:lnTo>
                              <a:pt x="1274" y="476"/>
                            </a:lnTo>
                            <a:lnTo>
                              <a:pt x="1323" y="489"/>
                            </a:lnTo>
                            <a:lnTo>
                              <a:pt x="1372" y="502"/>
                            </a:lnTo>
                            <a:lnTo>
                              <a:pt x="1421" y="515"/>
                            </a:lnTo>
                            <a:lnTo>
                              <a:pt x="1470" y="527"/>
                            </a:lnTo>
                          </a:path>
                        </a:pathLst>
                      </a:custGeom>
                      <a:noFill/>
                      <a:ln w="28575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411" name="Line 39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7703872" y="3220864"/>
                        <a:ext cx="0" cy="1832071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412" name="Line 39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7679823" y="5052935"/>
                        <a:ext cx="24049" cy="0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413" name="Line 39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7679823" y="4136900"/>
                        <a:ext cx="24049" cy="0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414" name="Line 39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7679823" y="3220864"/>
                        <a:ext cx="24049" cy="0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418" name="Freeform 39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47111" y="3655394"/>
                        <a:ext cx="2356761" cy="1289495"/>
                      </a:xfrm>
                      <a:custGeom>
                        <a:avLst/>
                        <a:gdLst>
                          <a:gd name="T0" fmla="*/ 0 w 1470"/>
                          <a:gd name="T1" fmla="*/ 549 h 549"/>
                          <a:gd name="T2" fmla="*/ 33 w 1470"/>
                          <a:gd name="T3" fmla="*/ 461 h 549"/>
                          <a:gd name="T4" fmla="*/ 65 w 1470"/>
                          <a:gd name="T5" fmla="*/ 377 h 549"/>
                          <a:gd name="T6" fmla="*/ 98 w 1470"/>
                          <a:gd name="T7" fmla="*/ 302 h 549"/>
                          <a:gd name="T8" fmla="*/ 131 w 1470"/>
                          <a:gd name="T9" fmla="*/ 240 h 549"/>
                          <a:gd name="T10" fmla="*/ 163 w 1470"/>
                          <a:gd name="T11" fmla="*/ 190 h 549"/>
                          <a:gd name="T12" fmla="*/ 196 w 1470"/>
                          <a:gd name="T13" fmla="*/ 150 h 549"/>
                          <a:gd name="T14" fmla="*/ 229 w 1470"/>
                          <a:gd name="T15" fmla="*/ 120 h 549"/>
                          <a:gd name="T16" fmla="*/ 261 w 1470"/>
                          <a:gd name="T17" fmla="*/ 97 h 549"/>
                          <a:gd name="T18" fmla="*/ 294 w 1470"/>
                          <a:gd name="T19" fmla="*/ 78 h 549"/>
                          <a:gd name="T20" fmla="*/ 327 w 1470"/>
                          <a:gd name="T21" fmla="*/ 64 h 549"/>
                          <a:gd name="T22" fmla="*/ 359 w 1470"/>
                          <a:gd name="T23" fmla="*/ 52 h 549"/>
                          <a:gd name="T24" fmla="*/ 392 w 1470"/>
                          <a:gd name="T25" fmla="*/ 43 h 549"/>
                          <a:gd name="T26" fmla="*/ 425 w 1470"/>
                          <a:gd name="T27" fmla="*/ 35 h 549"/>
                          <a:gd name="T28" fmla="*/ 457 w 1470"/>
                          <a:gd name="T29" fmla="*/ 29 h 549"/>
                          <a:gd name="T30" fmla="*/ 490 w 1470"/>
                          <a:gd name="T31" fmla="*/ 23 h 549"/>
                          <a:gd name="T32" fmla="*/ 523 w 1470"/>
                          <a:gd name="T33" fmla="*/ 19 h 549"/>
                          <a:gd name="T34" fmla="*/ 555 w 1470"/>
                          <a:gd name="T35" fmla="*/ 16 h 549"/>
                          <a:gd name="T36" fmla="*/ 588 w 1470"/>
                          <a:gd name="T37" fmla="*/ 12 h 549"/>
                          <a:gd name="T38" fmla="*/ 621 w 1470"/>
                          <a:gd name="T39" fmla="*/ 9 h 549"/>
                          <a:gd name="T40" fmla="*/ 653 w 1470"/>
                          <a:gd name="T41" fmla="*/ 7 h 549"/>
                          <a:gd name="T42" fmla="*/ 686 w 1470"/>
                          <a:gd name="T43" fmla="*/ 4 h 549"/>
                          <a:gd name="T44" fmla="*/ 719 w 1470"/>
                          <a:gd name="T45" fmla="*/ 4 h 549"/>
                          <a:gd name="T46" fmla="*/ 751 w 1470"/>
                          <a:gd name="T47" fmla="*/ 2 h 549"/>
                          <a:gd name="T48" fmla="*/ 784 w 1470"/>
                          <a:gd name="T49" fmla="*/ 1 h 549"/>
                          <a:gd name="T50" fmla="*/ 817 w 1470"/>
                          <a:gd name="T51" fmla="*/ 1 h 549"/>
                          <a:gd name="T52" fmla="*/ 849 w 1470"/>
                          <a:gd name="T53" fmla="*/ 0 h 549"/>
                          <a:gd name="T54" fmla="*/ 882 w 1470"/>
                          <a:gd name="T55" fmla="*/ 0 h 549"/>
                          <a:gd name="T56" fmla="*/ 915 w 1470"/>
                          <a:gd name="T57" fmla="*/ 0 h 549"/>
                          <a:gd name="T58" fmla="*/ 947 w 1470"/>
                          <a:gd name="T59" fmla="*/ 1 h 549"/>
                          <a:gd name="T60" fmla="*/ 980 w 1470"/>
                          <a:gd name="T61" fmla="*/ 0 h 549"/>
                          <a:gd name="T62" fmla="*/ 1013 w 1470"/>
                          <a:gd name="T63" fmla="*/ 1 h 549"/>
                          <a:gd name="T64" fmla="*/ 1045 w 1470"/>
                          <a:gd name="T65" fmla="*/ 1 h 549"/>
                          <a:gd name="T66" fmla="*/ 1078 w 1470"/>
                          <a:gd name="T67" fmla="*/ 2 h 549"/>
                          <a:gd name="T68" fmla="*/ 1111 w 1470"/>
                          <a:gd name="T69" fmla="*/ 3 h 549"/>
                          <a:gd name="T70" fmla="*/ 1143 w 1470"/>
                          <a:gd name="T71" fmla="*/ 3 h 549"/>
                          <a:gd name="T72" fmla="*/ 1176 w 1470"/>
                          <a:gd name="T73" fmla="*/ 5 h 549"/>
                          <a:gd name="T74" fmla="*/ 1209 w 1470"/>
                          <a:gd name="T75" fmla="*/ 6 h 549"/>
                          <a:gd name="T76" fmla="*/ 1241 w 1470"/>
                          <a:gd name="T77" fmla="*/ 7 h 549"/>
                          <a:gd name="T78" fmla="*/ 1274 w 1470"/>
                          <a:gd name="T79" fmla="*/ 8 h 549"/>
                          <a:gd name="T80" fmla="*/ 1307 w 1470"/>
                          <a:gd name="T81" fmla="*/ 9 h 549"/>
                          <a:gd name="T82" fmla="*/ 1339 w 1470"/>
                          <a:gd name="T83" fmla="*/ 11 h 549"/>
                          <a:gd name="T84" fmla="*/ 1372 w 1470"/>
                          <a:gd name="T85" fmla="*/ 12 h 549"/>
                          <a:gd name="T86" fmla="*/ 1405 w 1470"/>
                          <a:gd name="T87" fmla="*/ 14 h 549"/>
                          <a:gd name="T88" fmla="*/ 1437 w 1470"/>
                          <a:gd name="T89" fmla="*/ 15 h 549"/>
                          <a:gd name="T90" fmla="*/ 1470 w 1470"/>
                          <a:gd name="T91" fmla="*/ 17 h 5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</a:cxnLst>
                        <a:rect l="0" t="0" r="r" b="b"/>
                        <a:pathLst>
                          <a:path w="1470" h="549">
                            <a:moveTo>
                              <a:pt x="0" y="549"/>
                            </a:moveTo>
                            <a:lnTo>
                              <a:pt x="33" y="461"/>
                            </a:lnTo>
                            <a:lnTo>
                              <a:pt x="65" y="377"/>
                            </a:lnTo>
                            <a:lnTo>
                              <a:pt x="98" y="302"/>
                            </a:lnTo>
                            <a:lnTo>
                              <a:pt x="131" y="240"/>
                            </a:lnTo>
                            <a:lnTo>
                              <a:pt x="163" y="190"/>
                            </a:lnTo>
                            <a:lnTo>
                              <a:pt x="196" y="150"/>
                            </a:lnTo>
                            <a:lnTo>
                              <a:pt x="229" y="120"/>
                            </a:lnTo>
                            <a:lnTo>
                              <a:pt x="261" y="97"/>
                            </a:lnTo>
                            <a:lnTo>
                              <a:pt x="294" y="78"/>
                            </a:lnTo>
                            <a:lnTo>
                              <a:pt x="327" y="64"/>
                            </a:lnTo>
                            <a:lnTo>
                              <a:pt x="359" y="52"/>
                            </a:lnTo>
                            <a:lnTo>
                              <a:pt x="392" y="43"/>
                            </a:lnTo>
                            <a:lnTo>
                              <a:pt x="425" y="35"/>
                            </a:lnTo>
                            <a:lnTo>
                              <a:pt x="457" y="29"/>
                            </a:lnTo>
                            <a:lnTo>
                              <a:pt x="490" y="23"/>
                            </a:lnTo>
                            <a:lnTo>
                              <a:pt x="523" y="19"/>
                            </a:lnTo>
                            <a:lnTo>
                              <a:pt x="555" y="16"/>
                            </a:lnTo>
                            <a:lnTo>
                              <a:pt x="588" y="12"/>
                            </a:lnTo>
                            <a:lnTo>
                              <a:pt x="621" y="9"/>
                            </a:lnTo>
                            <a:lnTo>
                              <a:pt x="653" y="7"/>
                            </a:lnTo>
                            <a:lnTo>
                              <a:pt x="686" y="4"/>
                            </a:lnTo>
                            <a:lnTo>
                              <a:pt x="719" y="4"/>
                            </a:lnTo>
                            <a:lnTo>
                              <a:pt x="751" y="2"/>
                            </a:lnTo>
                            <a:lnTo>
                              <a:pt x="784" y="1"/>
                            </a:lnTo>
                            <a:lnTo>
                              <a:pt x="817" y="1"/>
                            </a:lnTo>
                            <a:lnTo>
                              <a:pt x="849" y="0"/>
                            </a:lnTo>
                            <a:lnTo>
                              <a:pt x="882" y="0"/>
                            </a:lnTo>
                            <a:lnTo>
                              <a:pt x="915" y="0"/>
                            </a:lnTo>
                            <a:lnTo>
                              <a:pt x="947" y="1"/>
                            </a:lnTo>
                            <a:lnTo>
                              <a:pt x="980" y="0"/>
                            </a:lnTo>
                            <a:lnTo>
                              <a:pt x="1013" y="1"/>
                            </a:lnTo>
                            <a:lnTo>
                              <a:pt x="1045" y="1"/>
                            </a:lnTo>
                            <a:lnTo>
                              <a:pt x="1078" y="2"/>
                            </a:lnTo>
                            <a:lnTo>
                              <a:pt x="1111" y="3"/>
                            </a:lnTo>
                            <a:lnTo>
                              <a:pt x="1143" y="3"/>
                            </a:lnTo>
                            <a:lnTo>
                              <a:pt x="1176" y="5"/>
                            </a:lnTo>
                            <a:lnTo>
                              <a:pt x="1209" y="6"/>
                            </a:lnTo>
                            <a:lnTo>
                              <a:pt x="1241" y="7"/>
                            </a:lnTo>
                            <a:lnTo>
                              <a:pt x="1274" y="8"/>
                            </a:lnTo>
                            <a:lnTo>
                              <a:pt x="1307" y="9"/>
                            </a:lnTo>
                            <a:lnTo>
                              <a:pt x="1339" y="11"/>
                            </a:lnTo>
                            <a:lnTo>
                              <a:pt x="1372" y="12"/>
                            </a:lnTo>
                            <a:lnTo>
                              <a:pt x="1405" y="14"/>
                            </a:lnTo>
                            <a:lnTo>
                              <a:pt x="1437" y="15"/>
                            </a:lnTo>
                            <a:lnTo>
                              <a:pt x="1470" y="17"/>
                            </a:lnTo>
                          </a:path>
                        </a:pathLst>
                      </a:custGeom>
                      <a:noFill/>
                      <a:ln w="28575" cap="flat">
                        <a:solidFill>
                          <a:srgbClr val="FF0000"/>
                        </a:solidFill>
                        <a:prstDash val="solid"/>
                        <a:bevel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</p:grpSp>
                <p:grpSp>
                  <p:nvGrpSpPr>
                    <p:cNvPr id="427" name="Group 426"/>
                    <p:cNvGrpSpPr/>
                    <p:nvPr/>
                  </p:nvGrpSpPr>
                  <p:grpSpPr>
                    <a:xfrm>
                      <a:off x="4436074" y="5118687"/>
                      <a:ext cx="2549767" cy="366228"/>
                      <a:chOff x="1132833" y="3800528"/>
                      <a:chExt cx="2549767" cy="366228"/>
                    </a:xfrm>
                  </p:grpSpPr>
                  <p:sp>
                    <p:nvSpPr>
                      <p:cNvPr id="428" name="Rectangle 6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32833" y="3800528"/>
                        <a:ext cx="70532" cy="15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Arial" panose="020B0604020202020204" pitchFamily="34" charset="0"/>
                          </a:rPr>
                          <a:t>8</a:t>
                        </a:r>
                        <a:endPara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29" name="Rectangle 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39463" y="3800528"/>
                        <a:ext cx="70532" cy="15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Arial" panose="020B0604020202020204" pitchFamily="34" charset="0"/>
                          </a:rPr>
                          <a:t>9</a:t>
                        </a:r>
                        <a:endPara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30" name="Rectangle 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77535" y="3800528"/>
                        <a:ext cx="141064" cy="15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Arial" panose="020B0604020202020204" pitchFamily="34" charset="0"/>
                          </a:rPr>
                          <a:t>10</a:t>
                        </a:r>
                        <a:endPara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31" name="Rectangle 7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40695" y="3800528"/>
                        <a:ext cx="141064" cy="15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Arial" panose="020B0604020202020204" pitchFamily="34" charset="0"/>
                          </a:rPr>
                          <a:t>11</a:t>
                        </a:r>
                        <a:endPara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32" name="Rectangle 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0975" y="3800528"/>
                        <a:ext cx="141064" cy="15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Arial" panose="020B0604020202020204" pitchFamily="34" charset="0"/>
                          </a:rPr>
                          <a:t>12</a:t>
                        </a:r>
                        <a:endPara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33" name="Rectangle 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41256" y="3800528"/>
                        <a:ext cx="141064" cy="15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Arial" panose="020B0604020202020204" pitchFamily="34" charset="0"/>
                          </a:rPr>
                          <a:t>13</a:t>
                        </a:r>
                        <a:endPara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34" name="Rectangle 7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41536" y="3800528"/>
                        <a:ext cx="141064" cy="15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latin typeface="Arial" panose="020B0604020202020204" pitchFamily="34" charset="0"/>
                          </a:rPr>
                          <a:t>14</a:t>
                        </a:r>
                        <a:endPara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35" name="TextBox 434"/>
                      <p:cNvSpPr txBox="1"/>
                      <p:nvPr/>
                    </p:nvSpPr>
                    <p:spPr>
                      <a:xfrm flipH="1">
                        <a:off x="1248185" y="3858979"/>
                        <a:ext cx="2387808" cy="30777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GB" sz="1400" dirty="0" smtClean="0"/>
                          <a:t>Bias (kV/cm)</a:t>
                        </a:r>
                        <a:endParaRPr lang="en-GB" sz="1400" dirty="0"/>
                      </a:p>
                    </p:txBody>
                  </p:sp>
                </p:grp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30" name="TextBox 1029"/>
                      <p:cNvSpPr txBox="1"/>
                      <p:nvPr/>
                    </p:nvSpPr>
                    <p:spPr>
                      <a:xfrm rot="16200000" flipH="1">
                        <a:off x="1958160" y="2749914"/>
                        <a:ext cx="1774617" cy="30777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GB" sz="1400" b="0" i="1" dirty="0" smtClean="0">
                                    <a:latin typeface="Cambria Math" panose="02040503050406030204" pitchFamily="18" charset="0"/>
                                  </a:rPr>
                                  <m:t>𝑈𝐿</m:t>
                                </m:r>
                              </m:sub>
                            </m:sSub>
                          </m:oMath>
                        </a14:m>
                        <a:r>
                          <a:rPr lang="en-GB" sz="1400" dirty="0" smtClean="0"/>
                          <a:t> (nm)</a:t>
                        </a:r>
                        <a:endParaRPr lang="en-GB" sz="1400" dirty="0"/>
                      </a:p>
                    </p:txBody>
                  </p:sp>
                </mc:Choice>
                <mc:Fallback>
                  <p:sp>
                    <p:nvSpPr>
                      <p:cNvPr id="1030" name="TextBox 10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6200000" flipH="1">
                        <a:off x="1958160" y="2749914"/>
                        <a:ext cx="1774617" cy="307777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 l="-5714" r="-71429"/>
                        </a:stretch>
                      </a:blipFill>
                      <a:ln w="9525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31" name="TextBox 1030"/>
                      <p:cNvSpPr txBox="1"/>
                      <p:nvPr/>
                    </p:nvSpPr>
                    <p:spPr>
                      <a:xfrm rot="5400000" flipH="1">
                        <a:off x="4510745" y="2683087"/>
                        <a:ext cx="2165835" cy="30777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 xmlns:m="http://schemas.openxmlformats.org/officeDocument/2006/math">
                            <m:r>
                              <a:rPr lang="en-GB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ℏ</m:t>
                            </m:r>
                            <m:sSub>
                              <m:sSubPr>
                                <m:ctrlPr>
                                  <a:rPr lang="en-GB" sz="1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1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GB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𝐴𝐶</m:t>
                                </m:r>
                              </m:sub>
                            </m:sSub>
                          </m:oMath>
                        </a14:m>
                        <a:r>
                          <a:rPr lang="en-GB" sz="1400" dirty="0" smtClean="0"/>
                          <a:t> (</a:t>
                        </a:r>
                        <a:r>
                          <a:rPr lang="en-GB" sz="1400" dirty="0" err="1" smtClean="0"/>
                          <a:t>meV</a:t>
                        </a:r>
                        <a:r>
                          <a:rPr lang="en-GB" sz="1400" dirty="0" smtClean="0"/>
                          <a:t>)</a:t>
                        </a:r>
                        <a:endParaRPr lang="en-GB" sz="1400" dirty="0"/>
                      </a:p>
                    </p:txBody>
                  </p:sp>
                </mc:Choice>
                <mc:Fallback>
                  <p:sp>
                    <p:nvSpPr>
                      <p:cNvPr id="1031" name="TextBox 10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5400000" flipH="1">
                        <a:off x="4510745" y="2683087"/>
                        <a:ext cx="2165835" cy="307777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74286" r="-2857"/>
                        </a:stretch>
                      </a:blipFill>
                      <a:ln w="9525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051" name="Oval 1050"/>
                <p:cNvSpPr/>
                <p:nvPr/>
              </p:nvSpPr>
              <p:spPr>
                <a:xfrm>
                  <a:off x="5214800" y="1360285"/>
                  <a:ext cx="108000" cy="252000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52" name="Oval 1051"/>
                <p:cNvSpPr/>
                <p:nvPr/>
              </p:nvSpPr>
              <p:spPr>
                <a:xfrm>
                  <a:off x="3815214" y="1366761"/>
                  <a:ext cx="108000" cy="252000"/>
                </a:xfrm>
                <a:prstGeom prst="ellipse">
                  <a:avLst/>
                </a:prstGeom>
                <a:noFill/>
                <a:ln w="285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054" name="Straight Arrow Connector 1053"/>
                <p:cNvCxnSpPr>
                  <a:stCxn id="1051" idx="0"/>
                </p:cNvCxnSpPr>
                <p:nvPr/>
              </p:nvCxnSpPr>
              <p:spPr>
                <a:xfrm>
                  <a:off x="5268800" y="1360285"/>
                  <a:ext cx="236915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5" name="Straight Arrow Connector 1054"/>
                <p:cNvCxnSpPr>
                  <a:stCxn id="1052" idx="4"/>
                </p:cNvCxnSpPr>
                <p:nvPr/>
              </p:nvCxnSpPr>
              <p:spPr>
                <a:xfrm flipH="1" flipV="1">
                  <a:off x="3648861" y="1606241"/>
                  <a:ext cx="220353" cy="0"/>
                </a:xfrm>
                <a:prstGeom prst="straightConnector1">
                  <a:avLst/>
                </a:prstGeom>
                <a:ln w="19050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5" name="TextBox 1064"/>
                <p:cNvSpPr txBox="1"/>
                <p:nvPr/>
              </p:nvSpPr>
              <p:spPr>
                <a:xfrm flipH="1">
                  <a:off x="4069010" y="975978"/>
                  <a:ext cx="1121752" cy="4731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200" dirty="0" smtClean="0"/>
                    <a:t>(b)</a:t>
                  </a:r>
                  <a:endParaRPr lang="en-GB" sz="1200" dirty="0"/>
                </a:p>
              </p:txBody>
            </p:sp>
          </p:grpSp>
        </p:grpSp>
        <p:grpSp>
          <p:nvGrpSpPr>
            <p:cNvPr id="1172" name="Group 1171"/>
            <p:cNvGrpSpPr/>
            <p:nvPr/>
          </p:nvGrpSpPr>
          <p:grpSpPr>
            <a:xfrm>
              <a:off x="596140" y="2428077"/>
              <a:ext cx="3600054" cy="1351864"/>
              <a:chOff x="596140" y="2409027"/>
              <a:chExt cx="3600054" cy="1351864"/>
            </a:xfrm>
          </p:grpSpPr>
          <p:grpSp>
            <p:nvGrpSpPr>
              <p:cNvPr id="439" name="Group 438"/>
              <p:cNvGrpSpPr/>
              <p:nvPr/>
            </p:nvGrpSpPr>
            <p:grpSpPr>
              <a:xfrm>
                <a:off x="917861" y="2409027"/>
                <a:ext cx="3278333" cy="1182533"/>
                <a:chOff x="1862934" y="702470"/>
                <a:chExt cx="4408900" cy="2115142"/>
              </a:xfrm>
            </p:grpSpPr>
            <p:grpSp>
              <p:nvGrpSpPr>
                <p:cNvPr id="477" name="Group 476"/>
                <p:cNvGrpSpPr/>
                <p:nvPr/>
              </p:nvGrpSpPr>
              <p:grpSpPr>
                <a:xfrm>
                  <a:off x="1932784" y="2663623"/>
                  <a:ext cx="4320001" cy="153989"/>
                  <a:chOff x="1981997" y="5272882"/>
                  <a:chExt cx="7527926" cy="153989"/>
                </a:xfrm>
              </p:grpSpPr>
              <p:sp>
                <p:nvSpPr>
                  <p:cNvPr id="1021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1981997" y="5272882"/>
                    <a:ext cx="69850" cy="15398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rPr>
                      <a:t>8</a:t>
                    </a:r>
                    <a:endPara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22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225008" y="5272883"/>
                    <a:ext cx="69850" cy="1539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rPr>
                      <a:t>9</a:t>
                    </a:r>
                    <a:endPara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23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4407696" y="5272883"/>
                    <a:ext cx="141288" cy="1539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rPr>
                      <a:t>10</a:t>
                    </a:r>
                    <a:endPara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24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5650709" y="5272883"/>
                    <a:ext cx="141288" cy="1539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rPr>
                      <a:t>11</a:t>
                    </a:r>
                    <a:endPara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25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6884197" y="5272883"/>
                    <a:ext cx="141288" cy="1539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rPr>
                      <a:t>12</a:t>
                    </a:r>
                    <a:endPara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26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8127208" y="5272883"/>
                    <a:ext cx="141288" cy="1539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rPr>
                      <a:t>13</a:t>
                    </a:r>
                    <a:endPara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27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9368635" y="5272883"/>
                    <a:ext cx="141288" cy="1539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rPr>
                      <a:t>14</a:t>
                    </a:r>
                    <a:endPara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78" name="Group 477"/>
                <p:cNvGrpSpPr/>
                <p:nvPr/>
              </p:nvGrpSpPr>
              <p:grpSpPr>
                <a:xfrm>
                  <a:off x="1862934" y="702470"/>
                  <a:ext cx="69850" cy="1872000"/>
                  <a:chOff x="1862934" y="664370"/>
                  <a:chExt cx="69850" cy="4594226"/>
                </a:xfrm>
              </p:grpSpPr>
              <p:sp>
                <p:nvSpPr>
                  <p:cNvPr id="1014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1862934" y="5104609"/>
                    <a:ext cx="69850" cy="1539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rPr>
                      <a:t>0</a:t>
                    </a:r>
                    <a:endPara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16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1862934" y="3625059"/>
                    <a:ext cx="69850" cy="1539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rPr>
                      <a:t>1</a:t>
                    </a:r>
                    <a:endPara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18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1862934" y="2143920"/>
                    <a:ext cx="69850" cy="1539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rPr>
                      <a:t>2</a:t>
                    </a:r>
                    <a:endPara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20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1862934" y="664370"/>
                    <a:ext cx="69850" cy="1539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rPr>
                      <a:t>3</a:t>
                    </a:r>
                    <a:endPara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79" name="Group 478"/>
                <p:cNvGrpSpPr/>
                <p:nvPr/>
              </p:nvGrpSpPr>
              <p:grpSpPr>
                <a:xfrm>
                  <a:off x="1951834" y="753270"/>
                  <a:ext cx="4320000" cy="1872000"/>
                  <a:chOff x="1951834" y="753270"/>
                  <a:chExt cx="7616825" cy="4449763"/>
                </a:xfrm>
              </p:grpSpPr>
              <p:sp>
                <p:nvSpPr>
                  <p:cNvPr id="480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2031209" y="5203033"/>
                    <a:ext cx="7446963" cy="0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81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2031209" y="762795"/>
                    <a:ext cx="7446963" cy="0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82" name="Line 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31209" y="5130008"/>
                    <a:ext cx="0" cy="73025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83" name="Line 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72634" y="5130008"/>
                    <a:ext cx="0" cy="73025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84" name="Line 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14059" y="5130008"/>
                    <a:ext cx="0" cy="73025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85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55484" y="5130008"/>
                    <a:ext cx="0" cy="73025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86" name="Line 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996909" y="5130008"/>
                    <a:ext cx="0" cy="73025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87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38334" y="5130008"/>
                    <a:ext cx="0" cy="73025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88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78172" y="5130008"/>
                    <a:ext cx="0" cy="73025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89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2031209" y="762795"/>
                    <a:ext cx="0" cy="74613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90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272634" y="762795"/>
                    <a:ext cx="0" cy="74613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91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514059" y="762795"/>
                    <a:ext cx="0" cy="74613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92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5755484" y="762795"/>
                    <a:ext cx="0" cy="74613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93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6996909" y="762795"/>
                    <a:ext cx="0" cy="74613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94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8238334" y="762795"/>
                    <a:ext cx="0" cy="74613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95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9478172" y="762795"/>
                    <a:ext cx="0" cy="74613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96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31209" y="762795"/>
                    <a:ext cx="0" cy="4440238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97" name="Line 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78172" y="762795"/>
                    <a:ext cx="0" cy="4440238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98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031209" y="5203033"/>
                    <a:ext cx="74613" cy="0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99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2031209" y="4463258"/>
                    <a:ext cx="74613" cy="0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00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031209" y="3723483"/>
                    <a:ext cx="74613" cy="0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01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2031209" y="2983708"/>
                    <a:ext cx="74613" cy="0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02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2031209" y="2242345"/>
                    <a:ext cx="74613" cy="0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03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2031209" y="1502570"/>
                    <a:ext cx="74613" cy="0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04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031209" y="762795"/>
                    <a:ext cx="74613" cy="0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05" name="Line 3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405147" y="5203033"/>
                    <a:ext cx="73025" cy="0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06" name="Line 3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405147" y="4463258"/>
                    <a:ext cx="73025" cy="0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07" name="Line 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405147" y="3723483"/>
                    <a:ext cx="73025" cy="0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08" name="Line 4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405147" y="2983708"/>
                    <a:ext cx="73025" cy="0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09" name="Line 4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405147" y="2242345"/>
                    <a:ext cx="73025" cy="0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10" name="Line 4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405147" y="1502570"/>
                    <a:ext cx="73025" cy="0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11" name="Line 4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405147" y="762795"/>
                    <a:ext cx="73025" cy="0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262626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12" name="Freeform 52"/>
                  <p:cNvSpPr>
                    <a:spLocks/>
                  </p:cNvSpPr>
                  <p:nvPr/>
                </p:nvSpPr>
                <p:spPr bwMode="auto">
                  <a:xfrm>
                    <a:off x="2031209" y="5045870"/>
                    <a:ext cx="7446963" cy="73025"/>
                  </a:xfrm>
                  <a:custGeom>
                    <a:avLst/>
                    <a:gdLst>
                      <a:gd name="T0" fmla="*/ 0 w 4691"/>
                      <a:gd name="T1" fmla="*/ 15 h 46"/>
                      <a:gd name="T2" fmla="*/ 157 w 4691"/>
                      <a:gd name="T3" fmla="*/ 10 h 46"/>
                      <a:gd name="T4" fmla="*/ 313 w 4691"/>
                      <a:gd name="T5" fmla="*/ 16 h 46"/>
                      <a:gd name="T6" fmla="*/ 470 w 4691"/>
                      <a:gd name="T7" fmla="*/ 29 h 46"/>
                      <a:gd name="T8" fmla="*/ 626 w 4691"/>
                      <a:gd name="T9" fmla="*/ 38 h 46"/>
                      <a:gd name="T10" fmla="*/ 782 w 4691"/>
                      <a:gd name="T11" fmla="*/ 35 h 46"/>
                      <a:gd name="T12" fmla="*/ 939 w 4691"/>
                      <a:gd name="T13" fmla="*/ 46 h 46"/>
                      <a:gd name="T14" fmla="*/ 1095 w 4691"/>
                      <a:gd name="T15" fmla="*/ 46 h 46"/>
                      <a:gd name="T16" fmla="*/ 1251 w 4691"/>
                      <a:gd name="T17" fmla="*/ 8 h 46"/>
                      <a:gd name="T18" fmla="*/ 1408 w 4691"/>
                      <a:gd name="T19" fmla="*/ 0 h 46"/>
                      <a:gd name="T20" fmla="*/ 1564 w 4691"/>
                      <a:gd name="T21" fmla="*/ 0 h 46"/>
                      <a:gd name="T22" fmla="*/ 1721 w 4691"/>
                      <a:gd name="T23" fmla="*/ 6 h 46"/>
                      <a:gd name="T24" fmla="*/ 1877 w 4691"/>
                      <a:gd name="T25" fmla="*/ 0 h 46"/>
                      <a:gd name="T26" fmla="*/ 2033 w 4691"/>
                      <a:gd name="T27" fmla="*/ 11 h 46"/>
                      <a:gd name="T28" fmla="*/ 2190 w 4691"/>
                      <a:gd name="T29" fmla="*/ 2 h 46"/>
                      <a:gd name="T30" fmla="*/ 2346 w 4691"/>
                      <a:gd name="T31" fmla="*/ 11 h 46"/>
                      <a:gd name="T32" fmla="*/ 2502 w 4691"/>
                      <a:gd name="T33" fmla="*/ 9 h 46"/>
                      <a:gd name="T34" fmla="*/ 2659 w 4691"/>
                      <a:gd name="T35" fmla="*/ 8 h 46"/>
                      <a:gd name="T36" fmla="*/ 2815 w 4691"/>
                      <a:gd name="T37" fmla="*/ 10 h 46"/>
                      <a:gd name="T38" fmla="*/ 2971 w 4691"/>
                      <a:gd name="T39" fmla="*/ 14 h 46"/>
                      <a:gd name="T40" fmla="*/ 3128 w 4691"/>
                      <a:gd name="T41" fmla="*/ 20 h 46"/>
                      <a:gd name="T42" fmla="*/ 3284 w 4691"/>
                      <a:gd name="T43" fmla="*/ 7 h 46"/>
                      <a:gd name="T44" fmla="*/ 3441 w 4691"/>
                      <a:gd name="T45" fmla="*/ 12 h 46"/>
                      <a:gd name="T46" fmla="*/ 3597 w 4691"/>
                      <a:gd name="T47" fmla="*/ 16 h 46"/>
                      <a:gd name="T48" fmla="*/ 3753 w 4691"/>
                      <a:gd name="T49" fmla="*/ 19 h 46"/>
                      <a:gd name="T50" fmla="*/ 3910 w 4691"/>
                      <a:gd name="T51" fmla="*/ 19 h 46"/>
                      <a:gd name="T52" fmla="*/ 4066 w 4691"/>
                      <a:gd name="T53" fmla="*/ 12 h 46"/>
                      <a:gd name="T54" fmla="*/ 4222 w 4691"/>
                      <a:gd name="T55" fmla="*/ 17 h 46"/>
                      <a:gd name="T56" fmla="*/ 4379 w 4691"/>
                      <a:gd name="T57" fmla="*/ 8 h 46"/>
                      <a:gd name="T58" fmla="*/ 4535 w 4691"/>
                      <a:gd name="T59" fmla="*/ 16 h 46"/>
                      <a:gd name="T60" fmla="*/ 4691 w 4691"/>
                      <a:gd name="T61" fmla="*/ 21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4691" h="46">
                        <a:moveTo>
                          <a:pt x="0" y="15"/>
                        </a:moveTo>
                        <a:lnTo>
                          <a:pt x="157" y="10"/>
                        </a:lnTo>
                        <a:lnTo>
                          <a:pt x="313" y="16"/>
                        </a:lnTo>
                        <a:lnTo>
                          <a:pt x="470" y="29"/>
                        </a:lnTo>
                        <a:lnTo>
                          <a:pt x="626" y="38"/>
                        </a:lnTo>
                        <a:lnTo>
                          <a:pt x="782" y="35"/>
                        </a:lnTo>
                        <a:lnTo>
                          <a:pt x="939" y="46"/>
                        </a:lnTo>
                        <a:lnTo>
                          <a:pt x="1095" y="46"/>
                        </a:lnTo>
                        <a:lnTo>
                          <a:pt x="1251" y="8"/>
                        </a:lnTo>
                        <a:lnTo>
                          <a:pt x="1408" y="0"/>
                        </a:lnTo>
                        <a:lnTo>
                          <a:pt x="1564" y="0"/>
                        </a:lnTo>
                        <a:lnTo>
                          <a:pt x="1721" y="6"/>
                        </a:lnTo>
                        <a:lnTo>
                          <a:pt x="1877" y="0"/>
                        </a:lnTo>
                        <a:lnTo>
                          <a:pt x="2033" y="11"/>
                        </a:lnTo>
                        <a:lnTo>
                          <a:pt x="2190" y="2"/>
                        </a:lnTo>
                        <a:lnTo>
                          <a:pt x="2346" y="11"/>
                        </a:lnTo>
                        <a:lnTo>
                          <a:pt x="2502" y="9"/>
                        </a:lnTo>
                        <a:lnTo>
                          <a:pt x="2659" y="8"/>
                        </a:lnTo>
                        <a:lnTo>
                          <a:pt x="2815" y="10"/>
                        </a:lnTo>
                        <a:lnTo>
                          <a:pt x="2971" y="14"/>
                        </a:lnTo>
                        <a:lnTo>
                          <a:pt x="3128" y="20"/>
                        </a:lnTo>
                        <a:lnTo>
                          <a:pt x="3284" y="7"/>
                        </a:lnTo>
                        <a:lnTo>
                          <a:pt x="3441" y="12"/>
                        </a:lnTo>
                        <a:lnTo>
                          <a:pt x="3597" y="16"/>
                        </a:lnTo>
                        <a:lnTo>
                          <a:pt x="3753" y="19"/>
                        </a:lnTo>
                        <a:lnTo>
                          <a:pt x="3910" y="19"/>
                        </a:lnTo>
                        <a:lnTo>
                          <a:pt x="4066" y="12"/>
                        </a:lnTo>
                        <a:lnTo>
                          <a:pt x="4222" y="17"/>
                        </a:lnTo>
                        <a:lnTo>
                          <a:pt x="4379" y="8"/>
                        </a:lnTo>
                        <a:lnTo>
                          <a:pt x="4535" y="16"/>
                        </a:lnTo>
                        <a:lnTo>
                          <a:pt x="4691" y="21"/>
                        </a:lnTo>
                      </a:path>
                    </a:pathLst>
                  </a:cu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13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1962947" y="5069683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14" name="Line 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37559" y="4995070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15" name="Line 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81997" y="5014120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16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1981997" y="5014120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17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2201072" y="5058570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18" name="Line 5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75684" y="4985545"/>
                    <a:ext cx="0" cy="1476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19" name="Line 5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20122" y="5004595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20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2220122" y="5004595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21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2448722" y="5069683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22" name="Line 6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23334" y="4995070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23" name="Line 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69359" y="5014120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24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2469359" y="5014120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25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2697959" y="5088733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26" name="Line 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72572" y="5014120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27" name="Line 6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18597" y="5034758"/>
                    <a:ext cx="107950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28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2718597" y="5034758"/>
                    <a:ext cx="107950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29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2947197" y="5109370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30" name="Line 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21809" y="5034758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31" name="Line 7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66247" y="5053808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32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2966247" y="5053808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33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3194847" y="5099845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34" name="Line 7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69459" y="5025233"/>
                    <a:ext cx="0" cy="1476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35" name="Line 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15484" y="5044283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36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3215484" y="5044283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37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3444084" y="5118895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38" name="Line 7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18697" y="5044283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39" name="Line 7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63134" y="5064920"/>
                    <a:ext cx="109538" cy="10795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40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3463134" y="5064920"/>
                    <a:ext cx="109538" cy="10795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41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3691734" y="5118895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42" name="Line 8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66347" y="5044283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43" name="Line 8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12372" y="5064920"/>
                    <a:ext cx="109538" cy="10795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44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3712372" y="5064920"/>
                    <a:ext cx="109538" cy="10795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45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3940972" y="5058570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46" name="Line 8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15584" y="4985545"/>
                    <a:ext cx="0" cy="1476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47" name="Line 8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60022" y="5004595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48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3960022" y="5004595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49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4188622" y="5049045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50" name="Line 9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63234" y="4974433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51" name="Line 9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09259" y="4995070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52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4209259" y="4995070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53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4437859" y="5049045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54" name="Line 9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12472" y="4974433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55" name="Line 9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58497" y="4995070"/>
                    <a:ext cx="107950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56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4458497" y="4995070"/>
                    <a:ext cx="107950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57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4687097" y="5058570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58" name="Line 9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61709" y="4985545"/>
                    <a:ext cx="0" cy="1476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59" name="Line 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06147" y="5004595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60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4706147" y="5004595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61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4934747" y="5049045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62" name="Line 10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09359" y="4974433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63" name="Line 10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955384" y="4995070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64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4955384" y="4995070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65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5183984" y="5058570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66" name="Line 1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258597" y="4985545"/>
                    <a:ext cx="0" cy="1476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67" name="Line 10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203034" y="5004595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68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5203034" y="5004595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69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5431634" y="5049045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70" name="Line 1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506247" y="4974433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71" name="Line 1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52272" y="4995070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72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5452272" y="4995070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73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5680872" y="5058570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74" name="Line 1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55484" y="4985545"/>
                    <a:ext cx="0" cy="1476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75" name="Line 1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699922" y="5004595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76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5699922" y="5004595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77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5928522" y="5058570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78" name="Line 1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003134" y="4985545"/>
                    <a:ext cx="0" cy="1476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79" name="Line 1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949159" y="5004595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80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5949159" y="5004595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81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6177759" y="5058570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82" name="Line 1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252372" y="4985545"/>
                    <a:ext cx="0" cy="1476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83" name="Line 1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198397" y="5004595"/>
                    <a:ext cx="107950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84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6198397" y="5004595"/>
                    <a:ext cx="107950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85" name="Line 125"/>
                  <p:cNvSpPr>
                    <a:spLocks noChangeShapeType="1"/>
                  </p:cNvSpPr>
                  <p:nvPr/>
                </p:nvSpPr>
                <p:spPr bwMode="auto">
                  <a:xfrm>
                    <a:off x="6426997" y="5058570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86" name="Line 1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501609" y="4985545"/>
                    <a:ext cx="0" cy="1476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87" name="Line 1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446047" y="5004595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88" name="Line 128"/>
                  <p:cNvSpPr>
                    <a:spLocks noChangeShapeType="1"/>
                  </p:cNvSpPr>
                  <p:nvPr/>
                </p:nvSpPr>
                <p:spPr bwMode="auto">
                  <a:xfrm>
                    <a:off x="6446047" y="5004595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89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6674647" y="5069683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90" name="Line 1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749259" y="4995070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91" name="Line 1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95284" y="5014120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92" name="Line 132"/>
                  <p:cNvSpPr>
                    <a:spLocks noChangeShapeType="1"/>
                  </p:cNvSpPr>
                  <p:nvPr/>
                </p:nvSpPr>
                <p:spPr bwMode="auto">
                  <a:xfrm>
                    <a:off x="6695284" y="5014120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93" name="Line 133"/>
                  <p:cNvSpPr>
                    <a:spLocks noChangeShapeType="1"/>
                  </p:cNvSpPr>
                  <p:nvPr/>
                </p:nvSpPr>
                <p:spPr bwMode="auto">
                  <a:xfrm>
                    <a:off x="6923884" y="5079208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94" name="Line 1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998497" y="5004595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95" name="Line 1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942934" y="5025233"/>
                    <a:ext cx="109538" cy="10795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96" name="Line 136"/>
                  <p:cNvSpPr>
                    <a:spLocks noChangeShapeType="1"/>
                  </p:cNvSpPr>
                  <p:nvPr/>
                </p:nvSpPr>
                <p:spPr bwMode="auto">
                  <a:xfrm>
                    <a:off x="6942934" y="5025233"/>
                    <a:ext cx="109538" cy="10795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97" name="Line 137"/>
                  <p:cNvSpPr>
                    <a:spLocks noChangeShapeType="1"/>
                  </p:cNvSpPr>
                  <p:nvPr/>
                </p:nvSpPr>
                <p:spPr bwMode="auto">
                  <a:xfrm>
                    <a:off x="7171534" y="5058570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98" name="Line 1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246147" y="4985545"/>
                    <a:ext cx="0" cy="1476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99" name="Line 1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192172" y="5004595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00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7192172" y="5004595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01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7420772" y="5069683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02" name="Line 1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495384" y="4995070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03" name="Line 1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439822" y="5014120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04" name="Line 144"/>
                  <p:cNvSpPr>
                    <a:spLocks noChangeShapeType="1"/>
                  </p:cNvSpPr>
                  <p:nvPr/>
                </p:nvSpPr>
                <p:spPr bwMode="auto">
                  <a:xfrm>
                    <a:off x="7439822" y="5014120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05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7668422" y="5069683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06" name="Line 14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743034" y="4995070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07" name="Line 1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689059" y="5014120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08" name="Line 148"/>
                  <p:cNvSpPr>
                    <a:spLocks noChangeShapeType="1"/>
                  </p:cNvSpPr>
                  <p:nvPr/>
                </p:nvSpPr>
                <p:spPr bwMode="auto">
                  <a:xfrm>
                    <a:off x="7689059" y="5014120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09" name="Line 149"/>
                  <p:cNvSpPr>
                    <a:spLocks noChangeShapeType="1"/>
                  </p:cNvSpPr>
                  <p:nvPr/>
                </p:nvSpPr>
                <p:spPr bwMode="auto">
                  <a:xfrm>
                    <a:off x="7917659" y="5079208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10" name="Line 1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992272" y="5004595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11" name="Line 1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938297" y="5025233"/>
                    <a:ext cx="107950" cy="10795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12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7938297" y="5025233"/>
                    <a:ext cx="107950" cy="10795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13" name="Line 153"/>
                  <p:cNvSpPr>
                    <a:spLocks noChangeShapeType="1"/>
                  </p:cNvSpPr>
                  <p:nvPr/>
                </p:nvSpPr>
                <p:spPr bwMode="auto">
                  <a:xfrm>
                    <a:off x="8166897" y="5079208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14" name="Line 1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41509" y="5004595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15" name="Line 1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185947" y="5025233"/>
                    <a:ext cx="109538" cy="10795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16" name="Line 156"/>
                  <p:cNvSpPr>
                    <a:spLocks noChangeShapeType="1"/>
                  </p:cNvSpPr>
                  <p:nvPr/>
                </p:nvSpPr>
                <p:spPr bwMode="auto">
                  <a:xfrm>
                    <a:off x="8185947" y="5025233"/>
                    <a:ext cx="109538" cy="10795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17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8414547" y="5058570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18" name="Line 15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89159" y="4985545"/>
                    <a:ext cx="0" cy="1476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19" name="Line 15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35184" y="5004595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20" name="Line 160"/>
                  <p:cNvSpPr>
                    <a:spLocks noChangeShapeType="1"/>
                  </p:cNvSpPr>
                  <p:nvPr/>
                </p:nvSpPr>
                <p:spPr bwMode="auto">
                  <a:xfrm>
                    <a:off x="8435184" y="5004595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21" name="Line 161"/>
                  <p:cNvSpPr>
                    <a:spLocks noChangeShapeType="1"/>
                  </p:cNvSpPr>
                  <p:nvPr/>
                </p:nvSpPr>
                <p:spPr bwMode="auto">
                  <a:xfrm>
                    <a:off x="8663784" y="5069683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22" name="Line 16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738397" y="4995070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23" name="Line 1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682834" y="5014120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24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8682834" y="5014120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25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8911434" y="5058570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26" name="Line 1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986047" y="4985545"/>
                    <a:ext cx="0" cy="1476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27" name="Line 16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932072" y="5004595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28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8932072" y="5004595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29" name="Line 169"/>
                  <p:cNvSpPr>
                    <a:spLocks noChangeShapeType="1"/>
                  </p:cNvSpPr>
                  <p:nvPr/>
                </p:nvSpPr>
                <p:spPr bwMode="auto">
                  <a:xfrm>
                    <a:off x="9160672" y="5069683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30" name="Line 1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235284" y="4995070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31" name="Line 17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179722" y="5014120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32" name="Line 172"/>
                  <p:cNvSpPr>
                    <a:spLocks noChangeShapeType="1"/>
                  </p:cNvSpPr>
                  <p:nvPr/>
                </p:nvSpPr>
                <p:spPr bwMode="auto">
                  <a:xfrm>
                    <a:off x="9179722" y="5014120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33" name="Line 173"/>
                  <p:cNvSpPr>
                    <a:spLocks noChangeShapeType="1"/>
                  </p:cNvSpPr>
                  <p:nvPr/>
                </p:nvSpPr>
                <p:spPr bwMode="auto">
                  <a:xfrm>
                    <a:off x="9408322" y="5079208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34" name="Line 17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82934" y="5004595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35" name="Line 1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28959" y="5025233"/>
                    <a:ext cx="109538" cy="10795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36" name="Line 176"/>
                  <p:cNvSpPr>
                    <a:spLocks noChangeShapeType="1"/>
                  </p:cNvSpPr>
                  <p:nvPr/>
                </p:nvSpPr>
                <p:spPr bwMode="auto">
                  <a:xfrm>
                    <a:off x="9428959" y="5025233"/>
                    <a:ext cx="109538" cy="10795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FF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37" name="Freeform 177"/>
                  <p:cNvSpPr>
                    <a:spLocks/>
                  </p:cNvSpPr>
                  <p:nvPr/>
                </p:nvSpPr>
                <p:spPr bwMode="auto">
                  <a:xfrm>
                    <a:off x="2031209" y="4102895"/>
                    <a:ext cx="7446963" cy="950913"/>
                  </a:xfrm>
                  <a:custGeom>
                    <a:avLst/>
                    <a:gdLst>
                      <a:gd name="T0" fmla="*/ 0 w 4691"/>
                      <a:gd name="T1" fmla="*/ 463 h 599"/>
                      <a:gd name="T2" fmla="*/ 157 w 4691"/>
                      <a:gd name="T3" fmla="*/ 391 h 599"/>
                      <a:gd name="T4" fmla="*/ 313 w 4691"/>
                      <a:gd name="T5" fmla="*/ 377 h 599"/>
                      <a:gd name="T6" fmla="*/ 470 w 4691"/>
                      <a:gd name="T7" fmla="*/ 342 h 599"/>
                      <a:gd name="T8" fmla="*/ 626 w 4691"/>
                      <a:gd name="T9" fmla="*/ 284 h 599"/>
                      <a:gd name="T10" fmla="*/ 782 w 4691"/>
                      <a:gd name="T11" fmla="*/ 285 h 599"/>
                      <a:gd name="T12" fmla="*/ 939 w 4691"/>
                      <a:gd name="T13" fmla="*/ 269 h 599"/>
                      <a:gd name="T14" fmla="*/ 1095 w 4691"/>
                      <a:gd name="T15" fmla="*/ 243 h 599"/>
                      <a:gd name="T16" fmla="*/ 1251 w 4691"/>
                      <a:gd name="T17" fmla="*/ 0 h 599"/>
                      <a:gd name="T18" fmla="*/ 1408 w 4691"/>
                      <a:gd name="T19" fmla="*/ 57 h 599"/>
                      <a:gd name="T20" fmla="*/ 1564 w 4691"/>
                      <a:gd name="T21" fmla="*/ 105 h 599"/>
                      <a:gd name="T22" fmla="*/ 1721 w 4691"/>
                      <a:gd name="T23" fmla="*/ 166 h 599"/>
                      <a:gd name="T24" fmla="*/ 1877 w 4691"/>
                      <a:gd name="T25" fmla="*/ 197 h 599"/>
                      <a:gd name="T26" fmla="*/ 2033 w 4691"/>
                      <a:gd name="T27" fmla="*/ 279 h 599"/>
                      <a:gd name="T28" fmla="*/ 2190 w 4691"/>
                      <a:gd name="T29" fmla="*/ 294 h 599"/>
                      <a:gd name="T30" fmla="*/ 2346 w 4691"/>
                      <a:gd name="T31" fmla="*/ 336 h 599"/>
                      <a:gd name="T32" fmla="*/ 2502 w 4691"/>
                      <a:gd name="T33" fmla="*/ 371 h 599"/>
                      <a:gd name="T34" fmla="*/ 2659 w 4691"/>
                      <a:gd name="T35" fmla="*/ 429 h 599"/>
                      <a:gd name="T36" fmla="*/ 2815 w 4691"/>
                      <a:gd name="T37" fmla="*/ 449 h 599"/>
                      <a:gd name="T38" fmla="*/ 2971 w 4691"/>
                      <a:gd name="T39" fmla="*/ 479 h 599"/>
                      <a:gd name="T40" fmla="*/ 3128 w 4691"/>
                      <a:gd name="T41" fmla="*/ 491 h 599"/>
                      <a:gd name="T42" fmla="*/ 3284 w 4691"/>
                      <a:gd name="T43" fmla="*/ 514 h 599"/>
                      <a:gd name="T44" fmla="*/ 3441 w 4691"/>
                      <a:gd name="T45" fmla="*/ 540 h 599"/>
                      <a:gd name="T46" fmla="*/ 3597 w 4691"/>
                      <a:gd name="T47" fmla="*/ 538 h 599"/>
                      <a:gd name="T48" fmla="*/ 3753 w 4691"/>
                      <a:gd name="T49" fmla="*/ 549 h 599"/>
                      <a:gd name="T50" fmla="*/ 3910 w 4691"/>
                      <a:gd name="T51" fmla="*/ 568 h 599"/>
                      <a:gd name="T52" fmla="*/ 4066 w 4691"/>
                      <a:gd name="T53" fmla="*/ 574 h 599"/>
                      <a:gd name="T54" fmla="*/ 4222 w 4691"/>
                      <a:gd name="T55" fmla="*/ 583 h 599"/>
                      <a:gd name="T56" fmla="*/ 4379 w 4691"/>
                      <a:gd name="T57" fmla="*/ 599 h 599"/>
                      <a:gd name="T58" fmla="*/ 4535 w 4691"/>
                      <a:gd name="T59" fmla="*/ 595 h 599"/>
                      <a:gd name="T60" fmla="*/ 4691 w 4691"/>
                      <a:gd name="T61" fmla="*/ 597 h 5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4691" h="599">
                        <a:moveTo>
                          <a:pt x="0" y="463"/>
                        </a:moveTo>
                        <a:lnTo>
                          <a:pt x="157" y="391"/>
                        </a:lnTo>
                        <a:lnTo>
                          <a:pt x="313" y="377"/>
                        </a:lnTo>
                        <a:lnTo>
                          <a:pt x="470" y="342"/>
                        </a:lnTo>
                        <a:lnTo>
                          <a:pt x="626" y="284"/>
                        </a:lnTo>
                        <a:lnTo>
                          <a:pt x="782" y="285"/>
                        </a:lnTo>
                        <a:lnTo>
                          <a:pt x="939" y="269"/>
                        </a:lnTo>
                        <a:lnTo>
                          <a:pt x="1095" y="243"/>
                        </a:lnTo>
                        <a:lnTo>
                          <a:pt x="1251" y="0"/>
                        </a:lnTo>
                        <a:lnTo>
                          <a:pt x="1408" y="57"/>
                        </a:lnTo>
                        <a:lnTo>
                          <a:pt x="1564" y="105"/>
                        </a:lnTo>
                        <a:lnTo>
                          <a:pt x="1721" y="166"/>
                        </a:lnTo>
                        <a:lnTo>
                          <a:pt x="1877" y="197"/>
                        </a:lnTo>
                        <a:lnTo>
                          <a:pt x="2033" y="279"/>
                        </a:lnTo>
                        <a:lnTo>
                          <a:pt x="2190" y="294"/>
                        </a:lnTo>
                        <a:lnTo>
                          <a:pt x="2346" y="336"/>
                        </a:lnTo>
                        <a:lnTo>
                          <a:pt x="2502" y="371"/>
                        </a:lnTo>
                        <a:lnTo>
                          <a:pt x="2659" y="429"/>
                        </a:lnTo>
                        <a:lnTo>
                          <a:pt x="2815" y="449"/>
                        </a:lnTo>
                        <a:lnTo>
                          <a:pt x="2971" y="479"/>
                        </a:lnTo>
                        <a:lnTo>
                          <a:pt x="3128" y="491"/>
                        </a:lnTo>
                        <a:lnTo>
                          <a:pt x="3284" y="514"/>
                        </a:lnTo>
                        <a:lnTo>
                          <a:pt x="3441" y="540"/>
                        </a:lnTo>
                        <a:lnTo>
                          <a:pt x="3597" y="538"/>
                        </a:lnTo>
                        <a:lnTo>
                          <a:pt x="3753" y="549"/>
                        </a:lnTo>
                        <a:lnTo>
                          <a:pt x="3910" y="568"/>
                        </a:lnTo>
                        <a:lnTo>
                          <a:pt x="4066" y="574"/>
                        </a:lnTo>
                        <a:lnTo>
                          <a:pt x="4222" y="583"/>
                        </a:lnTo>
                        <a:lnTo>
                          <a:pt x="4379" y="599"/>
                        </a:lnTo>
                        <a:lnTo>
                          <a:pt x="4535" y="595"/>
                        </a:lnTo>
                        <a:lnTo>
                          <a:pt x="4691" y="597"/>
                        </a:lnTo>
                      </a:path>
                    </a:pathLst>
                  </a:cu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38" name="Line 178"/>
                  <p:cNvSpPr>
                    <a:spLocks noChangeShapeType="1"/>
                  </p:cNvSpPr>
                  <p:nvPr/>
                </p:nvSpPr>
                <p:spPr bwMode="auto">
                  <a:xfrm>
                    <a:off x="1962947" y="4841083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39" name="Line 17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37559" y="4766470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40" name="Line 1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81997" y="4785520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41" name="Line 181"/>
                  <p:cNvSpPr>
                    <a:spLocks noChangeShapeType="1"/>
                  </p:cNvSpPr>
                  <p:nvPr/>
                </p:nvSpPr>
                <p:spPr bwMode="auto">
                  <a:xfrm>
                    <a:off x="1981997" y="4785520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42" name="Line 182"/>
                  <p:cNvSpPr>
                    <a:spLocks noChangeShapeType="1"/>
                  </p:cNvSpPr>
                  <p:nvPr/>
                </p:nvSpPr>
                <p:spPr bwMode="auto">
                  <a:xfrm>
                    <a:off x="2201072" y="4722020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43" name="Line 18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75684" y="4647408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44" name="Line 18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20122" y="4666458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45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2220122" y="4666458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46" name="Line 186"/>
                  <p:cNvSpPr>
                    <a:spLocks noChangeShapeType="1"/>
                  </p:cNvSpPr>
                  <p:nvPr/>
                </p:nvSpPr>
                <p:spPr bwMode="auto">
                  <a:xfrm>
                    <a:off x="2448722" y="4701383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47" name="Line 18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23334" y="4626770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48" name="Line 1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69359" y="4647408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49" name="Line 189"/>
                  <p:cNvSpPr>
                    <a:spLocks noChangeShapeType="1"/>
                  </p:cNvSpPr>
                  <p:nvPr/>
                </p:nvSpPr>
                <p:spPr bwMode="auto">
                  <a:xfrm>
                    <a:off x="2469359" y="4647408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50" name="Line 190"/>
                  <p:cNvSpPr>
                    <a:spLocks noChangeShapeType="1"/>
                  </p:cNvSpPr>
                  <p:nvPr/>
                </p:nvSpPr>
                <p:spPr bwMode="auto">
                  <a:xfrm>
                    <a:off x="2697959" y="4642645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51" name="Line 19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72572" y="4568033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52" name="Line 19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18597" y="4587083"/>
                    <a:ext cx="107950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53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2718597" y="4587083"/>
                    <a:ext cx="107950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54" name="Line 194"/>
                  <p:cNvSpPr>
                    <a:spLocks noChangeShapeType="1"/>
                  </p:cNvSpPr>
                  <p:nvPr/>
                </p:nvSpPr>
                <p:spPr bwMode="auto">
                  <a:xfrm>
                    <a:off x="2947197" y="4552158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55" name="Line 19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21809" y="4477545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56" name="Line 19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66247" y="4498183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57" name="Line 197"/>
                  <p:cNvSpPr>
                    <a:spLocks noChangeShapeType="1"/>
                  </p:cNvSpPr>
                  <p:nvPr/>
                </p:nvSpPr>
                <p:spPr bwMode="auto">
                  <a:xfrm>
                    <a:off x="2966247" y="4498183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58" name="Line 198"/>
                  <p:cNvSpPr>
                    <a:spLocks noChangeShapeType="1"/>
                  </p:cNvSpPr>
                  <p:nvPr/>
                </p:nvSpPr>
                <p:spPr bwMode="auto">
                  <a:xfrm>
                    <a:off x="3194847" y="4552158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59" name="Line 1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69459" y="4477545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60" name="Line 2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15484" y="4498183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61" name="Line 201"/>
                  <p:cNvSpPr>
                    <a:spLocks noChangeShapeType="1"/>
                  </p:cNvSpPr>
                  <p:nvPr/>
                </p:nvSpPr>
                <p:spPr bwMode="auto">
                  <a:xfrm>
                    <a:off x="3215484" y="4498183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62" name="Line 202"/>
                  <p:cNvSpPr>
                    <a:spLocks noChangeShapeType="1"/>
                  </p:cNvSpPr>
                  <p:nvPr/>
                </p:nvSpPr>
                <p:spPr bwMode="auto">
                  <a:xfrm>
                    <a:off x="3444084" y="4533108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63" name="Line 20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18697" y="4458495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64" name="Line 20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63134" y="4477545"/>
                    <a:ext cx="109538" cy="109538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grpSp>
                <p:nvGrpSpPr>
                  <p:cNvPr id="665" name="Group 664"/>
                  <p:cNvGrpSpPr/>
                  <p:nvPr/>
                </p:nvGrpSpPr>
                <p:grpSpPr>
                  <a:xfrm>
                    <a:off x="1951834" y="753270"/>
                    <a:ext cx="7616825" cy="4370387"/>
                    <a:chOff x="2227263" y="1038225"/>
                    <a:chExt cx="7616825" cy="4370387"/>
                  </a:xfrm>
                </p:grpSpPr>
                <p:grpSp>
                  <p:nvGrpSpPr>
                    <p:cNvPr id="666" name="Group 40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38375" y="2835275"/>
                      <a:ext cx="7594600" cy="2573337"/>
                      <a:chOff x="1410" y="1786"/>
                      <a:chExt cx="4784" cy="1621"/>
                    </a:xfrm>
                  </p:grpSpPr>
                  <p:sp>
                    <p:nvSpPr>
                      <p:cNvPr id="814" name="Line 20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55" y="3000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15" name="Line 20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99" y="3010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16" name="Line 20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546" y="2963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17" name="Line 20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512" y="2975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18" name="Line 21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12" y="2975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19" name="Line 2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656" y="2766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20" name="Line 21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703" y="2719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21" name="Line 21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668" y="2731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22" name="Line 2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668" y="2731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23" name="Line 21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12" y="2822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24" name="Line 21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859" y="2775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25" name="Line 21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825" y="2788"/>
                        <a:ext cx="69" cy="68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26" name="Line 2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25" y="2788"/>
                        <a:ext cx="69" cy="68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27" name="Line 21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69" y="2866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28" name="Line 22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016" y="2819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29" name="Line 22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82" y="2831"/>
                        <a:ext cx="68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30" name="Line 22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82" y="2831"/>
                        <a:ext cx="68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31" name="Line 22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26" y="2928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32" name="Line 22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173" y="2882"/>
                        <a:ext cx="0" cy="93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33" name="Line 22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138" y="2894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34" name="Line 2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38" y="2894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35" name="Line 22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82" y="2960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36" name="Line 22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329" y="2913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37" name="Line 22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295" y="2925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38" name="Line 23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95" y="2925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39" name="Line 23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439" y="3041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40" name="Line 23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486" y="2994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41" name="Line 23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451" y="3007"/>
                        <a:ext cx="69" cy="68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42" name="Line 23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451" y="3007"/>
                        <a:ext cx="69" cy="68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43" name="Line 23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595" y="3060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44" name="Line 23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642" y="3013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45" name="Line 23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608" y="3025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46" name="Line 23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608" y="3025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47" name="Line 23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752" y="3097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48" name="Line 24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799" y="3050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49" name="Line 24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764" y="3063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50" name="Line 24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764" y="3063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51" name="Line 24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908" y="3135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52" name="Line 24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955" y="3088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53" name="Line 24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921" y="3101"/>
                        <a:ext cx="69" cy="68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54" name="Line 24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921" y="3101"/>
                        <a:ext cx="69" cy="68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55" name="Line 24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65" y="3191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56" name="Line 24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112" y="3144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57" name="Line 24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078" y="3157"/>
                        <a:ext cx="68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58" name="Line 25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78" y="3157"/>
                        <a:ext cx="68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59" name="Line 25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22" y="3210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60" name="Line 25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269" y="3163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61" name="Line 25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234" y="3176"/>
                        <a:ext cx="69" cy="68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62" name="Line 25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34" y="3176"/>
                        <a:ext cx="69" cy="68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63" name="Line 25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78" y="3241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64" name="Line 25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425" y="3194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65" name="Line 25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391" y="3207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66" name="Line 25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91" y="3207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67" name="Line 25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535" y="3254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68" name="Line 26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582" y="3207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69" name="Line 26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547" y="3219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70" name="Line 26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547" y="3219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71" name="Line 2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691" y="3279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72" name="Line 26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738" y="3232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73" name="Line 26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704" y="3244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74" name="Line 26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704" y="3244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75" name="Line 2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848" y="3304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76" name="Line 26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895" y="3257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77" name="Line 26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860" y="3269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78" name="Line 2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860" y="3269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79" name="Line 2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004" y="3304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80" name="Line 27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051" y="3257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81" name="Line 27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017" y="3269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82" name="Line 27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017" y="3269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83" name="Line 27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161" y="3310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84" name="Line 27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208" y="3263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85" name="Line 27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174" y="3276"/>
                        <a:ext cx="68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86" name="Line 27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174" y="3276"/>
                        <a:ext cx="68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87" name="Line 27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318" y="3329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88" name="Line 28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365" y="3282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89" name="Line 28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330" y="3295"/>
                        <a:ext cx="69" cy="68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90" name="Line 28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330" y="3295"/>
                        <a:ext cx="69" cy="68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91" name="Line 28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474" y="3335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92" name="Line 28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521" y="3288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93" name="Line 28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487" y="3301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94" name="Line 28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487" y="3301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95" name="Line 28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631" y="3348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96" name="Line 28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678" y="3301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97" name="Line 28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643" y="3313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98" name="Line 29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643" y="3313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899" name="Line 29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87" y="3360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00" name="Line 29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834" y="3313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01" name="Line 29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800" y="3326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02" name="Line 29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800" y="3326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03" name="Line 29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944" y="3360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04" name="Line 29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991" y="3313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05" name="Line 29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956" y="3326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06" name="Line 29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956" y="3326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07" name="Line 29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100" y="3360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08" name="Line 30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6147" y="3313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09" name="Line 30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6113" y="3326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10" name="Line 30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113" y="3326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11" name="Freeform 30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53" y="1833"/>
                        <a:ext cx="4691" cy="1471"/>
                      </a:xfrm>
                      <a:custGeom>
                        <a:avLst/>
                        <a:gdLst>
                          <a:gd name="T0" fmla="*/ 0 w 4691"/>
                          <a:gd name="T1" fmla="*/ 1261 h 1471"/>
                          <a:gd name="T2" fmla="*/ 157 w 4691"/>
                          <a:gd name="T3" fmla="*/ 1140 h 1471"/>
                          <a:gd name="T4" fmla="*/ 313 w 4691"/>
                          <a:gd name="T5" fmla="*/ 1086 h 1471"/>
                          <a:gd name="T6" fmla="*/ 470 w 4691"/>
                          <a:gd name="T7" fmla="*/ 1011 h 1471"/>
                          <a:gd name="T8" fmla="*/ 626 w 4691"/>
                          <a:gd name="T9" fmla="*/ 867 h 1471"/>
                          <a:gd name="T10" fmla="*/ 782 w 4691"/>
                          <a:gd name="T11" fmla="*/ 695 h 1471"/>
                          <a:gd name="T12" fmla="*/ 939 w 4691"/>
                          <a:gd name="T13" fmla="*/ 543 h 1471"/>
                          <a:gd name="T14" fmla="*/ 1095 w 4691"/>
                          <a:gd name="T15" fmla="*/ 369 h 1471"/>
                          <a:gd name="T16" fmla="*/ 1251 w 4691"/>
                          <a:gd name="T17" fmla="*/ 0 h 1471"/>
                          <a:gd name="T18" fmla="*/ 1408 w 4691"/>
                          <a:gd name="T19" fmla="*/ 99 h 1471"/>
                          <a:gd name="T20" fmla="*/ 1564 w 4691"/>
                          <a:gd name="T21" fmla="*/ 346 h 1471"/>
                          <a:gd name="T22" fmla="*/ 1721 w 4691"/>
                          <a:gd name="T23" fmla="*/ 513 h 1471"/>
                          <a:gd name="T24" fmla="*/ 1877 w 4691"/>
                          <a:gd name="T25" fmla="*/ 659 h 1471"/>
                          <a:gd name="T26" fmla="*/ 2033 w 4691"/>
                          <a:gd name="T27" fmla="*/ 801 h 1471"/>
                          <a:gd name="T28" fmla="*/ 2190 w 4691"/>
                          <a:gd name="T29" fmla="*/ 840 h 1471"/>
                          <a:gd name="T30" fmla="*/ 2346 w 4691"/>
                          <a:gd name="T31" fmla="*/ 943 h 1471"/>
                          <a:gd name="T32" fmla="*/ 2502 w 4691"/>
                          <a:gd name="T33" fmla="*/ 1043 h 1471"/>
                          <a:gd name="T34" fmla="*/ 2659 w 4691"/>
                          <a:gd name="T35" fmla="*/ 1097 h 1471"/>
                          <a:gd name="T36" fmla="*/ 2815 w 4691"/>
                          <a:gd name="T37" fmla="*/ 1148 h 1471"/>
                          <a:gd name="T38" fmla="*/ 2971 w 4691"/>
                          <a:gd name="T39" fmla="*/ 1208 h 1471"/>
                          <a:gd name="T40" fmla="*/ 3128 w 4691"/>
                          <a:gd name="T41" fmla="*/ 1285 h 1471"/>
                          <a:gd name="T42" fmla="*/ 3284 w 4691"/>
                          <a:gd name="T43" fmla="*/ 1293 h 1471"/>
                          <a:gd name="T44" fmla="*/ 3441 w 4691"/>
                          <a:gd name="T45" fmla="*/ 1346 h 1471"/>
                          <a:gd name="T46" fmla="*/ 3597 w 4691"/>
                          <a:gd name="T47" fmla="*/ 1344 h 1471"/>
                          <a:gd name="T48" fmla="*/ 3753 w 4691"/>
                          <a:gd name="T49" fmla="*/ 1384 h 1471"/>
                          <a:gd name="T50" fmla="*/ 3910 w 4691"/>
                          <a:gd name="T51" fmla="*/ 1395 h 1471"/>
                          <a:gd name="T52" fmla="*/ 4066 w 4691"/>
                          <a:gd name="T53" fmla="*/ 1404 h 1471"/>
                          <a:gd name="T54" fmla="*/ 4222 w 4691"/>
                          <a:gd name="T55" fmla="*/ 1421 h 1471"/>
                          <a:gd name="T56" fmla="*/ 4379 w 4691"/>
                          <a:gd name="T57" fmla="*/ 1442 h 1471"/>
                          <a:gd name="T58" fmla="*/ 4535 w 4691"/>
                          <a:gd name="T59" fmla="*/ 1453 h 1471"/>
                          <a:gd name="T60" fmla="*/ 4691 w 4691"/>
                          <a:gd name="T61" fmla="*/ 1471 h 147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</a:cxnLst>
                        <a:rect l="0" t="0" r="r" b="b"/>
                        <a:pathLst>
                          <a:path w="4691" h="1471">
                            <a:moveTo>
                              <a:pt x="0" y="1261"/>
                            </a:moveTo>
                            <a:lnTo>
                              <a:pt x="157" y="1140"/>
                            </a:lnTo>
                            <a:lnTo>
                              <a:pt x="313" y="1086"/>
                            </a:lnTo>
                            <a:lnTo>
                              <a:pt x="470" y="1011"/>
                            </a:lnTo>
                            <a:lnTo>
                              <a:pt x="626" y="867"/>
                            </a:lnTo>
                            <a:lnTo>
                              <a:pt x="782" y="695"/>
                            </a:lnTo>
                            <a:lnTo>
                              <a:pt x="939" y="543"/>
                            </a:lnTo>
                            <a:lnTo>
                              <a:pt x="1095" y="369"/>
                            </a:lnTo>
                            <a:lnTo>
                              <a:pt x="1251" y="0"/>
                            </a:lnTo>
                            <a:lnTo>
                              <a:pt x="1408" y="99"/>
                            </a:lnTo>
                            <a:lnTo>
                              <a:pt x="1564" y="346"/>
                            </a:lnTo>
                            <a:lnTo>
                              <a:pt x="1721" y="513"/>
                            </a:lnTo>
                            <a:lnTo>
                              <a:pt x="1877" y="659"/>
                            </a:lnTo>
                            <a:lnTo>
                              <a:pt x="2033" y="801"/>
                            </a:lnTo>
                            <a:lnTo>
                              <a:pt x="2190" y="840"/>
                            </a:lnTo>
                            <a:lnTo>
                              <a:pt x="2346" y="943"/>
                            </a:lnTo>
                            <a:lnTo>
                              <a:pt x="2502" y="1043"/>
                            </a:lnTo>
                            <a:lnTo>
                              <a:pt x="2659" y="1097"/>
                            </a:lnTo>
                            <a:lnTo>
                              <a:pt x="2815" y="1148"/>
                            </a:lnTo>
                            <a:lnTo>
                              <a:pt x="2971" y="1208"/>
                            </a:lnTo>
                            <a:lnTo>
                              <a:pt x="3128" y="1285"/>
                            </a:lnTo>
                            <a:lnTo>
                              <a:pt x="3284" y="1293"/>
                            </a:lnTo>
                            <a:lnTo>
                              <a:pt x="3441" y="1346"/>
                            </a:lnTo>
                            <a:lnTo>
                              <a:pt x="3597" y="1344"/>
                            </a:lnTo>
                            <a:lnTo>
                              <a:pt x="3753" y="1384"/>
                            </a:lnTo>
                            <a:lnTo>
                              <a:pt x="3910" y="1395"/>
                            </a:lnTo>
                            <a:lnTo>
                              <a:pt x="4066" y="1404"/>
                            </a:lnTo>
                            <a:lnTo>
                              <a:pt x="4222" y="1421"/>
                            </a:lnTo>
                            <a:lnTo>
                              <a:pt x="4379" y="1442"/>
                            </a:lnTo>
                            <a:lnTo>
                              <a:pt x="4535" y="1453"/>
                            </a:lnTo>
                            <a:lnTo>
                              <a:pt x="4691" y="1471"/>
                            </a:lnTo>
                          </a:path>
                        </a:pathLst>
                      </a:cu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12" name="Line 30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10" y="3091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13" name="Line 30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457" y="3044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14" name="Line 30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422" y="3057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15" name="Line 30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22" y="3057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16" name="Line 30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60" y="2972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17" name="Line 30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607" y="2925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18" name="Line 31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572" y="2938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19" name="Line 3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72" y="2938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20" name="Line 31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716" y="2916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21" name="Line 31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763" y="2869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22" name="Line 31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729" y="2882"/>
                        <a:ext cx="69" cy="68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23" name="Line 31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729" y="2882"/>
                        <a:ext cx="69" cy="68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24" name="Line 31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873" y="2847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25" name="Line 31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920" y="2800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26" name="Line 31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886" y="2813"/>
                        <a:ext cx="68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27" name="Line 31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886" y="2813"/>
                        <a:ext cx="68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28" name="Line 32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030" y="2697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29" name="Line 32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077" y="2650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30" name="Line 32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042" y="2663"/>
                        <a:ext cx="69" cy="68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31" name="Line 32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042" y="2663"/>
                        <a:ext cx="69" cy="68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32" name="Line 32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86" y="2528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33" name="Line 32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233" y="2481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34" name="Line 32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199" y="2494"/>
                        <a:ext cx="69" cy="68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35" name="Line 32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99" y="2494"/>
                        <a:ext cx="69" cy="68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36" name="Line 32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43" y="2378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37" name="Line 32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390" y="2331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38" name="Line 33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355" y="2343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39" name="Line 33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55" y="2343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40" name="Line 33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99" y="2203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41" name="Line 33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546" y="2156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42" name="Line 33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512" y="2168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43" name="Line 33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12" y="2168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44" name="Line 33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656" y="1833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45" name="Line 33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703" y="1786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46" name="Line 33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668" y="1799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47" name="Line 33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668" y="1799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48" name="Line 34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12" y="1933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49" name="Line 34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859" y="1887"/>
                        <a:ext cx="0" cy="93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50" name="Line 34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825" y="1899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51" name="Line 34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25" y="1899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52" name="Line 34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69" y="2178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53" name="Line 34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016" y="2131"/>
                        <a:ext cx="0" cy="93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54" name="Line 34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82" y="2143"/>
                        <a:ext cx="68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55" name="Line 34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82" y="2143"/>
                        <a:ext cx="68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56" name="Line 34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26" y="2346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57" name="Line 34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173" y="2300"/>
                        <a:ext cx="0" cy="93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58" name="Line 35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138" y="2312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59" name="Line 35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38" y="2312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60" name="Line 35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82" y="2490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61" name="Line 35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329" y="2443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62" name="Line 35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295" y="2456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63" name="Line 35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95" y="2456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64" name="Line 35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439" y="2634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65" name="Line 35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486" y="2587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66" name="Line 35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451" y="2600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67" name="Line 35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451" y="2600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68" name="Line 36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595" y="2672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69" name="Line 36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642" y="2625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70" name="Line 36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608" y="2637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71" name="Line 3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608" y="2637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72" name="Line 36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752" y="2778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73" name="Line 36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799" y="2731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74" name="Line 36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764" y="2744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75" name="Line 3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764" y="2744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76" name="Line 3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908" y="2878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77" name="Line 36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955" y="2831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78" name="Line 37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921" y="2844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79" name="Line 3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921" y="2844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80" name="Line 37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65" y="2928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81" name="Line 37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112" y="2882"/>
                        <a:ext cx="0" cy="93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82" name="Line 37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078" y="2894"/>
                        <a:ext cx="68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83" name="Line 37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78" y="2894"/>
                        <a:ext cx="68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84" name="Line 37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22" y="2979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85" name="Line 37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269" y="2932"/>
                        <a:ext cx="0" cy="93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86" name="Line 37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234" y="2944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87" name="Line 37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34" y="2944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88" name="Line 38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78" y="3041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89" name="Line 38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425" y="2994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90" name="Line 38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391" y="3007"/>
                        <a:ext cx="69" cy="68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91" name="Line 38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91" y="3007"/>
                        <a:ext cx="69" cy="68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92" name="Line 38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535" y="3116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93" name="Line 38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582" y="3069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94" name="Line 38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547" y="3082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95" name="Line 38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547" y="3082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96" name="Line 38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691" y="3122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97" name="Line 38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738" y="3075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98" name="Line 39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704" y="3088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999" name="Line 39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704" y="3088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1000" name="Line 39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848" y="3179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1001" name="Line 39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895" y="3132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1002" name="Line 39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860" y="3144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1003" name="Line 39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860" y="3144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1004" name="Line 39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004" y="3179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1005" name="Line 39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051" y="3132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1006" name="Line 39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017" y="3144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1007" name="Line 39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017" y="3144"/>
                        <a:ext cx="69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1008" name="Line 40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161" y="3216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1009" name="Line 40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208" y="3169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1010" name="Line 40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174" y="3182"/>
                        <a:ext cx="68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1011" name="Line 40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174" y="3182"/>
                        <a:ext cx="68" cy="69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1012" name="Line 40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318" y="3229"/>
                        <a:ext cx="94" cy="0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1013" name="Line 40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365" y="3182"/>
                        <a:ext cx="0" cy="94"/>
                      </a:xfrm>
                      <a:prstGeom prst="line">
                        <a:avLst/>
                      </a:prstGeom>
                      <a:noFill/>
                      <a:ln w="26988" cap="flat">
                        <a:solidFill>
                          <a:srgbClr val="FF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</p:grpSp>
                <p:sp>
                  <p:nvSpPr>
                    <p:cNvPr id="667" name="Line 40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461375" y="5070475"/>
                      <a:ext cx="109538" cy="10953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68" name="Line 40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461375" y="5070475"/>
                      <a:ext cx="109538" cy="10953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69" name="Line 40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89975" y="5135563"/>
                      <a:ext cx="149225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70" name="Line 41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764588" y="5060950"/>
                      <a:ext cx="0" cy="14922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71" name="Line 41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710613" y="5081588"/>
                      <a:ext cx="109538" cy="10795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72" name="Line 4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710613" y="5081588"/>
                      <a:ext cx="109538" cy="10795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73" name="Line 4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939213" y="5165725"/>
                      <a:ext cx="149225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74" name="Line 41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013825" y="5091113"/>
                      <a:ext cx="0" cy="14922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75" name="Line 41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958263" y="5110163"/>
                      <a:ext cx="109538" cy="10953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76" name="Line 4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958263" y="5110163"/>
                      <a:ext cx="109538" cy="10953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77" name="Line 4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186863" y="5195888"/>
                      <a:ext cx="149225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78" name="Line 41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261475" y="5121275"/>
                      <a:ext cx="0" cy="14922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79" name="Line 41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207500" y="5140325"/>
                      <a:ext cx="109538" cy="10953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80" name="Line 4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207500" y="5140325"/>
                      <a:ext cx="109538" cy="10953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81" name="Line 4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436100" y="5214938"/>
                      <a:ext cx="149225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82" name="Line 42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510713" y="5140325"/>
                      <a:ext cx="0" cy="14922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83" name="Line 42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455150" y="5160963"/>
                      <a:ext cx="109538" cy="10953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84" name="Line 4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455150" y="5160963"/>
                      <a:ext cx="109538" cy="10953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85" name="Line 4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683750" y="5245100"/>
                      <a:ext cx="149225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86" name="Line 42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758363" y="5170488"/>
                      <a:ext cx="0" cy="14922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87" name="Line 42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704388" y="5189538"/>
                      <a:ext cx="109538" cy="10953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88" name="Line 4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704388" y="5189538"/>
                      <a:ext cx="109538" cy="10953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89" name="Freeform 429"/>
                    <p:cNvSpPr>
                      <a:spLocks/>
                    </p:cNvSpPr>
                    <p:nvPr/>
                  </p:nvSpPr>
                  <p:spPr bwMode="auto">
                    <a:xfrm>
                      <a:off x="2306638" y="1123950"/>
                      <a:ext cx="7446963" cy="2209800"/>
                    </a:xfrm>
                    <a:custGeom>
                      <a:avLst/>
                      <a:gdLst>
                        <a:gd name="T0" fmla="*/ 0 w 4691"/>
                        <a:gd name="T1" fmla="*/ 687 h 1392"/>
                        <a:gd name="T2" fmla="*/ 157 w 4691"/>
                        <a:gd name="T3" fmla="*/ 133 h 1392"/>
                        <a:gd name="T4" fmla="*/ 313 w 4691"/>
                        <a:gd name="T5" fmla="*/ 163 h 1392"/>
                        <a:gd name="T6" fmla="*/ 470 w 4691"/>
                        <a:gd name="T7" fmla="*/ 284 h 1392"/>
                        <a:gd name="T8" fmla="*/ 626 w 4691"/>
                        <a:gd name="T9" fmla="*/ 399 h 1392"/>
                        <a:gd name="T10" fmla="*/ 782 w 4691"/>
                        <a:gd name="T11" fmla="*/ 599 h 1392"/>
                        <a:gd name="T12" fmla="*/ 939 w 4691"/>
                        <a:gd name="T13" fmla="*/ 665 h 1392"/>
                        <a:gd name="T14" fmla="*/ 1095 w 4691"/>
                        <a:gd name="T15" fmla="*/ 874 h 1392"/>
                        <a:gd name="T16" fmla="*/ 1251 w 4691"/>
                        <a:gd name="T17" fmla="*/ 1392 h 1392"/>
                        <a:gd name="T18" fmla="*/ 1408 w 4691"/>
                        <a:gd name="T19" fmla="*/ 1282 h 1392"/>
                        <a:gd name="T20" fmla="*/ 1564 w 4691"/>
                        <a:gd name="T21" fmla="*/ 1199 h 1392"/>
                        <a:gd name="T22" fmla="*/ 1721 w 4691"/>
                        <a:gd name="T23" fmla="*/ 1029 h 1392"/>
                        <a:gd name="T24" fmla="*/ 1877 w 4691"/>
                        <a:gd name="T25" fmla="*/ 1046 h 1392"/>
                        <a:gd name="T26" fmla="*/ 2033 w 4691"/>
                        <a:gd name="T27" fmla="*/ 1034 h 1392"/>
                        <a:gd name="T28" fmla="*/ 2190 w 4691"/>
                        <a:gd name="T29" fmla="*/ 949 h 1392"/>
                        <a:gd name="T30" fmla="*/ 2346 w 4691"/>
                        <a:gd name="T31" fmla="*/ 604 h 1392"/>
                        <a:gd name="T32" fmla="*/ 2502 w 4691"/>
                        <a:gd name="T33" fmla="*/ 519 h 1392"/>
                        <a:gd name="T34" fmla="*/ 2659 w 4691"/>
                        <a:gd name="T35" fmla="*/ 307 h 1392"/>
                        <a:gd name="T36" fmla="*/ 2815 w 4691"/>
                        <a:gd name="T37" fmla="*/ 344 h 1392"/>
                        <a:gd name="T38" fmla="*/ 2971 w 4691"/>
                        <a:gd name="T39" fmla="*/ 242 h 1392"/>
                        <a:gd name="T40" fmla="*/ 3128 w 4691"/>
                        <a:gd name="T41" fmla="*/ 273 h 1392"/>
                        <a:gd name="T42" fmla="*/ 3284 w 4691"/>
                        <a:gd name="T43" fmla="*/ 288 h 1392"/>
                        <a:gd name="T44" fmla="*/ 3441 w 4691"/>
                        <a:gd name="T45" fmla="*/ 95 h 1392"/>
                        <a:gd name="T46" fmla="*/ 3597 w 4691"/>
                        <a:gd name="T47" fmla="*/ 159 h 1392"/>
                        <a:gd name="T48" fmla="*/ 3753 w 4691"/>
                        <a:gd name="T49" fmla="*/ 60 h 1392"/>
                        <a:gd name="T50" fmla="*/ 3910 w 4691"/>
                        <a:gd name="T51" fmla="*/ 62 h 1392"/>
                        <a:gd name="T52" fmla="*/ 4066 w 4691"/>
                        <a:gd name="T53" fmla="*/ 0 h 1392"/>
                        <a:gd name="T54" fmla="*/ 4222 w 4691"/>
                        <a:gd name="T55" fmla="*/ 51 h 1392"/>
                        <a:gd name="T56" fmla="*/ 4379 w 4691"/>
                        <a:gd name="T57" fmla="*/ 44 h 1392"/>
                        <a:gd name="T58" fmla="*/ 4535 w 4691"/>
                        <a:gd name="T59" fmla="*/ 48 h 1392"/>
                        <a:gd name="T60" fmla="*/ 4691 w 4691"/>
                        <a:gd name="T61" fmla="*/ 96 h 13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4691" h="1392">
                          <a:moveTo>
                            <a:pt x="0" y="687"/>
                          </a:moveTo>
                          <a:lnTo>
                            <a:pt x="157" y="133"/>
                          </a:lnTo>
                          <a:lnTo>
                            <a:pt x="313" y="163"/>
                          </a:lnTo>
                          <a:lnTo>
                            <a:pt x="470" y="284"/>
                          </a:lnTo>
                          <a:lnTo>
                            <a:pt x="626" y="399"/>
                          </a:lnTo>
                          <a:lnTo>
                            <a:pt x="782" y="599"/>
                          </a:lnTo>
                          <a:lnTo>
                            <a:pt x="939" y="665"/>
                          </a:lnTo>
                          <a:lnTo>
                            <a:pt x="1095" y="874"/>
                          </a:lnTo>
                          <a:lnTo>
                            <a:pt x="1251" y="1392"/>
                          </a:lnTo>
                          <a:lnTo>
                            <a:pt x="1408" y="1282"/>
                          </a:lnTo>
                          <a:lnTo>
                            <a:pt x="1564" y="1199"/>
                          </a:lnTo>
                          <a:lnTo>
                            <a:pt x="1721" y="1029"/>
                          </a:lnTo>
                          <a:lnTo>
                            <a:pt x="1877" y="1046"/>
                          </a:lnTo>
                          <a:lnTo>
                            <a:pt x="2033" y="1034"/>
                          </a:lnTo>
                          <a:lnTo>
                            <a:pt x="2190" y="949"/>
                          </a:lnTo>
                          <a:lnTo>
                            <a:pt x="2346" y="604"/>
                          </a:lnTo>
                          <a:lnTo>
                            <a:pt x="2502" y="519"/>
                          </a:lnTo>
                          <a:lnTo>
                            <a:pt x="2659" y="307"/>
                          </a:lnTo>
                          <a:lnTo>
                            <a:pt x="2815" y="344"/>
                          </a:lnTo>
                          <a:lnTo>
                            <a:pt x="2971" y="242"/>
                          </a:lnTo>
                          <a:lnTo>
                            <a:pt x="3128" y="273"/>
                          </a:lnTo>
                          <a:lnTo>
                            <a:pt x="3284" y="288"/>
                          </a:lnTo>
                          <a:lnTo>
                            <a:pt x="3441" y="95"/>
                          </a:lnTo>
                          <a:lnTo>
                            <a:pt x="3597" y="159"/>
                          </a:lnTo>
                          <a:lnTo>
                            <a:pt x="3753" y="60"/>
                          </a:lnTo>
                          <a:lnTo>
                            <a:pt x="3910" y="62"/>
                          </a:lnTo>
                          <a:lnTo>
                            <a:pt x="4066" y="0"/>
                          </a:lnTo>
                          <a:lnTo>
                            <a:pt x="4222" y="51"/>
                          </a:lnTo>
                          <a:lnTo>
                            <a:pt x="4379" y="44"/>
                          </a:lnTo>
                          <a:lnTo>
                            <a:pt x="4535" y="48"/>
                          </a:lnTo>
                          <a:lnTo>
                            <a:pt x="4691" y="96"/>
                          </a:lnTo>
                        </a:path>
                      </a:pathLst>
                    </a:cu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90" name="Line 4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27263" y="2214563"/>
                      <a:ext cx="169863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91" name="Line 43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12988" y="2130425"/>
                      <a:ext cx="0" cy="169862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92" name="Line 43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47900" y="2151063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93" name="Line 4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47900" y="2151063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94" name="Line 4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66975" y="1330325"/>
                      <a:ext cx="168275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95" name="Line 43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51113" y="1246188"/>
                      <a:ext cx="0" cy="169862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96" name="Line 43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486025" y="1266825"/>
                      <a:ext cx="130175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97" name="Line 4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86025" y="1266825"/>
                      <a:ext cx="130175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98" name="Line 4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14625" y="1381125"/>
                      <a:ext cx="169863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699" name="Line 43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98763" y="1296988"/>
                      <a:ext cx="0" cy="1682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00" name="Line 44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35263" y="1316038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01" name="Line 4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5263" y="1316038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02" name="Line 4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63863" y="1570038"/>
                      <a:ext cx="168275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03" name="Line 44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48000" y="1484313"/>
                      <a:ext cx="0" cy="169862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04" name="Line 44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82913" y="1504950"/>
                      <a:ext cx="130175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05" name="Line 4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82913" y="1504950"/>
                      <a:ext cx="130175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06" name="Line 4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11513" y="1758950"/>
                      <a:ext cx="169863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07" name="Line 44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297238" y="1673225"/>
                      <a:ext cx="0" cy="169862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08" name="Line 44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232150" y="1693863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09" name="Line 4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32150" y="1693863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10" name="Line 4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60750" y="2076450"/>
                      <a:ext cx="168275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11" name="Line 45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544888" y="1992313"/>
                      <a:ext cx="0" cy="1682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12" name="Line 45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479800" y="2011363"/>
                      <a:ext cx="130175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13" name="Line 4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9800" y="2011363"/>
                      <a:ext cx="130175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14" name="Line 4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08400" y="2174875"/>
                      <a:ext cx="169863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15" name="Line 45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94125" y="2090738"/>
                      <a:ext cx="0" cy="169862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16" name="Line 45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29038" y="2111375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17" name="Line 4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29038" y="2111375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18" name="Line 4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57638" y="2513013"/>
                      <a:ext cx="169863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19" name="Line 45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041775" y="2428875"/>
                      <a:ext cx="0" cy="1682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20" name="Line 46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78275" y="2447925"/>
                      <a:ext cx="128588" cy="1301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21" name="Line 4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78275" y="2447925"/>
                      <a:ext cx="128588" cy="1301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22" name="Line 4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06875" y="3336925"/>
                      <a:ext cx="168275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23" name="Line 46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91013" y="3252788"/>
                      <a:ext cx="0" cy="169862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24" name="Line 46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25925" y="3273425"/>
                      <a:ext cx="130175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25" name="Line 4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5925" y="3273425"/>
                      <a:ext cx="130175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26" name="Line 4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54525" y="3159125"/>
                      <a:ext cx="169863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27" name="Line 46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38663" y="3074988"/>
                      <a:ext cx="0" cy="1682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28" name="Line 46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475163" y="3094038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29" name="Line 4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75163" y="3094038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30" name="Line 4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03763" y="3028950"/>
                      <a:ext cx="168275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31" name="Line 47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87900" y="2944813"/>
                      <a:ext cx="0" cy="169862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32" name="Line 47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22813" y="2965450"/>
                      <a:ext cx="130175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33" name="Line 4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22813" y="2965450"/>
                      <a:ext cx="130175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34" name="Line 4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51413" y="2762250"/>
                      <a:ext cx="169863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35" name="Line 47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037138" y="2676525"/>
                      <a:ext cx="0" cy="169862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36" name="Line 47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972050" y="2697163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37" name="Line 4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72050" y="2697163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38" name="Line 4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00650" y="2781300"/>
                      <a:ext cx="168275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39" name="Line 47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284788" y="2697163"/>
                      <a:ext cx="0" cy="1682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40" name="Line 48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219700" y="2716213"/>
                      <a:ext cx="130175" cy="1301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41" name="Line 4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19700" y="2716213"/>
                      <a:ext cx="130175" cy="1301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42" name="Line 4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48300" y="2762250"/>
                      <a:ext cx="169863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43" name="Line 48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534025" y="2676525"/>
                      <a:ext cx="0" cy="169862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44" name="Line 48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468938" y="2697163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45" name="Line 4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68938" y="2697163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46" name="Line 4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97538" y="2632075"/>
                      <a:ext cx="169863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47" name="Line 48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781675" y="2547938"/>
                      <a:ext cx="0" cy="1682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48" name="Line 48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718175" y="2566988"/>
                      <a:ext cx="128588" cy="1301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49" name="Line 4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18175" y="2566988"/>
                      <a:ext cx="128588" cy="1301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50" name="Line 4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46775" y="2085975"/>
                      <a:ext cx="168275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51" name="Line 49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030913" y="2001838"/>
                      <a:ext cx="0" cy="1682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52" name="Line 49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965825" y="2020888"/>
                      <a:ext cx="130175" cy="1301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53" name="Line 4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65825" y="2020888"/>
                      <a:ext cx="130175" cy="1301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54" name="Line 4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194425" y="1946275"/>
                      <a:ext cx="169863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55" name="Line 49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278563" y="1862138"/>
                      <a:ext cx="0" cy="169862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56" name="Line 49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215063" y="1882775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57" name="Line 4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15063" y="1882775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58" name="Line 4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43663" y="1609725"/>
                      <a:ext cx="168275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59" name="Line 49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527800" y="1524000"/>
                      <a:ext cx="0" cy="169862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60" name="Line 50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462713" y="1544638"/>
                      <a:ext cx="130175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61" name="Line 5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62713" y="1544638"/>
                      <a:ext cx="130175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62" name="Line 5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691313" y="1668463"/>
                      <a:ext cx="169863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63" name="Line 50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777038" y="1584325"/>
                      <a:ext cx="0" cy="1682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64" name="Line 50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711950" y="1604963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65" name="Line 5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11950" y="1604963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66" name="Line 5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940550" y="1509713"/>
                      <a:ext cx="168275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67" name="Line 50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024688" y="1425575"/>
                      <a:ext cx="0" cy="1682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68" name="Line 50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959600" y="1444625"/>
                      <a:ext cx="130175" cy="1301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69" name="Line 50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959600" y="1444625"/>
                      <a:ext cx="130175" cy="1301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70" name="Line 5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88200" y="1558925"/>
                      <a:ext cx="169863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71" name="Line 51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273925" y="1474788"/>
                      <a:ext cx="0" cy="169862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72" name="Line 51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208838" y="1495425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73" name="Line 5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208838" y="1495425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74" name="Line 5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437438" y="1579563"/>
                      <a:ext cx="169863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75" name="Line 51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521575" y="1495425"/>
                      <a:ext cx="0" cy="1682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76" name="Line 51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458075" y="1514475"/>
                      <a:ext cx="128588" cy="1301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77" name="Line 5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458075" y="1514475"/>
                      <a:ext cx="128588" cy="1301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78" name="Line 5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686675" y="1271588"/>
                      <a:ext cx="168275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79" name="Line 51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770813" y="1187450"/>
                      <a:ext cx="0" cy="1682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80" name="Line 52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705725" y="1206500"/>
                      <a:ext cx="130175" cy="1301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81" name="Line 5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705725" y="1206500"/>
                      <a:ext cx="130175" cy="1301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82" name="Line 5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34325" y="1381125"/>
                      <a:ext cx="169863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83" name="Line 52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018463" y="1296988"/>
                      <a:ext cx="0" cy="1682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84" name="Line 52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954963" y="1316038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85" name="Line 5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54963" y="1316038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86" name="Line 5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183563" y="1222375"/>
                      <a:ext cx="168275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87" name="Line 52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267700" y="1136650"/>
                      <a:ext cx="0" cy="169862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88" name="Line 52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202613" y="1157288"/>
                      <a:ext cx="130175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89" name="Line 5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202613" y="1157288"/>
                      <a:ext cx="130175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90" name="Line 5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431213" y="1222375"/>
                      <a:ext cx="169863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91" name="Line 53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516938" y="1136650"/>
                      <a:ext cx="0" cy="169862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92" name="Line 53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451850" y="1157288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93" name="Line 5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451850" y="1157288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94" name="Line 5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80450" y="1122363"/>
                      <a:ext cx="168275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95" name="Line 53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764588" y="1038225"/>
                      <a:ext cx="0" cy="1682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96" name="Line 53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699500" y="1057275"/>
                      <a:ext cx="130175" cy="1301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97" name="Line 5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99500" y="1057275"/>
                      <a:ext cx="130175" cy="1301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98" name="Line 5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928100" y="1201738"/>
                      <a:ext cx="169863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799" name="Line 53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013825" y="1117600"/>
                      <a:ext cx="0" cy="1682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00" name="Line 54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948738" y="1136650"/>
                      <a:ext cx="128588" cy="1301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01" name="Line 5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948738" y="1136650"/>
                      <a:ext cx="128588" cy="1301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02" name="Line 5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177338" y="1192213"/>
                      <a:ext cx="169863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03" name="Line 54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261475" y="1108075"/>
                      <a:ext cx="0" cy="1682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04" name="Line 54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197975" y="1127125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05" name="Line 5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197975" y="1127125"/>
                      <a:ext cx="128588" cy="128587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06" name="Line 5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426575" y="1201738"/>
                      <a:ext cx="168275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07" name="Line 54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510713" y="1117600"/>
                      <a:ext cx="0" cy="1682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08" name="Line 54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445625" y="1136650"/>
                      <a:ext cx="130175" cy="1301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09" name="Line 5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445625" y="1136650"/>
                      <a:ext cx="130175" cy="1301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10" name="Line 5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674225" y="1281113"/>
                      <a:ext cx="169863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11" name="Line 55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758363" y="1196975"/>
                      <a:ext cx="0" cy="1682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12" name="Line 55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694863" y="1216025"/>
                      <a:ext cx="128588" cy="1301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13" name="Line 5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694863" y="1216025"/>
                      <a:ext cx="128588" cy="130175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</p:grpSp>
            </p:grpSp>
          </p:grpSp>
          <p:grpSp>
            <p:nvGrpSpPr>
              <p:cNvPr id="440" name="Group 439"/>
              <p:cNvGrpSpPr/>
              <p:nvPr/>
            </p:nvGrpSpPr>
            <p:grpSpPr>
              <a:xfrm>
                <a:off x="3057408" y="2614426"/>
                <a:ext cx="1030663" cy="727222"/>
                <a:chOff x="7635875" y="2289175"/>
                <a:chExt cx="1696186" cy="1361193"/>
              </a:xfrm>
            </p:grpSpPr>
            <p:sp>
              <p:nvSpPr>
                <p:cNvPr id="441" name="Freeform 555"/>
                <p:cNvSpPr>
                  <a:spLocks/>
                </p:cNvSpPr>
                <p:nvPr/>
              </p:nvSpPr>
              <p:spPr bwMode="auto">
                <a:xfrm>
                  <a:off x="8077200" y="2316162"/>
                  <a:ext cx="98426" cy="123825"/>
                </a:xfrm>
                <a:custGeom>
                  <a:avLst/>
                  <a:gdLst>
                    <a:gd name="T0" fmla="*/ 84 w 158"/>
                    <a:gd name="T1" fmla="*/ 191 h 197"/>
                    <a:gd name="T2" fmla="*/ 87 w 158"/>
                    <a:gd name="T3" fmla="*/ 172 h 197"/>
                    <a:gd name="T4" fmla="*/ 94 w 158"/>
                    <a:gd name="T5" fmla="*/ 144 h 197"/>
                    <a:gd name="T6" fmla="*/ 102 w 158"/>
                    <a:gd name="T7" fmla="*/ 120 h 197"/>
                    <a:gd name="T8" fmla="*/ 103 w 158"/>
                    <a:gd name="T9" fmla="*/ 98 h 197"/>
                    <a:gd name="T10" fmla="*/ 99 w 158"/>
                    <a:gd name="T11" fmla="*/ 62 h 197"/>
                    <a:gd name="T12" fmla="*/ 85 w 158"/>
                    <a:gd name="T13" fmla="*/ 34 h 197"/>
                    <a:gd name="T14" fmla="*/ 55 w 158"/>
                    <a:gd name="T15" fmla="*/ 23 h 197"/>
                    <a:gd name="T16" fmla="*/ 35 w 158"/>
                    <a:gd name="T17" fmla="*/ 27 h 197"/>
                    <a:gd name="T18" fmla="*/ 18 w 158"/>
                    <a:gd name="T19" fmla="*/ 39 h 197"/>
                    <a:gd name="T20" fmla="*/ 9 w 158"/>
                    <a:gd name="T21" fmla="*/ 56 h 197"/>
                    <a:gd name="T22" fmla="*/ 6 w 158"/>
                    <a:gd name="T23" fmla="*/ 58 h 197"/>
                    <a:gd name="T24" fmla="*/ 3 w 158"/>
                    <a:gd name="T25" fmla="*/ 58 h 197"/>
                    <a:gd name="T26" fmla="*/ 0 w 158"/>
                    <a:gd name="T27" fmla="*/ 55 h 197"/>
                    <a:gd name="T28" fmla="*/ 0 w 158"/>
                    <a:gd name="T29" fmla="*/ 54 h 197"/>
                    <a:gd name="T30" fmla="*/ 12 w 158"/>
                    <a:gd name="T31" fmla="*/ 28 h 197"/>
                    <a:gd name="T32" fmla="*/ 33 w 158"/>
                    <a:gd name="T33" fmla="*/ 8 h 197"/>
                    <a:gd name="T34" fmla="*/ 59 w 158"/>
                    <a:gd name="T35" fmla="*/ 0 h 197"/>
                    <a:gd name="T36" fmla="*/ 84 w 158"/>
                    <a:gd name="T37" fmla="*/ 9 h 197"/>
                    <a:gd name="T38" fmla="*/ 100 w 158"/>
                    <a:gd name="T39" fmla="*/ 34 h 197"/>
                    <a:gd name="T40" fmla="*/ 109 w 158"/>
                    <a:gd name="T41" fmla="*/ 63 h 197"/>
                    <a:gd name="T42" fmla="*/ 112 w 158"/>
                    <a:gd name="T43" fmla="*/ 91 h 197"/>
                    <a:gd name="T44" fmla="*/ 145 w 158"/>
                    <a:gd name="T45" fmla="*/ 14 h 197"/>
                    <a:gd name="T46" fmla="*/ 150 w 158"/>
                    <a:gd name="T47" fmla="*/ 4 h 197"/>
                    <a:gd name="T48" fmla="*/ 152 w 158"/>
                    <a:gd name="T49" fmla="*/ 3 h 197"/>
                    <a:gd name="T50" fmla="*/ 156 w 158"/>
                    <a:gd name="T51" fmla="*/ 3 h 197"/>
                    <a:gd name="T52" fmla="*/ 158 w 158"/>
                    <a:gd name="T53" fmla="*/ 6 h 197"/>
                    <a:gd name="T54" fmla="*/ 157 w 158"/>
                    <a:gd name="T55" fmla="*/ 8 h 197"/>
                    <a:gd name="T56" fmla="*/ 153 w 158"/>
                    <a:gd name="T57" fmla="*/ 17 h 197"/>
                    <a:gd name="T58" fmla="*/ 129 w 158"/>
                    <a:gd name="T59" fmla="*/ 70 h 197"/>
                    <a:gd name="T60" fmla="*/ 110 w 158"/>
                    <a:gd name="T61" fmla="*/ 121 h 197"/>
                    <a:gd name="T62" fmla="*/ 106 w 158"/>
                    <a:gd name="T63" fmla="*/ 149 h 197"/>
                    <a:gd name="T64" fmla="*/ 98 w 158"/>
                    <a:gd name="T65" fmla="*/ 181 h 197"/>
                    <a:gd name="T66" fmla="*/ 88 w 158"/>
                    <a:gd name="T67" fmla="*/ 197 h 197"/>
                    <a:gd name="T68" fmla="*/ 84 w 158"/>
                    <a:gd name="T69" fmla="*/ 191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58" h="197">
                      <a:moveTo>
                        <a:pt x="84" y="191"/>
                      </a:moveTo>
                      <a:cubicBezTo>
                        <a:pt x="84" y="187"/>
                        <a:pt x="85" y="180"/>
                        <a:pt x="87" y="172"/>
                      </a:cubicBezTo>
                      <a:cubicBezTo>
                        <a:pt x="89" y="163"/>
                        <a:pt x="91" y="154"/>
                        <a:pt x="94" y="144"/>
                      </a:cubicBezTo>
                      <a:cubicBezTo>
                        <a:pt x="97" y="134"/>
                        <a:pt x="100" y="126"/>
                        <a:pt x="102" y="120"/>
                      </a:cubicBezTo>
                      <a:cubicBezTo>
                        <a:pt x="102" y="110"/>
                        <a:pt x="103" y="103"/>
                        <a:pt x="103" y="98"/>
                      </a:cubicBezTo>
                      <a:cubicBezTo>
                        <a:pt x="103" y="85"/>
                        <a:pt x="102" y="73"/>
                        <a:pt x="99" y="62"/>
                      </a:cubicBezTo>
                      <a:cubicBezTo>
                        <a:pt x="97" y="51"/>
                        <a:pt x="92" y="41"/>
                        <a:pt x="85" y="34"/>
                      </a:cubicBezTo>
                      <a:cubicBezTo>
                        <a:pt x="78" y="26"/>
                        <a:pt x="68" y="23"/>
                        <a:pt x="55" y="23"/>
                      </a:cubicBezTo>
                      <a:cubicBezTo>
                        <a:pt x="49" y="23"/>
                        <a:pt x="42" y="24"/>
                        <a:pt x="35" y="27"/>
                      </a:cubicBezTo>
                      <a:cubicBezTo>
                        <a:pt x="29" y="30"/>
                        <a:pt x="23" y="34"/>
                        <a:pt x="18" y="39"/>
                      </a:cubicBezTo>
                      <a:cubicBezTo>
                        <a:pt x="14" y="44"/>
                        <a:pt x="10" y="50"/>
                        <a:pt x="9" y="56"/>
                      </a:cubicBezTo>
                      <a:cubicBezTo>
                        <a:pt x="8" y="57"/>
                        <a:pt x="7" y="58"/>
                        <a:pt x="6" y="58"/>
                      </a:cubicBezTo>
                      <a:lnTo>
                        <a:pt x="3" y="58"/>
                      </a:lnTo>
                      <a:cubicBezTo>
                        <a:pt x="1" y="58"/>
                        <a:pt x="0" y="57"/>
                        <a:pt x="0" y="55"/>
                      </a:cubicBezTo>
                      <a:lnTo>
                        <a:pt x="0" y="54"/>
                      </a:lnTo>
                      <a:cubicBezTo>
                        <a:pt x="3" y="45"/>
                        <a:pt x="7" y="36"/>
                        <a:pt x="12" y="28"/>
                      </a:cubicBezTo>
                      <a:cubicBezTo>
                        <a:pt x="18" y="20"/>
                        <a:pt x="25" y="13"/>
                        <a:pt x="33" y="8"/>
                      </a:cubicBezTo>
                      <a:cubicBezTo>
                        <a:pt x="41" y="3"/>
                        <a:pt x="50" y="0"/>
                        <a:pt x="59" y="0"/>
                      </a:cubicBezTo>
                      <a:cubicBezTo>
                        <a:pt x="69" y="0"/>
                        <a:pt x="77" y="3"/>
                        <a:pt x="84" y="9"/>
                      </a:cubicBezTo>
                      <a:cubicBezTo>
                        <a:pt x="91" y="16"/>
                        <a:pt x="96" y="24"/>
                        <a:pt x="100" y="34"/>
                      </a:cubicBezTo>
                      <a:cubicBezTo>
                        <a:pt x="104" y="43"/>
                        <a:pt x="107" y="53"/>
                        <a:pt x="109" y="63"/>
                      </a:cubicBezTo>
                      <a:cubicBezTo>
                        <a:pt x="111" y="73"/>
                        <a:pt x="112" y="82"/>
                        <a:pt x="112" y="91"/>
                      </a:cubicBezTo>
                      <a:cubicBezTo>
                        <a:pt x="122" y="64"/>
                        <a:pt x="133" y="38"/>
                        <a:pt x="145" y="14"/>
                      </a:cubicBezTo>
                      <a:lnTo>
                        <a:pt x="150" y="4"/>
                      </a:lnTo>
                      <a:cubicBezTo>
                        <a:pt x="151" y="3"/>
                        <a:pt x="151" y="3"/>
                        <a:pt x="152" y="3"/>
                      </a:cubicBezTo>
                      <a:lnTo>
                        <a:pt x="156" y="3"/>
                      </a:lnTo>
                      <a:cubicBezTo>
                        <a:pt x="157" y="3"/>
                        <a:pt x="158" y="4"/>
                        <a:pt x="158" y="6"/>
                      </a:cubicBezTo>
                      <a:cubicBezTo>
                        <a:pt x="158" y="6"/>
                        <a:pt x="158" y="7"/>
                        <a:pt x="157" y="8"/>
                      </a:cubicBezTo>
                      <a:lnTo>
                        <a:pt x="153" y="17"/>
                      </a:lnTo>
                      <a:cubicBezTo>
                        <a:pt x="144" y="34"/>
                        <a:pt x="136" y="52"/>
                        <a:pt x="129" y="70"/>
                      </a:cubicBezTo>
                      <a:cubicBezTo>
                        <a:pt x="122" y="87"/>
                        <a:pt x="116" y="105"/>
                        <a:pt x="110" y="121"/>
                      </a:cubicBezTo>
                      <a:cubicBezTo>
                        <a:pt x="110" y="128"/>
                        <a:pt x="108" y="137"/>
                        <a:pt x="106" y="149"/>
                      </a:cubicBezTo>
                      <a:cubicBezTo>
                        <a:pt x="104" y="160"/>
                        <a:pt x="101" y="171"/>
                        <a:pt x="98" y="181"/>
                      </a:cubicBezTo>
                      <a:cubicBezTo>
                        <a:pt x="95" y="192"/>
                        <a:pt x="92" y="197"/>
                        <a:pt x="88" y="197"/>
                      </a:cubicBezTo>
                      <a:cubicBezTo>
                        <a:pt x="85" y="197"/>
                        <a:pt x="84" y="195"/>
                        <a:pt x="84" y="1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50" dirty="0"/>
                </a:p>
              </p:txBody>
            </p:sp>
            <p:sp>
              <p:nvSpPr>
                <p:cNvPr id="442" name="Rectangle 556"/>
                <p:cNvSpPr>
                  <a:spLocks noChangeArrowheads="1"/>
                </p:cNvSpPr>
                <p:nvPr/>
              </p:nvSpPr>
              <p:spPr bwMode="auto">
                <a:xfrm>
                  <a:off x="8172450" y="2359024"/>
                  <a:ext cx="369333" cy="2880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ULL</a:t>
                  </a: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 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3" name="Freeform 557"/>
                <p:cNvSpPr>
                  <a:spLocks/>
                </p:cNvSpPr>
                <p:nvPr/>
              </p:nvSpPr>
              <p:spPr bwMode="auto">
                <a:xfrm>
                  <a:off x="8499475" y="2413000"/>
                  <a:ext cx="133350" cy="77787"/>
                </a:xfrm>
                <a:custGeom>
                  <a:avLst/>
                  <a:gdLst>
                    <a:gd name="T0" fmla="*/ 4 w 213"/>
                    <a:gd name="T1" fmla="*/ 67 h 125"/>
                    <a:gd name="T2" fmla="*/ 1 w 213"/>
                    <a:gd name="T3" fmla="*/ 66 h 125"/>
                    <a:gd name="T4" fmla="*/ 0 w 213"/>
                    <a:gd name="T5" fmla="*/ 62 h 125"/>
                    <a:gd name="T6" fmla="*/ 1 w 213"/>
                    <a:gd name="T7" fmla="*/ 59 h 125"/>
                    <a:gd name="T8" fmla="*/ 4 w 213"/>
                    <a:gd name="T9" fmla="*/ 58 h 125"/>
                    <a:gd name="T10" fmla="*/ 187 w 213"/>
                    <a:gd name="T11" fmla="*/ 58 h 125"/>
                    <a:gd name="T12" fmla="*/ 171 w 213"/>
                    <a:gd name="T13" fmla="*/ 42 h 125"/>
                    <a:gd name="T14" fmla="*/ 159 w 213"/>
                    <a:gd name="T15" fmla="*/ 24 h 125"/>
                    <a:gd name="T16" fmla="*/ 152 w 213"/>
                    <a:gd name="T17" fmla="*/ 3 h 125"/>
                    <a:gd name="T18" fmla="*/ 154 w 213"/>
                    <a:gd name="T19" fmla="*/ 0 h 125"/>
                    <a:gd name="T20" fmla="*/ 159 w 213"/>
                    <a:gd name="T21" fmla="*/ 0 h 125"/>
                    <a:gd name="T22" fmla="*/ 161 w 213"/>
                    <a:gd name="T23" fmla="*/ 1 h 125"/>
                    <a:gd name="T24" fmla="*/ 162 w 213"/>
                    <a:gd name="T25" fmla="*/ 2 h 125"/>
                    <a:gd name="T26" fmla="*/ 168 w 213"/>
                    <a:gd name="T27" fmla="*/ 21 h 125"/>
                    <a:gd name="T28" fmla="*/ 179 w 213"/>
                    <a:gd name="T29" fmla="*/ 38 h 125"/>
                    <a:gd name="T30" fmla="*/ 193 w 213"/>
                    <a:gd name="T31" fmla="*/ 51 h 125"/>
                    <a:gd name="T32" fmla="*/ 211 w 213"/>
                    <a:gd name="T33" fmla="*/ 60 h 125"/>
                    <a:gd name="T34" fmla="*/ 213 w 213"/>
                    <a:gd name="T35" fmla="*/ 62 h 125"/>
                    <a:gd name="T36" fmla="*/ 211 w 213"/>
                    <a:gd name="T37" fmla="*/ 65 h 125"/>
                    <a:gd name="T38" fmla="*/ 188 w 213"/>
                    <a:gd name="T39" fmla="*/ 78 h 125"/>
                    <a:gd name="T40" fmla="*/ 171 w 213"/>
                    <a:gd name="T41" fmla="*/ 98 h 125"/>
                    <a:gd name="T42" fmla="*/ 162 w 213"/>
                    <a:gd name="T43" fmla="*/ 123 h 125"/>
                    <a:gd name="T44" fmla="*/ 161 w 213"/>
                    <a:gd name="T45" fmla="*/ 124 h 125"/>
                    <a:gd name="T46" fmla="*/ 159 w 213"/>
                    <a:gd name="T47" fmla="*/ 125 h 125"/>
                    <a:gd name="T48" fmla="*/ 154 w 213"/>
                    <a:gd name="T49" fmla="*/ 125 h 125"/>
                    <a:gd name="T50" fmla="*/ 152 w 213"/>
                    <a:gd name="T51" fmla="*/ 122 h 125"/>
                    <a:gd name="T52" fmla="*/ 164 w 213"/>
                    <a:gd name="T53" fmla="*/ 91 h 125"/>
                    <a:gd name="T54" fmla="*/ 187 w 213"/>
                    <a:gd name="T55" fmla="*/ 67 h 125"/>
                    <a:gd name="T56" fmla="*/ 4 w 213"/>
                    <a:gd name="T57" fmla="*/ 6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13" h="125">
                      <a:moveTo>
                        <a:pt x="4" y="67"/>
                      </a:moveTo>
                      <a:cubicBezTo>
                        <a:pt x="3" y="67"/>
                        <a:pt x="2" y="67"/>
                        <a:pt x="1" y="66"/>
                      </a:cubicBezTo>
                      <a:cubicBezTo>
                        <a:pt x="0" y="65"/>
                        <a:pt x="0" y="64"/>
                        <a:pt x="0" y="62"/>
                      </a:cubicBezTo>
                      <a:cubicBezTo>
                        <a:pt x="0" y="61"/>
                        <a:pt x="0" y="60"/>
                        <a:pt x="1" y="59"/>
                      </a:cubicBezTo>
                      <a:cubicBezTo>
                        <a:pt x="2" y="58"/>
                        <a:pt x="3" y="58"/>
                        <a:pt x="4" y="58"/>
                      </a:cubicBezTo>
                      <a:lnTo>
                        <a:pt x="187" y="58"/>
                      </a:lnTo>
                      <a:cubicBezTo>
                        <a:pt x="181" y="53"/>
                        <a:pt x="175" y="48"/>
                        <a:pt x="171" y="42"/>
                      </a:cubicBezTo>
                      <a:cubicBezTo>
                        <a:pt x="166" y="37"/>
                        <a:pt x="162" y="31"/>
                        <a:pt x="159" y="24"/>
                      </a:cubicBezTo>
                      <a:cubicBezTo>
                        <a:pt x="156" y="17"/>
                        <a:pt x="153" y="10"/>
                        <a:pt x="152" y="3"/>
                      </a:cubicBezTo>
                      <a:cubicBezTo>
                        <a:pt x="152" y="1"/>
                        <a:pt x="153" y="0"/>
                        <a:pt x="154" y="0"/>
                      </a:cubicBezTo>
                      <a:lnTo>
                        <a:pt x="159" y="0"/>
                      </a:lnTo>
                      <a:cubicBezTo>
                        <a:pt x="160" y="0"/>
                        <a:pt x="160" y="0"/>
                        <a:pt x="161" y="1"/>
                      </a:cubicBezTo>
                      <a:cubicBezTo>
                        <a:pt x="161" y="1"/>
                        <a:pt x="161" y="1"/>
                        <a:pt x="162" y="2"/>
                      </a:cubicBezTo>
                      <a:cubicBezTo>
                        <a:pt x="163" y="9"/>
                        <a:pt x="165" y="15"/>
                        <a:pt x="168" y="21"/>
                      </a:cubicBezTo>
                      <a:cubicBezTo>
                        <a:pt x="171" y="27"/>
                        <a:pt x="174" y="33"/>
                        <a:pt x="179" y="38"/>
                      </a:cubicBezTo>
                      <a:cubicBezTo>
                        <a:pt x="183" y="43"/>
                        <a:pt x="188" y="47"/>
                        <a:pt x="193" y="51"/>
                      </a:cubicBezTo>
                      <a:cubicBezTo>
                        <a:pt x="198" y="54"/>
                        <a:pt x="204" y="57"/>
                        <a:pt x="211" y="60"/>
                      </a:cubicBezTo>
                      <a:cubicBezTo>
                        <a:pt x="212" y="60"/>
                        <a:pt x="213" y="61"/>
                        <a:pt x="213" y="62"/>
                      </a:cubicBezTo>
                      <a:cubicBezTo>
                        <a:pt x="213" y="64"/>
                        <a:pt x="212" y="64"/>
                        <a:pt x="211" y="65"/>
                      </a:cubicBezTo>
                      <a:cubicBezTo>
                        <a:pt x="203" y="68"/>
                        <a:pt x="195" y="72"/>
                        <a:pt x="188" y="78"/>
                      </a:cubicBezTo>
                      <a:cubicBezTo>
                        <a:pt x="181" y="83"/>
                        <a:pt x="175" y="90"/>
                        <a:pt x="171" y="98"/>
                      </a:cubicBezTo>
                      <a:cubicBezTo>
                        <a:pt x="166" y="106"/>
                        <a:pt x="163" y="114"/>
                        <a:pt x="162" y="123"/>
                      </a:cubicBezTo>
                      <a:cubicBezTo>
                        <a:pt x="161" y="124"/>
                        <a:pt x="161" y="124"/>
                        <a:pt x="161" y="124"/>
                      </a:cubicBezTo>
                      <a:cubicBezTo>
                        <a:pt x="160" y="125"/>
                        <a:pt x="160" y="125"/>
                        <a:pt x="159" y="125"/>
                      </a:cubicBezTo>
                      <a:lnTo>
                        <a:pt x="154" y="125"/>
                      </a:lnTo>
                      <a:cubicBezTo>
                        <a:pt x="153" y="125"/>
                        <a:pt x="152" y="124"/>
                        <a:pt x="152" y="122"/>
                      </a:cubicBezTo>
                      <a:cubicBezTo>
                        <a:pt x="154" y="111"/>
                        <a:pt x="158" y="101"/>
                        <a:pt x="164" y="91"/>
                      </a:cubicBezTo>
                      <a:cubicBezTo>
                        <a:pt x="170" y="82"/>
                        <a:pt x="178" y="74"/>
                        <a:pt x="187" y="67"/>
                      </a:cubicBezTo>
                      <a:lnTo>
                        <a:pt x="4" y="6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44" name="Rectangle 558"/>
                <p:cNvSpPr>
                  <a:spLocks noChangeArrowheads="1"/>
                </p:cNvSpPr>
                <p:nvPr/>
              </p:nvSpPr>
              <p:spPr bwMode="auto">
                <a:xfrm>
                  <a:off x="8640763" y="2359024"/>
                  <a:ext cx="342952" cy="2880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 </a:t>
                  </a:r>
                  <a:r>
                    <a:rPr kumimoji="0" lang="en-US" alt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LLL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5" name="Line 559"/>
                <p:cNvSpPr>
                  <a:spLocks noChangeShapeType="1"/>
                </p:cNvSpPr>
                <p:nvPr/>
              </p:nvSpPr>
              <p:spPr bwMode="auto">
                <a:xfrm>
                  <a:off x="7635875" y="2360613"/>
                  <a:ext cx="398463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46" name="Line 560"/>
                <p:cNvSpPr>
                  <a:spLocks noChangeShapeType="1"/>
                </p:cNvSpPr>
                <p:nvPr/>
              </p:nvSpPr>
              <p:spPr bwMode="auto">
                <a:xfrm>
                  <a:off x="7766050" y="2363788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47" name="Line 561"/>
                <p:cNvSpPr>
                  <a:spLocks noChangeShapeType="1"/>
                </p:cNvSpPr>
                <p:nvPr/>
              </p:nvSpPr>
              <p:spPr bwMode="auto">
                <a:xfrm flipV="1">
                  <a:off x="7840663" y="2289175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48" name="Line 562"/>
                <p:cNvSpPr>
                  <a:spLocks noChangeShapeType="1"/>
                </p:cNvSpPr>
                <p:nvPr/>
              </p:nvSpPr>
              <p:spPr bwMode="auto">
                <a:xfrm flipV="1">
                  <a:off x="7785100" y="2309813"/>
                  <a:ext cx="109538" cy="109537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49" name="Line 563"/>
                <p:cNvSpPr>
                  <a:spLocks noChangeShapeType="1"/>
                </p:cNvSpPr>
                <p:nvPr/>
              </p:nvSpPr>
              <p:spPr bwMode="auto">
                <a:xfrm>
                  <a:off x="7785100" y="2309813"/>
                  <a:ext cx="109538" cy="109537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50" name="Freeform 564"/>
                <p:cNvSpPr>
                  <a:spLocks/>
                </p:cNvSpPr>
                <p:nvPr/>
              </p:nvSpPr>
              <p:spPr bwMode="auto">
                <a:xfrm>
                  <a:off x="8077200" y="2654300"/>
                  <a:ext cx="98425" cy="122237"/>
                </a:xfrm>
                <a:custGeom>
                  <a:avLst/>
                  <a:gdLst>
                    <a:gd name="T0" fmla="*/ 84 w 158"/>
                    <a:gd name="T1" fmla="*/ 191 h 197"/>
                    <a:gd name="T2" fmla="*/ 87 w 158"/>
                    <a:gd name="T3" fmla="*/ 172 h 197"/>
                    <a:gd name="T4" fmla="*/ 94 w 158"/>
                    <a:gd name="T5" fmla="*/ 144 h 197"/>
                    <a:gd name="T6" fmla="*/ 102 w 158"/>
                    <a:gd name="T7" fmla="*/ 120 h 197"/>
                    <a:gd name="T8" fmla="*/ 103 w 158"/>
                    <a:gd name="T9" fmla="*/ 98 h 197"/>
                    <a:gd name="T10" fmla="*/ 99 w 158"/>
                    <a:gd name="T11" fmla="*/ 62 h 197"/>
                    <a:gd name="T12" fmla="*/ 85 w 158"/>
                    <a:gd name="T13" fmla="*/ 34 h 197"/>
                    <a:gd name="T14" fmla="*/ 55 w 158"/>
                    <a:gd name="T15" fmla="*/ 23 h 197"/>
                    <a:gd name="T16" fmla="*/ 35 w 158"/>
                    <a:gd name="T17" fmla="*/ 27 h 197"/>
                    <a:gd name="T18" fmla="*/ 18 w 158"/>
                    <a:gd name="T19" fmla="*/ 39 h 197"/>
                    <a:gd name="T20" fmla="*/ 9 w 158"/>
                    <a:gd name="T21" fmla="*/ 56 h 197"/>
                    <a:gd name="T22" fmla="*/ 6 w 158"/>
                    <a:gd name="T23" fmla="*/ 58 h 197"/>
                    <a:gd name="T24" fmla="*/ 3 w 158"/>
                    <a:gd name="T25" fmla="*/ 58 h 197"/>
                    <a:gd name="T26" fmla="*/ 0 w 158"/>
                    <a:gd name="T27" fmla="*/ 55 h 197"/>
                    <a:gd name="T28" fmla="*/ 0 w 158"/>
                    <a:gd name="T29" fmla="*/ 54 h 197"/>
                    <a:gd name="T30" fmla="*/ 12 w 158"/>
                    <a:gd name="T31" fmla="*/ 28 h 197"/>
                    <a:gd name="T32" fmla="*/ 33 w 158"/>
                    <a:gd name="T33" fmla="*/ 8 h 197"/>
                    <a:gd name="T34" fmla="*/ 59 w 158"/>
                    <a:gd name="T35" fmla="*/ 0 h 197"/>
                    <a:gd name="T36" fmla="*/ 84 w 158"/>
                    <a:gd name="T37" fmla="*/ 9 h 197"/>
                    <a:gd name="T38" fmla="*/ 100 w 158"/>
                    <a:gd name="T39" fmla="*/ 34 h 197"/>
                    <a:gd name="T40" fmla="*/ 109 w 158"/>
                    <a:gd name="T41" fmla="*/ 63 h 197"/>
                    <a:gd name="T42" fmla="*/ 112 w 158"/>
                    <a:gd name="T43" fmla="*/ 91 h 197"/>
                    <a:gd name="T44" fmla="*/ 145 w 158"/>
                    <a:gd name="T45" fmla="*/ 14 h 197"/>
                    <a:gd name="T46" fmla="*/ 150 w 158"/>
                    <a:gd name="T47" fmla="*/ 4 h 197"/>
                    <a:gd name="T48" fmla="*/ 152 w 158"/>
                    <a:gd name="T49" fmla="*/ 3 h 197"/>
                    <a:gd name="T50" fmla="*/ 156 w 158"/>
                    <a:gd name="T51" fmla="*/ 3 h 197"/>
                    <a:gd name="T52" fmla="*/ 158 w 158"/>
                    <a:gd name="T53" fmla="*/ 6 h 197"/>
                    <a:gd name="T54" fmla="*/ 157 w 158"/>
                    <a:gd name="T55" fmla="*/ 8 h 197"/>
                    <a:gd name="T56" fmla="*/ 153 w 158"/>
                    <a:gd name="T57" fmla="*/ 17 h 197"/>
                    <a:gd name="T58" fmla="*/ 129 w 158"/>
                    <a:gd name="T59" fmla="*/ 70 h 197"/>
                    <a:gd name="T60" fmla="*/ 110 w 158"/>
                    <a:gd name="T61" fmla="*/ 121 h 197"/>
                    <a:gd name="T62" fmla="*/ 106 w 158"/>
                    <a:gd name="T63" fmla="*/ 149 h 197"/>
                    <a:gd name="T64" fmla="*/ 98 w 158"/>
                    <a:gd name="T65" fmla="*/ 181 h 197"/>
                    <a:gd name="T66" fmla="*/ 88 w 158"/>
                    <a:gd name="T67" fmla="*/ 197 h 197"/>
                    <a:gd name="T68" fmla="*/ 84 w 158"/>
                    <a:gd name="T69" fmla="*/ 191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58" h="197">
                      <a:moveTo>
                        <a:pt x="84" y="191"/>
                      </a:moveTo>
                      <a:cubicBezTo>
                        <a:pt x="84" y="187"/>
                        <a:pt x="85" y="180"/>
                        <a:pt x="87" y="172"/>
                      </a:cubicBezTo>
                      <a:cubicBezTo>
                        <a:pt x="89" y="163"/>
                        <a:pt x="91" y="154"/>
                        <a:pt x="94" y="144"/>
                      </a:cubicBezTo>
                      <a:cubicBezTo>
                        <a:pt x="97" y="134"/>
                        <a:pt x="100" y="126"/>
                        <a:pt x="102" y="120"/>
                      </a:cubicBezTo>
                      <a:cubicBezTo>
                        <a:pt x="102" y="110"/>
                        <a:pt x="103" y="103"/>
                        <a:pt x="103" y="98"/>
                      </a:cubicBezTo>
                      <a:cubicBezTo>
                        <a:pt x="103" y="85"/>
                        <a:pt x="102" y="73"/>
                        <a:pt x="99" y="62"/>
                      </a:cubicBezTo>
                      <a:cubicBezTo>
                        <a:pt x="97" y="51"/>
                        <a:pt x="92" y="41"/>
                        <a:pt x="85" y="34"/>
                      </a:cubicBezTo>
                      <a:cubicBezTo>
                        <a:pt x="78" y="26"/>
                        <a:pt x="68" y="23"/>
                        <a:pt x="55" y="23"/>
                      </a:cubicBezTo>
                      <a:cubicBezTo>
                        <a:pt x="49" y="23"/>
                        <a:pt x="42" y="24"/>
                        <a:pt x="35" y="27"/>
                      </a:cubicBezTo>
                      <a:cubicBezTo>
                        <a:pt x="29" y="30"/>
                        <a:pt x="23" y="34"/>
                        <a:pt x="18" y="39"/>
                      </a:cubicBezTo>
                      <a:cubicBezTo>
                        <a:pt x="14" y="44"/>
                        <a:pt x="10" y="50"/>
                        <a:pt x="9" y="56"/>
                      </a:cubicBezTo>
                      <a:cubicBezTo>
                        <a:pt x="8" y="57"/>
                        <a:pt x="7" y="58"/>
                        <a:pt x="6" y="58"/>
                      </a:cubicBezTo>
                      <a:lnTo>
                        <a:pt x="3" y="58"/>
                      </a:lnTo>
                      <a:cubicBezTo>
                        <a:pt x="1" y="58"/>
                        <a:pt x="0" y="57"/>
                        <a:pt x="0" y="55"/>
                      </a:cubicBezTo>
                      <a:lnTo>
                        <a:pt x="0" y="54"/>
                      </a:lnTo>
                      <a:cubicBezTo>
                        <a:pt x="3" y="45"/>
                        <a:pt x="7" y="36"/>
                        <a:pt x="12" y="28"/>
                      </a:cubicBezTo>
                      <a:cubicBezTo>
                        <a:pt x="18" y="20"/>
                        <a:pt x="25" y="13"/>
                        <a:pt x="33" y="8"/>
                      </a:cubicBezTo>
                      <a:cubicBezTo>
                        <a:pt x="41" y="3"/>
                        <a:pt x="50" y="0"/>
                        <a:pt x="59" y="0"/>
                      </a:cubicBezTo>
                      <a:cubicBezTo>
                        <a:pt x="69" y="0"/>
                        <a:pt x="77" y="3"/>
                        <a:pt x="84" y="9"/>
                      </a:cubicBezTo>
                      <a:cubicBezTo>
                        <a:pt x="91" y="16"/>
                        <a:pt x="96" y="24"/>
                        <a:pt x="100" y="34"/>
                      </a:cubicBezTo>
                      <a:cubicBezTo>
                        <a:pt x="104" y="43"/>
                        <a:pt x="107" y="53"/>
                        <a:pt x="109" y="63"/>
                      </a:cubicBezTo>
                      <a:cubicBezTo>
                        <a:pt x="111" y="73"/>
                        <a:pt x="112" y="82"/>
                        <a:pt x="112" y="91"/>
                      </a:cubicBezTo>
                      <a:cubicBezTo>
                        <a:pt x="122" y="64"/>
                        <a:pt x="133" y="38"/>
                        <a:pt x="145" y="14"/>
                      </a:cubicBezTo>
                      <a:lnTo>
                        <a:pt x="150" y="4"/>
                      </a:lnTo>
                      <a:cubicBezTo>
                        <a:pt x="151" y="3"/>
                        <a:pt x="151" y="3"/>
                        <a:pt x="152" y="3"/>
                      </a:cubicBezTo>
                      <a:lnTo>
                        <a:pt x="156" y="3"/>
                      </a:lnTo>
                      <a:cubicBezTo>
                        <a:pt x="157" y="3"/>
                        <a:pt x="158" y="4"/>
                        <a:pt x="158" y="6"/>
                      </a:cubicBezTo>
                      <a:cubicBezTo>
                        <a:pt x="158" y="6"/>
                        <a:pt x="158" y="7"/>
                        <a:pt x="157" y="8"/>
                      </a:cubicBezTo>
                      <a:lnTo>
                        <a:pt x="153" y="17"/>
                      </a:lnTo>
                      <a:cubicBezTo>
                        <a:pt x="144" y="34"/>
                        <a:pt x="136" y="52"/>
                        <a:pt x="129" y="70"/>
                      </a:cubicBezTo>
                      <a:cubicBezTo>
                        <a:pt x="122" y="87"/>
                        <a:pt x="116" y="105"/>
                        <a:pt x="110" y="121"/>
                      </a:cubicBezTo>
                      <a:cubicBezTo>
                        <a:pt x="110" y="128"/>
                        <a:pt x="108" y="137"/>
                        <a:pt x="106" y="149"/>
                      </a:cubicBezTo>
                      <a:cubicBezTo>
                        <a:pt x="104" y="160"/>
                        <a:pt x="101" y="171"/>
                        <a:pt x="98" y="181"/>
                      </a:cubicBezTo>
                      <a:cubicBezTo>
                        <a:pt x="95" y="192"/>
                        <a:pt x="92" y="197"/>
                        <a:pt x="88" y="197"/>
                      </a:cubicBezTo>
                      <a:cubicBezTo>
                        <a:pt x="85" y="197"/>
                        <a:pt x="84" y="195"/>
                        <a:pt x="84" y="1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51" name="Rectangle 565"/>
                <p:cNvSpPr>
                  <a:spLocks noChangeArrowheads="1"/>
                </p:cNvSpPr>
                <p:nvPr/>
              </p:nvSpPr>
              <p:spPr bwMode="auto">
                <a:xfrm>
                  <a:off x="8172450" y="2697163"/>
                  <a:ext cx="342952" cy="2880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LLL</a:t>
                  </a: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 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52" name="Freeform 566"/>
                <p:cNvSpPr>
                  <a:spLocks/>
                </p:cNvSpPr>
                <p:nvPr/>
              </p:nvSpPr>
              <p:spPr bwMode="auto">
                <a:xfrm>
                  <a:off x="8480425" y="2749550"/>
                  <a:ext cx="131763" cy="77787"/>
                </a:xfrm>
                <a:custGeom>
                  <a:avLst/>
                  <a:gdLst>
                    <a:gd name="T0" fmla="*/ 4 w 213"/>
                    <a:gd name="T1" fmla="*/ 67 h 125"/>
                    <a:gd name="T2" fmla="*/ 1 w 213"/>
                    <a:gd name="T3" fmla="*/ 66 h 125"/>
                    <a:gd name="T4" fmla="*/ 0 w 213"/>
                    <a:gd name="T5" fmla="*/ 62 h 125"/>
                    <a:gd name="T6" fmla="*/ 1 w 213"/>
                    <a:gd name="T7" fmla="*/ 59 h 125"/>
                    <a:gd name="T8" fmla="*/ 4 w 213"/>
                    <a:gd name="T9" fmla="*/ 58 h 125"/>
                    <a:gd name="T10" fmla="*/ 187 w 213"/>
                    <a:gd name="T11" fmla="*/ 58 h 125"/>
                    <a:gd name="T12" fmla="*/ 171 w 213"/>
                    <a:gd name="T13" fmla="*/ 42 h 125"/>
                    <a:gd name="T14" fmla="*/ 159 w 213"/>
                    <a:gd name="T15" fmla="*/ 24 h 125"/>
                    <a:gd name="T16" fmla="*/ 152 w 213"/>
                    <a:gd name="T17" fmla="*/ 3 h 125"/>
                    <a:gd name="T18" fmla="*/ 154 w 213"/>
                    <a:gd name="T19" fmla="*/ 0 h 125"/>
                    <a:gd name="T20" fmla="*/ 159 w 213"/>
                    <a:gd name="T21" fmla="*/ 0 h 125"/>
                    <a:gd name="T22" fmla="*/ 161 w 213"/>
                    <a:gd name="T23" fmla="*/ 1 h 125"/>
                    <a:gd name="T24" fmla="*/ 162 w 213"/>
                    <a:gd name="T25" fmla="*/ 2 h 125"/>
                    <a:gd name="T26" fmla="*/ 168 w 213"/>
                    <a:gd name="T27" fmla="*/ 21 h 125"/>
                    <a:gd name="T28" fmla="*/ 179 w 213"/>
                    <a:gd name="T29" fmla="*/ 38 h 125"/>
                    <a:gd name="T30" fmla="*/ 193 w 213"/>
                    <a:gd name="T31" fmla="*/ 51 h 125"/>
                    <a:gd name="T32" fmla="*/ 211 w 213"/>
                    <a:gd name="T33" fmla="*/ 60 h 125"/>
                    <a:gd name="T34" fmla="*/ 213 w 213"/>
                    <a:gd name="T35" fmla="*/ 62 h 125"/>
                    <a:gd name="T36" fmla="*/ 211 w 213"/>
                    <a:gd name="T37" fmla="*/ 65 h 125"/>
                    <a:gd name="T38" fmla="*/ 188 w 213"/>
                    <a:gd name="T39" fmla="*/ 78 h 125"/>
                    <a:gd name="T40" fmla="*/ 171 w 213"/>
                    <a:gd name="T41" fmla="*/ 98 h 125"/>
                    <a:gd name="T42" fmla="*/ 162 w 213"/>
                    <a:gd name="T43" fmla="*/ 123 h 125"/>
                    <a:gd name="T44" fmla="*/ 161 w 213"/>
                    <a:gd name="T45" fmla="*/ 124 h 125"/>
                    <a:gd name="T46" fmla="*/ 159 w 213"/>
                    <a:gd name="T47" fmla="*/ 125 h 125"/>
                    <a:gd name="T48" fmla="*/ 154 w 213"/>
                    <a:gd name="T49" fmla="*/ 125 h 125"/>
                    <a:gd name="T50" fmla="*/ 152 w 213"/>
                    <a:gd name="T51" fmla="*/ 122 h 125"/>
                    <a:gd name="T52" fmla="*/ 164 w 213"/>
                    <a:gd name="T53" fmla="*/ 91 h 125"/>
                    <a:gd name="T54" fmla="*/ 187 w 213"/>
                    <a:gd name="T55" fmla="*/ 67 h 125"/>
                    <a:gd name="T56" fmla="*/ 4 w 213"/>
                    <a:gd name="T57" fmla="*/ 6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13" h="125">
                      <a:moveTo>
                        <a:pt x="4" y="67"/>
                      </a:moveTo>
                      <a:cubicBezTo>
                        <a:pt x="3" y="67"/>
                        <a:pt x="2" y="67"/>
                        <a:pt x="1" y="66"/>
                      </a:cubicBezTo>
                      <a:cubicBezTo>
                        <a:pt x="0" y="65"/>
                        <a:pt x="0" y="64"/>
                        <a:pt x="0" y="62"/>
                      </a:cubicBezTo>
                      <a:cubicBezTo>
                        <a:pt x="0" y="61"/>
                        <a:pt x="0" y="60"/>
                        <a:pt x="1" y="59"/>
                      </a:cubicBezTo>
                      <a:cubicBezTo>
                        <a:pt x="2" y="58"/>
                        <a:pt x="3" y="58"/>
                        <a:pt x="4" y="58"/>
                      </a:cubicBezTo>
                      <a:lnTo>
                        <a:pt x="187" y="58"/>
                      </a:lnTo>
                      <a:cubicBezTo>
                        <a:pt x="181" y="53"/>
                        <a:pt x="175" y="48"/>
                        <a:pt x="171" y="42"/>
                      </a:cubicBezTo>
                      <a:cubicBezTo>
                        <a:pt x="166" y="37"/>
                        <a:pt x="162" y="31"/>
                        <a:pt x="159" y="24"/>
                      </a:cubicBezTo>
                      <a:cubicBezTo>
                        <a:pt x="156" y="17"/>
                        <a:pt x="153" y="10"/>
                        <a:pt x="152" y="3"/>
                      </a:cubicBezTo>
                      <a:cubicBezTo>
                        <a:pt x="152" y="1"/>
                        <a:pt x="153" y="0"/>
                        <a:pt x="154" y="0"/>
                      </a:cubicBezTo>
                      <a:lnTo>
                        <a:pt x="159" y="0"/>
                      </a:lnTo>
                      <a:cubicBezTo>
                        <a:pt x="160" y="0"/>
                        <a:pt x="160" y="0"/>
                        <a:pt x="161" y="1"/>
                      </a:cubicBezTo>
                      <a:cubicBezTo>
                        <a:pt x="161" y="1"/>
                        <a:pt x="161" y="1"/>
                        <a:pt x="162" y="2"/>
                      </a:cubicBezTo>
                      <a:cubicBezTo>
                        <a:pt x="163" y="9"/>
                        <a:pt x="165" y="15"/>
                        <a:pt x="168" y="21"/>
                      </a:cubicBezTo>
                      <a:cubicBezTo>
                        <a:pt x="171" y="27"/>
                        <a:pt x="174" y="33"/>
                        <a:pt x="179" y="38"/>
                      </a:cubicBezTo>
                      <a:cubicBezTo>
                        <a:pt x="183" y="43"/>
                        <a:pt x="188" y="47"/>
                        <a:pt x="193" y="51"/>
                      </a:cubicBezTo>
                      <a:cubicBezTo>
                        <a:pt x="198" y="54"/>
                        <a:pt x="204" y="57"/>
                        <a:pt x="211" y="60"/>
                      </a:cubicBezTo>
                      <a:cubicBezTo>
                        <a:pt x="212" y="60"/>
                        <a:pt x="213" y="61"/>
                        <a:pt x="213" y="62"/>
                      </a:cubicBezTo>
                      <a:cubicBezTo>
                        <a:pt x="213" y="64"/>
                        <a:pt x="212" y="64"/>
                        <a:pt x="211" y="65"/>
                      </a:cubicBezTo>
                      <a:cubicBezTo>
                        <a:pt x="203" y="68"/>
                        <a:pt x="195" y="72"/>
                        <a:pt x="188" y="78"/>
                      </a:cubicBezTo>
                      <a:cubicBezTo>
                        <a:pt x="181" y="83"/>
                        <a:pt x="175" y="90"/>
                        <a:pt x="171" y="98"/>
                      </a:cubicBezTo>
                      <a:cubicBezTo>
                        <a:pt x="166" y="106"/>
                        <a:pt x="163" y="114"/>
                        <a:pt x="162" y="123"/>
                      </a:cubicBezTo>
                      <a:cubicBezTo>
                        <a:pt x="161" y="124"/>
                        <a:pt x="161" y="124"/>
                        <a:pt x="161" y="124"/>
                      </a:cubicBezTo>
                      <a:cubicBezTo>
                        <a:pt x="160" y="125"/>
                        <a:pt x="160" y="125"/>
                        <a:pt x="159" y="125"/>
                      </a:cubicBezTo>
                      <a:lnTo>
                        <a:pt x="154" y="125"/>
                      </a:lnTo>
                      <a:cubicBezTo>
                        <a:pt x="153" y="125"/>
                        <a:pt x="152" y="124"/>
                        <a:pt x="152" y="122"/>
                      </a:cubicBezTo>
                      <a:cubicBezTo>
                        <a:pt x="154" y="111"/>
                        <a:pt x="158" y="101"/>
                        <a:pt x="164" y="91"/>
                      </a:cubicBezTo>
                      <a:cubicBezTo>
                        <a:pt x="170" y="82"/>
                        <a:pt x="178" y="74"/>
                        <a:pt x="187" y="67"/>
                      </a:cubicBezTo>
                      <a:lnTo>
                        <a:pt x="4" y="6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53" name="Rectangle 567"/>
                <p:cNvSpPr>
                  <a:spLocks noChangeArrowheads="1"/>
                </p:cNvSpPr>
                <p:nvPr/>
              </p:nvSpPr>
              <p:spPr bwMode="auto">
                <a:xfrm>
                  <a:off x="8620126" y="2697163"/>
                  <a:ext cx="406266" cy="2880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 </a:t>
                  </a:r>
                  <a:r>
                    <a:rPr kumimoji="0" lang="en-US" alt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RES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54" name="Line 568"/>
                <p:cNvSpPr>
                  <a:spLocks noChangeShapeType="1"/>
                </p:cNvSpPr>
                <p:nvPr/>
              </p:nvSpPr>
              <p:spPr bwMode="auto">
                <a:xfrm>
                  <a:off x="7635875" y="2693988"/>
                  <a:ext cx="398463" cy="0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55" name="Line 569"/>
                <p:cNvSpPr>
                  <a:spLocks noChangeShapeType="1"/>
                </p:cNvSpPr>
                <p:nvPr/>
              </p:nvSpPr>
              <p:spPr bwMode="auto">
                <a:xfrm>
                  <a:off x="7766050" y="269240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56" name="Line 570"/>
                <p:cNvSpPr>
                  <a:spLocks noChangeShapeType="1"/>
                </p:cNvSpPr>
                <p:nvPr/>
              </p:nvSpPr>
              <p:spPr bwMode="auto">
                <a:xfrm flipV="1">
                  <a:off x="7840663" y="2617788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57" name="Line 571"/>
                <p:cNvSpPr>
                  <a:spLocks noChangeShapeType="1"/>
                </p:cNvSpPr>
                <p:nvPr/>
              </p:nvSpPr>
              <p:spPr bwMode="auto">
                <a:xfrm flipV="1">
                  <a:off x="7785100" y="2636838"/>
                  <a:ext cx="109538" cy="109537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58" name="Line 572"/>
                <p:cNvSpPr>
                  <a:spLocks noChangeShapeType="1"/>
                </p:cNvSpPr>
                <p:nvPr/>
              </p:nvSpPr>
              <p:spPr bwMode="auto">
                <a:xfrm>
                  <a:off x="7785100" y="2636838"/>
                  <a:ext cx="109538" cy="109537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59" name="Freeform 573"/>
                <p:cNvSpPr>
                  <a:spLocks/>
                </p:cNvSpPr>
                <p:nvPr/>
              </p:nvSpPr>
              <p:spPr bwMode="auto">
                <a:xfrm>
                  <a:off x="8077200" y="2982913"/>
                  <a:ext cx="98425" cy="122237"/>
                </a:xfrm>
                <a:custGeom>
                  <a:avLst/>
                  <a:gdLst>
                    <a:gd name="T0" fmla="*/ 84 w 158"/>
                    <a:gd name="T1" fmla="*/ 191 h 197"/>
                    <a:gd name="T2" fmla="*/ 87 w 158"/>
                    <a:gd name="T3" fmla="*/ 172 h 197"/>
                    <a:gd name="T4" fmla="*/ 94 w 158"/>
                    <a:gd name="T5" fmla="*/ 144 h 197"/>
                    <a:gd name="T6" fmla="*/ 102 w 158"/>
                    <a:gd name="T7" fmla="*/ 120 h 197"/>
                    <a:gd name="T8" fmla="*/ 103 w 158"/>
                    <a:gd name="T9" fmla="*/ 98 h 197"/>
                    <a:gd name="T10" fmla="*/ 99 w 158"/>
                    <a:gd name="T11" fmla="*/ 62 h 197"/>
                    <a:gd name="T12" fmla="*/ 85 w 158"/>
                    <a:gd name="T13" fmla="*/ 34 h 197"/>
                    <a:gd name="T14" fmla="*/ 55 w 158"/>
                    <a:gd name="T15" fmla="*/ 23 h 197"/>
                    <a:gd name="T16" fmla="*/ 35 w 158"/>
                    <a:gd name="T17" fmla="*/ 27 h 197"/>
                    <a:gd name="T18" fmla="*/ 18 w 158"/>
                    <a:gd name="T19" fmla="*/ 39 h 197"/>
                    <a:gd name="T20" fmla="*/ 9 w 158"/>
                    <a:gd name="T21" fmla="*/ 56 h 197"/>
                    <a:gd name="T22" fmla="*/ 6 w 158"/>
                    <a:gd name="T23" fmla="*/ 58 h 197"/>
                    <a:gd name="T24" fmla="*/ 3 w 158"/>
                    <a:gd name="T25" fmla="*/ 58 h 197"/>
                    <a:gd name="T26" fmla="*/ 0 w 158"/>
                    <a:gd name="T27" fmla="*/ 55 h 197"/>
                    <a:gd name="T28" fmla="*/ 0 w 158"/>
                    <a:gd name="T29" fmla="*/ 54 h 197"/>
                    <a:gd name="T30" fmla="*/ 12 w 158"/>
                    <a:gd name="T31" fmla="*/ 28 h 197"/>
                    <a:gd name="T32" fmla="*/ 33 w 158"/>
                    <a:gd name="T33" fmla="*/ 8 h 197"/>
                    <a:gd name="T34" fmla="*/ 59 w 158"/>
                    <a:gd name="T35" fmla="*/ 0 h 197"/>
                    <a:gd name="T36" fmla="*/ 84 w 158"/>
                    <a:gd name="T37" fmla="*/ 9 h 197"/>
                    <a:gd name="T38" fmla="*/ 100 w 158"/>
                    <a:gd name="T39" fmla="*/ 34 h 197"/>
                    <a:gd name="T40" fmla="*/ 109 w 158"/>
                    <a:gd name="T41" fmla="*/ 63 h 197"/>
                    <a:gd name="T42" fmla="*/ 112 w 158"/>
                    <a:gd name="T43" fmla="*/ 91 h 197"/>
                    <a:gd name="T44" fmla="*/ 145 w 158"/>
                    <a:gd name="T45" fmla="*/ 14 h 197"/>
                    <a:gd name="T46" fmla="*/ 150 w 158"/>
                    <a:gd name="T47" fmla="*/ 4 h 197"/>
                    <a:gd name="T48" fmla="*/ 152 w 158"/>
                    <a:gd name="T49" fmla="*/ 3 h 197"/>
                    <a:gd name="T50" fmla="*/ 156 w 158"/>
                    <a:gd name="T51" fmla="*/ 3 h 197"/>
                    <a:gd name="T52" fmla="*/ 158 w 158"/>
                    <a:gd name="T53" fmla="*/ 6 h 197"/>
                    <a:gd name="T54" fmla="*/ 157 w 158"/>
                    <a:gd name="T55" fmla="*/ 8 h 197"/>
                    <a:gd name="T56" fmla="*/ 153 w 158"/>
                    <a:gd name="T57" fmla="*/ 17 h 197"/>
                    <a:gd name="T58" fmla="*/ 129 w 158"/>
                    <a:gd name="T59" fmla="*/ 70 h 197"/>
                    <a:gd name="T60" fmla="*/ 110 w 158"/>
                    <a:gd name="T61" fmla="*/ 121 h 197"/>
                    <a:gd name="T62" fmla="*/ 106 w 158"/>
                    <a:gd name="T63" fmla="*/ 149 h 197"/>
                    <a:gd name="T64" fmla="*/ 98 w 158"/>
                    <a:gd name="T65" fmla="*/ 181 h 197"/>
                    <a:gd name="T66" fmla="*/ 88 w 158"/>
                    <a:gd name="T67" fmla="*/ 197 h 197"/>
                    <a:gd name="T68" fmla="*/ 84 w 158"/>
                    <a:gd name="T69" fmla="*/ 191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58" h="197">
                      <a:moveTo>
                        <a:pt x="84" y="191"/>
                      </a:moveTo>
                      <a:cubicBezTo>
                        <a:pt x="84" y="187"/>
                        <a:pt x="85" y="180"/>
                        <a:pt x="87" y="172"/>
                      </a:cubicBezTo>
                      <a:cubicBezTo>
                        <a:pt x="89" y="163"/>
                        <a:pt x="91" y="154"/>
                        <a:pt x="94" y="144"/>
                      </a:cubicBezTo>
                      <a:cubicBezTo>
                        <a:pt x="97" y="134"/>
                        <a:pt x="100" y="126"/>
                        <a:pt x="102" y="120"/>
                      </a:cubicBezTo>
                      <a:cubicBezTo>
                        <a:pt x="102" y="110"/>
                        <a:pt x="103" y="103"/>
                        <a:pt x="103" y="98"/>
                      </a:cubicBezTo>
                      <a:cubicBezTo>
                        <a:pt x="103" y="85"/>
                        <a:pt x="102" y="73"/>
                        <a:pt x="99" y="62"/>
                      </a:cubicBezTo>
                      <a:cubicBezTo>
                        <a:pt x="97" y="51"/>
                        <a:pt x="92" y="41"/>
                        <a:pt x="85" y="34"/>
                      </a:cubicBezTo>
                      <a:cubicBezTo>
                        <a:pt x="78" y="26"/>
                        <a:pt x="68" y="23"/>
                        <a:pt x="55" y="23"/>
                      </a:cubicBezTo>
                      <a:cubicBezTo>
                        <a:pt x="49" y="23"/>
                        <a:pt x="42" y="24"/>
                        <a:pt x="35" y="27"/>
                      </a:cubicBezTo>
                      <a:cubicBezTo>
                        <a:pt x="29" y="30"/>
                        <a:pt x="23" y="34"/>
                        <a:pt x="18" y="39"/>
                      </a:cubicBezTo>
                      <a:cubicBezTo>
                        <a:pt x="14" y="44"/>
                        <a:pt x="10" y="50"/>
                        <a:pt x="9" y="56"/>
                      </a:cubicBezTo>
                      <a:cubicBezTo>
                        <a:pt x="8" y="57"/>
                        <a:pt x="7" y="58"/>
                        <a:pt x="6" y="58"/>
                      </a:cubicBezTo>
                      <a:lnTo>
                        <a:pt x="3" y="58"/>
                      </a:lnTo>
                      <a:cubicBezTo>
                        <a:pt x="1" y="58"/>
                        <a:pt x="0" y="57"/>
                        <a:pt x="0" y="55"/>
                      </a:cubicBezTo>
                      <a:lnTo>
                        <a:pt x="0" y="54"/>
                      </a:lnTo>
                      <a:cubicBezTo>
                        <a:pt x="3" y="45"/>
                        <a:pt x="7" y="36"/>
                        <a:pt x="12" y="28"/>
                      </a:cubicBezTo>
                      <a:cubicBezTo>
                        <a:pt x="18" y="20"/>
                        <a:pt x="25" y="13"/>
                        <a:pt x="33" y="8"/>
                      </a:cubicBezTo>
                      <a:cubicBezTo>
                        <a:pt x="41" y="3"/>
                        <a:pt x="50" y="0"/>
                        <a:pt x="59" y="0"/>
                      </a:cubicBezTo>
                      <a:cubicBezTo>
                        <a:pt x="69" y="0"/>
                        <a:pt x="77" y="3"/>
                        <a:pt x="84" y="9"/>
                      </a:cubicBezTo>
                      <a:cubicBezTo>
                        <a:pt x="91" y="16"/>
                        <a:pt x="96" y="24"/>
                        <a:pt x="100" y="34"/>
                      </a:cubicBezTo>
                      <a:cubicBezTo>
                        <a:pt x="104" y="43"/>
                        <a:pt x="107" y="53"/>
                        <a:pt x="109" y="63"/>
                      </a:cubicBezTo>
                      <a:cubicBezTo>
                        <a:pt x="111" y="73"/>
                        <a:pt x="112" y="82"/>
                        <a:pt x="112" y="91"/>
                      </a:cubicBezTo>
                      <a:cubicBezTo>
                        <a:pt x="122" y="64"/>
                        <a:pt x="133" y="38"/>
                        <a:pt x="145" y="14"/>
                      </a:cubicBezTo>
                      <a:lnTo>
                        <a:pt x="150" y="4"/>
                      </a:lnTo>
                      <a:cubicBezTo>
                        <a:pt x="151" y="3"/>
                        <a:pt x="151" y="3"/>
                        <a:pt x="152" y="3"/>
                      </a:cubicBezTo>
                      <a:lnTo>
                        <a:pt x="156" y="3"/>
                      </a:lnTo>
                      <a:cubicBezTo>
                        <a:pt x="157" y="3"/>
                        <a:pt x="158" y="4"/>
                        <a:pt x="158" y="6"/>
                      </a:cubicBezTo>
                      <a:cubicBezTo>
                        <a:pt x="158" y="6"/>
                        <a:pt x="158" y="7"/>
                        <a:pt x="157" y="8"/>
                      </a:cubicBezTo>
                      <a:lnTo>
                        <a:pt x="153" y="17"/>
                      </a:lnTo>
                      <a:cubicBezTo>
                        <a:pt x="144" y="34"/>
                        <a:pt x="136" y="52"/>
                        <a:pt x="129" y="70"/>
                      </a:cubicBezTo>
                      <a:cubicBezTo>
                        <a:pt x="122" y="87"/>
                        <a:pt x="116" y="105"/>
                        <a:pt x="110" y="121"/>
                      </a:cubicBezTo>
                      <a:cubicBezTo>
                        <a:pt x="110" y="128"/>
                        <a:pt x="108" y="137"/>
                        <a:pt x="106" y="149"/>
                      </a:cubicBezTo>
                      <a:cubicBezTo>
                        <a:pt x="104" y="160"/>
                        <a:pt x="101" y="171"/>
                        <a:pt x="98" y="181"/>
                      </a:cubicBezTo>
                      <a:cubicBezTo>
                        <a:pt x="95" y="192"/>
                        <a:pt x="92" y="197"/>
                        <a:pt x="88" y="197"/>
                      </a:cubicBezTo>
                      <a:cubicBezTo>
                        <a:pt x="85" y="197"/>
                        <a:pt x="84" y="195"/>
                        <a:pt x="84" y="1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60" name="Rectangle 574"/>
                <p:cNvSpPr>
                  <a:spLocks noChangeArrowheads="1"/>
                </p:cNvSpPr>
                <p:nvPr/>
              </p:nvSpPr>
              <p:spPr bwMode="auto">
                <a:xfrm>
                  <a:off x="8172450" y="3025775"/>
                  <a:ext cx="342952" cy="2880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LLL</a:t>
                  </a: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 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61" name="Freeform 575"/>
                <p:cNvSpPr>
                  <a:spLocks/>
                </p:cNvSpPr>
                <p:nvPr/>
              </p:nvSpPr>
              <p:spPr bwMode="auto">
                <a:xfrm>
                  <a:off x="8480425" y="3078163"/>
                  <a:ext cx="131763" cy="77787"/>
                </a:xfrm>
                <a:custGeom>
                  <a:avLst/>
                  <a:gdLst>
                    <a:gd name="T0" fmla="*/ 4 w 213"/>
                    <a:gd name="T1" fmla="*/ 67 h 125"/>
                    <a:gd name="T2" fmla="*/ 1 w 213"/>
                    <a:gd name="T3" fmla="*/ 66 h 125"/>
                    <a:gd name="T4" fmla="*/ 0 w 213"/>
                    <a:gd name="T5" fmla="*/ 62 h 125"/>
                    <a:gd name="T6" fmla="*/ 1 w 213"/>
                    <a:gd name="T7" fmla="*/ 59 h 125"/>
                    <a:gd name="T8" fmla="*/ 4 w 213"/>
                    <a:gd name="T9" fmla="*/ 58 h 125"/>
                    <a:gd name="T10" fmla="*/ 187 w 213"/>
                    <a:gd name="T11" fmla="*/ 58 h 125"/>
                    <a:gd name="T12" fmla="*/ 171 w 213"/>
                    <a:gd name="T13" fmla="*/ 42 h 125"/>
                    <a:gd name="T14" fmla="*/ 159 w 213"/>
                    <a:gd name="T15" fmla="*/ 24 h 125"/>
                    <a:gd name="T16" fmla="*/ 152 w 213"/>
                    <a:gd name="T17" fmla="*/ 3 h 125"/>
                    <a:gd name="T18" fmla="*/ 154 w 213"/>
                    <a:gd name="T19" fmla="*/ 0 h 125"/>
                    <a:gd name="T20" fmla="*/ 159 w 213"/>
                    <a:gd name="T21" fmla="*/ 0 h 125"/>
                    <a:gd name="T22" fmla="*/ 161 w 213"/>
                    <a:gd name="T23" fmla="*/ 1 h 125"/>
                    <a:gd name="T24" fmla="*/ 162 w 213"/>
                    <a:gd name="T25" fmla="*/ 2 h 125"/>
                    <a:gd name="T26" fmla="*/ 168 w 213"/>
                    <a:gd name="T27" fmla="*/ 21 h 125"/>
                    <a:gd name="T28" fmla="*/ 179 w 213"/>
                    <a:gd name="T29" fmla="*/ 38 h 125"/>
                    <a:gd name="T30" fmla="*/ 193 w 213"/>
                    <a:gd name="T31" fmla="*/ 51 h 125"/>
                    <a:gd name="T32" fmla="*/ 211 w 213"/>
                    <a:gd name="T33" fmla="*/ 60 h 125"/>
                    <a:gd name="T34" fmla="*/ 213 w 213"/>
                    <a:gd name="T35" fmla="*/ 62 h 125"/>
                    <a:gd name="T36" fmla="*/ 211 w 213"/>
                    <a:gd name="T37" fmla="*/ 65 h 125"/>
                    <a:gd name="T38" fmla="*/ 188 w 213"/>
                    <a:gd name="T39" fmla="*/ 78 h 125"/>
                    <a:gd name="T40" fmla="*/ 171 w 213"/>
                    <a:gd name="T41" fmla="*/ 98 h 125"/>
                    <a:gd name="T42" fmla="*/ 162 w 213"/>
                    <a:gd name="T43" fmla="*/ 123 h 125"/>
                    <a:gd name="T44" fmla="*/ 161 w 213"/>
                    <a:gd name="T45" fmla="*/ 124 h 125"/>
                    <a:gd name="T46" fmla="*/ 159 w 213"/>
                    <a:gd name="T47" fmla="*/ 125 h 125"/>
                    <a:gd name="T48" fmla="*/ 154 w 213"/>
                    <a:gd name="T49" fmla="*/ 125 h 125"/>
                    <a:gd name="T50" fmla="*/ 152 w 213"/>
                    <a:gd name="T51" fmla="*/ 122 h 125"/>
                    <a:gd name="T52" fmla="*/ 164 w 213"/>
                    <a:gd name="T53" fmla="*/ 91 h 125"/>
                    <a:gd name="T54" fmla="*/ 187 w 213"/>
                    <a:gd name="T55" fmla="*/ 67 h 125"/>
                    <a:gd name="T56" fmla="*/ 4 w 213"/>
                    <a:gd name="T57" fmla="*/ 6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13" h="125">
                      <a:moveTo>
                        <a:pt x="4" y="67"/>
                      </a:moveTo>
                      <a:cubicBezTo>
                        <a:pt x="3" y="67"/>
                        <a:pt x="2" y="67"/>
                        <a:pt x="1" y="66"/>
                      </a:cubicBezTo>
                      <a:cubicBezTo>
                        <a:pt x="0" y="65"/>
                        <a:pt x="0" y="64"/>
                        <a:pt x="0" y="62"/>
                      </a:cubicBezTo>
                      <a:cubicBezTo>
                        <a:pt x="0" y="61"/>
                        <a:pt x="0" y="60"/>
                        <a:pt x="1" y="59"/>
                      </a:cubicBezTo>
                      <a:cubicBezTo>
                        <a:pt x="2" y="58"/>
                        <a:pt x="3" y="58"/>
                        <a:pt x="4" y="58"/>
                      </a:cubicBezTo>
                      <a:lnTo>
                        <a:pt x="187" y="58"/>
                      </a:lnTo>
                      <a:cubicBezTo>
                        <a:pt x="181" y="53"/>
                        <a:pt x="175" y="48"/>
                        <a:pt x="171" y="42"/>
                      </a:cubicBezTo>
                      <a:cubicBezTo>
                        <a:pt x="166" y="37"/>
                        <a:pt x="162" y="31"/>
                        <a:pt x="159" y="24"/>
                      </a:cubicBezTo>
                      <a:cubicBezTo>
                        <a:pt x="156" y="17"/>
                        <a:pt x="153" y="10"/>
                        <a:pt x="152" y="3"/>
                      </a:cubicBezTo>
                      <a:cubicBezTo>
                        <a:pt x="152" y="1"/>
                        <a:pt x="153" y="0"/>
                        <a:pt x="154" y="0"/>
                      </a:cubicBezTo>
                      <a:lnTo>
                        <a:pt x="159" y="0"/>
                      </a:lnTo>
                      <a:cubicBezTo>
                        <a:pt x="160" y="0"/>
                        <a:pt x="160" y="0"/>
                        <a:pt x="161" y="1"/>
                      </a:cubicBezTo>
                      <a:cubicBezTo>
                        <a:pt x="161" y="1"/>
                        <a:pt x="161" y="1"/>
                        <a:pt x="162" y="2"/>
                      </a:cubicBezTo>
                      <a:cubicBezTo>
                        <a:pt x="163" y="9"/>
                        <a:pt x="165" y="15"/>
                        <a:pt x="168" y="21"/>
                      </a:cubicBezTo>
                      <a:cubicBezTo>
                        <a:pt x="171" y="27"/>
                        <a:pt x="174" y="33"/>
                        <a:pt x="179" y="38"/>
                      </a:cubicBezTo>
                      <a:cubicBezTo>
                        <a:pt x="183" y="43"/>
                        <a:pt x="188" y="47"/>
                        <a:pt x="193" y="51"/>
                      </a:cubicBezTo>
                      <a:cubicBezTo>
                        <a:pt x="198" y="54"/>
                        <a:pt x="204" y="57"/>
                        <a:pt x="211" y="60"/>
                      </a:cubicBezTo>
                      <a:cubicBezTo>
                        <a:pt x="212" y="60"/>
                        <a:pt x="213" y="61"/>
                        <a:pt x="213" y="62"/>
                      </a:cubicBezTo>
                      <a:cubicBezTo>
                        <a:pt x="213" y="64"/>
                        <a:pt x="212" y="64"/>
                        <a:pt x="211" y="65"/>
                      </a:cubicBezTo>
                      <a:cubicBezTo>
                        <a:pt x="203" y="68"/>
                        <a:pt x="195" y="72"/>
                        <a:pt x="188" y="78"/>
                      </a:cubicBezTo>
                      <a:cubicBezTo>
                        <a:pt x="181" y="83"/>
                        <a:pt x="175" y="90"/>
                        <a:pt x="171" y="98"/>
                      </a:cubicBezTo>
                      <a:cubicBezTo>
                        <a:pt x="166" y="106"/>
                        <a:pt x="163" y="114"/>
                        <a:pt x="162" y="123"/>
                      </a:cubicBezTo>
                      <a:cubicBezTo>
                        <a:pt x="161" y="124"/>
                        <a:pt x="161" y="124"/>
                        <a:pt x="161" y="124"/>
                      </a:cubicBezTo>
                      <a:cubicBezTo>
                        <a:pt x="160" y="125"/>
                        <a:pt x="160" y="125"/>
                        <a:pt x="159" y="125"/>
                      </a:cubicBezTo>
                      <a:lnTo>
                        <a:pt x="154" y="125"/>
                      </a:lnTo>
                      <a:cubicBezTo>
                        <a:pt x="153" y="125"/>
                        <a:pt x="152" y="124"/>
                        <a:pt x="152" y="122"/>
                      </a:cubicBezTo>
                      <a:cubicBezTo>
                        <a:pt x="154" y="111"/>
                        <a:pt x="158" y="101"/>
                        <a:pt x="164" y="91"/>
                      </a:cubicBezTo>
                      <a:cubicBezTo>
                        <a:pt x="170" y="82"/>
                        <a:pt x="178" y="74"/>
                        <a:pt x="187" y="67"/>
                      </a:cubicBezTo>
                      <a:lnTo>
                        <a:pt x="4" y="6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62" name="Rectangle 576"/>
                <p:cNvSpPr>
                  <a:spLocks noChangeArrowheads="1"/>
                </p:cNvSpPr>
                <p:nvPr/>
              </p:nvSpPr>
              <p:spPr bwMode="auto">
                <a:xfrm>
                  <a:off x="8620124" y="3025775"/>
                  <a:ext cx="651611" cy="2880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 </a:t>
                  </a:r>
                  <a:r>
                    <a:rPr kumimoji="0" lang="en-US" alt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DEPOP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63" name="Line 577"/>
                <p:cNvSpPr>
                  <a:spLocks noChangeShapeType="1"/>
                </p:cNvSpPr>
                <p:nvPr/>
              </p:nvSpPr>
              <p:spPr bwMode="auto">
                <a:xfrm>
                  <a:off x="7635875" y="3027363"/>
                  <a:ext cx="398463" cy="0"/>
                </a:xfrm>
                <a:prstGeom prst="line">
                  <a:avLst/>
                </a:prstGeom>
                <a:noFill/>
                <a:ln w="26988" cap="flat">
                  <a:solidFill>
                    <a:srgbClr val="FF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64" name="Line 578"/>
                <p:cNvSpPr>
                  <a:spLocks noChangeShapeType="1"/>
                </p:cNvSpPr>
                <p:nvPr/>
              </p:nvSpPr>
              <p:spPr bwMode="auto">
                <a:xfrm>
                  <a:off x="7766050" y="302895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FF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65" name="Line 579"/>
                <p:cNvSpPr>
                  <a:spLocks noChangeShapeType="1"/>
                </p:cNvSpPr>
                <p:nvPr/>
              </p:nvSpPr>
              <p:spPr bwMode="auto">
                <a:xfrm flipV="1">
                  <a:off x="7840663" y="2955925"/>
                  <a:ext cx="0" cy="147637"/>
                </a:xfrm>
                <a:prstGeom prst="line">
                  <a:avLst/>
                </a:prstGeom>
                <a:noFill/>
                <a:ln w="26988" cap="flat">
                  <a:solidFill>
                    <a:srgbClr val="FF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66" name="Line 580"/>
                <p:cNvSpPr>
                  <a:spLocks noChangeShapeType="1"/>
                </p:cNvSpPr>
                <p:nvPr/>
              </p:nvSpPr>
              <p:spPr bwMode="auto">
                <a:xfrm flipV="1">
                  <a:off x="7785100" y="2974975"/>
                  <a:ext cx="109538" cy="109537"/>
                </a:xfrm>
                <a:prstGeom prst="line">
                  <a:avLst/>
                </a:prstGeom>
                <a:noFill/>
                <a:ln w="26988" cap="flat">
                  <a:solidFill>
                    <a:srgbClr val="FF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67" name="Line 581"/>
                <p:cNvSpPr>
                  <a:spLocks noChangeShapeType="1"/>
                </p:cNvSpPr>
                <p:nvPr/>
              </p:nvSpPr>
              <p:spPr bwMode="auto">
                <a:xfrm>
                  <a:off x="7785100" y="2974975"/>
                  <a:ext cx="109538" cy="109537"/>
                </a:xfrm>
                <a:prstGeom prst="line">
                  <a:avLst/>
                </a:prstGeom>
                <a:noFill/>
                <a:ln w="26988" cap="flat">
                  <a:solidFill>
                    <a:srgbClr val="FF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68" name="Freeform 582"/>
                <p:cNvSpPr>
                  <a:spLocks/>
                </p:cNvSpPr>
                <p:nvPr/>
              </p:nvSpPr>
              <p:spPr bwMode="auto">
                <a:xfrm>
                  <a:off x="8077200" y="3321050"/>
                  <a:ext cx="98425" cy="122237"/>
                </a:xfrm>
                <a:custGeom>
                  <a:avLst/>
                  <a:gdLst>
                    <a:gd name="T0" fmla="*/ 84 w 158"/>
                    <a:gd name="T1" fmla="*/ 191 h 197"/>
                    <a:gd name="T2" fmla="*/ 87 w 158"/>
                    <a:gd name="T3" fmla="*/ 172 h 197"/>
                    <a:gd name="T4" fmla="*/ 94 w 158"/>
                    <a:gd name="T5" fmla="*/ 144 h 197"/>
                    <a:gd name="T6" fmla="*/ 102 w 158"/>
                    <a:gd name="T7" fmla="*/ 120 h 197"/>
                    <a:gd name="T8" fmla="*/ 103 w 158"/>
                    <a:gd name="T9" fmla="*/ 98 h 197"/>
                    <a:gd name="T10" fmla="*/ 99 w 158"/>
                    <a:gd name="T11" fmla="*/ 62 h 197"/>
                    <a:gd name="T12" fmla="*/ 85 w 158"/>
                    <a:gd name="T13" fmla="*/ 34 h 197"/>
                    <a:gd name="T14" fmla="*/ 55 w 158"/>
                    <a:gd name="T15" fmla="*/ 23 h 197"/>
                    <a:gd name="T16" fmla="*/ 35 w 158"/>
                    <a:gd name="T17" fmla="*/ 27 h 197"/>
                    <a:gd name="T18" fmla="*/ 18 w 158"/>
                    <a:gd name="T19" fmla="*/ 39 h 197"/>
                    <a:gd name="T20" fmla="*/ 9 w 158"/>
                    <a:gd name="T21" fmla="*/ 56 h 197"/>
                    <a:gd name="T22" fmla="*/ 6 w 158"/>
                    <a:gd name="T23" fmla="*/ 58 h 197"/>
                    <a:gd name="T24" fmla="*/ 3 w 158"/>
                    <a:gd name="T25" fmla="*/ 58 h 197"/>
                    <a:gd name="T26" fmla="*/ 0 w 158"/>
                    <a:gd name="T27" fmla="*/ 55 h 197"/>
                    <a:gd name="T28" fmla="*/ 0 w 158"/>
                    <a:gd name="T29" fmla="*/ 54 h 197"/>
                    <a:gd name="T30" fmla="*/ 12 w 158"/>
                    <a:gd name="T31" fmla="*/ 28 h 197"/>
                    <a:gd name="T32" fmla="*/ 33 w 158"/>
                    <a:gd name="T33" fmla="*/ 8 h 197"/>
                    <a:gd name="T34" fmla="*/ 59 w 158"/>
                    <a:gd name="T35" fmla="*/ 0 h 197"/>
                    <a:gd name="T36" fmla="*/ 84 w 158"/>
                    <a:gd name="T37" fmla="*/ 9 h 197"/>
                    <a:gd name="T38" fmla="*/ 100 w 158"/>
                    <a:gd name="T39" fmla="*/ 34 h 197"/>
                    <a:gd name="T40" fmla="*/ 109 w 158"/>
                    <a:gd name="T41" fmla="*/ 63 h 197"/>
                    <a:gd name="T42" fmla="*/ 112 w 158"/>
                    <a:gd name="T43" fmla="*/ 91 h 197"/>
                    <a:gd name="T44" fmla="*/ 145 w 158"/>
                    <a:gd name="T45" fmla="*/ 14 h 197"/>
                    <a:gd name="T46" fmla="*/ 150 w 158"/>
                    <a:gd name="T47" fmla="*/ 4 h 197"/>
                    <a:gd name="T48" fmla="*/ 152 w 158"/>
                    <a:gd name="T49" fmla="*/ 3 h 197"/>
                    <a:gd name="T50" fmla="*/ 156 w 158"/>
                    <a:gd name="T51" fmla="*/ 3 h 197"/>
                    <a:gd name="T52" fmla="*/ 158 w 158"/>
                    <a:gd name="T53" fmla="*/ 6 h 197"/>
                    <a:gd name="T54" fmla="*/ 157 w 158"/>
                    <a:gd name="T55" fmla="*/ 8 h 197"/>
                    <a:gd name="T56" fmla="*/ 153 w 158"/>
                    <a:gd name="T57" fmla="*/ 17 h 197"/>
                    <a:gd name="T58" fmla="*/ 129 w 158"/>
                    <a:gd name="T59" fmla="*/ 70 h 197"/>
                    <a:gd name="T60" fmla="*/ 110 w 158"/>
                    <a:gd name="T61" fmla="*/ 121 h 197"/>
                    <a:gd name="T62" fmla="*/ 106 w 158"/>
                    <a:gd name="T63" fmla="*/ 149 h 197"/>
                    <a:gd name="T64" fmla="*/ 98 w 158"/>
                    <a:gd name="T65" fmla="*/ 181 h 197"/>
                    <a:gd name="T66" fmla="*/ 88 w 158"/>
                    <a:gd name="T67" fmla="*/ 197 h 197"/>
                    <a:gd name="T68" fmla="*/ 84 w 158"/>
                    <a:gd name="T69" fmla="*/ 191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58" h="197">
                      <a:moveTo>
                        <a:pt x="84" y="191"/>
                      </a:moveTo>
                      <a:cubicBezTo>
                        <a:pt x="84" y="187"/>
                        <a:pt x="85" y="180"/>
                        <a:pt x="87" y="172"/>
                      </a:cubicBezTo>
                      <a:cubicBezTo>
                        <a:pt x="89" y="163"/>
                        <a:pt x="91" y="154"/>
                        <a:pt x="94" y="144"/>
                      </a:cubicBezTo>
                      <a:cubicBezTo>
                        <a:pt x="97" y="134"/>
                        <a:pt x="100" y="126"/>
                        <a:pt x="102" y="120"/>
                      </a:cubicBezTo>
                      <a:cubicBezTo>
                        <a:pt x="102" y="110"/>
                        <a:pt x="103" y="103"/>
                        <a:pt x="103" y="98"/>
                      </a:cubicBezTo>
                      <a:cubicBezTo>
                        <a:pt x="103" y="85"/>
                        <a:pt x="102" y="73"/>
                        <a:pt x="99" y="62"/>
                      </a:cubicBezTo>
                      <a:cubicBezTo>
                        <a:pt x="97" y="51"/>
                        <a:pt x="92" y="41"/>
                        <a:pt x="85" y="34"/>
                      </a:cubicBezTo>
                      <a:cubicBezTo>
                        <a:pt x="78" y="26"/>
                        <a:pt x="68" y="23"/>
                        <a:pt x="55" y="23"/>
                      </a:cubicBezTo>
                      <a:cubicBezTo>
                        <a:pt x="49" y="23"/>
                        <a:pt x="42" y="24"/>
                        <a:pt x="35" y="27"/>
                      </a:cubicBezTo>
                      <a:cubicBezTo>
                        <a:pt x="29" y="30"/>
                        <a:pt x="23" y="34"/>
                        <a:pt x="18" y="39"/>
                      </a:cubicBezTo>
                      <a:cubicBezTo>
                        <a:pt x="14" y="44"/>
                        <a:pt x="10" y="50"/>
                        <a:pt x="9" y="56"/>
                      </a:cubicBezTo>
                      <a:cubicBezTo>
                        <a:pt x="8" y="57"/>
                        <a:pt x="7" y="58"/>
                        <a:pt x="6" y="58"/>
                      </a:cubicBezTo>
                      <a:lnTo>
                        <a:pt x="3" y="58"/>
                      </a:lnTo>
                      <a:cubicBezTo>
                        <a:pt x="1" y="58"/>
                        <a:pt x="0" y="57"/>
                        <a:pt x="0" y="55"/>
                      </a:cubicBezTo>
                      <a:lnTo>
                        <a:pt x="0" y="54"/>
                      </a:lnTo>
                      <a:cubicBezTo>
                        <a:pt x="3" y="45"/>
                        <a:pt x="7" y="36"/>
                        <a:pt x="12" y="28"/>
                      </a:cubicBezTo>
                      <a:cubicBezTo>
                        <a:pt x="18" y="20"/>
                        <a:pt x="25" y="13"/>
                        <a:pt x="33" y="8"/>
                      </a:cubicBezTo>
                      <a:cubicBezTo>
                        <a:pt x="41" y="3"/>
                        <a:pt x="50" y="0"/>
                        <a:pt x="59" y="0"/>
                      </a:cubicBezTo>
                      <a:cubicBezTo>
                        <a:pt x="69" y="0"/>
                        <a:pt x="77" y="3"/>
                        <a:pt x="84" y="9"/>
                      </a:cubicBezTo>
                      <a:cubicBezTo>
                        <a:pt x="91" y="16"/>
                        <a:pt x="96" y="24"/>
                        <a:pt x="100" y="34"/>
                      </a:cubicBezTo>
                      <a:cubicBezTo>
                        <a:pt x="104" y="43"/>
                        <a:pt x="107" y="53"/>
                        <a:pt x="109" y="63"/>
                      </a:cubicBezTo>
                      <a:cubicBezTo>
                        <a:pt x="111" y="73"/>
                        <a:pt x="112" y="82"/>
                        <a:pt x="112" y="91"/>
                      </a:cubicBezTo>
                      <a:cubicBezTo>
                        <a:pt x="122" y="64"/>
                        <a:pt x="133" y="38"/>
                        <a:pt x="145" y="14"/>
                      </a:cubicBezTo>
                      <a:lnTo>
                        <a:pt x="150" y="4"/>
                      </a:lnTo>
                      <a:cubicBezTo>
                        <a:pt x="151" y="3"/>
                        <a:pt x="151" y="3"/>
                        <a:pt x="152" y="3"/>
                      </a:cubicBezTo>
                      <a:lnTo>
                        <a:pt x="156" y="3"/>
                      </a:lnTo>
                      <a:cubicBezTo>
                        <a:pt x="157" y="3"/>
                        <a:pt x="158" y="4"/>
                        <a:pt x="158" y="6"/>
                      </a:cubicBezTo>
                      <a:cubicBezTo>
                        <a:pt x="158" y="6"/>
                        <a:pt x="158" y="7"/>
                        <a:pt x="157" y="8"/>
                      </a:cubicBezTo>
                      <a:lnTo>
                        <a:pt x="153" y="17"/>
                      </a:lnTo>
                      <a:cubicBezTo>
                        <a:pt x="144" y="34"/>
                        <a:pt x="136" y="52"/>
                        <a:pt x="129" y="70"/>
                      </a:cubicBezTo>
                      <a:cubicBezTo>
                        <a:pt x="122" y="87"/>
                        <a:pt x="116" y="105"/>
                        <a:pt x="110" y="121"/>
                      </a:cubicBezTo>
                      <a:cubicBezTo>
                        <a:pt x="110" y="128"/>
                        <a:pt x="108" y="137"/>
                        <a:pt x="106" y="149"/>
                      </a:cubicBezTo>
                      <a:cubicBezTo>
                        <a:pt x="104" y="160"/>
                        <a:pt x="101" y="171"/>
                        <a:pt x="98" y="181"/>
                      </a:cubicBezTo>
                      <a:cubicBezTo>
                        <a:pt x="95" y="192"/>
                        <a:pt x="92" y="197"/>
                        <a:pt x="88" y="197"/>
                      </a:cubicBezTo>
                      <a:cubicBezTo>
                        <a:pt x="85" y="197"/>
                        <a:pt x="84" y="195"/>
                        <a:pt x="84" y="1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69" name="Rectangle 583"/>
                <p:cNvSpPr>
                  <a:spLocks noChangeArrowheads="1"/>
                </p:cNvSpPr>
                <p:nvPr/>
              </p:nvSpPr>
              <p:spPr bwMode="auto">
                <a:xfrm>
                  <a:off x="8172450" y="3362325"/>
                  <a:ext cx="406267" cy="2880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RES</a:t>
                  </a: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 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0" name="Freeform 584"/>
                <p:cNvSpPr>
                  <a:spLocks/>
                </p:cNvSpPr>
                <p:nvPr/>
              </p:nvSpPr>
              <p:spPr bwMode="auto">
                <a:xfrm>
                  <a:off x="8539163" y="3416300"/>
                  <a:ext cx="133350" cy="77787"/>
                </a:xfrm>
                <a:custGeom>
                  <a:avLst/>
                  <a:gdLst>
                    <a:gd name="T0" fmla="*/ 4 w 213"/>
                    <a:gd name="T1" fmla="*/ 67 h 125"/>
                    <a:gd name="T2" fmla="*/ 1 w 213"/>
                    <a:gd name="T3" fmla="*/ 66 h 125"/>
                    <a:gd name="T4" fmla="*/ 0 w 213"/>
                    <a:gd name="T5" fmla="*/ 62 h 125"/>
                    <a:gd name="T6" fmla="*/ 1 w 213"/>
                    <a:gd name="T7" fmla="*/ 59 h 125"/>
                    <a:gd name="T8" fmla="*/ 4 w 213"/>
                    <a:gd name="T9" fmla="*/ 58 h 125"/>
                    <a:gd name="T10" fmla="*/ 187 w 213"/>
                    <a:gd name="T11" fmla="*/ 58 h 125"/>
                    <a:gd name="T12" fmla="*/ 171 w 213"/>
                    <a:gd name="T13" fmla="*/ 42 h 125"/>
                    <a:gd name="T14" fmla="*/ 159 w 213"/>
                    <a:gd name="T15" fmla="*/ 24 h 125"/>
                    <a:gd name="T16" fmla="*/ 152 w 213"/>
                    <a:gd name="T17" fmla="*/ 3 h 125"/>
                    <a:gd name="T18" fmla="*/ 154 w 213"/>
                    <a:gd name="T19" fmla="*/ 0 h 125"/>
                    <a:gd name="T20" fmla="*/ 159 w 213"/>
                    <a:gd name="T21" fmla="*/ 0 h 125"/>
                    <a:gd name="T22" fmla="*/ 161 w 213"/>
                    <a:gd name="T23" fmla="*/ 1 h 125"/>
                    <a:gd name="T24" fmla="*/ 162 w 213"/>
                    <a:gd name="T25" fmla="*/ 2 h 125"/>
                    <a:gd name="T26" fmla="*/ 168 w 213"/>
                    <a:gd name="T27" fmla="*/ 21 h 125"/>
                    <a:gd name="T28" fmla="*/ 179 w 213"/>
                    <a:gd name="T29" fmla="*/ 38 h 125"/>
                    <a:gd name="T30" fmla="*/ 193 w 213"/>
                    <a:gd name="T31" fmla="*/ 51 h 125"/>
                    <a:gd name="T32" fmla="*/ 211 w 213"/>
                    <a:gd name="T33" fmla="*/ 60 h 125"/>
                    <a:gd name="T34" fmla="*/ 213 w 213"/>
                    <a:gd name="T35" fmla="*/ 62 h 125"/>
                    <a:gd name="T36" fmla="*/ 211 w 213"/>
                    <a:gd name="T37" fmla="*/ 65 h 125"/>
                    <a:gd name="T38" fmla="*/ 188 w 213"/>
                    <a:gd name="T39" fmla="*/ 78 h 125"/>
                    <a:gd name="T40" fmla="*/ 171 w 213"/>
                    <a:gd name="T41" fmla="*/ 98 h 125"/>
                    <a:gd name="T42" fmla="*/ 162 w 213"/>
                    <a:gd name="T43" fmla="*/ 123 h 125"/>
                    <a:gd name="T44" fmla="*/ 161 w 213"/>
                    <a:gd name="T45" fmla="*/ 124 h 125"/>
                    <a:gd name="T46" fmla="*/ 159 w 213"/>
                    <a:gd name="T47" fmla="*/ 125 h 125"/>
                    <a:gd name="T48" fmla="*/ 154 w 213"/>
                    <a:gd name="T49" fmla="*/ 125 h 125"/>
                    <a:gd name="T50" fmla="*/ 152 w 213"/>
                    <a:gd name="T51" fmla="*/ 122 h 125"/>
                    <a:gd name="T52" fmla="*/ 164 w 213"/>
                    <a:gd name="T53" fmla="*/ 91 h 125"/>
                    <a:gd name="T54" fmla="*/ 187 w 213"/>
                    <a:gd name="T55" fmla="*/ 67 h 125"/>
                    <a:gd name="T56" fmla="*/ 4 w 213"/>
                    <a:gd name="T57" fmla="*/ 6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13" h="125">
                      <a:moveTo>
                        <a:pt x="4" y="67"/>
                      </a:moveTo>
                      <a:cubicBezTo>
                        <a:pt x="3" y="67"/>
                        <a:pt x="2" y="67"/>
                        <a:pt x="1" y="66"/>
                      </a:cubicBezTo>
                      <a:cubicBezTo>
                        <a:pt x="0" y="65"/>
                        <a:pt x="0" y="64"/>
                        <a:pt x="0" y="62"/>
                      </a:cubicBezTo>
                      <a:cubicBezTo>
                        <a:pt x="0" y="61"/>
                        <a:pt x="0" y="60"/>
                        <a:pt x="1" y="59"/>
                      </a:cubicBezTo>
                      <a:cubicBezTo>
                        <a:pt x="2" y="58"/>
                        <a:pt x="3" y="58"/>
                        <a:pt x="4" y="58"/>
                      </a:cubicBezTo>
                      <a:lnTo>
                        <a:pt x="187" y="58"/>
                      </a:lnTo>
                      <a:cubicBezTo>
                        <a:pt x="181" y="53"/>
                        <a:pt x="175" y="48"/>
                        <a:pt x="171" y="42"/>
                      </a:cubicBezTo>
                      <a:cubicBezTo>
                        <a:pt x="166" y="37"/>
                        <a:pt x="162" y="31"/>
                        <a:pt x="159" y="24"/>
                      </a:cubicBezTo>
                      <a:cubicBezTo>
                        <a:pt x="156" y="17"/>
                        <a:pt x="153" y="10"/>
                        <a:pt x="152" y="3"/>
                      </a:cubicBezTo>
                      <a:cubicBezTo>
                        <a:pt x="152" y="1"/>
                        <a:pt x="153" y="0"/>
                        <a:pt x="154" y="0"/>
                      </a:cubicBezTo>
                      <a:lnTo>
                        <a:pt x="159" y="0"/>
                      </a:lnTo>
                      <a:cubicBezTo>
                        <a:pt x="160" y="0"/>
                        <a:pt x="160" y="0"/>
                        <a:pt x="161" y="1"/>
                      </a:cubicBezTo>
                      <a:cubicBezTo>
                        <a:pt x="161" y="1"/>
                        <a:pt x="161" y="1"/>
                        <a:pt x="162" y="2"/>
                      </a:cubicBezTo>
                      <a:cubicBezTo>
                        <a:pt x="163" y="9"/>
                        <a:pt x="165" y="15"/>
                        <a:pt x="168" y="21"/>
                      </a:cubicBezTo>
                      <a:cubicBezTo>
                        <a:pt x="171" y="27"/>
                        <a:pt x="174" y="33"/>
                        <a:pt x="179" y="38"/>
                      </a:cubicBezTo>
                      <a:cubicBezTo>
                        <a:pt x="183" y="43"/>
                        <a:pt x="188" y="47"/>
                        <a:pt x="193" y="51"/>
                      </a:cubicBezTo>
                      <a:cubicBezTo>
                        <a:pt x="198" y="54"/>
                        <a:pt x="204" y="57"/>
                        <a:pt x="211" y="60"/>
                      </a:cubicBezTo>
                      <a:cubicBezTo>
                        <a:pt x="212" y="60"/>
                        <a:pt x="213" y="61"/>
                        <a:pt x="213" y="62"/>
                      </a:cubicBezTo>
                      <a:cubicBezTo>
                        <a:pt x="213" y="64"/>
                        <a:pt x="212" y="64"/>
                        <a:pt x="211" y="65"/>
                      </a:cubicBezTo>
                      <a:cubicBezTo>
                        <a:pt x="203" y="68"/>
                        <a:pt x="195" y="72"/>
                        <a:pt x="188" y="78"/>
                      </a:cubicBezTo>
                      <a:cubicBezTo>
                        <a:pt x="181" y="83"/>
                        <a:pt x="175" y="90"/>
                        <a:pt x="171" y="98"/>
                      </a:cubicBezTo>
                      <a:cubicBezTo>
                        <a:pt x="166" y="106"/>
                        <a:pt x="163" y="114"/>
                        <a:pt x="162" y="123"/>
                      </a:cubicBezTo>
                      <a:cubicBezTo>
                        <a:pt x="161" y="124"/>
                        <a:pt x="161" y="124"/>
                        <a:pt x="161" y="124"/>
                      </a:cubicBezTo>
                      <a:cubicBezTo>
                        <a:pt x="160" y="125"/>
                        <a:pt x="160" y="125"/>
                        <a:pt x="159" y="125"/>
                      </a:cubicBezTo>
                      <a:lnTo>
                        <a:pt x="154" y="125"/>
                      </a:lnTo>
                      <a:cubicBezTo>
                        <a:pt x="153" y="125"/>
                        <a:pt x="152" y="124"/>
                        <a:pt x="152" y="122"/>
                      </a:cubicBezTo>
                      <a:cubicBezTo>
                        <a:pt x="154" y="111"/>
                        <a:pt x="158" y="101"/>
                        <a:pt x="164" y="91"/>
                      </a:cubicBezTo>
                      <a:cubicBezTo>
                        <a:pt x="170" y="82"/>
                        <a:pt x="178" y="74"/>
                        <a:pt x="187" y="67"/>
                      </a:cubicBezTo>
                      <a:lnTo>
                        <a:pt x="4" y="6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71" name="Rectangle 585"/>
                <p:cNvSpPr>
                  <a:spLocks noChangeArrowheads="1"/>
                </p:cNvSpPr>
                <p:nvPr/>
              </p:nvSpPr>
              <p:spPr bwMode="auto">
                <a:xfrm>
                  <a:off x="8680450" y="3362325"/>
                  <a:ext cx="651611" cy="2880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 </a:t>
                  </a:r>
                  <a:r>
                    <a:rPr kumimoji="0" lang="en-US" alt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DEPOP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2" name="Line 586"/>
                <p:cNvSpPr>
                  <a:spLocks noChangeShapeType="1"/>
                </p:cNvSpPr>
                <p:nvPr/>
              </p:nvSpPr>
              <p:spPr bwMode="auto">
                <a:xfrm>
                  <a:off x="7635875" y="3362325"/>
                  <a:ext cx="398463" cy="0"/>
                </a:xfrm>
                <a:prstGeom prst="line">
                  <a:avLst/>
                </a:prstGeom>
                <a:noFill/>
                <a:ln w="269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73" name="Line 587"/>
                <p:cNvSpPr>
                  <a:spLocks noChangeShapeType="1"/>
                </p:cNvSpPr>
                <p:nvPr/>
              </p:nvSpPr>
              <p:spPr bwMode="auto">
                <a:xfrm>
                  <a:off x="7754938" y="3357563"/>
                  <a:ext cx="169863" cy="0"/>
                </a:xfrm>
                <a:prstGeom prst="line">
                  <a:avLst/>
                </a:prstGeom>
                <a:noFill/>
                <a:ln w="269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74" name="Line 588"/>
                <p:cNvSpPr>
                  <a:spLocks noChangeShapeType="1"/>
                </p:cNvSpPr>
                <p:nvPr/>
              </p:nvSpPr>
              <p:spPr bwMode="auto">
                <a:xfrm flipV="1">
                  <a:off x="7840663" y="3273425"/>
                  <a:ext cx="0" cy="168275"/>
                </a:xfrm>
                <a:prstGeom prst="line">
                  <a:avLst/>
                </a:prstGeom>
                <a:noFill/>
                <a:ln w="269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75" name="Line 589"/>
                <p:cNvSpPr>
                  <a:spLocks noChangeShapeType="1"/>
                </p:cNvSpPr>
                <p:nvPr/>
              </p:nvSpPr>
              <p:spPr bwMode="auto">
                <a:xfrm flipV="1">
                  <a:off x="7775575" y="3292475"/>
                  <a:ext cx="128588" cy="130175"/>
                </a:xfrm>
                <a:prstGeom prst="line">
                  <a:avLst/>
                </a:prstGeom>
                <a:noFill/>
                <a:ln w="269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76" name="Line 590"/>
                <p:cNvSpPr>
                  <a:spLocks noChangeShapeType="1"/>
                </p:cNvSpPr>
                <p:nvPr/>
              </p:nvSpPr>
              <p:spPr bwMode="auto">
                <a:xfrm>
                  <a:off x="7775575" y="3292475"/>
                  <a:ext cx="128588" cy="130175"/>
                </a:xfrm>
                <a:prstGeom prst="line">
                  <a:avLst/>
                </a:prstGeom>
                <a:noFill/>
                <a:ln w="269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</p:grpSp>
          <p:sp>
            <p:nvSpPr>
              <p:cNvPr id="1028" name="TextBox 1027"/>
              <p:cNvSpPr txBox="1"/>
              <p:nvPr/>
            </p:nvSpPr>
            <p:spPr>
              <a:xfrm flipH="1">
                <a:off x="1017438" y="3558001"/>
                <a:ext cx="3122593" cy="2028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 smtClean="0"/>
                  <a:t>Bias (kV/cm)</a:t>
                </a:r>
                <a:endParaRPr lang="en-GB" sz="1400" dirty="0"/>
              </a:p>
            </p:txBody>
          </p:sp>
          <p:sp>
            <p:nvSpPr>
              <p:cNvPr id="1029" name="TextBox 1028"/>
              <p:cNvSpPr txBox="1"/>
              <p:nvPr/>
            </p:nvSpPr>
            <p:spPr>
              <a:xfrm rot="16200000" flipH="1">
                <a:off x="168383" y="2845946"/>
                <a:ext cx="1080222" cy="2247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 smtClean="0"/>
                  <a:t>Rate (1/</a:t>
                </a:r>
                <a:r>
                  <a:rPr lang="en-GB" sz="1400" dirty="0" err="1" smtClean="0"/>
                  <a:t>ps</a:t>
                </a:r>
                <a:r>
                  <a:rPr lang="en-GB" sz="1400" dirty="0" smtClean="0"/>
                  <a:t>)</a:t>
                </a:r>
                <a:endParaRPr lang="en-GB" sz="1400" dirty="0"/>
              </a:p>
            </p:txBody>
          </p:sp>
          <p:sp>
            <p:nvSpPr>
              <p:cNvPr id="1066" name="TextBox 1065"/>
              <p:cNvSpPr txBox="1"/>
              <p:nvPr/>
            </p:nvSpPr>
            <p:spPr>
              <a:xfrm flipH="1">
                <a:off x="1613323" y="2439659"/>
                <a:ext cx="818991" cy="2769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 smtClean="0"/>
                  <a:t>(c)</a:t>
                </a:r>
                <a:endParaRPr lang="en-GB" sz="1200" dirty="0"/>
              </a:p>
            </p:txBody>
          </p:sp>
        </p:grpSp>
      </p:grpSp>
      <p:grpSp>
        <p:nvGrpSpPr>
          <p:cNvPr id="1171" name="Group 1170"/>
          <p:cNvGrpSpPr/>
          <p:nvPr/>
        </p:nvGrpSpPr>
        <p:grpSpPr>
          <a:xfrm>
            <a:off x="6291406" y="1501509"/>
            <a:ext cx="2357293" cy="1338968"/>
            <a:chOff x="6291406" y="1501509"/>
            <a:chExt cx="2357293" cy="1338968"/>
          </a:xfrm>
        </p:grpSpPr>
        <p:grpSp>
          <p:nvGrpSpPr>
            <p:cNvPr id="1075" name="Group 1074"/>
            <p:cNvGrpSpPr/>
            <p:nvPr/>
          </p:nvGrpSpPr>
          <p:grpSpPr>
            <a:xfrm>
              <a:off x="6892428" y="2621467"/>
              <a:ext cx="1648914" cy="219010"/>
              <a:chOff x="6404475" y="4150437"/>
              <a:chExt cx="2188020" cy="362985"/>
            </a:xfrm>
          </p:grpSpPr>
          <p:sp>
            <p:nvSpPr>
              <p:cNvPr id="1162" name="TextBox 1161"/>
              <p:cNvSpPr txBox="1"/>
              <p:nvPr/>
            </p:nvSpPr>
            <p:spPr>
              <a:xfrm flipH="1">
                <a:off x="6793342" y="4238122"/>
                <a:ext cx="1593377" cy="2753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z</a:t>
                </a:r>
                <a:r>
                  <a:rPr lang="en-GB" sz="1000" dirty="0" smtClean="0"/>
                  <a:t> (nm)</a:t>
                </a:r>
                <a:endParaRPr lang="en-GB" sz="1000" dirty="0"/>
              </a:p>
            </p:txBody>
          </p:sp>
          <p:sp>
            <p:nvSpPr>
              <p:cNvPr id="1163" name="Rectangle 614"/>
              <p:cNvSpPr>
                <a:spLocks noChangeArrowheads="1"/>
              </p:cNvSpPr>
              <p:nvPr/>
            </p:nvSpPr>
            <p:spPr bwMode="auto">
              <a:xfrm>
                <a:off x="6404475" y="4150437"/>
                <a:ext cx="69310" cy="13765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4" name="Rectangle 615"/>
              <p:cNvSpPr>
                <a:spLocks noChangeArrowheads="1"/>
              </p:cNvSpPr>
              <p:nvPr/>
            </p:nvSpPr>
            <p:spPr bwMode="auto">
              <a:xfrm>
                <a:off x="6665085" y="4162578"/>
                <a:ext cx="138620" cy="13765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5" name="Rectangle 616"/>
              <p:cNvSpPr>
                <a:spLocks noChangeArrowheads="1"/>
              </p:cNvSpPr>
              <p:nvPr/>
            </p:nvSpPr>
            <p:spPr bwMode="auto">
              <a:xfrm>
                <a:off x="6954348" y="4162578"/>
                <a:ext cx="138620" cy="13765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6" name="Rectangle 617"/>
              <p:cNvSpPr>
                <a:spLocks noChangeArrowheads="1"/>
              </p:cNvSpPr>
              <p:nvPr/>
            </p:nvSpPr>
            <p:spPr bwMode="auto">
              <a:xfrm>
                <a:off x="7243610" y="4162578"/>
                <a:ext cx="138620" cy="13765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30</a:t>
                </a:r>
                <a:endPara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7" name="Rectangle 618"/>
              <p:cNvSpPr>
                <a:spLocks noChangeArrowheads="1"/>
              </p:cNvSpPr>
              <p:nvPr/>
            </p:nvSpPr>
            <p:spPr bwMode="auto">
              <a:xfrm>
                <a:off x="7542424" y="4162578"/>
                <a:ext cx="138620" cy="13765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40</a:t>
                </a:r>
                <a:endPara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8" name="Rectangle 619"/>
              <p:cNvSpPr>
                <a:spLocks noChangeArrowheads="1"/>
              </p:cNvSpPr>
              <p:nvPr/>
            </p:nvSpPr>
            <p:spPr bwMode="auto">
              <a:xfrm>
                <a:off x="7831688" y="4162578"/>
                <a:ext cx="138620" cy="13765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50</a:t>
                </a:r>
                <a:endPara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9" name="Rectangle 620"/>
              <p:cNvSpPr>
                <a:spLocks noChangeArrowheads="1"/>
              </p:cNvSpPr>
              <p:nvPr/>
            </p:nvSpPr>
            <p:spPr bwMode="auto">
              <a:xfrm>
                <a:off x="8155061" y="4162578"/>
                <a:ext cx="138620" cy="13765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60</a:t>
                </a:r>
                <a:endPara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0" name="Rectangle 621"/>
              <p:cNvSpPr>
                <a:spLocks noChangeArrowheads="1"/>
              </p:cNvSpPr>
              <p:nvPr/>
            </p:nvSpPr>
            <p:spPr bwMode="auto">
              <a:xfrm>
                <a:off x="8453875" y="4162578"/>
                <a:ext cx="138620" cy="13765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70</a:t>
                </a:r>
                <a:endPara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076" name="Group 1075"/>
            <p:cNvGrpSpPr/>
            <p:nvPr/>
          </p:nvGrpSpPr>
          <p:grpSpPr>
            <a:xfrm>
              <a:off x="6291406" y="1501509"/>
              <a:ext cx="436390" cy="1032087"/>
              <a:chOff x="5606952" y="2294231"/>
              <a:chExt cx="579066" cy="1710570"/>
            </a:xfrm>
          </p:grpSpPr>
          <p:sp>
            <p:nvSpPr>
              <p:cNvPr id="1156" name="TextBox 1155"/>
              <p:cNvSpPr txBox="1"/>
              <p:nvPr/>
            </p:nvSpPr>
            <p:spPr>
              <a:xfrm rot="16200000" flipH="1">
                <a:off x="4967152" y="3066496"/>
                <a:ext cx="1575324" cy="2957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 smtClean="0"/>
                  <a:t>Energy (eV)</a:t>
                </a:r>
                <a:endParaRPr lang="en-GB" sz="1000" dirty="0"/>
              </a:p>
            </p:txBody>
          </p:sp>
          <p:sp>
            <p:nvSpPr>
              <p:cNvPr id="1157" name="Rectangle 634"/>
              <p:cNvSpPr>
                <a:spLocks noChangeArrowheads="1"/>
              </p:cNvSpPr>
              <p:nvPr/>
            </p:nvSpPr>
            <p:spPr bwMode="auto">
              <a:xfrm>
                <a:off x="5982652" y="3867150"/>
                <a:ext cx="173275" cy="13765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0.1</a:t>
                </a:r>
                <a:endPara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8" name="Rectangle 635"/>
              <p:cNvSpPr>
                <a:spLocks noChangeArrowheads="1"/>
              </p:cNvSpPr>
              <p:nvPr/>
            </p:nvSpPr>
            <p:spPr bwMode="auto">
              <a:xfrm>
                <a:off x="5905936" y="3469484"/>
                <a:ext cx="268014" cy="2040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0.15</a:t>
                </a:r>
                <a:endPara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9" name="Rectangle 636"/>
              <p:cNvSpPr>
                <a:spLocks noChangeArrowheads="1"/>
              </p:cNvSpPr>
              <p:nvPr/>
            </p:nvSpPr>
            <p:spPr bwMode="auto">
              <a:xfrm>
                <a:off x="5994580" y="3074575"/>
                <a:ext cx="191438" cy="2040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0.2</a:t>
                </a:r>
                <a:endPara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0" name="Rectangle 637"/>
              <p:cNvSpPr>
                <a:spLocks noChangeArrowheads="1"/>
              </p:cNvSpPr>
              <p:nvPr/>
            </p:nvSpPr>
            <p:spPr bwMode="auto">
              <a:xfrm>
                <a:off x="5940722" y="2692566"/>
                <a:ext cx="242584" cy="13765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0.25</a:t>
                </a:r>
                <a:endPara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1" name="Rectangle 638"/>
              <p:cNvSpPr>
                <a:spLocks noChangeArrowheads="1"/>
              </p:cNvSpPr>
              <p:nvPr/>
            </p:nvSpPr>
            <p:spPr bwMode="auto">
              <a:xfrm>
                <a:off x="5982652" y="2294231"/>
                <a:ext cx="173274" cy="13765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0.3</a:t>
                </a:r>
                <a:endPara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077" name="Group 1076"/>
            <p:cNvGrpSpPr/>
            <p:nvPr/>
          </p:nvGrpSpPr>
          <p:grpSpPr>
            <a:xfrm>
              <a:off x="6754640" y="1537321"/>
              <a:ext cx="1894059" cy="1066240"/>
              <a:chOff x="6221639" y="2353586"/>
              <a:chExt cx="2513313" cy="1767174"/>
            </a:xfrm>
          </p:grpSpPr>
          <p:sp>
            <p:nvSpPr>
              <p:cNvPr id="1078" name="Line 596"/>
              <p:cNvSpPr>
                <a:spLocks noChangeShapeType="1"/>
              </p:cNvSpPr>
              <p:nvPr/>
            </p:nvSpPr>
            <p:spPr bwMode="auto">
              <a:xfrm>
                <a:off x="6221639" y="4120760"/>
                <a:ext cx="251194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79" name="Line 597"/>
              <p:cNvSpPr>
                <a:spLocks noChangeShapeType="1"/>
              </p:cNvSpPr>
              <p:nvPr/>
            </p:nvSpPr>
            <p:spPr bwMode="auto">
              <a:xfrm>
                <a:off x="6221639" y="2353586"/>
                <a:ext cx="251194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80" name="Line 598"/>
              <p:cNvSpPr>
                <a:spLocks noChangeShapeType="1"/>
              </p:cNvSpPr>
              <p:nvPr/>
            </p:nvSpPr>
            <p:spPr bwMode="auto">
              <a:xfrm flipV="1">
                <a:off x="6453595" y="4095129"/>
                <a:ext cx="0" cy="2563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81" name="Line 599"/>
              <p:cNvSpPr>
                <a:spLocks noChangeShapeType="1"/>
              </p:cNvSpPr>
              <p:nvPr/>
            </p:nvSpPr>
            <p:spPr bwMode="auto">
              <a:xfrm flipV="1">
                <a:off x="6746952" y="4095129"/>
                <a:ext cx="0" cy="2563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82" name="Line 600"/>
              <p:cNvSpPr>
                <a:spLocks noChangeShapeType="1"/>
              </p:cNvSpPr>
              <p:nvPr/>
            </p:nvSpPr>
            <p:spPr bwMode="auto">
              <a:xfrm flipV="1">
                <a:off x="7038943" y="4095129"/>
                <a:ext cx="0" cy="2563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83" name="Line 601"/>
              <p:cNvSpPr>
                <a:spLocks noChangeShapeType="1"/>
              </p:cNvSpPr>
              <p:nvPr/>
            </p:nvSpPr>
            <p:spPr bwMode="auto">
              <a:xfrm flipV="1">
                <a:off x="7332299" y="4095129"/>
                <a:ext cx="0" cy="2563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84" name="Line 602"/>
              <p:cNvSpPr>
                <a:spLocks noChangeShapeType="1"/>
              </p:cNvSpPr>
              <p:nvPr/>
            </p:nvSpPr>
            <p:spPr bwMode="auto">
              <a:xfrm flipV="1">
                <a:off x="7624291" y="4095129"/>
                <a:ext cx="0" cy="2563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85" name="Line 603"/>
              <p:cNvSpPr>
                <a:spLocks noChangeShapeType="1"/>
              </p:cNvSpPr>
              <p:nvPr/>
            </p:nvSpPr>
            <p:spPr bwMode="auto">
              <a:xfrm flipV="1">
                <a:off x="7917648" y="4095129"/>
                <a:ext cx="0" cy="2563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86" name="Line 604"/>
              <p:cNvSpPr>
                <a:spLocks noChangeShapeType="1"/>
              </p:cNvSpPr>
              <p:nvPr/>
            </p:nvSpPr>
            <p:spPr bwMode="auto">
              <a:xfrm flipV="1">
                <a:off x="8209639" y="4095129"/>
                <a:ext cx="0" cy="2563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87" name="Line 605"/>
              <p:cNvSpPr>
                <a:spLocks noChangeShapeType="1"/>
              </p:cNvSpPr>
              <p:nvPr/>
            </p:nvSpPr>
            <p:spPr bwMode="auto">
              <a:xfrm flipV="1">
                <a:off x="8501631" y="4095129"/>
                <a:ext cx="0" cy="2563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88" name="Line 606"/>
              <p:cNvSpPr>
                <a:spLocks noChangeShapeType="1"/>
              </p:cNvSpPr>
              <p:nvPr/>
            </p:nvSpPr>
            <p:spPr bwMode="auto">
              <a:xfrm>
                <a:off x="6453595" y="2353586"/>
                <a:ext cx="0" cy="2428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89" name="Line 607"/>
              <p:cNvSpPr>
                <a:spLocks noChangeShapeType="1"/>
              </p:cNvSpPr>
              <p:nvPr/>
            </p:nvSpPr>
            <p:spPr bwMode="auto">
              <a:xfrm>
                <a:off x="6746952" y="2353586"/>
                <a:ext cx="0" cy="2428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90" name="Line 608"/>
              <p:cNvSpPr>
                <a:spLocks noChangeShapeType="1"/>
              </p:cNvSpPr>
              <p:nvPr/>
            </p:nvSpPr>
            <p:spPr bwMode="auto">
              <a:xfrm>
                <a:off x="7038943" y="2353586"/>
                <a:ext cx="0" cy="2428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91" name="Line 609"/>
              <p:cNvSpPr>
                <a:spLocks noChangeShapeType="1"/>
              </p:cNvSpPr>
              <p:nvPr/>
            </p:nvSpPr>
            <p:spPr bwMode="auto">
              <a:xfrm>
                <a:off x="7332299" y="2353586"/>
                <a:ext cx="0" cy="2428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92" name="Line 610"/>
              <p:cNvSpPr>
                <a:spLocks noChangeShapeType="1"/>
              </p:cNvSpPr>
              <p:nvPr/>
            </p:nvSpPr>
            <p:spPr bwMode="auto">
              <a:xfrm>
                <a:off x="7624291" y="2353586"/>
                <a:ext cx="0" cy="2428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93" name="Line 611"/>
              <p:cNvSpPr>
                <a:spLocks noChangeShapeType="1"/>
              </p:cNvSpPr>
              <p:nvPr/>
            </p:nvSpPr>
            <p:spPr bwMode="auto">
              <a:xfrm>
                <a:off x="7917648" y="2353586"/>
                <a:ext cx="0" cy="2428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94" name="Line 612"/>
              <p:cNvSpPr>
                <a:spLocks noChangeShapeType="1"/>
              </p:cNvSpPr>
              <p:nvPr/>
            </p:nvSpPr>
            <p:spPr bwMode="auto">
              <a:xfrm>
                <a:off x="8209639" y="2353586"/>
                <a:ext cx="0" cy="2428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95" name="Line 613"/>
              <p:cNvSpPr>
                <a:spLocks noChangeShapeType="1"/>
              </p:cNvSpPr>
              <p:nvPr/>
            </p:nvSpPr>
            <p:spPr bwMode="auto">
              <a:xfrm>
                <a:off x="8501631" y="2353586"/>
                <a:ext cx="0" cy="2428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96" name="Line 622"/>
              <p:cNvSpPr>
                <a:spLocks noChangeShapeType="1"/>
              </p:cNvSpPr>
              <p:nvPr/>
            </p:nvSpPr>
            <p:spPr bwMode="auto">
              <a:xfrm flipV="1">
                <a:off x="6221639" y="2353586"/>
                <a:ext cx="0" cy="1767173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800"/>
              </a:p>
            </p:txBody>
          </p:sp>
          <p:sp>
            <p:nvSpPr>
              <p:cNvPr id="1097" name="Line 623"/>
              <p:cNvSpPr>
                <a:spLocks noChangeShapeType="1"/>
              </p:cNvSpPr>
              <p:nvPr/>
            </p:nvSpPr>
            <p:spPr bwMode="auto">
              <a:xfrm flipV="1">
                <a:off x="8733587" y="2353586"/>
                <a:ext cx="0" cy="1767173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98" name="Line 624"/>
              <p:cNvSpPr>
                <a:spLocks noChangeShapeType="1"/>
              </p:cNvSpPr>
              <p:nvPr/>
            </p:nvSpPr>
            <p:spPr bwMode="auto">
              <a:xfrm>
                <a:off x="6221639" y="3923808"/>
                <a:ext cx="25925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99" name="Line 625"/>
              <p:cNvSpPr>
                <a:spLocks noChangeShapeType="1"/>
              </p:cNvSpPr>
              <p:nvPr/>
            </p:nvSpPr>
            <p:spPr bwMode="auto">
              <a:xfrm>
                <a:off x="6221639" y="3531253"/>
                <a:ext cx="25925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00" name="Line 626"/>
              <p:cNvSpPr>
                <a:spLocks noChangeShapeType="1"/>
              </p:cNvSpPr>
              <p:nvPr/>
            </p:nvSpPr>
            <p:spPr bwMode="auto">
              <a:xfrm>
                <a:off x="6221639" y="3138697"/>
                <a:ext cx="25925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01" name="Line 627"/>
              <p:cNvSpPr>
                <a:spLocks noChangeShapeType="1"/>
              </p:cNvSpPr>
              <p:nvPr/>
            </p:nvSpPr>
            <p:spPr bwMode="auto">
              <a:xfrm>
                <a:off x="6221639" y="2746142"/>
                <a:ext cx="25925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02" name="Line 628"/>
              <p:cNvSpPr>
                <a:spLocks noChangeShapeType="1"/>
              </p:cNvSpPr>
              <p:nvPr/>
            </p:nvSpPr>
            <p:spPr bwMode="auto">
              <a:xfrm>
                <a:off x="6221639" y="2353586"/>
                <a:ext cx="25925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03" name="Line 629"/>
              <p:cNvSpPr>
                <a:spLocks noChangeShapeType="1"/>
              </p:cNvSpPr>
              <p:nvPr/>
            </p:nvSpPr>
            <p:spPr bwMode="auto">
              <a:xfrm flipH="1">
                <a:off x="8709027" y="3923808"/>
                <a:ext cx="24560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04" name="Line 630"/>
              <p:cNvSpPr>
                <a:spLocks noChangeShapeType="1"/>
              </p:cNvSpPr>
              <p:nvPr/>
            </p:nvSpPr>
            <p:spPr bwMode="auto">
              <a:xfrm flipH="1">
                <a:off x="8709027" y="3531253"/>
                <a:ext cx="24560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05" name="Line 631"/>
              <p:cNvSpPr>
                <a:spLocks noChangeShapeType="1"/>
              </p:cNvSpPr>
              <p:nvPr/>
            </p:nvSpPr>
            <p:spPr bwMode="auto">
              <a:xfrm flipH="1">
                <a:off x="8709027" y="3138697"/>
                <a:ext cx="24560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06" name="Line 632"/>
              <p:cNvSpPr>
                <a:spLocks noChangeShapeType="1"/>
              </p:cNvSpPr>
              <p:nvPr/>
            </p:nvSpPr>
            <p:spPr bwMode="auto">
              <a:xfrm flipH="1">
                <a:off x="8709027" y="2746142"/>
                <a:ext cx="24560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07" name="Line 633"/>
              <p:cNvSpPr>
                <a:spLocks noChangeShapeType="1"/>
              </p:cNvSpPr>
              <p:nvPr/>
            </p:nvSpPr>
            <p:spPr bwMode="auto">
              <a:xfrm flipH="1">
                <a:off x="8709027" y="2353586"/>
                <a:ext cx="24560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08" name="Freeform 639"/>
              <p:cNvSpPr>
                <a:spLocks/>
              </p:cNvSpPr>
              <p:nvPr/>
            </p:nvSpPr>
            <p:spPr bwMode="auto">
              <a:xfrm>
                <a:off x="6221639" y="4022284"/>
                <a:ext cx="141903" cy="36423"/>
              </a:xfrm>
              <a:custGeom>
                <a:avLst/>
                <a:gdLst>
                  <a:gd name="T0" fmla="*/ 0 w 104"/>
                  <a:gd name="T1" fmla="*/ 27 h 27"/>
                  <a:gd name="T2" fmla="*/ 1 w 104"/>
                  <a:gd name="T3" fmla="*/ 27 h 27"/>
                  <a:gd name="T4" fmla="*/ 3 w 104"/>
                  <a:gd name="T5" fmla="*/ 27 h 27"/>
                  <a:gd name="T6" fmla="*/ 5 w 104"/>
                  <a:gd name="T7" fmla="*/ 26 h 27"/>
                  <a:gd name="T8" fmla="*/ 7 w 104"/>
                  <a:gd name="T9" fmla="*/ 25 h 27"/>
                  <a:gd name="T10" fmla="*/ 9 w 104"/>
                  <a:gd name="T11" fmla="*/ 25 h 27"/>
                  <a:gd name="T12" fmla="*/ 12 w 104"/>
                  <a:gd name="T13" fmla="*/ 25 h 27"/>
                  <a:gd name="T14" fmla="*/ 14 w 104"/>
                  <a:gd name="T15" fmla="*/ 24 h 27"/>
                  <a:gd name="T16" fmla="*/ 16 w 104"/>
                  <a:gd name="T17" fmla="*/ 23 h 27"/>
                  <a:gd name="T18" fmla="*/ 18 w 104"/>
                  <a:gd name="T19" fmla="*/ 23 h 27"/>
                  <a:gd name="T20" fmla="*/ 20 w 104"/>
                  <a:gd name="T21" fmla="*/ 22 h 27"/>
                  <a:gd name="T22" fmla="*/ 22 w 104"/>
                  <a:gd name="T23" fmla="*/ 22 h 27"/>
                  <a:gd name="T24" fmla="*/ 24 w 104"/>
                  <a:gd name="T25" fmla="*/ 21 h 27"/>
                  <a:gd name="T26" fmla="*/ 26 w 104"/>
                  <a:gd name="T27" fmla="*/ 20 h 27"/>
                  <a:gd name="T28" fmla="*/ 29 w 104"/>
                  <a:gd name="T29" fmla="*/ 20 h 27"/>
                  <a:gd name="T30" fmla="*/ 31 w 104"/>
                  <a:gd name="T31" fmla="*/ 19 h 27"/>
                  <a:gd name="T32" fmla="*/ 33 w 104"/>
                  <a:gd name="T33" fmla="*/ 19 h 27"/>
                  <a:gd name="T34" fmla="*/ 35 w 104"/>
                  <a:gd name="T35" fmla="*/ 18 h 27"/>
                  <a:gd name="T36" fmla="*/ 37 w 104"/>
                  <a:gd name="T37" fmla="*/ 18 h 27"/>
                  <a:gd name="T38" fmla="*/ 39 w 104"/>
                  <a:gd name="T39" fmla="*/ 17 h 27"/>
                  <a:gd name="T40" fmla="*/ 42 w 104"/>
                  <a:gd name="T41" fmla="*/ 16 h 27"/>
                  <a:gd name="T42" fmla="*/ 44 w 104"/>
                  <a:gd name="T43" fmla="*/ 16 h 27"/>
                  <a:gd name="T44" fmla="*/ 46 w 104"/>
                  <a:gd name="T45" fmla="*/ 15 h 27"/>
                  <a:gd name="T46" fmla="*/ 48 w 104"/>
                  <a:gd name="T47" fmla="*/ 15 h 27"/>
                  <a:gd name="T48" fmla="*/ 50 w 104"/>
                  <a:gd name="T49" fmla="*/ 14 h 27"/>
                  <a:gd name="T50" fmla="*/ 52 w 104"/>
                  <a:gd name="T51" fmla="*/ 14 h 27"/>
                  <a:gd name="T52" fmla="*/ 55 w 104"/>
                  <a:gd name="T53" fmla="*/ 13 h 27"/>
                  <a:gd name="T54" fmla="*/ 56 w 104"/>
                  <a:gd name="T55" fmla="*/ 13 h 27"/>
                  <a:gd name="T56" fmla="*/ 59 w 104"/>
                  <a:gd name="T57" fmla="*/ 12 h 27"/>
                  <a:gd name="T58" fmla="*/ 61 w 104"/>
                  <a:gd name="T59" fmla="*/ 11 h 27"/>
                  <a:gd name="T60" fmla="*/ 63 w 104"/>
                  <a:gd name="T61" fmla="*/ 11 h 27"/>
                  <a:gd name="T62" fmla="*/ 65 w 104"/>
                  <a:gd name="T63" fmla="*/ 10 h 27"/>
                  <a:gd name="T64" fmla="*/ 67 w 104"/>
                  <a:gd name="T65" fmla="*/ 9 h 27"/>
                  <a:gd name="T66" fmla="*/ 69 w 104"/>
                  <a:gd name="T67" fmla="*/ 9 h 27"/>
                  <a:gd name="T68" fmla="*/ 72 w 104"/>
                  <a:gd name="T69" fmla="*/ 9 h 27"/>
                  <a:gd name="T70" fmla="*/ 74 w 104"/>
                  <a:gd name="T71" fmla="*/ 8 h 27"/>
                  <a:gd name="T72" fmla="*/ 76 w 104"/>
                  <a:gd name="T73" fmla="*/ 8 h 27"/>
                  <a:gd name="T74" fmla="*/ 78 w 104"/>
                  <a:gd name="T75" fmla="*/ 7 h 27"/>
                  <a:gd name="T76" fmla="*/ 80 w 104"/>
                  <a:gd name="T77" fmla="*/ 6 h 27"/>
                  <a:gd name="T78" fmla="*/ 82 w 104"/>
                  <a:gd name="T79" fmla="*/ 6 h 27"/>
                  <a:gd name="T80" fmla="*/ 85 w 104"/>
                  <a:gd name="T81" fmla="*/ 5 h 27"/>
                  <a:gd name="T82" fmla="*/ 87 w 104"/>
                  <a:gd name="T83" fmla="*/ 4 h 27"/>
                  <a:gd name="T84" fmla="*/ 89 w 104"/>
                  <a:gd name="T85" fmla="*/ 4 h 27"/>
                  <a:gd name="T86" fmla="*/ 91 w 104"/>
                  <a:gd name="T87" fmla="*/ 3 h 27"/>
                  <a:gd name="T88" fmla="*/ 93 w 104"/>
                  <a:gd name="T89" fmla="*/ 3 h 27"/>
                  <a:gd name="T90" fmla="*/ 95 w 104"/>
                  <a:gd name="T91" fmla="*/ 2 h 27"/>
                  <a:gd name="T92" fmla="*/ 97 w 104"/>
                  <a:gd name="T93" fmla="*/ 2 h 27"/>
                  <a:gd name="T94" fmla="*/ 99 w 104"/>
                  <a:gd name="T95" fmla="*/ 1 h 27"/>
                  <a:gd name="T96" fmla="*/ 102 w 104"/>
                  <a:gd name="T97" fmla="*/ 0 h 27"/>
                  <a:gd name="T98" fmla="*/ 104 w 104"/>
                  <a:gd name="T9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27">
                    <a:moveTo>
                      <a:pt x="0" y="27"/>
                    </a:moveTo>
                    <a:lnTo>
                      <a:pt x="1" y="27"/>
                    </a:lnTo>
                    <a:lnTo>
                      <a:pt x="3" y="27"/>
                    </a:lnTo>
                    <a:lnTo>
                      <a:pt x="5" y="26"/>
                    </a:lnTo>
                    <a:lnTo>
                      <a:pt x="7" y="25"/>
                    </a:lnTo>
                    <a:lnTo>
                      <a:pt x="9" y="25"/>
                    </a:lnTo>
                    <a:lnTo>
                      <a:pt x="12" y="25"/>
                    </a:lnTo>
                    <a:lnTo>
                      <a:pt x="14" y="24"/>
                    </a:lnTo>
                    <a:lnTo>
                      <a:pt x="16" y="23"/>
                    </a:lnTo>
                    <a:lnTo>
                      <a:pt x="18" y="23"/>
                    </a:lnTo>
                    <a:lnTo>
                      <a:pt x="20" y="22"/>
                    </a:lnTo>
                    <a:lnTo>
                      <a:pt x="22" y="22"/>
                    </a:lnTo>
                    <a:lnTo>
                      <a:pt x="24" y="21"/>
                    </a:lnTo>
                    <a:lnTo>
                      <a:pt x="26" y="20"/>
                    </a:lnTo>
                    <a:lnTo>
                      <a:pt x="29" y="20"/>
                    </a:lnTo>
                    <a:lnTo>
                      <a:pt x="31" y="19"/>
                    </a:lnTo>
                    <a:lnTo>
                      <a:pt x="33" y="19"/>
                    </a:lnTo>
                    <a:lnTo>
                      <a:pt x="35" y="18"/>
                    </a:lnTo>
                    <a:lnTo>
                      <a:pt x="37" y="18"/>
                    </a:lnTo>
                    <a:lnTo>
                      <a:pt x="39" y="17"/>
                    </a:lnTo>
                    <a:lnTo>
                      <a:pt x="42" y="16"/>
                    </a:lnTo>
                    <a:lnTo>
                      <a:pt x="44" y="16"/>
                    </a:lnTo>
                    <a:lnTo>
                      <a:pt x="46" y="15"/>
                    </a:lnTo>
                    <a:lnTo>
                      <a:pt x="48" y="15"/>
                    </a:lnTo>
                    <a:lnTo>
                      <a:pt x="50" y="14"/>
                    </a:lnTo>
                    <a:lnTo>
                      <a:pt x="52" y="14"/>
                    </a:lnTo>
                    <a:lnTo>
                      <a:pt x="55" y="13"/>
                    </a:lnTo>
                    <a:lnTo>
                      <a:pt x="56" y="13"/>
                    </a:lnTo>
                    <a:lnTo>
                      <a:pt x="59" y="12"/>
                    </a:lnTo>
                    <a:lnTo>
                      <a:pt x="61" y="11"/>
                    </a:lnTo>
                    <a:lnTo>
                      <a:pt x="63" y="11"/>
                    </a:lnTo>
                    <a:lnTo>
                      <a:pt x="65" y="10"/>
                    </a:lnTo>
                    <a:lnTo>
                      <a:pt x="67" y="9"/>
                    </a:lnTo>
                    <a:lnTo>
                      <a:pt x="69" y="9"/>
                    </a:lnTo>
                    <a:lnTo>
                      <a:pt x="72" y="9"/>
                    </a:lnTo>
                    <a:lnTo>
                      <a:pt x="74" y="8"/>
                    </a:lnTo>
                    <a:lnTo>
                      <a:pt x="76" y="8"/>
                    </a:lnTo>
                    <a:lnTo>
                      <a:pt x="78" y="7"/>
                    </a:lnTo>
                    <a:lnTo>
                      <a:pt x="80" y="6"/>
                    </a:lnTo>
                    <a:lnTo>
                      <a:pt x="82" y="6"/>
                    </a:lnTo>
                    <a:lnTo>
                      <a:pt x="85" y="5"/>
                    </a:lnTo>
                    <a:lnTo>
                      <a:pt x="87" y="4"/>
                    </a:lnTo>
                    <a:lnTo>
                      <a:pt x="89" y="4"/>
                    </a:lnTo>
                    <a:lnTo>
                      <a:pt x="91" y="3"/>
                    </a:lnTo>
                    <a:lnTo>
                      <a:pt x="93" y="3"/>
                    </a:lnTo>
                    <a:lnTo>
                      <a:pt x="95" y="2"/>
                    </a:lnTo>
                    <a:lnTo>
                      <a:pt x="97" y="2"/>
                    </a:lnTo>
                    <a:lnTo>
                      <a:pt x="99" y="1"/>
                    </a:lnTo>
                    <a:lnTo>
                      <a:pt x="102" y="0"/>
                    </a:lnTo>
                    <a:lnTo>
                      <a:pt x="104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09" name="Freeform 640"/>
              <p:cNvSpPr>
                <a:spLocks/>
              </p:cNvSpPr>
              <p:nvPr/>
            </p:nvSpPr>
            <p:spPr bwMode="auto">
              <a:xfrm>
                <a:off x="6363541" y="2924208"/>
                <a:ext cx="143267" cy="1098076"/>
              </a:xfrm>
              <a:custGeom>
                <a:avLst/>
                <a:gdLst>
                  <a:gd name="T0" fmla="*/ 0 w 105"/>
                  <a:gd name="T1" fmla="*/ 814 h 814"/>
                  <a:gd name="T2" fmla="*/ 2 w 105"/>
                  <a:gd name="T3" fmla="*/ 813 h 814"/>
                  <a:gd name="T4" fmla="*/ 4 w 105"/>
                  <a:gd name="T5" fmla="*/ 813 h 814"/>
                  <a:gd name="T6" fmla="*/ 6 w 105"/>
                  <a:gd name="T7" fmla="*/ 812 h 814"/>
                  <a:gd name="T8" fmla="*/ 8 w 105"/>
                  <a:gd name="T9" fmla="*/ 812 h 814"/>
                  <a:gd name="T10" fmla="*/ 10 w 105"/>
                  <a:gd name="T11" fmla="*/ 811 h 814"/>
                  <a:gd name="T12" fmla="*/ 13 w 105"/>
                  <a:gd name="T13" fmla="*/ 811 h 814"/>
                  <a:gd name="T14" fmla="*/ 14 w 105"/>
                  <a:gd name="T15" fmla="*/ 810 h 814"/>
                  <a:gd name="T16" fmla="*/ 17 w 105"/>
                  <a:gd name="T17" fmla="*/ 809 h 814"/>
                  <a:gd name="T18" fmla="*/ 19 w 105"/>
                  <a:gd name="T19" fmla="*/ 809 h 814"/>
                  <a:gd name="T20" fmla="*/ 21 w 105"/>
                  <a:gd name="T21" fmla="*/ 808 h 814"/>
                  <a:gd name="T22" fmla="*/ 23 w 105"/>
                  <a:gd name="T23" fmla="*/ 807 h 814"/>
                  <a:gd name="T24" fmla="*/ 25 w 105"/>
                  <a:gd name="T25" fmla="*/ 807 h 814"/>
                  <a:gd name="T26" fmla="*/ 27 w 105"/>
                  <a:gd name="T27" fmla="*/ 807 h 814"/>
                  <a:gd name="T28" fmla="*/ 30 w 105"/>
                  <a:gd name="T29" fmla="*/ 806 h 814"/>
                  <a:gd name="T30" fmla="*/ 32 w 105"/>
                  <a:gd name="T31" fmla="*/ 806 h 814"/>
                  <a:gd name="T32" fmla="*/ 34 w 105"/>
                  <a:gd name="T33" fmla="*/ 805 h 814"/>
                  <a:gd name="T34" fmla="*/ 36 w 105"/>
                  <a:gd name="T35" fmla="*/ 804 h 814"/>
                  <a:gd name="T36" fmla="*/ 38 w 105"/>
                  <a:gd name="T37" fmla="*/ 804 h 814"/>
                  <a:gd name="T38" fmla="*/ 40 w 105"/>
                  <a:gd name="T39" fmla="*/ 803 h 814"/>
                  <a:gd name="T40" fmla="*/ 43 w 105"/>
                  <a:gd name="T41" fmla="*/ 802 h 814"/>
                  <a:gd name="T42" fmla="*/ 45 w 105"/>
                  <a:gd name="T43" fmla="*/ 802 h 814"/>
                  <a:gd name="T44" fmla="*/ 47 w 105"/>
                  <a:gd name="T45" fmla="*/ 801 h 814"/>
                  <a:gd name="T46" fmla="*/ 49 w 105"/>
                  <a:gd name="T47" fmla="*/ 801 h 814"/>
                  <a:gd name="T48" fmla="*/ 51 w 105"/>
                  <a:gd name="T49" fmla="*/ 800 h 814"/>
                  <a:gd name="T50" fmla="*/ 53 w 105"/>
                  <a:gd name="T51" fmla="*/ 800 h 814"/>
                  <a:gd name="T52" fmla="*/ 55 w 105"/>
                  <a:gd name="T53" fmla="*/ 799 h 814"/>
                  <a:gd name="T54" fmla="*/ 57 w 105"/>
                  <a:gd name="T55" fmla="*/ 799 h 814"/>
                  <a:gd name="T56" fmla="*/ 60 w 105"/>
                  <a:gd name="T57" fmla="*/ 798 h 814"/>
                  <a:gd name="T58" fmla="*/ 62 w 105"/>
                  <a:gd name="T59" fmla="*/ 797 h 814"/>
                  <a:gd name="T60" fmla="*/ 64 w 105"/>
                  <a:gd name="T61" fmla="*/ 797 h 814"/>
                  <a:gd name="T62" fmla="*/ 66 w 105"/>
                  <a:gd name="T63" fmla="*/ 796 h 814"/>
                  <a:gd name="T64" fmla="*/ 68 w 105"/>
                  <a:gd name="T65" fmla="*/ 796 h 814"/>
                  <a:gd name="T66" fmla="*/ 70 w 105"/>
                  <a:gd name="T67" fmla="*/ 795 h 814"/>
                  <a:gd name="T68" fmla="*/ 73 w 105"/>
                  <a:gd name="T69" fmla="*/ 795 h 814"/>
                  <a:gd name="T70" fmla="*/ 75 w 105"/>
                  <a:gd name="T71" fmla="*/ 794 h 814"/>
                  <a:gd name="T72" fmla="*/ 77 w 105"/>
                  <a:gd name="T73" fmla="*/ 793 h 814"/>
                  <a:gd name="T74" fmla="*/ 79 w 105"/>
                  <a:gd name="T75" fmla="*/ 793 h 814"/>
                  <a:gd name="T76" fmla="*/ 81 w 105"/>
                  <a:gd name="T77" fmla="*/ 792 h 814"/>
                  <a:gd name="T78" fmla="*/ 83 w 105"/>
                  <a:gd name="T79" fmla="*/ 792 h 814"/>
                  <a:gd name="T80" fmla="*/ 86 w 105"/>
                  <a:gd name="T81" fmla="*/ 791 h 814"/>
                  <a:gd name="T82" fmla="*/ 87 w 105"/>
                  <a:gd name="T83" fmla="*/ 791 h 814"/>
                  <a:gd name="T84" fmla="*/ 90 w 105"/>
                  <a:gd name="T85" fmla="*/ 790 h 814"/>
                  <a:gd name="T86" fmla="*/ 92 w 105"/>
                  <a:gd name="T87" fmla="*/ 790 h 814"/>
                  <a:gd name="T88" fmla="*/ 94 w 105"/>
                  <a:gd name="T89" fmla="*/ 789 h 814"/>
                  <a:gd name="T90" fmla="*/ 96 w 105"/>
                  <a:gd name="T91" fmla="*/ 2 h 814"/>
                  <a:gd name="T92" fmla="*/ 98 w 105"/>
                  <a:gd name="T93" fmla="*/ 2 h 814"/>
                  <a:gd name="T94" fmla="*/ 100 w 105"/>
                  <a:gd name="T95" fmla="*/ 1 h 814"/>
                  <a:gd name="T96" fmla="*/ 103 w 105"/>
                  <a:gd name="T97" fmla="*/ 0 h 814"/>
                  <a:gd name="T98" fmla="*/ 105 w 105"/>
                  <a:gd name="T99" fmla="*/ 0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814">
                    <a:moveTo>
                      <a:pt x="0" y="814"/>
                    </a:moveTo>
                    <a:lnTo>
                      <a:pt x="2" y="813"/>
                    </a:lnTo>
                    <a:lnTo>
                      <a:pt x="4" y="813"/>
                    </a:lnTo>
                    <a:lnTo>
                      <a:pt x="6" y="812"/>
                    </a:lnTo>
                    <a:lnTo>
                      <a:pt x="8" y="812"/>
                    </a:lnTo>
                    <a:lnTo>
                      <a:pt x="10" y="811"/>
                    </a:lnTo>
                    <a:lnTo>
                      <a:pt x="13" y="811"/>
                    </a:lnTo>
                    <a:lnTo>
                      <a:pt x="14" y="810"/>
                    </a:lnTo>
                    <a:lnTo>
                      <a:pt x="17" y="809"/>
                    </a:lnTo>
                    <a:lnTo>
                      <a:pt x="19" y="809"/>
                    </a:lnTo>
                    <a:lnTo>
                      <a:pt x="21" y="808"/>
                    </a:lnTo>
                    <a:lnTo>
                      <a:pt x="23" y="807"/>
                    </a:lnTo>
                    <a:lnTo>
                      <a:pt x="25" y="807"/>
                    </a:lnTo>
                    <a:lnTo>
                      <a:pt x="27" y="807"/>
                    </a:lnTo>
                    <a:lnTo>
                      <a:pt x="30" y="806"/>
                    </a:lnTo>
                    <a:lnTo>
                      <a:pt x="32" y="806"/>
                    </a:lnTo>
                    <a:lnTo>
                      <a:pt x="34" y="805"/>
                    </a:lnTo>
                    <a:lnTo>
                      <a:pt x="36" y="804"/>
                    </a:lnTo>
                    <a:lnTo>
                      <a:pt x="38" y="804"/>
                    </a:lnTo>
                    <a:lnTo>
                      <a:pt x="40" y="803"/>
                    </a:lnTo>
                    <a:lnTo>
                      <a:pt x="43" y="802"/>
                    </a:lnTo>
                    <a:lnTo>
                      <a:pt x="45" y="802"/>
                    </a:lnTo>
                    <a:lnTo>
                      <a:pt x="47" y="801"/>
                    </a:lnTo>
                    <a:lnTo>
                      <a:pt x="49" y="801"/>
                    </a:lnTo>
                    <a:lnTo>
                      <a:pt x="51" y="800"/>
                    </a:lnTo>
                    <a:lnTo>
                      <a:pt x="53" y="800"/>
                    </a:lnTo>
                    <a:lnTo>
                      <a:pt x="55" y="799"/>
                    </a:lnTo>
                    <a:lnTo>
                      <a:pt x="57" y="799"/>
                    </a:lnTo>
                    <a:lnTo>
                      <a:pt x="60" y="798"/>
                    </a:lnTo>
                    <a:lnTo>
                      <a:pt x="62" y="797"/>
                    </a:lnTo>
                    <a:lnTo>
                      <a:pt x="64" y="797"/>
                    </a:lnTo>
                    <a:lnTo>
                      <a:pt x="66" y="796"/>
                    </a:lnTo>
                    <a:lnTo>
                      <a:pt x="68" y="796"/>
                    </a:lnTo>
                    <a:lnTo>
                      <a:pt x="70" y="795"/>
                    </a:lnTo>
                    <a:lnTo>
                      <a:pt x="73" y="795"/>
                    </a:lnTo>
                    <a:lnTo>
                      <a:pt x="75" y="794"/>
                    </a:lnTo>
                    <a:lnTo>
                      <a:pt x="77" y="793"/>
                    </a:lnTo>
                    <a:lnTo>
                      <a:pt x="79" y="793"/>
                    </a:lnTo>
                    <a:lnTo>
                      <a:pt x="81" y="792"/>
                    </a:lnTo>
                    <a:lnTo>
                      <a:pt x="83" y="792"/>
                    </a:lnTo>
                    <a:lnTo>
                      <a:pt x="86" y="791"/>
                    </a:lnTo>
                    <a:lnTo>
                      <a:pt x="87" y="791"/>
                    </a:lnTo>
                    <a:lnTo>
                      <a:pt x="90" y="790"/>
                    </a:lnTo>
                    <a:lnTo>
                      <a:pt x="92" y="790"/>
                    </a:lnTo>
                    <a:lnTo>
                      <a:pt x="94" y="789"/>
                    </a:lnTo>
                    <a:lnTo>
                      <a:pt x="96" y="2"/>
                    </a:lnTo>
                    <a:lnTo>
                      <a:pt x="98" y="2"/>
                    </a:lnTo>
                    <a:lnTo>
                      <a:pt x="100" y="1"/>
                    </a:lnTo>
                    <a:lnTo>
                      <a:pt x="103" y="0"/>
                    </a:lnTo>
                    <a:lnTo>
                      <a:pt x="105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10" name="Freeform 641"/>
              <p:cNvSpPr>
                <a:spLocks/>
              </p:cNvSpPr>
              <p:nvPr/>
            </p:nvSpPr>
            <p:spPr bwMode="auto">
              <a:xfrm>
                <a:off x="6506809" y="2893181"/>
                <a:ext cx="143267" cy="1058955"/>
              </a:xfrm>
              <a:custGeom>
                <a:avLst/>
                <a:gdLst>
                  <a:gd name="T0" fmla="*/ 0 w 105"/>
                  <a:gd name="T1" fmla="*/ 23 h 785"/>
                  <a:gd name="T2" fmla="*/ 2 w 105"/>
                  <a:gd name="T3" fmla="*/ 22 h 785"/>
                  <a:gd name="T4" fmla="*/ 4 w 105"/>
                  <a:gd name="T5" fmla="*/ 22 h 785"/>
                  <a:gd name="T6" fmla="*/ 6 w 105"/>
                  <a:gd name="T7" fmla="*/ 21 h 785"/>
                  <a:gd name="T8" fmla="*/ 8 w 105"/>
                  <a:gd name="T9" fmla="*/ 21 h 785"/>
                  <a:gd name="T10" fmla="*/ 11 w 105"/>
                  <a:gd name="T11" fmla="*/ 20 h 785"/>
                  <a:gd name="T12" fmla="*/ 12 w 105"/>
                  <a:gd name="T13" fmla="*/ 19 h 785"/>
                  <a:gd name="T14" fmla="*/ 15 w 105"/>
                  <a:gd name="T15" fmla="*/ 19 h 785"/>
                  <a:gd name="T16" fmla="*/ 17 w 105"/>
                  <a:gd name="T17" fmla="*/ 18 h 785"/>
                  <a:gd name="T18" fmla="*/ 19 w 105"/>
                  <a:gd name="T19" fmla="*/ 18 h 785"/>
                  <a:gd name="T20" fmla="*/ 21 w 105"/>
                  <a:gd name="T21" fmla="*/ 17 h 785"/>
                  <a:gd name="T22" fmla="*/ 23 w 105"/>
                  <a:gd name="T23" fmla="*/ 17 h 785"/>
                  <a:gd name="T24" fmla="*/ 25 w 105"/>
                  <a:gd name="T25" fmla="*/ 16 h 785"/>
                  <a:gd name="T26" fmla="*/ 28 w 105"/>
                  <a:gd name="T27" fmla="*/ 16 h 785"/>
                  <a:gd name="T28" fmla="*/ 30 w 105"/>
                  <a:gd name="T29" fmla="*/ 15 h 785"/>
                  <a:gd name="T30" fmla="*/ 32 w 105"/>
                  <a:gd name="T31" fmla="*/ 14 h 785"/>
                  <a:gd name="T32" fmla="*/ 34 w 105"/>
                  <a:gd name="T33" fmla="*/ 14 h 785"/>
                  <a:gd name="T34" fmla="*/ 36 w 105"/>
                  <a:gd name="T35" fmla="*/ 13 h 785"/>
                  <a:gd name="T36" fmla="*/ 38 w 105"/>
                  <a:gd name="T37" fmla="*/ 13 h 785"/>
                  <a:gd name="T38" fmla="*/ 41 w 105"/>
                  <a:gd name="T39" fmla="*/ 12 h 785"/>
                  <a:gd name="T40" fmla="*/ 43 w 105"/>
                  <a:gd name="T41" fmla="*/ 12 h 785"/>
                  <a:gd name="T42" fmla="*/ 45 w 105"/>
                  <a:gd name="T43" fmla="*/ 11 h 785"/>
                  <a:gd name="T44" fmla="*/ 47 w 105"/>
                  <a:gd name="T45" fmla="*/ 10 h 785"/>
                  <a:gd name="T46" fmla="*/ 49 w 105"/>
                  <a:gd name="T47" fmla="*/ 10 h 785"/>
                  <a:gd name="T48" fmla="*/ 51 w 105"/>
                  <a:gd name="T49" fmla="*/ 9 h 785"/>
                  <a:gd name="T50" fmla="*/ 53 w 105"/>
                  <a:gd name="T51" fmla="*/ 9 h 785"/>
                  <a:gd name="T52" fmla="*/ 55 w 105"/>
                  <a:gd name="T53" fmla="*/ 8 h 785"/>
                  <a:gd name="T54" fmla="*/ 58 w 105"/>
                  <a:gd name="T55" fmla="*/ 7 h 785"/>
                  <a:gd name="T56" fmla="*/ 60 w 105"/>
                  <a:gd name="T57" fmla="*/ 7 h 785"/>
                  <a:gd name="T58" fmla="*/ 62 w 105"/>
                  <a:gd name="T59" fmla="*/ 6 h 785"/>
                  <a:gd name="T60" fmla="*/ 64 w 105"/>
                  <a:gd name="T61" fmla="*/ 6 h 785"/>
                  <a:gd name="T62" fmla="*/ 66 w 105"/>
                  <a:gd name="T63" fmla="*/ 5 h 785"/>
                  <a:gd name="T64" fmla="*/ 68 w 105"/>
                  <a:gd name="T65" fmla="*/ 5 h 785"/>
                  <a:gd name="T66" fmla="*/ 71 w 105"/>
                  <a:gd name="T67" fmla="*/ 4 h 785"/>
                  <a:gd name="T68" fmla="*/ 73 w 105"/>
                  <a:gd name="T69" fmla="*/ 3 h 785"/>
                  <a:gd name="T70" fmla="*/ 75 w 105"/>
                  <a:gd name="T71" fmla="*/ 3 h 785"/>
                  <a:gd name="T72" fmla="*/ 77 w 105"/>
                  <a:gd name="T73" fmla="*/ 2 h 785"/>
                  <a:gd name="T74" fmla="*/ 79 w 105"/>
                  <a:gd name="T75" fmla="*/ 2 h 785"/>
                  <a:gd name="T76" fmla="*/ 81 w 105"/>
                  <a:gd name="T77" fmla="*/ 1 h 785"/>
                  <a:gd name="T78" fmla="*/ 84 w 105"/>
                  <a:gd name="T79" fmla="*/ 1 h 785"/>
                  <a:gd name="T80" fmla="*/ 85 w 105"/>
                  <a:gd name="T81" fmla="*/ 0 h 785"/>
                  <a:gd name="T82" fmla="*/ 88 w 105"/>
                  <a:gd name="T83" fmla="*/ 0 h 785"/>
                  <a:gd name="T84" fmla="*/ 90 w 105"/>
                  <a:gd name="T85" fmla="*/ 785 h 785"/>
                  <a:gd name="T86" fmla="*/ 92 w 105"/>
                  <a:gd name="T87" fmla="*/ 784 h 785"/>
                  <a:gd name="T88" fmla="*/ 94 w 105"/>
                  <a:gd name="T89" fmla="*/ 784 h 785"/>
                  <a:gd name="T90" fmla="*/ 96 w 105"/>
                  <a:gd name="T91" fmla="*/ 783 h 785"/>
                  <a:gd name="T92" fmla="*/ 98 w 105"/>
                  <a:gd name="T93" fmla="*/ 783 h 785"/>
                  <a:gd name="T94" fmla="*/ 101 w 105"/>
                  <a:gd name="T95" fmla="*/ 782 h 785"/>
                  <a:gd name="T96" fmla="*/ 103 w 105"/>
                  <a:gd name="T97" fmla="*/ 782 h 785"/>
                  <a:gd name="T98" fmla="*/ 105 w 105"/>
                  <a:gd name="T99" fmla="*/ 781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785">
                    <a:moveTo>
                      <a:pt x="0" y="23"/>
                    </a:moveTo>
                    <a:lnTo>
                      <a:pt x="2" y="22"/>
                    </a:lnTo>
                    <a:lnTo>
                      <a:pt x="4" y="22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11" y="20"/>
                    </a:lnTo>
                    <a:lnTo>
                      <a:pt x="12" y="19"/>
                    </a:lnTo>
                    <a:lnTo>
                      <a:pt x="15" y="19"/>
                    </a:lnTo>
                    <a:lnTo>
                      <a:pt x="17" y="18"/>
                    </a:lnTo>
                    <a:lnTo>
                      <a:pt x="19" y="18"/>
                    </a:lnTo>
                    <a:lnTo>
                      <a:pt x="21" y="17"/>
                    </a:lnTo>
                    <a:lnTo>
                      <a:pt x="23" y="17"/>
                    </a:lnTo>
                    <a:lnTo>
                      <a:pt x="25" y="16"/>
                    </a:lnTo>
                    <a:lnTo>
                      <a:pt x="28" y="16"/>
                    </a:lnTo>
                    <a:lnTo>
                      <a:pt x="30" y="15"/>
                    </a:lnTo>
                    <a:lnTo>
                      <a:pt x="32" y="14"/>
                    </a:lnTo>
                    <a:lnTo>
                      <a:pt x="34" y="14"/>
                    </a:lnTo>
                    <a:lnTo>
                      <a:pt x="36" y="13"/>
                    </a:lnTo>
                    <a:lnTo>
                      <a:pt x="38" y="13"/>
                    </a:lnTo>
                    <a:lnTo>
                      <a:pt x="41" y="12"/>
                    </a:lnTo>
                    <a:lnTo>
                      <a:pt x="43" y="12"/>
                    </a:lnTo>
                    <a:lnTo>
                      <a:pt x="45" y="11"/>
                    </a:lnTo>
                    <a:lnTo>
                      <a:pt x="47" y="10"/>
                    </a:lnTo>
                    <a:lnTo>
                      <a:pt x="49" y="10"/>
                    </a:lnTo>
                    <a:lnTo>
                      <a:pt x="51" y="9"/>
                    </a:lnTo>
                    <a:lnTo>
                      <a:pt x="53" y="9"/>
                    </a:lnTo>
                    <a:lnTo>
                      <a:pt x="55" y="8"/>
                    </a:lnTo>
                    <a:lnTo>
                      <a:pt x="58" y="7"/>
                    </a:lnTo>
                    <a:lnTo>
                      <a:pt x="60" y="7"/>
                    </a:lnTo>
                    <a:lnTo>
                      <a:pt x="62" y="6"/>
                    </a:lnTo>
                    <a:lnTo>
                      <a:pt x="64" y="6"/>
                    </a:lnTo>
                    <a:lnTo>
                      <a:pt x="66" y="5"/>
                    </a:lnTo>
                    <a:lnTo>
                      <a:pt x="68" y="5"/>
                    </a:lnTo>
                    <a:lnTo>
                      <a:pt x="71" y="4"/>
                    </a:lnTo>
                    <a:lnTo>
                      <a:pt x="73" y="3"/>
                    </a:lnTo>
                    <a:lnTo>
                      <a:pt x="75" y="3"/>
                    </a:lnTo>
                    <a:lnTo>
                      <a:pt x="77" y="2"/>
                    </a:lnTo>
                    <a:lnTo>
                      <a:pt x="79" y="2"/>
                    </a:lnTo>
                    <a:lnTo>
                      <a:pt x="81" y="1"/>
                    </a:lnTo>
                    <a:lnTo>
                      <a:pt x="84" y="1"/>
                    </a:lnTo>
                    <a:lnTo>
                      <a:pt x="85" y="0"/>
                    </a:lnTo>
                    <a:lnTo>
                      <a:pt x="88" y="0"/>
                    </a:lnTo>
                    <a:lnTo>
                      <a:pt x="90" y="785"/>
                    </a:lnTo>
                    <a:lnTo>
                      <a:pt x="92" y="784"/>
                    </a:lnTo>
                    <a:lnTo>
                      <a:pt x="94" y="784"/>
                    </a:lnTo>
                    <a:lnTo>
                      <a:pt x="96" y="783"/>
                    </a:lnTo>
                    <a:lnTo>
                      <a:pt x="98" y="783"/>
                    </a:lnTo>
                    <a:lnTo>
                      <a:pt x="101" y="782"/>
                    </a:lnTo>
                    <a:lnTo>
                      <a:pt x="103" y="782"/>
                    </a:lnTo>
                    <a:lnTo>
                      <a:pt x="105" y="781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11" name="Freeform 642"/>
              <p:cNvSpPr>
                <a:spLocks/>
              </p:cNvSpPr>
              <p:nvPr/>
            </p:nvSpPr>
            <p:spPr bwMode="auto">
              <a:xfrm>
                <a:off x="6650075" y="3908969"/>
                <a:ext cx="143267" cy="37772"/>
              </a:xfrm>
              <a:custGeom>
                <a:avLst/>
                <a:gdLst>
                  <a:gd name="T0" fmla="*/ 0 w 105"/>
                  <a:gd name="T1" fmla="*/ 28 h 28"/>
                  <a:gd name="T2" fmla="*/ 2 w 105"/>
                  <a:gd name="T3" fmla="*/ 28 h 28"/>
                  <a:gd name="T4" fmla="*/ 4 w 105"/>
                  <a:gd name="T5" fmla="*/ 27 h 28"/>
                  <a:gd name="T6" fmla="*/ 6 w 105"/>
                  <a:gd name="T7" fmla="*/ 26 h 28"/>
                  <a:gd name="T8" fmla="*/ 9 w 105"/>
                  <a:gd name="T9" fmla="*/ 26 h 28"/>
                  <a:gd name="T10" fmla="*/ 11 w 105"/>
                  <a:gd name="T11" fmla="*/ 25 h 28"/>
                  <a:gd name="T12" fmla="*/ 13 w 105"/>
                  <a:gd name="T13" fmla="*/ 24 h 28"/>
                  <a:gd name="T14" fmla="*/ 15 w 105"/>
                  <a:gd name="T15" fmla="*/ 24 h 28"/>
                  <a:gd name="T16" fmla="*/ 17 w 105"/>
                  <a:gd name="T17" fmla="*/ 23 h 28"/>
                  <a:gd name="T18" fmla="*/ 19 w 105"/>
                  <a:gd name="T19" fmla="*/ 23 h 28"/>
                  <a:gd name="T20" fmla="*/ 21 w 105"/>
                  <a:gd name="T21" fmla="*/ 22 h 28"/>
                  <a:gd name="T22" fmla="*/ 23 w 105"/>
                  <a:gd name="T23" fmla="*/ 22 h 28"/>
                  <a:gd name="T24" fmla="*/ 26 w 105"/>
                  <a:gd name="T25" fmla="*/ 21 h 28"/>
                  <a:gd name="T26" fmla="*/ 28 w 105"/>
                  <a:gd name="T27" fmla="*/ 21 h 28"/>
                  <a:gd name="T28" fmla="*/ 30 w 105"/>
                  <a:gd name="T29" fmla="*/ 20 h 28"/>
                  <a:gd name="T30" fmla="*/ 32 w 105"/>
                  <a:gd name="T31" fmla="*/ 19 h 28"/>
                  <a:gd name="T32" fmla="*/ 34 w 105"/>
                  <a:gd name="T33" fmla="*/ 19 h 28"/>
                  <a:gd name="T34" fmla="*/ 36 w 105"/>
                  <a:gd name="T35" fmla="*/ 18 h 28"/>
                  <a:gd name="T36" fmla="*/ 39 w 105"/>
                  <a:gd name="T37" fmla="*/ 18 h 28"/>
                  <a:gd name="T38" fmla="*/ 41 w 105"/>
                  <a:gd name="T39" fmla="*/ 17 h 28"/>
                  <a:gd name="T40" fmla="*/ 43 w 105"/>
                  <a:gd name="T41" fmla="*/ 17 h 28"/>
                  <a:gd name="T42" fmla="*/ 45 w 105"/>
                  <a:gd name="T43" fmla="*/ 16 h 28"/>
                  <a:gd name="T44" fmla="*/ 47 w 105"/>
                  <a:gd name="T45" fmla="*/ 15 h 28"/>
                  <a:gd name="T46" fmla="*/ 49 w 105"/>
                  <a:gd name="T47" fmla="*/ 15 h 28"/>
                  <a:gd name="T48" fmla="*/ 51 w 105"/>
                  <a:gd name="T49" fmla="*/ 14 h 28"/>
                  <a:gd name="T50" fmla="*/ 53 w 105"/>
                  <a:gd name="T51" fmla="*/ 14 h 28"/>
                  <a:gd name="T52" fmla="*/ 56 w 105"/>
                  <a:gd name="T53" fmla="*/ 13 h 28"/>
                  <a:gd name="T54" fmla="*/ 58 w 105"/>
                  <a:gd name="T55" fmla="*/ 13 h 28"/>
                  <a:gd name="T56" fmla="*/ 60 w 105"/>
                  <a:gd name="T57" fmla="*/ 12 h 28"/>
                  <a:gd name="T58" fmla="*/ 62 w 105"/>
                  <a:gd name="T59" fmla="*/ 12 h 28"/>
                  <a:gd name="T60" fmla="*/ 64 w 105"/>
                  <a:gd name="T61" fmla="*/ 11 h 28"/>
                  <a:gd name="T62" fmla="*/ 66 w 105"/>
                  <a:gd name="T63" fmla="*/ 10 h 28"/>
                  <a:gd name="T64" fmla="*/ 69 w 105"/>
                  <a:gd name="T65" fmla="*/ 10 h 28"/>
                  <a:gd name="T66" fmla="*/ 71 w 105"/>
                  <a:gd name="T67" fmla="*/ 9 h 28"/>
                  <a:gd name="T68" fmla="*/ 73 w 105"/>
                  <a:gd name="T69" fmla="*/ 8 h 28"/>
                  <a:gd name="T70" fmla="*/ 75 w 105"/>
                  <a:gd name="T71" fmla="*/ 8 h 28"/>
                  <a:gd name="T72" fmla="*/ 77 w 105"/>
                  <a:gd name="T73" fmla="*/ 7 h 28"/>
                  <a:gd name="T74" fmla="*/ 79 w 105"/>
                  <a:gd name="T75" fmla="*/ 7 h 28"/>
                  <a:gd name="T76" fmla="*/ 82 w 105"/>
                  <a:gd name="T77" fmla="*/ 7 h 28"/>
                  <a:gd name="T78" fmla="*/ 83 w 105"/>
                  <a:gd name="T79" fmla="*/ 6 h 28"/>
                  <a:gd name="T80" fmla="*/ 86 w 105"/>
                  <a:gd name="T81" fmla="*/ 5 h 28"/>
                  <a:gd name="T82" fmla="*/ 88 w 105"/>
                  <a:gd name="T83" fmla="*/ 5 h 28"/>
                  <a:gd name="T84" fmla="*/ 90 w 105"/>
                  <a:gd name="T85" fmla="*/ 4 h 28"/>
                  <a:gd name="T86" fmla="*/ 92 w 105"/>
                  <a:gd name="T87" fmla="*/ 3 h 28"/>
                  <a:gd name="T88" fmla="*/ 94 w 105"/>
                  <a:gd name="T89" fmla="*/ 3 h 28"/>
                  <a:gd name="T90" fmla="*/ 96 w 105"/>
                  <a:gd name="T91" fmla="*/ 2 h 28"/>
                  <a:gd name="T92" fmla="*/ 99 w 105"/>
                  <a:gd name="T93" fmla="*/ 2 h 28"/>
                  <a:gd name="T94" fmla="*/ 101 w 105"/>
                  <a:gd name="T95" fmla="*/ 1 h 28"/>
                  <a:gd name="T96" fmla="*/ 103 w 105"/>
                  <a:gd name="T97" fmla="*/ 1 h 28"/>
                  <a:gd name="T98" fmla="*/ 105 w 105"/>
                  <a:gd name="T9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28">
                    <a:moveTo>
                      <a:pt x="0" y="28"/>
                    </a:moveTo>
                    <a:lnTo>
                      <a:pt x="2" y="28"/>
                    </a:lnTo>
                    <a:lnTo>
                      <a:pt x="4" y="27"/>
                    </a:lnTo>
                    <a:lnTo>
                      <a:pt x="6" y="26"/>
                    </a:lnTo>
                    <a:lnTo>
                      <a:pt x="9" y="26"/>
                    </a:lnTo>
                    <a:lnTo>
                      <a:pt x="11" y="25"/>
                    </a:lnTo>
                    <a:lnTo>
                      <a:pt x="13" y="24"/>
                    </a:lnTo>
                    <a:lnTo>
                      <a:pt x="15" y="24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21" y="22"/>
                    </a:lnTo>
                    <a:lnTo>
                      <a:pt x="23" y="22"/>
                    </a:lnTo>
                    <a:lnTo>
                      <a:pt x="26" y="21"/>
                    </a:lnTo>
                    <a:lnTo>
                      <a:pt x="28" y="21"/>
                    </a:lnTo>
                    <a:lnTo>
                      <a:pt x="30" y="20"/>
                    </a:lnTo>
                    <a:lnTo>
                      <a:pt x="32" y="19"/>
                    </a:lnTo>
                    <a:lnTo>
                      <a:pt x="34" y="19"/>
                    </a:lnTo>
                    <a:lnTo>
                      <a:pt x="36" y="18"/>
                    </a:lnTo>
                    <a:lnTo>
                      <a:pt x="39" y="18"/>
                    </a:lnTo>
                    <a:lnTo>
                      <a:pt x="41" y="17"/>
                    </a:lnTo>
                    <a:lnTo>
                      <a:pt x="43" y="17"/>
                    </a:lnTo>
                    <a:lnTo>
                      <a:pt x="45" y="16"/>
                    </a:lnTo>
                    <a:lnTo>
                      <a:pt x="47" y="15"/>
                    </a:lnTo>
                    <a:lnTo>
                      <a:pt x="49" y="15"/>
                    </a:lnTo>
                    <a:lnTo>
                      <a:pt x="51" y="14"/>
                    </a:lnTo>
                    <a:lnTo>
                      <a:pt x="53" y="14"/>
                    </a:lnTo>
                    <a:lnTo>
                      <a:pt x="56" y="13"/>
                    </a:lnTo>
                    <a:lnTo>
                      <a:pt x="58" y="13"/>
                    </a:lnTo>
                    <a:lnTo>
                      <a:pt x="60" y="12"/>
                    </a:lnTo>
                    <a:lnTo>
                      <a:pt x="62" y="12"/>
                    </a:lnTo>
                    <a:lnTo>
                      <a:pt x="64" y="11"/>
                    </a:lnTo>
                    <a:lnTo>
                      <a:pt x="66" y="10"/>
                    </a:lnTo>
                    <a:lnTo>
                      <a:pt x="69" y="10"/>
                    </a:lnTo>
                    <a:lnTo>
                      <a:pt x="71" y="9"/>
                    </a:lnTo>
                    <a:lnTo>
                      <a:pt x="73" y="8"/>
                    </a:lnTo>
                    <a:lnTo>
                      <a:pt x="75" y="8"/>
                    </a:lnTo>
                    <a:lnTo>
                      <a:pt x="77" y="7"/>
                    </a:lnTo>
                    <a:lnTo>
                      <a:pt x="79" y="7"/>
                    </a:lnTo>
                    <a:lnTo>
                      <a:pt x="82" y="7"/>
                    </a:lnTo>
                    <a:lnTo>
                      <a:pt x="83" y="6"/>
                    </a:lnTo>
                    <a:lnTo>
                      <a:pt x="86" y="5"/>
                    </a:lnTo>
                    <a:lnTo>
                      <a:pt x="88" y="5"/>
                    </a:lnTo>
                    <a:lnTo>
                      <a:pt x="90" y="4"/>
                    </a:lnTo>
                    <a:lnTo>
                      <a:pt x="92" y="3"/>
                    </a:lnTo>
                    <a:lnTo>
                      <a:pt x="94" y="3"/>
                    </a:lnTo>
                    <a:lnTo>
                      <a:pt x="96" y="2"/>
                    </a:lnTo>
                    <a:lnTo>
                      <a:pt x="99" y="2"/>
                    </a:lnTo>
                    <a:lnTo>
                      <a:pt x="101" y="1"/>
                    </a:lnTo>
                    <a:lnTo>
                      <a:pt x="103" y="1"/>
                    </a:lnTo>
                    <a:lnTo>
                      <a:pt x="105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12" name="Freeform 643"/>
              <p:cNvSpPr>
                <a:spLocks/>
              </p:cNvSpPr>
              <p:nvPr/>
            </p:nvSpPr>
            <p:spPr bwMode="auto">
              <a:xfrm>
                <a:off x="6793343" y="3871198"/>
                <a:ext cx="143267" cy="37772"/>
              </a:xfrm>
              <a:custGeom>
                <a:avLst/>
                <a:gdLst>
                  <a:gd name="T0" fmla="*/ 0 w 105"/>
                  <a:gd name="T1" fmla="*/ 28 h 28"/>
                  <a:gd name="T2" fmla="*/ 2 w 105"/>
                  <a:gd name="T3" fmla="*/ 27 h 28"/>
                  <a:gd name="T4" fmla="*/ 4 w 105"/>
                  <a:gd name="T5" fmla="*/ 27 h 28"/>
                  <a:gd name="T6" fmla="*/ 7 w 105"/>
                  <a:gd name="T7" fmla="*/ 26 h 28"/>
                  <a:gd name="T8" fmla="*/ 9 w 105"/>
                  <a:gd name="T9" fmla="*/ 26 h 28"/>
                  <a:gd name="T10" fmla="*/ 11 w 105"/>
                  <a:gd name="T11" fmla="*/ 25 h 28"/>
                  <a:gd name="T12" fmla="*/ 13 w 105"/>
                  <a:gd name="T13" fmla="*/ 25 h 28"/>
                  <a:gd name="T14" fmla="*/ 15 w 105"/>
                  <a:gd name="T15" fmla="*/ 24 h 28"/>
                  <a:gd name="T16" fmla="*/ 17 w 105"/>
                  <a:gd name="T17" fmla="*/ 24 h 28"/>
                  <a:gd name="T18" fmla="*/ 19 w 105"/>
                  <a:gd name="T19" fmla="*/ 23 h 28"/>
                  <a:gd name="T20" fmla="*/ 21 w 105"/>
                  <a:gd name="T21" fmla="*/ 22 h 28"/>
                  <a:gd name="T22" fmla="*/ 24 w 105"/>
                  <a:gd name="T23" fmla="*/ 22 h 28"/>
                  <a:gd name="T24" fmla="*/ 26 w 105"/>
                  <a:gd name="T25" fmla="*/ 21 h 28"/>
                  <a:gd name="T26" fmla="*/ 28 w 105"/>
                  <a:gd name="T27" fmla="*/ 20 h 28"/>
                  <a:gd name="T28" fmla="*/ 30 w 105"/>
                  <a:gd name="T29" fmla="*/ 20 h 28"/>
                  <a:gd name="T30" fmla="*/ 32 w 105"/>
                  <a:gd name="T31" fmla="*/ 20 h 28"/>
                  <a:gd name="T32" fmla="*/ 34 w 105"/>
                  <a:gd name="T33" fmla="*/ 19 h 28"/>
                  <a:gd name="T34" fmla="*/ 37 w 105"/>
                  <a:gd name="T35" fmla="*/ 19 h 28"/>
                  <a:gd name="T36" fmla="*/ 39 w 105"/>
                  <a:gd name="T37" fmla="*/ 18 h 28"/>
                  <a:gd name="T38" fmla="*/ 41 w 105"/>
                  <a:gd name="T39" fmla="*/ 17 h 28"/>
                  <a:gd name="T40" fmla="*/ 43 w 105"/>
                  <a:gd name="T41" fmla="*/ 17 h 28"/>
                  <a:gd name="T42" fmla="*/ 45 w 105"/>
                  <a:gd name="T43" fmla="*/ 16 h 28"/>
                  <a:gd name="T44" fmla="*/ 47 w 105"/>
                  <a:gd name="T45" fmla="*/ 15 h 28"/>
                  <a:gd name="T46" fmla="*/ 49 w 105"/>
                  <a:gd name="T47" fmla="*/ 15 h 28"/>
                  <a:gd name="T48" fmla="*/ 51 w 105"/>
                  <a:gd name="T49" fmla="*/ 14 h 28"/>
                  <a:gd name="T50" fmla="*/ 53 w 105"/>
                  <a:gd name="T51" fmla="*/ 14 h 28"/>
                  <a:gd name="T52" fmla="*/ 56 w 105"/>
                  <a:gd name="T53" fmla="*/ 13 h 28"/>
                  <a:gd name="T54" fmla="*/ 58 w 105"/>
                  <a:gd name="T55" fmla="*/ 13 h 28"/>
                  <a:gd name="T56" fmla="*/ 60 w 105"/>
                  <a:gd name="T57" fmla="*/ 12 h 28"/>
                  <a:gd name="T58" fmla="*/ 62 w 105"/>
                  <a:gd name="T59" fmla="*/ 12 h 28"/>
                  <a:gd name="T60" fmla="*/ 64 w 105"/>
                  <a:gd name="T61" fmla="*/ 11 h 28"/>
                  <a:gd name="T62" fmla="*/ 66 w 105"/>
                  <a:gd name="T63" fmla="*/ 10 h 28"/>
                  <a:gd name="T64" fmla="*/ 69 w 105"/>
                  <a:gd name="T65" fmla="*/ 10 h 28"/>
                  <a:gd name="T66" fmla="*/ 71 w 105"/>
                  <a:gd name="T67" fmla="*/ 9 h 28"/>
                  <a:gd name="T68" fmla="*/ 73 w 105"/>
                  <a:gd name="T69" fmla="*/ 9 h 28"/>
                  <a:gd name="T70" fmla="*/ 75 w 105"/>
                  <a:gd name="T71" fmla="*/ 8 h 28"/>
                  <a:gd name="T72" fmla="*/ 77 w 105"/>
                  <a:gd name="T73" fmla="*/ 8 h 28"/>
                  <a:gd name="T74" fmla="*/ 79 w 105"/>
                  <a:gd name="T75" fmla="*/ 7 h 28"/>
                  <a:gd name="T76" fmla="*/ 81 w 105"/>
                  <a:gd name="T77" fmla="*/ 6 h 28"/>
                  <a:gd name="T78" fmla="*/ 83 w 105"/>
                  <a:gd name="T79" fmla="*/ 6 h 28"/>
                  <a:gd name="T80" fmla="*/ 86 w 105"/>
                  <a:gd name="T81" fmla="*/ 5 h 28"/>
                  <a:gd name="T82" fmla="*/ 88 w 105"/>
                  <a:gd name="T83" fmla="*/ 4 h 28"/>
                  <a:gd name="T84" fmla="*/ 90 w 105"/>
                  <a:gd name="T85" fmla="*/ 4 h 28"/>
                  <a:gd name="T86" fmla="*/ 92 w 105"/>
                  <a:gd name="T87" fmla="*/ 4 h 28"/>
                  <a:gd name="T88" fmla="*/ 94 w 105"/>
                  <a:gd name="T89" fmla="*/ 3 h 28"/>
                  <a:gd name="T90" fmla="*/ 96 w 105"/>
                  <a:gd name="T91" fmla="*/ 3 h 28"/>
                  <a:gd name="T92" fmla="*/ 99 w 105"/>
                  <a:gd name="T93" fmla="*/ 2 h 28"/>
                  <a:gd name="T94" fmla="*/ 101 w 105"/>
                  <a:gd name="T95" fmla="*/ 1 h 28"/>
                  <a:gd name="T96" fmla="*/ 103 w 105"/>
                  <a:gd name="T97" fmla="*/ 1 h 28"/>
                  <a:gd name="T98" fmla="*/ 105 w 105"/>
                  <a:gd name="T9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28">
                    <a:moveTo>
                      <a:pt x="0" y="28"/>
                    </a:moveTo>
                    <a:lnTo>
                      <a:pt x="2" y="27"/>
                    </a:lnTo>
                    <a:lnTo>
                      <a:pt x="4" y="27"/>
                    </a:lnTo>
                    <a:lnTo>
                      <a:pt x="7" y="26"/>
                    </a:lnTo>
                    <a:lnTo>
                      <a:pt x="9" y="26"/>
                    </a:lnTo>
                    <a:lnTo>
                      <a:pt x="11" y="25"/>
                    </a:lnTo>
                    <a:lnTo>
                      <a:pt x="13" y="25"/>
                    </a:lnTo>
                    <a:lnTo>
                      <a:pt x="15" y="24"/>
                    </a:lnTo>
                    <a:lnTo>
                      <a:pt x="17" y="24"/>
                    </a:lnTo>
                    <a:lnTo>
                      <a:pt x="19" y="23"/>
                    </a:lnTo>
                    <a:lnTo>
                      <a:pt x="21" y="22"/>
                    </a:lnTo>
                    <a:lnTo>
                      <a:pt x="24" y="22"/>
                    </a:lnTo>
                    <a:lnTo>
                      <a:pt x="26" y="21"/>
                    </a:lnTo>
                    <a:lnTo>
                      <a:pt x="28" y="20"/>
                    </a:lnTo>
                    <a:lnTo>
                      <a:pt x="30" y="20"/>
                    </a:lnTo>
                    <a:lnTo>
                      <a:pt x="32" y="20"/>
                    </a:lnTo>
                    <a:lnTo>
                      <a:pt x="34" y="19"/>
                    </a:lnTo>
                    <a:lnTo>
                      <a:pt x="37" y="19"/>
                    </a:lnTo>
                    <a:lnTo>
                      <a:pt x="39" y="18"/>
                    </a:lnTo>
                    <a:lnTo>
                      <a:pt x="41" y="17"/>
                    </a:lnTo>
                    <a:lnTo>
                      <a:pt x="43" y="17"/>
                    </a:lnTo>
                    <a:lnTo>
                      <a:pt x="45" y="16"/>
                    </a:lnTo>
                    <a:lnTo>
                      <a:pt x="47" y="15"/>
                    </a:lnTo>
                    <a:lnTo>
                      <a:pt x="49" y="15"/>
                    </a:lnTo>
                    <a:lnTo>
                      <a:pt x="51" y="14"/>
                    </a:lnTo>
                    <a:lnTo>
                      <a:pt x="53" y="14"/>
                    </a:lnTo>
                    <a:lnTo>
                      <a:pt x="56" y="13"/>
                    </a:lnTo>
                    <a:lnTo>
                      <a:pt x="58" y="13"/>
                    </a:lnTo>
                    <a:lnTo>
                      <a:pt x="60" y="12"/>
                    </a:lnTo>
                    <a:lnTo>
                      <a:pt x="62" y="12"/>
                    </a:lnTo>
                    <a:lnTo>
                      <a:pt x="64" y="11"/>
                    </a:lnTo>
                    <a:lnTo>
                      <a:pt x="66" y="10"/>
                    </a:lnTo>
                    <a:lnTo>
                      <a:pt x="69" y="10"/>
                    </a:lnTo>
                    <a:lnTo>
                      <a:pt x="71" y="9"/>
                    </a:lnTo>
                    <a:lnTo>
                      <a:pt x="73" y="9"/>
                    </a:lnTo>
                    <a:lnTo>
                      <a:pt x="75" y="8"/>
                    </a:lnTo>
                    <a:lnTo>
                      <a:pt x="77" y="8"/>
                    </a:lnTo>
                    <a:lnTo>
                      <a:pt x="79" y="7"/>
                    </a:lnTo>
                    <a:lnTo>
                      <a:pt x="81" y="6"/>
                    </a:lnTo>
                    <a:lnTo>
                      <a:pt x="83" y="6"/>
                    </a:lnTo>
                    <a:lnTo>
                      <a:pt x="86" y="5"/>
                    </a:lnTo>
                    <a:lnTo>
                      <a:pt x="88" y="4"/>
                    </a:lnTo>
                    <a:lnTo>
                      <a:pt x="90" y="4"/>
                    </a:lnTo>
                    <a:lnTo>
                      <a:pt x="92" y="4"/>
                    </a:lnTo>
                    <a:lnTo>
                      <a:pt x="94" y="3"/>
                    </a:lnTo>
                    <a:lnTo>
                      <a:pt x="96" y="3"/>
                    </a:lnTo>
                    <a:lnTo>
                      <a:pt x="99" y="2"/>
                    </a:lnTo>
                    <a:lnTo>
                      <a:pt x="101" y="1"/>
                    </a:lnTo>
                    <a:lnTo>
                      <a:pt x="103" y="1"/>
                    </a:lnTo>
                    <a:lnTo>
                      <a:pt x="105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13" name="Freeform 644"/>
              <p:cNvSpPr>
                <a:spLocks/>
              </p:cNvSpPr>
              <p:nvPr/>
            </p:nvSpPr>
            <p:spPr bwMode="auto">
              <a:xfrm>
                <a:off x="6936609" y="3833426"/>
                <a:ext cx="143267" cy="37772"/>
              </a:xfrm>
              <a:custGeom>
                <a:avLst/>
                <a:gdLst>
                  <a:gd name="T0" fmla="*/ 0 w 105"/>
                  <a:gd name="T1" fmla="*/ 28 h 28"/>
                  <a:gd name="T2" fmla="*/ 2 w 105"/>
                  <a:gd name="T3" fmla="*/ 27 h 28"/>
                  <a:gd name="T4" fmla="*/ 4 w 105"/>
                  <a:gd name="T5" fmla="*/ 27 h 28"/>
                  <a:gd name="T6" fmla="*/ 7 w 105"/>
                  <a:gd name="T7" fmla="*/ 26 h 28"/>
                  <a:gd name="T8" fmla="*/ 8 w 105"/>
                  <a:gd name="T9" fmla="*/ 26 h 28"/>
                  <a:gd name="T10" fmla="*/ 11 w 105"/>
                  <a:gd name="T11" fmla="*/ 25 h 28"/>
                  <a:gd name="T12" fmla="*/ 13 w 105"/>
                  <a:gd name="T13" fmla="*/ 25 h 28"/>
                  <a:gd name="T14" fmla="*/ 15 w 105"/>
                  <a:gd name="T15" fmla="*/ 24 h 28"/>
                  <a:gd name="T16" fmla="*/ 17 w 105"/>
                  <a:gd name="T17" fmla="*/ 24 h 28"/>
                  <a:gd name="T18" fmla="*/ 19 w 105"/>
                  <a:gd name="T19" fmla="*/ 23 h 28"/>
                  <a:gd name="T20" fmla="*/ 21 w 105"/>
                  <a:gd name="T21" fmla="*/ 22 h 28"/>
                  <a:gd name="T22" fmla="*/ 24 w 105"/>
                  <a:gd name="T23" fmla="*/ 22 h 28"/>
                  <a:gd name="T24" fmla="*/ 26 w 105"/>
                  <a:gd name="T25" fmla="*/ 21 h 28"/>
                  <a:gd name="T26" fmla="*/ 28 w 105"/>
                  <a:gd name="T27" fmla="*/ 21 h 28"/>
                  <a:gd name="T28" fmla="*/ 30 w 105"/>
                  <a:gd name="T29" fmla="*/ 20 h 28"/>
                  <a:gd name="T30" fmla="*/ 32 w 105"/>
                  <a:gd name="T31" fmla="*/ 20 h 28"/>
                  <a:gd name="T32" fmla="*/ 34 w 105"/>
                  <a:gd name="T33" fmla="*/ 19 h 28"/>
                  <a:gd name="T34" fmla="*/ 37 w 105"/>
                  <a:gd name="T35" fmla="*/ 18 h 28"/>
                  <a:gd name="T36" fmla="*/ 39 w 105"/>
                  <a:gd name="T37" fmla="*/ 18 h 28"/>
                  <a:gd name="T38" fmla="*/ 41 w 105"/>
                  <a:gd name="T39" fmla="*/ 17 h 28"/>
                  <a:gd name="T40" fmla="*/ 43 w 105"/>
                  <a:gd name="T41" fmla="*/ 17 h 28"/>
                  <a:gd name="T42" fmla="*/ 45 w 105"/>
                  <a:gd name="T43" fmla="*/ 16 h 28"/>
                  <a:gd name="T44" fmla="*/ 47 w 105"/>
                  <a:gd name="T45" fmla="*/ 16 h 28"/>
                  <a:gd name="T46" fmla="*/ 49 w 105"/>
                  <a:gd name="T47" fmla="*/ 15 h 28"/>
                  <a:gd name="T48" fmla="*/ 51 w 105"/>
                  <a:gd name="T49" fmla="*/ 15 h 28"/>
                  <a:gd name="T50" fmla="*/ 54 w 105"/>
                  <a:gd name="T51" fmla="*/ 14 h 28"/>
                  <a:gd name="T52" fmla="*/ 56 w 105"/>
                  <a:gd name="T53" fmla="*/ 13 h 28"/>
                  <a:gd name="T54" fmla="*/ 58 w 105"/>
                  <a:gd name="T55" fmla="*/ 13 h 28"/>
                  <a:gd name="T56" fmla="*/ 60 w 105"/>
                  <a:gd name="T57" fmla="*/ 12 h 28"/>
                  <a:gd name="T58" fmla="*/ 62 w 105"/>
                  <a:gd name="T59" fmla="*/ 11 h 28"/>
                  <a:gd name="T60" fmla="*/ 64 w 105"/>
                  <a:gd name="T61" fmla="*/ 11 h 28"/>
                  <a:gd name="T62" fmla="*/ 67 w 105"/>
                  <a:gd name="T63" fmla="*/ 10 h 28"/>
                  <a:gd name="T64" fmla="*/ 69 w 105"/>
                  <a:gd name="T65" fmla="*/ 10 h 28"/>
                  <a:gd name="T66" fmla="*/ 71 w 105"/>
                  <a:gd name="T67" fmla="*/ 9 h 28"/>
                  <a:gd name="T68" fmla="*/ 73 w 105"/>
                  <a:gd name="T69" fmla="*/ 9 h 28"/>
                  <a:gd name="T70" fmla="*/ 75 w 105"/>
                  <a:gd name="T71" fmla="*/ 8 h 28"/>
                  <a:gd name="T72" fmla="*/ 77 w 105"/>
                  <a:gd name="T73" fmla="*/ 8 h 28"/>
                  <a:gd name="T74" fmla="*/ 79 w 105"/>
                  <a:gd name="T75" fmla="*/ 7 h 28"/>
                  <a:gd name="T76" fmla="*/ 81 w 105"/>
                  <a:gd name="T77" fmla="*/ 6 h 28"/>
                  <a:gd name="T78" fmla="*/ 84 w 105"/>
                  <a:gd name="T79" fmla="*/ 6 h 28"/>
                  <a:gd name="T80" fmla="*/ 86 w 105"/>
                  <a:gd name="T81" fmla="*/ 5 h 28"/>
                  <a:gd name="T82" fmla="*/ 88 w 105"/>
                  <a:gd name="T83" fmla="*/ 5 h 28"/>
                  <a:gd name="T84" fmla="*/ 90 w 105"/>
                  <a:gd name="T85" fmla="*/ 4 h 28"/>
                  <a:gd name="T86" fmla="*/ 92 w 105"/>
                  <a:gd name="T87" fmla="*/ 4 h 28"/>
                  <a:gd name="T88" fmla="*/ 94 w 105"/>
                  <a:gd name="T89" fmla="*/ 3 h 28"/>
                  <a:gd name="T90" fmla="*/ 97 w 105"/>
                  <a:gd name="T91" fmla="*/ 2 h 28"/>
                  <a:gd name="T92" fmla="*/ 99 w 105"/>
                  <a:gd name="T93" fmla="*/ 2 h 28"/>
                  <a:gd name="T94" fmla="*/ 101 w 105"/>
                  <a:gd name="T95" fmla="*/ 1 h 28"/>
                  <a:gd name="T96" fmla="*/ 103 w 105"/>
                  <a:gd name="T97" fmla="*/ 1 h 28"/>
                  <a:gd name="T98" fmla="*/ 105 w 105"/>
                  <a:gd name="T9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28">
                    <a:moveTo>
                      <a:pt x="0" y="28"/>
                    </a:moveTo>
                    <a:lnTo>
                      <a:pt x="2" y="27"/>
                    </a:lnTo>
                    <a:lnTo>
                      <a:pt x="4" y="27"/>
                    </a:lnTo>
                    <a:lnTo>
                      <a:pt x="7" y="26"/>
                    </a:lnTo>
                    <a:lnTo>
                      <a:pt x="8" y="26"/>
                    </a:lnTo>
                    <a:lnTo>
                      <a:pt x="11" y="25"/>
                    </a:lnTo>
                    <a:lnTo>
                      <a:pt x="13" y="25"/>
                    </a:lnTo>
                    <a:lnTo>
                      <a:pt x="15" y="24"/>
                    </a:lnTo>
                    <a:lnTo>
                      <a:pt x="17" y="24"/>
                    </a:lnTo>
                    <a:lnTo>
                      <a:pt x="19" y="23"/>
                    </a:lnTo>
                    <a:lnTo>
                      <a:pt x="21" y="22"/>
                    </a:lnTo>
                    <a:lnTo>
                      <a:pt x="24" y="22"/>
                    </a:lnTo>
                    <a:lnTo>
                      <a:pt x="26" y="21"/>
                    </a:lnTo>
                    <a:lnTo>
                      <a:pt x="28" y="21"/>
                    </a:lnTo>
                    <a:lnTo>
                      <a:pt x="30" y="20"/>
                    </a:lnTo>
                    <a:lnTo>
                      <a:pt x="32" y="20"/>
                    </a:lnTo>
                    <a:lnTo>
                      <a:pt x="34" y="19"/>
                    </a:lnTo>
                    <a:lnTo>
                      <a:pt x="37" y="18"/>
                    </a:lnTo>
                    <a:lnTo>
                      <a:pt x="39" y="18"/>
                    </a:lnTo>
                    <a:lnTo>
                      <a:pt x="41" y="17"/>
                    </a:lnTo>
                    <a:lnTo>
                      <a:pt x="43" y="17"/>
                    </a:lnTo>
                    <a:lnTo>
                      <a:pt x="45" y="16"/>
                    </a:lnTo>
                    <a:lnTo>
                      <a:pt x="47" y="16"/>
                    </a:lnTo>
                    <a:lnTo>
                      <a:pt x="49" y="15"/>
                    </a:lnTo>
                    <a:lnTo>
                      <a:pt x="51" y="15"/>
                    </a:lnTo>
                    <a:lnTo>
                      <a:pt x="54" y="14"/>
                    </a:lnTo>
                    <a:lnTo>
                      <a:pt x="56" y="13"/>
                    </a:lnTo>
                    <a:lnTo>
                      <a:pt x="58" y="13"/>
                    </a:lnTo>
                    <a:lnTo>
                      <a:pt x="60" y="12"/>
                    </a:lnTo>
                    <a:lnTo>
                      <a:pt x="62" y="11"/>
                    </a:lnTo>
                    <a:lnTo>
                      <a:pt x="64" y="11"/>
                    </a:lnTo>
                    <a:lnTo>
                      <a:pt x="67" y="10"/>
                    </a:lnTo>
                    <a:lnTo>
                      <a:pt x="69" y="10"/>
                    </a:lnTo>
                    <a:lnTo>
                      <a:pt x="71" y="9"/>
                    </a:lnTo>
                    <a:lnTo>
                      <a:pt x="73" y="9"/>
                    </a:lnTo>
                    <a:lnTo>
                      <a:pt x="75" y="8"/>
                    </a:lnTo>
                    <a:lnTo>
                      <a:pt x="77" y="8"/>
                    </a:lnTo>
                    <a:lnTo>
                      <a:pt x="79" y="7"/>
                    </a:lnTo>
                    <a:lnTo>
                      <a:pt x="81" y="6"/>
                    </a:lnTo>
                    <a:lnTo>
                      <a:pt x="84" y="6"/>
                    </a:lnTo>
                    <a:lnTo>
                      <a:pt x="86" y="5"/>
                    </a:lnTo>
                    <a:lnTo>
                      <a:pt x="88" y="5"/>
                    </a:lnTo>
                    <a:lnTo>
                      <a:pt x="90" y="4"/>
                    </a:lnTo>
                    <a:lnTo>
                      <a:pt x="92" y="4"/>
                    </a:lnTo>
                    <a:lnTo>
                      <a:pt x="94" y="3"/>
                    </a:lnTo>
                    <a:lnTo>
                      <a:pt x="97" y="2"/>
                    </a:lnTo>
                    <a:lnTo>
                      <a:pt x="99" y="2"/>
                    </a:lnTo>
                    <a:lnTo>
                      <a:pt x="101" y="1"/>
                    </a:lnTo>
                    <a:lnTo>
                      <a:pt x="103" y="1"/>
                    </a:lnTo>
                    <a:lnTo>
                      <a:pt x="105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14" name="Freeform 645"/>
              <p:cNvSpPr>
                <a:spLocks/>
              </p:cNvSpPr>
              <p:nvPr/>
            </p:nvSpPr>
            <p:spPr bwMode="auto">
              <a:xfrm>
                <a:off x="7079877" y="2735350"/>
                <a:ext cx="143267" cy="1098076"/>
              </a:xfrm>
              <a:custGeom>
                <a:avLst/>
                <a:gdLst>
                  <a:gd name="T0" fmla="*/ 0 w 105"/>
                  <a:gd name="T1" fmla="*/ 814 h 814"/>
                  <a:gd name="T2" fmla="*/ 2 w 105"/>
                  <a:gd name="T3" fmla="*/ 814 h 814"/>
                  <a:gd name="T4" fmla="*/ 5 w 105"/>
                  <a:gd name="T5" fmla="*/ 813 h 814"/>
                  <a:gd name="T6" fmla="*/ 6 w 105"/>
                  <a:gd name="T7" fmla="*/ 813 h 814"/>
                  <a:gd name="T8" fmla="*/ 9 w 105"/>
                  <a:gd name="T9" fmla="*/ 812 h 814"/>
                  <a:gd name="T10" fmla="*/ 11 w 105"/>
                  <a:gd name="T11" fmla="*/ 811 h 814"/>
                  <a:gd name="T12" fmla="*/ 13 w 105"/>
                  <a:gd name="T13" fmla="*/ 811 h 814"/>
                  <a:gd name="T14" fmla="*/ 15 w 105"/>
                  <a:gd name="T15" fmla="*/ 810 h 814"/>
                  <a:gd name="T16" fmla="*/ 17 w 105"/>
                  <a:gd name="T17" fmla="*/ 809 h 814"/>
                  <a:gd name="T18" fmla="*/ 19 w 105"/>
                  <a:gd name="T19" fmla="*/ 809 h 814"/>
                  <a:gd name="T20" fmla="*/ 22 w 105"/>
                  <a:gd name="T21" fmla="*/ 808 h 814"/>
                  <a:gd name="T22" fmla="*/ 24 w 105"/>
                  <a:gd name="T23" fmla="*/ 808 h 814"/>
                  <a:gd name="T24" fmla="*/ 26 w 105"/>
                  <a:gd name="T25" fmla="*/ 807 h 814"/>
                  <a:gd name="T26" fmla="*/ 28 w 105"/>
                  <a:gd name="T27" fmla="*/ 807 h 814"/>
                  <a:gd name="T28" fmla="*/ 30 w 105"/>
                  <a:gd name="T29" fmla="*/ 806 h 814"/>
                  <a:gd name="T30" fmla="*/ 32 w 105"/>
                  <a:gd name="T31" fmla="*/ 806 h 814"/>
                  <a:gd name="T32" fmla="*/ 35 w 105"/>
                  <a:gd name="T33" fmla="*/ 805 h 814"/>
                  <a:gd name="T34" fmla="*/ 37 w 105"/>
                  <a:gd name="T35" fmla="*/ 804 h 814"/>
                  <a:gd name="T36" fmla="*/ 39 w 105"/>
                  <a:gd name="T37" fmla="*/ 804 h 814"/>
                  <a:gd name="T38" fmla="*/ 41 w 105"/>
                  <a:gd name="T39" fmla="*/ 803 h 814"/>
                  <a:gd name="T40" fmla="*/ 43 w 105"/>
                  <a:gd name="T41" fmla="*/ 803 h 814"/>
                  <a:gd name="T42" fmla="*/ 45 w 105"/>
                  <a:gd name="T43" fmla="*/ 802 h 814"/>
                  <a:gd name="T44" fmla="*/ 47 w 105"/>
                  <a:gd name="T45" fmla="*/ 16 h 814"/>
                  <a:gd name="T46" fmla="*/ 49 w 105"/>
                  <a:gd name="T47" fmla="*/ 15 h 814"/>
                  <a:gd name="T48" fmla="*/ 52 w 105"/>
                  <a:gd name="T49" fmla="*/ 14 h 814"/>
                  <a:gd name="T50" fmla="*/ 54 w 105"/>
                  <a:gd name="T51" fmla="*/ 14 h 814"/>
                  <a:gd name="T52" fmla="*/ 56 w 105"/>
                  <a:gd name="T53" fmla="*/ 13 h 814"/>
                  <a:gd name="T54" fmla="*/ 58 w 105"/>
                  <a:gd name="T55" fmla="*/ 13 h 814"/>
                  <a:gd name="T56" fmla="*/ 60 w 105"/>
                  <a:gd name="T57" fmla="*/ 12 h 814"/>
                  <a:gd name="T58" fmla="*/ 62 w 105"/>
                  <a:gd name="T59" fmla="*/ 12 h 814"/>
                  <a:gd name="T60" fmla="*/ 65 w 105"/>
                  <a:gd name="T61" fmla="*/ 11 h 814"/>
                  <a:gd name="T62" fmla="*/ 67 w 105"/>
                  <a:gd name="T63" fmla="*/ 11 h 814"/>
                  <a:gd name="T64" fmla="*/ 69 w 105"/>
                  <a:gd name="T65" fmla="*/ 10 h 814"/>
                  <a:gd name="T66" fmla="*/ 71 w 105"/>
                  <a:gd name="T67" fmla="*/ 9 h 814"/>
                  <a:gd name="T68" fmla="*/ 73 w 105"/>
                  <a:gd name="T69" fmla="*/ 9 h 814"/>
                  <a:gd name="T70" fmla="*/ 75 w 105"/>
                  <a:gd name="T71" fmla="*/ 8 h 814"/>
                  <a:gd name="T72" fmla="*/ 77 w 105"/>
                  <a:gd name="T73" fmla="*/ 7 h 814"/>
                  <a:gd name="T74" fmla="*/ 79 w 105"/>
                  <a:gd name="T75" fmla="*/ 7 h 814"/>
                  <a:gd name="T76" fmla="*/ 82 w 105"/>
                  <a:gd name="T77" fmla="*/ 6 h 814"/>
                  <a:gd name="T78" fmla="*/ 84 w 105"/>
                  <a:gd name="T79" fmla="*/ 6 h 814"/>
                  <a:gd name="T80" fmla="*/ 86 w 105"/>
                  <a:gd name="T81" fmla="*/ 5 h 814"/>
                  <a:gd name="T82" fmla="*/ 88 w 105"/>
                  <a:gd name="T83" fmla="*/ 5 h 814"/>
                  <a:gd name="T84" fmla="*/ 90 w 105"/>
                  <a:gd name="T85" fmla="*/ 4 h 814"/>
                  <a:gd name="T86" fmla="*/ 92 w 105"/>
                  <a:gd name="T87" fmla="*/ 4 h 814"/>
                  <a:gd name="T88" fmla="*/ 95 w 105"/>
                  <a:gd name="T89" fmla="*/ 3 h 814"/>
                  <a:gd name="T90" fmla="*/ 97 w 105"/>
                  <a:gd name="T91" fmla="*/ 2 h 814"/>
                  <a:gd name="T92" fmla="*/ 99 w 105"/>
                  <a:gd name="T93" fmla="*/ 2 h 814"/>
                  <a:gd name="T94" fmla="*/ 101 w 105"/>
                  <a:gd name="T95" fmla="*/ 1 h 814"/>
                  <a:gd name="T96" fmla="*/ 103 w 105"/>
                  <a:gd name="T97" fmla="*/ 1 h 814"/>
                  <a:gd name="T98" fmla="*/ 105 w 105"/>
                  <a:gd name="T99" fmla="*/ 0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814">
                    <a:moveTo>
                      <a:pt x="0" y="814"/>
                    </a:moveTo>
                    <a:lnTo>
                      <a:pt x="2" y="814"/>
                    </a:lnTo>
                    <a:lnTo>
                      <a:pt x="5" y="813"/>
                    </a:lnTo>
                    <a:lnTo>
                      <a:pt x="6" y="813"/>
                    </a:lnTo>
                    <a:lnTo>
                      <a:pt x="9" y="812"/>
                    </a:lnTo>
                    <a:lnTo>
                      <a:pt x="11" y="811"/>
                    </a:lnTo>
                    <a:lnTo>
                      <a:pt x="13" y="811"/>
                    </a:lnTo>
                    <a:lnTo>
                      <a:pt x="15" y="810"/>
                    </a:lnTo>
                    <a:lnTo>
                      <a:pt x="17" y="809"/>
                    </a:lnTo>
                    <a:lnTo>
                      <a:pt x="19" y="809"/>
                    </a:lnTo>
                    <a:lnTo>
                      <a:pt x="22" y="808"/>
                    </a:lnTo>
                    <a:lnTo>
                      <a:pt x="24" y="808"/>
                    </a:lnTo>
                    <a:lnTo>
                      <a:pt x="26" y="807"/>
                    </a:lnTo>
                    <a:lnTo>
                      <a:pt x="28" y="807"/>
                    </a:lnTo>
                    <a:lnTo>
                      <a:pt x="30" y="806"/>
                    </a:lnTo>
                    <a:lnTo>
                      <a:pt x="32" y="806"/>
                    </a:lnTo>
                    <a:lnTo>
                      <a:pt x="35" y="805"/>
                    </a:lnTo>
                    <a:lnTo>
                      <a:pt x="37" y="804"/>
                    </a:lnTo>
                    <a:lnTo>
                      <a:pt x="39" y="804"/>
                    </a:lnTo>
                    <a:lnTo>
                      <a:pt x="41" y="803"/>
                    </a:lnTo>
                    <a:lnTo>
                      <a:pt x="43" y="803"/>
                    </a:lnTo>
                    <a:lnTo>
                      <a:pt x="45" y="802"/>
                    </a:lnTo>
                    <a:lnTo>
                      <a:pt x="47" y="16"/>
                    </a:lnTo>
                    <a:lnTo>
                      <a:pt x="49" y="15"/>
                    </a:lnTo>
                    <a:lnTo>
                      <a:pt x="52" y="14"/>
                    </a:lnTo>
                    <a:lnTo>
                      <a:pt x="54" y="14"/>
                    </a:lnTo>
                    <a:lnTo>
                      <a:pt x="56" y="13"/>
                    </a:lnTo>
                    <a:lnTo>
                      <a:pt x="58" y="13"/>
                    </a:lnTo>
                    <a:lnTo>
                      <a:pt x="60" y="12"/>
                    </a:lnTo>
                    <a:lnTo>
                      <a:pt x="62" y="12"/>
                    </a:lnTo>
                    <a:lnTo>
                      <a:pt x="65" y="11"/>
                    </a:lnTo>
                    <a:lnTo>
                      <a:pt x="67" y="11"/>
                    </a:lnTo>
                    <a:lnTo>
                      <a:pt x="69" y="10"/>
                    </a:lnTo>
                    <a:lnTo>
                      <a:pt x="71" y="9"/>
                    </a:lnTo>
                    <a:lnTo>
                      <a:pt x="73" y="9"/>
                    </a:lnTo>
                    <a:lnTo>
                      <a:pt x="75" y="8"/>
                    </a:lnTo>
                    <a:lnTo>
                      <a:pt x="77" y="7"/>
                    </a:lnTo>
                    <a:lnTo>
                      <a:pt x="79" y="7"/>
                    </a:lnTo>
                    <a:lnTo>
                      <a:pt x="82" y="6"/>
                    </a:lnTo>
                    <a:lnTo>
                      <a:pt x="84" y="6"/>
                    </a:lnTo>
                    <a:lnTo>
                      <a:pt x="86" y="5"/>
                    </a:lnTo>
                    <a:lnTo>
                      <a:pt x="88" y="5"/>
                    </a:lnTo>
                    <a:lnTo>
                      <a:pt x="90" y="4"/>
                    </a:lnTo>
                    <a:lnTo>
                      <a:pt x="92" y="4"/>
                    </a:lnTo>
                    <a:lnTo>
                      <a:pt x="95" y="3"/>
                    </a:lnTo>
                    <a:lnTo>
                      <a:pt x="97" y="2"/>
                    </a:lnTo>
                    <a:lnTo>
                      <a:pt x="99" y="2"/>
                    </a:lnTo>
                    <a:lnTo>
                      <a:pt x="101" y="1"/>
                    </a:lnTo>
                    <a:lnTo>
                      <a:pt x="103" y="1"/>
                    </a:lnTo>
                    <a:lnTo>
                      <a:pt x="105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15" name="Freeform 646"/>
              <p:cNvSpPr>
                <a:spLocks/>
              </p:cNvSpPr>
              <p:nvPr/>
            </p:nvSpPr>
            <p:spPr bwMode="auto">
              <a:xfrm>
                <a:off x="7223143" y="2723209"/>
                <a:ext cx="143267" cy="1058955"/>
              </a:xfrm>
              <a:custGeom>
                <a:avLst/>
                <a:gdLst>
                  <a:gd name="T0" fmla="*/ 0 w 105"/>
                  <a:gd name="T1" fmla="*/ 9 h 785"/>
                  <a:gd name="T2" fmla="*/ 3 w 105"/>
                  <a:gd name="T3" fmla="*/ 9 h 785"/>
                  <a:gd name="T4" fmla="*/ 4 w 105"/>
                  <a:gd name="T5" fmla="*/ 8 h 785"/>
                  <a:gd name="T6" fmla="*/ 7 w 105"/>
                  <a:gd name="T7" fmla="*/ 7 h 785"/>
                  <a:gd name="T8" fmla="*/ 9 w 105"/>
                  <a:gd name="T9" fmla="*/ 7 h 785"/>
                  <a:gd name="T10" fmla="*/ 11 w 105"/>
                  <a:gd name="T11" fmla="*/ 6 h 785"/>
                  <a:gd name="T12" fmla="*/ 13 w 105"/>
                  <a:gd name="T13" fmla="*/ 6 h 785"/>
                  <a:gd name="T14" fmla="*/ 15 w 105"/>
                  <a:gd name="T15" fmla="*/ 5 h 785"/>
                  <a:gd name="T16" fmla="*/ 17 w 105"/>
                  <a:gd name="T17" fmla="*/ 5 h 785"/>
                  <a:gd name="T18" fmla="*/ 20 w 105"/>
                  <a:gd name="T19" fmla="*/ 4 h 785"/>
                  <a:gd name="T20" fmla="*/ 22 w 105"/>
                  <a:gd name="T21" fmla="*/ 4 h 785"/>
                  <a:gd name="T22" fmla="*/ 24 w 105"/>
                  <a:gd name="T23" fmla="*/ 3 h 785"/>
                  <a:gd name="T24" fmla="*/ 26 w 105"/>
                  <a:gd name="T25" fmla="*/ 2 h 785"/>
                  <a:gd name="T26" fmla="*/ 28 w 105"/>
                  <a:gd name="T27" fmla="*/ 2 h 785"/>
                  <a:gd name="T28" fmla="*/ 30 w 105"/>
                  <a:gd name="T29" fmla="*/ 1 h 785"/>
                  <a:gd name="T30" fmla="*/ 33 w 105"/>
                  <a:gd name="T31" fmla="*/ 0 h 785"/>
                  <a:gd name="T32" fmla="*/ 35 w 105"/>
                  <a:gd name="T33" fmla="*/ 0 h 785"/>
                  <a:gd name="T34" fmla="*/ 37 w 105"/>
                  <a:gd name="T35" fmla="*/ 785 h 785"/>
                  <a:gd name="T36" fmla="*/ 39 w 105"/>
                  <a:gd name="T37" fmla="*/ 785 h 785"/>
                  <a:gd name="T38" fmla="*/ 41 w 105"/>
                  <a:gd name="T39" fmla="*/ 785 h 785"/>
                  <a:gd name="T40" fmla="*/ 43 w 105"/>
                  <a:gd name="T41" fmla="*/ 784 h 785"/>
                  <a:gd name="T42" fmla="*/ 45 w 105"/>
                  <a:gd name="T43" fmla="*/ 783 h 785"/>
                  <a:gd name="T44" fmla="*/ 47 w 105"/>
                  <a:gd name="T45" fmla="*/ 783 h 785"/>
                  <a:gd name="T46" fmla="*/ 50 w 105"/>
                  <a:gd name="T47" fmla="*/ 782 h 785"/>
                  <a:gd name="T48" fmla="*/ 52 w 105"/>
                  <a:gd name="T49" fmla="*/ 781 h 785"/>
                  <a:gd name="T50" fmla="*/ 54 w 105"/>
                  <a:gd name="T51" fmla="*/ 781 h 785"/>
                  <a:gd name="T52" fmla="*/ 56 w 105"/>
                  <a:gd name="T53" fmla="*/ 780 h 785"/>
                  <a:gd name="T54" fmla="*/ 58 w 105"/>
                  <a:gd name="T55" fmla="*/ 780 h 785"/>
                  <a:gd name="T56" fmla="*/ 60 w 105"/>
                  <a:gd name="T57" fmla="*/ 779 h 785"/>
                  <a:gd name="T58" fmla="*/ 63 w 105"/>
                  <a:gd name="T59" fmla="*/ 779 h 785"/>
                  <a:gd name="T60" fmla="*/ 65 w 105"/>
                  <a:gd name="T61" fmla="*/ 778 h 785"/>
                  <a:gd name="T62" fmla="*/ 67 w 105"/>
                  <a:gd name="T63" fmla="*/ 778 h 785"/>
                  <a:gd name="T64" fmla="*/ 69 w 105"/>
                  <a:gd name="T65" fmla="*/ 777 h 785"/>
                  <a:gd name="T66" fmla="*/ 71 w 105"/>
                  <a:gd name="T67" fmla="*/ 776 h 785"/>
                  <a:gd name="T68" fmla="*/ 73 w 105"/>
                  <a:gd name="T69" fmla="*/ 776 h 785"/>
                  <a:gd name="T70" fmla="*/ 75 w 105"/>
                  <a:gd name="T71" fmla="*/ 775 h 785"/>
                  <a:gd name="T72" fmla="*/ 77 w 105"/>
                  <a:gd name="T73" fmla="*/ 775 h 785"/>
                  <a:gd name="T74" fmla="*/ 80 w 105"/>
                  <a:gd name="T75" fmla="*/ 774 h 785"/>
                  <a:gd name="T76" fmla="*/ 82 w 105"/>
                  <a:gd name="T77" fmla="*/ 774 h 785"/>
                  <a:gd name="T78" fmla="*/ 84 w 105"/>
                  <a:gd name="T79" fmla="*/ 773 h 785"/>
                  <a:gd name="T80" fmla="*/ 86 w 105"/>
                  <a:gd name="T81" fmla="*/ 772 h 785"/>
                  <a:gd name="T82" fmla="*/ 88 w 105"/>
                  <a:gd name="T83" fmla="*/ 772 h 785"/>
                  <a:gd name="T84" fmla="*/ 90 w 105"/>
                  <a:gd name="T85" fmla="*/ 771 h 785"/>
                  <a:gd name="T86" fmla="*/ 92 w 105"/>
                  <a:gd name="T87" fmla="*/ 770 h 785"/>
                  <a:gd name="T88" fmla="*/ 95 w 105"/>
                  <a:gd name="T89" fmla="*/ 770 h 785"/>
                  <a:gd name="T90" fmla="*/ 97 w 105"/>
                  <a:gd name="T91" fmla="*/ 769 h 785"/>
                  <a:gd name="T92" fmla="*/ 99 w 105"/>
                  <a:gd name="T93" fmla="*/ 769 h 785"/>
                  <a:gd name="T94" fmla="*/ 101 w 105"/>
                  <a:gd name="T95" fmla="*/ 769 h 785"/>
                  <a:gd name="T96" fmla="*/ 103 w 105"/>
                  <a:gd name="T97" fmla="*/ 768 h 785"/>
                  <a:gd name="T98" fmla="*/ 105 w 105"/>
                  <a:gd name="T99" fmla="*/ 767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785">
                    <a:moveTo>
                      <a:pt x="0" y="9"/>
                    </a:moveTo>
                    <a:lnTo>
                      <a:pt x="3" y="9"/>
                    </a:lnTo>
                    <a:lnTo>
                      <a:pt x="4" y="8"/>
                    </a:lnTo>
                    <a:lnTo>
                      <a:pt x="7" y="7"/>
                    </a:lnTo>
                    <a:lnTo>
                      <a:pt x="9" y="7"/>
                    </a:lnTo>
                    <a:lnTo>
                      <a:pt x="11" y="6"/>
                    </a:lnTo>
                    <a:lnTo>
                      <a:pt x="13" y="6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20" y="4"/>
                    </a:lnTo>
                    <a:lnTo>
                      <a:pt x="22" y="4"/>
                    </a:lnTo>
                    <a:lnTo>
                      <a:pt x="24" y="3"/>
                    </a:lnTo>
                    <a:lnTo>
                      <a:pt x="26" y="2"/>
                    </a:lnTo>
                    <a:lnTo>
                      <a:pt x="28" y="2"/>
                    </a:lnTo>
                    <a:lnTo>
                      <a:pt x="30" y="1"/>
                    </a:lnTo>
                    <a:lnTo>
                      <a:pt x="33" y="0"/>
                    </a:lnTo>
                    <a:lnTo>
                      <a:pt x="35" y="0"/>
                    </a:lnTo>
                    <a:lnTo>
                      <a:pt x="37" y="785"/>
                    </a:lnTo>
                    <a:lnTo>
                      <a:pt x="39" y="785"/>
                    </a:lnTo>
                    <a:lnTo>
                      <a:pt x="41" y="785"/>
                    </a:lnTo>
                    <a:lnTo>
                      <a:pt x="43" y="784"/>
                    </a:lnTo>
                    <a:lnTo>
                      <a:pt x="45" y="783"/>
                    </a:lnTo>
                    <a:lnTo>
                      <a:pt x="47" y="783"/>
                    </a:lnTo>
                    <a:lnTo>
                      <a:pt x="50" y="782"/>
                    </a:lnTo>
                    <a:lnTo>
                      <a:pt x="52" y="781"/>
                    </a:lnTo>
                    <a:lnTo>
                      <a:pt x="54" y="781"/>
                    </a:lnTo>
                    <a:lnTo>
                      <a:pt x="56" y="780"/>
                    </a:lnTo>
                    <a:lnTo>
                      <a:pt x="58" y="780"/>
                    </a:lnTo>
                    <a:lnTo>
                      <a:pt x="60" y="779"/>
                    </a:lnTo>
                    <a:lnTo>
                      <a:pt x="63" y="779"/>
                    </a:lnTo>
                    <a:lnTo>
                      <a:pt x="65" y="778"/>
                    </a:lnTo>
                    <a:lnTo>
                      <a:pt x="67" y="778"/>
                    </a:lnTo>
                    <a:lnTo>
                      <a:pt x="69" y="777"/>
                    </a:lnTo>
                    <a:lnTo>
                      <a:pt x="71" y="776"/>
                    </a:lnTo>
                    <a:lnTo>
                      <a:pt x="73" y="776"/>
                    </a:lnTo>
                    <a:lnTo>
                      <a:pt x="75" y="775"/>
                    </a:lnTo>
                    <a:lnTo>
                      <a:pt x="77" y="775"/>
                    </a:lnTo>
                    <a:lnTo>
                      <a:pt x="80" y="774"/>
                    </a:lnTo>
                    <a:lnTo>
                      <a:pt x="82" y="774"/>
                    </a:lnTo>
                    <a:lnTo>
                      <a:pt x="84" y="773"/>
                    </a:lnTo>
                    <a:lnTo>
                      <a:pt x="86" y="772"/>
                    </a:lnTo>
                    <a:lnTo>
                      <a:pt x="88" y="772"/>
                    </a:lnTo>
                    <a:lnTo>
                      <a:pt x="90" y="771"/>
                    </a:lnTo>
                    <a:lnTo>
                      <a:pt x="92" y="770"/>
                    </a:lnTo>
                    <a:lnTo>
                      <a:pt x="95" y="770"/>
                    </a:lnTo>
                    <a:lnTo>
                      <a:pt x="97" y="769"/>
                    </a:lnTo>
                    <a:lnTo>
                      <a:pt x="99" y="769"/>
                    </a:lnTo>
                    <a:lnTo>
                      <a:pt x="101" y="769"/>
                    </a:lnTo>
                    <a:lnTo>
                      <a:pt x="103" y="768"/>
                    </a:lnTo>
                    <a:lnTo>
                      <a:pt x="105" y="767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16" name="Freeform 647"/>
              <p:cNvSpPr>
                <a:spLocks/>
              </p:cNvSpPr>
              <p:nvPr/>
            </p:nvSpPr>
            <p:spPr bwMode="auto">
              <a:xfrm>
                <a:off x="7366411" y="3720111"/>
                <a:ext cx="143267" cy="37772"/>
              </a:xfrm>
              <a:custGeom>
                <a:avLst/>
                <a:gdLst>
                  <a:gd name="T0" fmla="*/ 0 w 105"/>
                  <a:gd name="T1" fmla="*/ 28 h 28"/>
                  <a:gd name="T2" fmla="*/ 2 w 105"/>
                  <a:gd name="T3" fmla="*/ 28 h 28"/>
                  <a:gd name="T4" fmla="*/ 4 w 105"/>
                  <a:gd name="T5" fmla="*/ 27 h 28"/>
                  <a:gd name="T6" fmla="*/ 7 w 105"/>
                  <a:gd name="T7" fmla="*/ 26 h 28"/>
                  <a:gd name="T8" fmla="*/ 9 w 105"/>
                  <a:gd name="T9" fmla="*/ 26 h 28"/>
                  <a:gd name="T10" fmla="*/ 11 w 105"/>
                  <a:gd name="T11" fmla="*/ 25 h 28"/>
                  <a:gd name="T12" fmla="*/ 13 w 105"/>
                  <a:gd name="T13" fmla="*/ 25 h 28"/>
                  <a:gd name="T14" fmla="*/ 15 w 105"/>
                  <a:gd name="T15" fmla="*/ 24 h 28"/>
                  <a:gd name="T16" fmla="*/ 17 w 105"/>
                  <a:gd name="T17" fmla="*/ 24 h 28"/>
                  <a:gd name="T18" fmla="*/ 20 w 105"/>
                  <a:gd name="T19" fmla="*/ 23 h 28"/>
                  <a:gd name="T20" fmla="*/ 22 w 105"/>
                  <a:gd name="T21" fmla="*/ 23 h 28"/>
                  <a:gd name="T22" fmla="*/ 24 w 105"/>
                  <a:gd name="T23" fmla="*/ 22 h 28"/>
                  <a:gd name="T24" fmla="*/ 26 w 105"/>
                  <a:gd name="T25" fmla="*/ 21 h 28"/>
                  <a:gd name="T26" fmla="*/ 28 w 105"/>
                  <a:gd name="T27" fmla="*/ 21 h 28"/>
                  <a:gd name="T28" fmla="*/ 30 w 105"/>
                  <a:gd name="T29" fmla="*/ 20 h 28"/>
                  <a:gd name="T30" fmla="*/ 33 w 105"/>
                  <a:gd name="T31" fmla="*/ 20 h 28"/>
                  <a:gd name="T32" fmla="*/ 34 w 105"/>
                  <a:gd name="T33" fmla="*/ 19 h 28"/>
                  <a:gd name="T34" fmla="*/ 37 w 105"/>
                  <a:gd name="T35" fmla="*/ 19 h 28"/>
                  <a:gd name="T36" fmla="*/ 39 w 105"/>
                  <a:gd name="T37" fmla="*/ 18 h 28"/>
                  <a:gd name="T38" fmla="*/ 41 w 105"/>
                  <a:gd name="T39" fmla="*/ 17 h 28"/>
                  <a:gd name="T40" fmla="*/ 43 w 105"/>
                  <a:gd name="T41" fmla="*/ 17 h 28"/>
                  <a:gd name="T42" fmla="*/ 45 w 105"/>
                  <a:gd name="T43" fmla="*/ 16 h 28"/>
                  <a:gd name="T44" fmla="*/ 47 w 105"/>
                  <a:gd name="T45" fmla="*/ 16 h 28"/>
                  <a:gd name="T46" fmla="*/ 50 w 105"/>
                  <a:gd name="T47" fmla="*/ 15 h 28"/>
                  <a:gd name="T48" fmla="*/ 52 w 105"/>
                  <a:gd name="T49" fmla="*/ 15 h 28"/>
                  <a:gd name="T50" fmla="*/ 54 w 105"/>
                  <a:gd name="T51" fmla="*/ 14 h 28"/>
                  <a:gd name="T52" fmla="*/ 56 w 105"/>
                  <a:gd name="T53" fmla="*/ 14 h 28"/>
                  <a:gd name="T54" fmla="*/ 58 w 105"/>
                  <a:gd name="T55" fmla="*/ 13 h 28"/>
                  <a:gd name="T56" fmla="*/ 60 w 105"/>
                  <a:gd name="T57" fmla="*/ 12 h 28"/>
                  <a:gd name="T58" fmla="*/ 63 w 105"/>
                  <a:gd name="T59" fmla="*/ 12 h 28"/>
                  <a:gd name="T60" fmla="*/ 65 w 105"/>
                  <a:gd name="T61" fmla="*/ 11 h 28"/>
                  <a:gd name="T62" fmla="*/ 67 w 105"/>
                  <a:gd name="T63" fmla="*/ 10 h 28"/>
                  <a:gd name="T64" fmla="*/ 69 w 105"/>
                  <a:gd name="T65" fmla="*/ 10 h 28"/>
                  <a:gd name="T66" fmla="*/ 71 w 105"/>
                  <a:gd name="T67" fmla="*/ 9 h 28"/>
                  <a:gd name="T68" fmla="*/ 73 w 105"/>
                  <a:gd name="T69" fmla="*/ 9 h 28"/>
                  <a:gd name="T70" fmla="*/ 75 w 105"/>
                  <a:gd name="T71" fmla="*/ 8 h 28"/>
                  <a:gd name="T72" fmla="*/ 77 w 105"/>
                  <a:gd name="T73" fmla="*/ 8 h 28"/>
                  <a:gd name="T74" fmla="*/ 80 w 105"/>
                  <a:gd name="T75" fmla="*/ 7 h 28"/>
                  <a:gd name="T76" fmla="*/ 82 w 105"/>
                  <a:gd name="T77" fmla="*/ 7 h 28"/>
                  <a:gd name="T78" fmla="*/ 84 w 105"/>
                  <a:gd name="T79" fmla="*/ 6 h 28"/>
                  <a:gd name="T80" fmla="*/ 86 w 105"/>
                  <a:gd name="T81" fmla="*/ 5 h 28"/>
                  <a:gd name="T82" fmla="*/ 88 w 105"/>
                  <a:gd name="T83" fmla="*/ 5 h 28"/>
                  <a:gd name="T84" fmla="*/ 90 w 105"/>
                  <a:gd name="T85" fmla="*/ 4 h 28"/>
                  <a:gd name="T86" fmla="*/ 93 w 105"/>
                  <a:gd name="T87" fmla="*/ 4 h 28"/>
                  <a:gd name="T88" fmla="*/ 95 w 105"/>
                  <a:gd name="T89" fmla="*/ 3 h 28"/>
                  <a:gd name="T90" fmla="*/ 97 w 105"/>
                  <a:gd name="T91" fmla="*/ 3 h 28"/>
                  <a:gd name="T92" fmla="*/ 99 w 105"/>
                  <a:gd name="T93" fmla="*/ 2 h 28"/>
                  <a:gd name="T94" fmla="*/ 101 w 105"/>
                  <a:gd name="T95" fmla="*/ 1 h 28"/>
                  <a:gd name="T96" fmla="*/ 103 w 105"/>
                  <a:gd name="T97" fmla="*/ 1 h 28"/>
                  <a:gd name="T98" fmla="*/ 105 w 105"/>
                  <a:gd name="T9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28">
                    <a:moveTo>
                      <a:pt x="0" y="28"/>
                    </a:moveTo>
                    <a:lnTo>
                      <a:pt x="2" y="28"/>
                    </a:lnTo>
                    <a:lnTo>
                      <a:pt x="4" y="27"/>
                    </a:lnTo>
                    <a:lnTo>
                      <a:pt x="7" y="26"/>
                    </a:lnTo>
                    <a:lnTo>
                      <a:pt x="9" y="26"/>
                    </a:lnTo>
                    <a:lnTo>
                      <a:pt x="11" y="25"/>
                    </a:lnTo>
                    <a:lnTo>
                      <a:pt x="13" y="25"/>
                    </a:lnTo>
                    <a:lnTo>
                      <a:pt x="15" y="24"/>
                    </a:lnTo>
                    <a:lnTo>
                      <a:pt x="17" y="24"/>
                    </a:lnTo>
                    <a:lnTo>
                      <a:pt x="20" y="23"/>
                    </a:lnTo>
                    <a:lnTo>
                      <a:pt x="22" y="23"/>
                    </a:lnTo>
                    <a:lnTo>
                      <a:pt x="24" y="22"/>
                    </a:lnTo>
                    <a:lnTo>
                      <a:pt x="26" y="21"/>
                    </a:lnTo>
                    <a:lnTo>
                      <a:pt x="28" y="21"/>
                    </a:lnTo>
                    <a:lnTo>
                      <a:pt x="30" y="20"/>
                    </a:lnTo>
                    <a:lnTo>
                      <a:pt x="33" y="20"/>
                    </a:lnTo>
                    <a:lnTo>
                      <a:pt x="34" y="19"/>
                    </a:lnTo>
                    <a:lnTo>
                      <a:pt x="37" y="19"/>
                    </a:lnTo>
                    <a:lnTo>
                      <a:pt x="39" y="18"/>
                    </a:lnTo>
                    <a:lnTo>
                      <a:pt x="41" y="17"/>
                    </a:lnTo>
                    <a:lnTo>
                      <a:pt x="43" y="17"/>
                    </a:lnTo>
                    <a:lnTo>
                      <a:pt x="45" y="16"/>
                    </a:lnTo>
                    <a:lnTo>
                      <a:pt x="47" y="16"/>
                    </a:lnTo>
                    <a:lnTo>
                      <a:pt x="50" y="15"/>
                    </a:lnTo>
                    <a:lnTo>
                      <a:pt x="52" y="15"/>
                    </a:lnTo>
                    <a:lnTo>
                      <a:pt x="54" y="14"/>
                    </a:lnTo>
                    <a:lnTo>
                      <a:pt x="56" y="14"/>
                    </a:lnTo>
                    <a:lnTo>
                      <a:pt x="58" y="13"/>
                    </a:lnTo>
                    <a:lnTo>
                      <a:pt x="60" y="12"/>
                    </a:lnTo>
                    <a:lnTo>
                      <a:pt x="63" y="12"/>
                    </a:lnTo>
                    <a:lnTo>
                      <a:pt x="65" y="11"/>
                    </a:lnTo>
                    <a:lnTo>
                      <a:pt x="67" y="10"/>
                    </a:lnTo>
                    <a:lnTo>
                      <a:pt x="69" y="10"/>
                    </a:lnTo>
                    <a:lnTo>
                      <a:pt x="71" y="9"/>
                    </a:lnTo>
                    <a:lnTo>
                      <a:pt x="73" y="9"/>
                    </a:lnTo>
                    <a:lnTo>
                      <a:pt x="75" y="8"/>
                    </a:lnTo>
                    <a:lnTo>
                      <a:pt x="77" y="8"/>
                    </a:lnTo>
                    <a:lnTo>
                      <a:pt x="80" y="7"/>
                    </a:lnTo>
                    <a:lnTo>
                      <a:pt x="82" y="7"/>
                    </a:lnTo>
                    <a:lnTo>
                      <a:pt x="84" y="6"/>
                    </a:lnTo>
                    <a:lnTo>
                      <a:pt x="86" y="5"/>
                    </a:lnTo>
                    <a:lnTo>
                      <a:pt x="88" y="5"/>
                    </a:lnTo>
                    <a:lnTo>
                      <a:pt x="90" y="4"/>
                    </a:lnTo>
                    <a:lnTo>
                      <a:pt x="93" y="4"/>
                    </a:lnTo>
                    <a:lnTo>
                      <a:pt x="95" y="3"/>
                    </a:lnTo>
                    <a:lnTo>
                      <a:pt x="97" y="3"/>
                    </a:lnTo>
                    <a:lnTo>
                      <a:pt x="99" y="2"/>
                    </a:lnTo>
                    <a:lnTo>
                      <a:pt x="101" y="1"/>
                    </a:lnTo>
                    <a:lnTo>
                      <a:pt x="103" y="1"/>
                    </a:lnTo>
                    <a:lnTo>
                      <a:pt x="105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17" name="Freeform 648"/>
              <p:cNvSpPr>
                <a:spLocks/>
              </p:cNvSpPr>
              <p:nvPr/>
            </p:nvSpPr>
            <p:spPr bwMode="auto">
              <a:xfrm>
                <a:off x="7509677" y="2634176"/>
                <a:ext cx="143267" cy="1085935"/>
              </a:xfrm>
              <a:custGeom>
                <a:avLst/>
                <a:gdLst>
                  <a:gd name="T0" fmla="*/ 0 w 105"/>
                  <a:gd name="T1" fmla="*/ 805 h 805"/>
                  <a:gd name="T2" fmla="*/ 2 w 105"/>
                  <a:gd name="T3" fmla="*/ 805 h 805"/>
                  <a:gd name="T4" fmla="*/ 5 w 105"/>
                  <a:gd name="T5" fmla="*/ 804 h 805"/>
                  <a:gd name="T6" fmla="*/ 7 w 105"/>
                  <a:gd name="T7" fmla="*/ 804 h 805"/>
                  <a:gd name="T8" fmla="*/ 9 w 105"/>
                  <a:gd name="T9" fmla="*/ 803 h 805"/>
                  <a:gd name="T10" fmla="*/ 11 w 105"/>
                  <a:gd name="T11" fmla="*/ 803 h 805"/>
                  <a:gd name="T12" fmla="*/ 13 w 105"/>
                  <a:gd name="T13" fmla="*/ 802 h 805"/>
                  <a:gd name="T14" fmla="*/ 15 w 105"/>
                  <a:gd name="T15" fmla="*/ 801 h 805"/>
                  <a:gd name="T16" fmla="*/ 18 w 105"/>
                  <a:gd name="T17" fmla="*/ 801 h 805"/>
                  <a:gd name="T18" fmla="*/ 20 w 105"/>
                  <a:gd name="T19" fmla="*/ 14 h 805"/>
                  <a:gd name="T20" fmla="*/ 22 w 105"/>
                  <a:gd name="T21" fmla="*/ 13 h 805"/>
                  <a:gd name="T22" fmla="*/ 24 w 105"/>
                  <a:gd name="T23" fmla="*/ 13 h 805"/>
                  <a:gd name="T24" fmla="*/ 26 w 105"/>
                  <a:gd name="T25" fmla="*/ 12 h 805"/>
                  <a:gd name="T26" fmla="*/ 28 w 105"/>
                  <a:gd name="T27" fmla="*/ 12 h 805"/>
                  <a:gd name="T28" fmla="*/ 31 w 105"/>
                  <a:gd name="T29" fmla="*/ 11 h 805"/>
                  <a:gd name="T30" fmla="*/ 32 w 105"/>
                  <a:gd name="T31" fmla="*/ 11 h 805"/>
                  <a:gd name="T32" fmla="*/ 35 w 105"/>
                  <a:gd name="T33" fmla="*/ 10 h 805"/>
                  <a:gd name="T34" fmla="*/ 37 w 105"/>
                  <a:gd name="T35" fmla="*/ 9 h 805"/>
                  <a:gd name="T36" fmla="*/ 39 w 105"/>
                  <a:gd name="T37" fmla="*/ 9 h 805"/>
                  <a:gd name="T38" fmla="*/ 41 w 105"/>
                  <a:gd name="T39" fmla="*/ 8 h 805"/>
                  <a:gd name="T40" fmla="*/ 43 w 105"/>
                  <a:gd name="T41" fmla="*/ 8 h 805"/>
                  <a:gd name="T42" fmla="*/ 45 w 105"/>
                  <a:gd name="T43" fmla="*/ 7 h 805"/>
                  <a:gd name="T44" fmla="*/ 48 w 105"/>
                  <a:gd name="T45" fmla="*/ 7 h 805"/>
                  <a:gd name="T46" fmla="*/ 50 w 105"/>
                  <a:gd name="T47" fmla="*/ 6 h 805"/>
                  <a:gd name="T48" fmla="*/ 52 w 105"/>
                  <a:gd name="T49" fmla="*/ 6 h 805"/>
                  <a:gd name="T50" fmla="*/ 54 w 105"/>
                  <a:gd name="T51" fmla="*/ 5 h 805"/>
                  <a:gd name="T52" fmla="*/ 56 w 105"/>
                  <a:gd name="T53" fmla="*/ 4 h 805"/>
                  <a:gd name="T54" fmla="*/ 58 w 105"/>
                  <a:gd name="T55" fmla="*/ 4 h 805"/>
                  <a:gd name="T56" fmla="*/ 61 w 105"/>
                  <a:gd name="T57" fmla="*/ 3 h 805"/>
                  <a:gd name="T58" fmla="*/ 63 w 105"/>
                  <a:gd name="T59" fmla="*/ 2 h 805"/>
                  <a:gd name="T60" fmla="*/ 65 w 105"/>
                  <a:gd name="T61" fmla="*/ 2 h 805"/>
                  <a:gd name="T62" fmla="*/ 67 w 105"/>
                  <a:gd name="T63" fmla="*/ 2 h 805"/>
                  <a:gd name="T64" fmla="*/ 69 w 105"/>
                  <a:gd name="T65" fmla="*/ 1 h 805"/>
                  <a:gd name="T66" fmla="*/ 71 w 105"/>
                  <a:gd name="T67" fmla="*/ 1 h 805"/>
                  <a:gd name="T68" fmla="*/ 73 w 105"/>
                  <a:gd name="T69" fmla="*/ 0 h 805"/>
                  <a:gd name="T70" fmla="*/ 75 w 105"/>
                  <a:gd name="T71" fmla="*/ 785 h 805"/>
                  <a:gd name="T72" fmla="*/ 78 w 105"/>
                  <a:gd name="T73" fmla="*/ 785 h 805"/>
                  <a:gd name="T74" fmla="*/ 80 w 105"/>
                  <a:gd name="T75" fmla="*/ 784 h 805"/>
                  <a:gd name="T76" fmla="*/ 82 w 105"/>
                  <a:gd name="T77" fmla="*/ 783 h 805"/>
                  <a:gd name="T78" fmla="*/ 84 w 105"/>
                  <a:gd name="T79" fmla="*/ 783 h 805"/>
                  <a:gd name="T80" fmla="*/ 86 w 105"/>
                  <a:gd name="T81" fmla="*/ 782 h 805"/>
                  <a:gd name="T82" fmla="*/ 88 w 105"/>
                  <a:gd name="T83" fmla="*/ 782 h 805"/>
                  <a:gd name="T84" fmla="*/ 91 w 105"/>
                  <a:gd name="T85" fmla="*/ 781 h 805"/>
                  <a:gd name="T86" fmla="*/ 93 w 105"/>
                  <a:gd name="T87" fmla="*/ 781 h 805"/>
                  <a:gd name="T88" fmla="*/ 95 w 105"/>
                  <a:gd name="T89" fmla="*/ 780 h 805"/>
                  <a:gd name="T90" fmla="*/ 97 w 105"/>
                  <a:gd name="T91" fmla="*/ 780 h 805"/>
                  <a:gd name="T92" fmla="*/ 99 w 105"/>
                  <a:gd name="T93" fmla="*/ 779 h 805"/>
                  <a:gd name="T94" fmla="*/ 101 w 105"/>
                  <a:gd name="T95" fmla="*/ 778 h 805"/>
                  <a:gd name="T96" fmla="*/ 103 w 105"/>
                  <a:gd name="T97" fmla="*/ 778 h 805"/>
                  <a:gd name="T98" fmla="*/ 105 w 105"/>
                  <a:gd name="T99" fmla="*/ 777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805">
                    <a:moveTo>
                      <a:pt x="0" y="805"/>
                    </a:moveTo>
                    <a:lnTo>
                      <a:pt x="2" y="805"/>
                    </a:lnTo>
                    <a:lnTo>
                      <a:pt x="5" y="804"/>
                    </a:lnTo>
                    <a:lnTo>
                      <a:pt x="7" y="804"/>
                    </a:lnTo>
                    <a:lnTo>
                      <a:pt x="9" y="803"/>
                    </a:lnTo>
                    <a:lnTo>
                      <a:pt x="11" y="803"/>
                    </a:lnTo>
                    <a:lnTo>
                      <a:pt x="13" y="802"/>
                    </a:lnTo>
                    <a:lnTo>
                      <a:pt x="15" y="801"/>
                    </a:lnTo>
                    <a:lnTo>
                      <a:pt x="18" y="801"/>
                    </a:lnTo>
                    <a:lnTo>
                      <a:pt x="20" y="14"/>
                    </a:lnTo>
                    <a:lnTo>
                      <a:pt x="22" y="13"/>
                    </a:lnTo>
                    <a:lnTo>
                      <a:pt x="24" y="13"/>
                    </a:lnTo>
                    <a:lnTo>
                      <a:pt x="26" y="12"/>
                    </a:lnTo>
                    <a:lnTo>
                      <a:pt x="28" y="12"/>
                    </a:lnTo>
                    <a:lnTo>
                      <a:pt x="31" y="11"/>
                    </a:lnTo>
                    <a:lnTo>
                      <a:pt x="32" y="11"/>
                    </a:lnTo>
                    <a:lnTo>
                      <a:pt x="35" y="10"/>
                    </a:lnTo>
                    <a:lnTo>
                      <a:pt x="37" y="9"/>
                    </a:lnTo>
                    <a:lnTo>
                      <a:pt x="39" y="9"/>
                    </a:lnTo>
                    <a:lnTo>
                      <a:pt x="41" y="8"/>
                    </a:lnTo>
                    <a:lnTo>
                      <a:pt x="43" y="8"/>
                    </a:lnTo>
                    <a:lnTo>
                      <a:pt x="45" y="7"/>
                    </a:lnTo>
                    <a:lnTo>
                      <a:pt x="48" y="7"/>
                    </a:lnTo>
                    <a:lnTo>
                      <a:pt x="50" y="6"/>
                    </a:lnTo>
                    <a:lnTo>
                      <a:pt x="52" y="6"/>
                    </a:lnTo>
                    <a:lnTo>
                      <a:pt x="54" y="5"/>
                    </a:lnTo>
                    <a:lnTo>
                      <a:pt x="56" y="4"/>
                    </a:lnTo>
                    <a:lnTo>
                      <a:pt x="58" y="4"/>
                    </a:lnTo>
                    <a:lnTo>
                      <a:pt x="61" y="3"/>
                    </a:lnTo>
                    <a:lnTo>
                      <a:pt x="63" y="2"/>
                    </a:lnTo>
                    <a:lnTo>
                      <a:pt x="65" y="2"/>
                    </a:lnTo>
                    <a:lnTo>
                      <a:pt x="67" y="2"/>
                    </a:lnTo>
                    <a:lnTo>
                      <a:pt x="69" y="1"/>
                    </a:lnTo>
                    <a:lnTo>
                      <a:pt x="71" y="1"/>
                    </a:lnTo>
                    <a:lnTo>
                      <a:pt x="73" y="0"/>
                    </a:lnTo>
                    <a:lnTo>
                      <a:pt x="75" y="785"/>
                    </a:lnTo>
                    <a:lnTo>
                      <a:pt x="78" y="785"/>
                    </a:lnTo>
                    <a:lnTo>
                      <a:pt x="80" y="784"/>
                    </a:lnTo>
                    <a:lnTo>
                      <a:pt x="82" y="783"/>
                    </a:lnTo>
                    <a:lnTo>
                      <a:pt x="84" y="783"/>
                    </a:lnTo>
                    <a:lnTo>
                      <a:pt x="86" y="782"/>
                    </a:lnTo>
                    <a:lnTo>
                      <a:pt x="88" y="782"/>
                    </a:lnTo>
                    <a:lnTo>
                      <a:pt x="91" y="781"/>
                    </a:lnTo>
                    <a:lnTo>
                      <a:pt x="93" y="781"/>
                    </a:lnTo>
                    <a:lnTo>
                      <a:pt x="95" y="780"/>
                    </a:lnTo>
                    <a:lnTo>
                      <a:pt x="97" y="780"/>
                    </a:lnTo>
                    <a:lnTo>
                      <a:pt x="99" y="779"/>
                    </a:lnTo>
                    <a:lnTo>
                      <a:pt x="101" y="778"/>
                    </a:lnTo>
                    <a:lnTo>
                      <a:pt x="103" y="778"/>
                    </a:lnTo>
                    <a:lnTo>
                      <a:pt x="105" y="777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18" name="Freeform 649"/>
              <p:cNvSpPr>
                <a:spLocks/>
              </p:cNvSpPr>
              <p:nvPr/>
            </p:nvSpPr>
            <p:spPr bwMode="auto">
              <a:xfrm>
                <a:off x="7652945" y="3644568"/>
                <a:ext cx="144631" cy="37772"/>
              </a:xfrm>
              <a:custGeom>
                <a:avLst/>
                <a:gdLst>
                  <a:gd name="T0" fmla="*/ 0 w 106"/>
                  <a:gd name="T1" fmla="*/ 28 h 28"/>
                  <a:gd name="T2" fmla="*/ 3 w 106"/>
                  <a:gd name="T3" fmla="*/ 28 h 28"/>
                  <a:gd name="T4" fmla="*/ 5 w 106"/>
                  <a:gd name="T5" fmla="*/ 27 h 28"/>
                  <a:gd name="T6" fmla="*/ 7 w 106"/>
                  <a:gd name="T7" fmla="*/ 27 h 28"/>
                  <a:gd name="T8" fmla="*/ 9 w 106"/>
                  <a:gd name="T9" fmla="*/ 26 h 28"/>
                  <a:gd name="T10" fmla="*/ 11 w 106"/>
                  <a:gd name="T11" fmla="*/ 25 h 28"/>
                  <a:gd name="T12" fmla="*/ 13 w 106"/>
                  <a:gd name="T13" fmla="*/ 25 h 28"/>
                  <a:gd name="T14" fmla="*/ 16 w 106"/>
                  <a:gd name="T15" fmla="*/ 24 h 28"/>
                  <a:gd name="T16" fmla="*/ 18 w 106"/>
                  <a:gd name="T17" fmla="*/ 24 h 28"/>
                  <a:gd name="T18" fmla="*/ 20 w 106"/>
                  <a:gd name="T19" fmla="*/ 23 h 28"/>
                  <a:gd name="T20" fmla="*/ 22 w 106"/>
                  <a:gd name="T21" fmla="*/ 23 h 28"/>
                  <a:gd name="T22" fmla="*/ 24 w 106"/>
                  <a:gd name="T23" fmla="*/ 22 h 28"/>
                  <a:gd name="T24" fmla="*/ 26 w 106"/>
                  <a:gd name="T25" fmla="*/ 22 h 28"/>
                  <a:gd name="T26" fmla="*/ 29 w 106"/>
                  <a:gd name="T27" fmla="*/ 21 h 28"/>
                  <a:gd name="T28" fmla="*/ 30 w 106"/>
                  <a:gd name="T29" fmla="*/ 20 h 28"/>
                  <a:gd name="T30" fmla="*/ 33 w 106"/>
                  <a:gd name="T31" fmla="*/ 20 h 28"/>
                  <a:gd name="T32" fmla="*/ 35 w 106"/>
                  <a:gd name="T33" fmla="*/ 19 h 28"/>
                  <a:gd name="T34" fmla="*/ 37 w 106"/>
                  <a:gd name="T35" fmla="*/ 18 h 28"/>
                  <a:gd name="T36" fmla="*/ 39 w 106"/>
                  <a:gd name="T37" fmla="*/ 18 h 28"/>
                  <a:gd name="T38" fmla="*/ 41 w 106"/>
                  <a:gd name="T39" fmla="*/ 17 h 28"/>
                  <a:gd name="T40" fmla="*/ 43 w 106"/>
                  <a:gd name="T41" fmla="*/ 17 h 28"/>
                  <a:gd name="T42" fmla="*/ 46 w 106"/>
                  <a:gd name="T43" fmla="*/ 16 h 28"/>
                  <a:gd name="T44" fmla="*/ 48 w 106"/>
                  <a:gd name="T45" fmla="*/ 16 h 28"/>
                  <a:gd name="T46" fmla="*/ 50 w 106"/>
                  <a:gd name="T47" fmla="*/ 15 h 28"/>
                  <a:gd name="T48" fmla="*/ 52 w 106"/>
                  <a:gd name="T49" fmla="*/ 15 h 28"/>
                  <a:gd name="T50" fmla="*/ 54 w 106"/>
                  <a:gd name="T51" fmla="*/ 14 h 28"/>
                  <a:gd name="T52" fmla="*/ 56 w 106"/>
                  <a:gd name="T53" fmla="*/ 13 h 28"/>
                  <a:gd name="T54" fmla="*/ 59 w 106"/>
                  <a:gd name="T55" fmla="*/ 13 h 28"/>
                  <a:gd name="T56" fmla="*/ 61 w 106"/>
                  <a:gd name="T57" fmla="*/ 12 h 28"/>
                  <a:gd name="T58" fmla="*/ 63 w 106"/>
                  <a:gd name="T59" fmla="*/ 12 h 28"/>
                  <a:gd name="T60" fmla="*/ 65 w 106"/>
                  <a:gd name="T61" fmla="*/ 11 h 28"/>
                  <a:gd name="T62" fmla="*/ 67 w 106"/>
                  <a:gd name="T63" fmla="*/ 11 h 28"/>
                  <a:gd name="T64" fmla="*/ 69 w 106"/>
                  <a:gd name="T65" fmla="*/ 10 h 28"/>
                  <a:gd name="T66" fmla="*/ 71 w 106"/>
                  <a:gd name="T67" fmla="*/ 10 h 28"/>
                  <a:gd name="T68" fmla="*/ 73 w 106"/>
                  <a:gd name="T69" fmla="*/ 9 h 28"/>
                  <a:gd name="T70" fmla="*/ 76 w 106"/>
                  <a:gd name="T71" fmla="*/ 8 h 28"/>
                  <a:gd name="T72" fmla="*/ 78 w 106"/>
                  <a:gd name="T73" fmla="*/ 8 h 28"/>
                  <a:gd name="T74" fmla="*/ 80 w 106"/>
                  <a:gd name="T75" fmla="*/ 7 h 28"/>
                  <a:gd name="T76" fmla="*/ 82 w 106"/>
                  <a:gd name="T77" fmla="*/ 7 h 28"/>
                  <a:gd name="T78" fmla="*/ 84 w 106"/>
                  <a:gd name="T79" fmla="*/ 6 h 28"/>
                  <a:gd name="T80" fmla="*/ 86 w 106"/>
                  <a:gd name="T81" fmla="*/ 6 h 28"/>
                  <a:gd name="T82" fmla="*/ 89 w 106"/>
                  <a:gd name="T83" fmla="*/ 5 h 28"/>
                  <a:gd name="T84" fmla="*/ 91 w 106"/>
                  <a:gd name="T85" fmla="*/ 4 h 28"/>
                  <a:gd name="T86" fmla="*/ 93 w 106"/>
                  <a:gd name="T87" fmla="*/ 4 h 28"/>
                  <a:gd name="T88" fmla="*/ 95 w 106"/>
                  <a:gd name="T89" fmla="*/ 3 h 28"/>
                  <a:gd name="T90" fmla="*/ 97 w 106"/>
                  <a:gd name="T91" fmla="*/ 2 h 28"/>
                  <a:gd name="T92" fmla="*/ 99 w 106"/>
                  <a:gd name="T93" fmla="*/ 2 h 28"/>
                  <a:gd name="T94" fmla="*/ 101 w 106"/>
                  <a:gd name="T95" fmla="*/ 1 h 28"/>
                  <a:gd name="T96" fmla="*/ 103 w 106"/>
                  <a:gd name="T97" fmla="*/ 1 h 28"/>
                  <a:gd name="T98" fmla="*/ 106 w 106"/>
                  <a:gd name="T9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6" h="28">
                    <a:moveTo>
                      <a:pt x="0" y="28"/>
                    </a:moveTo>
                    <a:lnTo>
                      <a:pt x="3" y="28"/>
                    </a:lnTo>
                    <a:lnTo>
                      <a:pt x="5" y="27"/>
                    </a:lnTo>
                    <a:lnTo>
                      <a:pt x="7" y="27"/>
                    </a:lnTo>
                    <a:lnTo>
                      <a:pt x="9" y="26"/>
                    </a:lnTo>
                    <a:lnTo>
                      <a:pt x="11" y="25"/>
                    </a:lnTo>
                    <a:lnTo>
                      <a:pt x="13" y="25"/>
                    </a:lnTo>
                    <a:lnTo>
                      <a:pt x="16" y="24"/>
                    </a:lnTo>
                    <a:lnTo>
                      <a:pt x="18" y="24"/>
                    </a:lnTo>
                    <a:lnTo>
                      <a:pt x="20" y="23"/>
                    </a:lnTo>
                    <a:lnTo>
                      <a:pt x="22" y="23"/>
                    </a:lnTo>
                    <a:lnTo>
                      <a:pt x="24" y="22"/>
                    </a:lnTo>
                    <a:lnTo>
                      <a:pt x="26" y="22"/>
                    </a:lnTo>
                    <a:lnTo>
                      <a:pt x="29" y="21"/>
                    </a:lnTo>
                    <a:lnTo>
                      <a:pt x="30" y="20"/>
                    </a:lnTo>
                    <a:lnTo>
                      <a:pt x="33" y="20"/>
                    </a:lnTo>
                    <a:lnTo>
                      <a:pt x="35" y="19"/>
                    </a:lnTo>
                    <a:lnTo>
                      <a:pt x="37" y="18"/>
                    </a:lnTo>
                    <a:lnTo>
                      <a:pt x="39" y="18"/>
                    </a:lnTo>
                    <a:lnTo>
                      <a:pt x="41" y="17"/>
                    </a:lnTo>
                    <a:lnTo>
                      <a:pt x="43" y="17"/>
                    </a:lnTo>
                    <a:lnTo>
                      <a:pt x="46" y="16"/>
                    </a:lnTo>
                    <a:lnTo>
                      <a:pt x="48" y="16"/>
                    </a:lnTo>
                    <a:lnTo>
                      <a:pt x="50" y="15"/>
                    </a:lnTo>
                    <a:lnTo>
                      <a:pt x="52" y="15"/>
                    </a:lnTo>
                    <a:lnTo>
                      <a:pt x="54" y="14"/>
                    </a:lnTo>
                    <a:lnTo>
                      <a:pt x="56" y="13"/>
                    </a:lnTo>
                    <a:lnTo>
                      <a:pt x="59" y="13"/>
                    </a:lnTo>
                    <a:lnTo>
                      <a:pt x="61" y="12"/>
                    </a:lnTo>
                    <a:lnTo>
                      <a:pt x="63" y="12"/>
                    </a:lnTo>
                    <a:lnTo>
                      <a:pt x="65" y="11"/>
                    </a:lnTo>
                    <a:lnTo>
                      <a:pt x="67" y="11"/>
                    </a:lnTo>
                    <a:lnTo>
                      <a:pt x="69" y="10"/>
                    </a:lnTo>
                    <a:lnTo>
                      <a:pt x="71" y="10"/>
                    </a:lnTo>
                    <a:lnTo>
                      <a:pt x="73" y="9"/>
                    </a:lnTo>
                    <a:lnTo>
                      <a:pt x="76" y="8"/>
                    </a:lnTo>
                    <a:lnTo>
                      <a:pt x="78" y="8"/>
                    </a:lnTo>
                    <a:lnTo>
                      <a:pt x="80" y="7"/>
                    </a:lnTo>
                    <a:lnTo>
                      <a:pt x="82" y="7"/>
                    </a:lnTo>
                    <a:lnTo>
                      <a:pt x="84" y="6"/>
                    </a:lnTo>
                    <a:lnTo>
                      <a:pt x="86" y="6"/>
                    </a:lnTo>
                    <a:lnTo>
                      <a:pt x="89" y="5"/>
                    </a:lnTo>
                    <a:lnTo>
                      <a:pt x="91" y="4"/>
                    </a:lnTo>
                    <a:lnTo>
                      <a:pt x="93" y="4"/>
                    </a:lnTo>
                    <a:lnTo>
                      <a:pt x="95" y="3"/>
                    </a:lnTo>
                    <a:lnTo>
                      <a:pt x="97" y="2"/>
                    </a:lnTo>
                    <a:lnTo>
                      <a:pt x="99" y="2"/>
                    </a:lnTo>
                    <a:lnTo>
                      <a:pt x="101" y="1"/>
                    </a:lnTo>
                    <a:lnTo>
                      <a:pt x="103" y="1"/>
                    </a:lnTo>
                    <a:lnTo>
                      <a:pt x="106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19" name="Freeform 650"/>
              <p:cNvSpPr>
                <a:spLocks/>
              </p:cNvSpPr>
              <p:nvPr/>
            </p:nvSpPr>
            <p:spPr bwMode="auto">
              <a:xfrm>
                <a:off x="7797576" y="2546492"/>
                <a:ext cx="143267" cy="1098076"/>
              </a:xfrm>
              <a:custGeom>
                <a:avLst/>
                <a:gdLst>
                  <a:gd name="T0" fmla="*/ 0 w 105"/>
                  <a:gd name="T1" fmla="*/ 814 h 814"/>
                  <a:gd name="T2" fmla="*/ 2 w 105"/>
                  <a:gd name="T3" fmla="*/ 814 h 814"/>
                  <a:gd name="T4" fmla="*/ 4 w 105"/>
                  <a:gd name="T5" fmla="*/ 813 h 814"/>
                  <a:gd name="T6" fmla="*/ 6 w 105"/>
                  <a:gd name="T7" fmla="*/ 813 h 814"/>
                  <a:gd name="T8" fmla="*/ 8 w 105"/>
                  <a:gd name="T9" fmla="*/ 812 h 814"/>
                  <a:gd name="T10" fmla="*/ 10 w 105"/>
                  <a:gd name="T11" fmla="*/ 811 h 814"/>
                  <a:gd name="T12" fmla="*/ 13 w 105"/>
                  <a:gd name="T13" fmla="*/ 811 h 814"/>
                  <a:gd name="T14" fmla="*/ 15 w 105"/>
                  <a:gd name="T15" fmla="*/ 810 h 814"/>
                  <a:gd name="T16" fmla="*/ 17 w 105"/>
                  <a:gd name="T17" fmla="*/ 810 h 814"/>
                  <a:gd name="T18" fmla="*/ 19 w 105"/>
                  <a:gd name="T19" fmla="*/ 809 h 814"/>
                  <a:gd name="T20" fmla="*/ 21 w 105"/>
                  <a:gd name="T21" fmla="*/ 809 h 814"/>
                  <a:gd name="T22" fmla="*/ 23 w 105"/>
                  <a:gd name="T23" fmla="*/ 808 h 814"/>
                  <a:gd name="T24" fmla="*/ 25 w 105"/>
                  <a:gd name="T25" fmla="*/ 808 h 814"/>
                  <a:gd name="T26" fmla="*/ 27 w 105"/>
                  <a:gd name="T27" fmla="*/ 807 h 814"/>
                  <a:gd name="T28" fmla="*/ 29 w 105"/>
                  <a:gd name="T29" fmla="*/ 806 h 814"/>
                  <a:gd name="T30" fmla="*/ 32 w 105"/>
                  <a:gd name="T31" fmla="*/ 806 h 814"/>
                  <a:gd name="T32" fmla="*/ 34 w 105"/>
                  <a:gd name="T33" fmla="*/ 805 h 814"/>
                  <a:gd name="T34" fmla="*/ 36 w 105"/>
                  <a:gd name="T35" fmla="*/ 805 h 814"/>
                  <a:gd name="T36" fmla="*/ 38 w 105"/>
                  <a:gd name="T37" fmla="*/ 804 h 814"/>
                  <a:gd name="T38" fmla="*/ 40 w 105"/>
                  <a:gd name="T39" fmla="*/ 804 h 814"/>
                  <a:gd name="T40" fmla="*/ 42 w 105"/>
                  <a:gd name="T41" fmla="*/ 803 h 814"/>
                  <a:gd name="T42" fmla="*/ 45 w 105"/>
                  <a:gd name="T43" fmla="*/ 802 h 814"/>
                  <a:gd name="T44" fmla="*/ 47 w 105"/>
                  <a:gd name="T45" fmla="*/ 802 h 814"/>
                  <a:gd name="T46" fmla="*/ 49 w 105"/>
                  <a:gd name="T47" fmla="*/ 801 h 814"/>
                  <a:gd name="T48" fmla="*/ 51 w 105"/>
                  <a:gd name="T49" fmla="*/ 801 h 814"/>
                  <a:gd name="T50" fmla="*/ 53 w 105"/>
                  <a:gd name="T51" fmla="*/ 800 h 814"/>
                  <a:gd name="T52" fmla="*/ 55 w 105"/>
                  <a:gd name="T53" fmla="*/ 799 h 814"/>
                  <a:gd name="T54" fmla="*/ 58 w 105"/>
                  <a:gd name="T55" fmla="*/ 799 h 814"/>
                  <a:gd name="T56" fmla="*/ 59 w 105"/>
                  <a:gd name="T57" fmla="*/ 799 h 814"/>
                  <a:gd name="T58" fmla="*/ 62 w 105"/>
                  <a:gd name="T59" fmla="*/ 798 h 814"/>
                  <a:gd name="T60" fmla="*/ 64 w 105"/>
                  <a:gd name="T61" fmla="*/ 797 h 814"/>
                  <a:gd name="T62" fmla="*/ 66 w 105"/>
                  <a:gd name="T63" fmla="*/ 797 h 814"/>
                  <a:gd name="T64" fmla="*/ 68 w 105"/>
                  <a:gd name="T65" fmla="*/ 796 h 814"/>
                  <a:gd name="T66" fmla="*/ 70 w 105"/>
                  <a:gd name="T67" fmla="*/ 795 h 814"/>
                  <a:gd name="T68" fmla="*/ 72 w 105"/>
                  <a:gd name="T69" fmla="*/ 795 h 814"/>
                  <a:gd name="T70" fmla="*/ 75 w 105"/>
                  <a:gd name="T71" fmla="*/ 8 h 814"/>
                  <a:gd name="T72" fmla="*/ 77 w 105"/>
                  <a:gd name="T73" fmla="*/ 8 h 814"/>
                  <a:gd name="T74" fmla="*/ 79 w 105"/>
                  <a:gd name="T75" fmla="*/ 7 h 814"/>
                  <a:gd name="T76" fmla="*/ 81 w 105"/>
                  <a:gd name="T77" fmla="*/ 7 h 814"/>
                  <a:gd name="T78" fmla="*/ 83 w 105"/>
                  <a:gd name="T79" fmla="*/ 6 h 814"/>
                  <a:gd name="T80" fmla="*/ 85 w 105"/>
                  <a:gd name="T81" fmla="*/ 5 h 814"/>
                  <a:gd name="T82" fmla="*/ 88 w 105"/>
                  <a:gd name="T83" fmla="*/ 5 h 814"/>
                  <a:gd name="T84" fmla="*/ 90 w 105"/>
                  <a:gd name="T85" fmla="*/ 4 h 814"/>
                  <a:gd name="T86" fmla="*/ 92 w 105"/>
                  <a:gd name="T87" fmla="*/ 4 h 814"/>
                  <a:gd name="T88" fmla="*/ 94 w 105"/>
                  <a:gd name="T89" fmla="*/ 3 h 814"/>
                  <a:gd name="T90" fmla="*/ 96 w 105"/>
                  <a:gd name="T91" fmla="*/ 3 h 814"/>
                  <a:gd name="T92" fmla="*/ 98 w 105"/>
                  <a:gd name="T93" fmla="*/ 2 h 814"/>
                  <a:gd name="T94" fmla="*/ 100 w 105"/>
                  <a:gd name="T95" fmla="*/ 2 h 814"/>
                  <a:gd name="T96" fmla="*/ 102 w 105"/>
                  <a:gd name="T97" fmla="*/ 1 h 814"/>
                  <a:gd name="T98" fmla="*/ 105 w 105"/>
                  <a:gd name="T99" fmla="*/ 0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814">
                    <a:moveTo>
                      <a:pt x="0" y="814"/>
                    </a:moveTo>
                    <a:lnTo>
                      <a:pt x="2" y="814"/>
                    </a:lnTo>
                    <a:lnTo>
                      <a:pt x="4" y="813"/>
                    </a:lnTo>
                    <a:lnTo>
                      <a:pt x="6" y="813"/>
                    </a:lnTo>
                    <a:lnTo>
                      <a:pt x="8" y="812"/>
                    </a:lnTo>
                    <a:lnTo>
                      <a:pt x="10" y="811"/>
                    </a:lnTo>
                    <a:lnTo>
                      <a:pt x="13" y="811"/>
                    </a:lnTo>
                    <a:lnTo>
                      <a:pt x="15" y="810"/>
                    </a:lnTo>
                    <a:lnTo>
                      <a:pt x="17" y="810"/>
                    </a:lnTo>
                    <a:lnTo>
                      <a:pt x="19" y="809"/>
                    </a:lnTo>
                    <a:lnTo>
                      <a:pt x="21" y="809"/>
                    </a:lnTo>
                    <a:lnTo>
                      <a:pt x="23" y="808"/>
                    </a:lnTo>
                    <a:lnTo>
                      <a:pt x="25" y="808"/>
                    </a:lnTo>
                    <a:lnTo>
                      <a:pt x="27" y="807"/>
                    </a:lnTo>
                    <a:lnTo>
                      <a:pt x="29" y="806"/>
                    </a:lnTo>
                    <a:lnTo>
                      <a:pt x="32" y="806"/>
                    </a:lnTo>
                    <a:lnTo>
                      <a:pt x="34" y="805"/>
                    </a:lnTo>
                    <a:lnTo>
                      <a:pt x="36" y="805"/>
                    </a:lnTo>
                    <a:lnTo>
                      <a:pt x="38" y="804"/>
                    </a:lnTo>
                    <a:lnTo>
                      <a:pt x="40" y="804"/>
                    </a:lnTo>
                    <a:lnTo>
                      <a:pt x="42" y="803"/>
                    </a:lnTo>
                    <a:lnTo>
                      <a:pt x="45" y="802"/>
                    </a:lnTo>
                    <a:lnTo>
                      <a:pt x="47" y="802"/>
                    </a:lnTo>
                    <a:lnTo>
                      <a:pt x="49" y="801"/>
                    </a:lnTo>
                    <a:lnTo>
                      <a:pt x="51" y="801"/>
                    </a:lnTo>
                    <a:lnTo>
                      <a:pt x="53" y="800"/>
                    </a:lnTo>
                    <a:lnTo>
                      <a:pt x="55" y="799"/>
                    </a:lnTo>
                    <a:lnTo>
                      <a:pt x="58" y="799"/>
                    </a:lnTo>
                    <a:lnTo>
                      <a:pt x="59" y="799"/>
                    </a:lnTo>
                    <a:lnTo>
                      <a:pt x="62" y="798"/>
                    </a:lnTo>
                    <a:lnTo>
                      <a:pt x="64" y="797"/>
                    </a:lnTo>
                    <a:lnTo>
                      <a:pt x="66" y="797"/>
                    </a:lnTo>
                    <a:lnTo>
                      <a:pt x="68" y="796"/>
                    </a:lnTo>
                    <a:lnTo>
                      <a:pt x="70" y="795"/>
                    </a:lnTo>
                    <a:lnTo>
                      <a:pt x="72" y="795"/>
                    </a:lnTo>
                    <a:lnTo>
                      <a:pt x="75" y="8"/>
                    </a:lnTo>
                    <a:lnTo>
                      <a:pt x="77" y="8"/>
                    </a:lnTo>
                    <a:lnTo>
                      <a:pt x="79" y="7"/>
                    </a:lnTo>
                    <a:lnTo>
                      <a:pt x="81" y="7"/>
                    </a:lnTo>
                    <a:lnTo>
                      <a:pt x="83" y="6"/>
                    </a:lnTo>
                    <a:lnTo>
                      <a:pt x="85" y="5"/>
                    </a:lnTo>
                    <a:lnTo>
                      <a:pt x="88" y="5"/>
                    </a:lnTo>
                    <a:lnTo>
                      <a:pt x="90" y="4"/>
                    </a:lnTo>
                    <a:lnTo>
                      <a:pt x="92" y="4"/>
                    </a:lnTo>
                    <a:lnTo>
                      <a:pt x="94" y="3"/>
                    </a:lnTo>
                    <a:lnTo>
                      <a:pt x="96" y="3"/>
                    </a:lnTo>
                    <a:lnTo>
                      <a:pt x="98" y="2"/>
                    </a:lnTo>
                    <a:lnTo>
                      <a:pt x="100" y="2"/>
                    </a:lnTo>
                    <a:lnTo>
                      <a:pt x="102" y="1"/>
                    </a:lnTo>
                    <a:lnTo>
                      <a:pt x="105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20" name="Freeform 651"/>
              <p:cNvSpPr>
                <a:spLocks/>
              </p:cNvSpPr>
              <p:nvPr/>
            </p:nvSpPr>
            <p:spPr bwMode="auto">
              <a:xfrm>
                <a:off x="7940843" y="2522210"/>
                <a:ext cx="143267" cy="1060304"/>
              </a:xfrm>
              <a:custGeom>
                <a:avLst/>
                <a:gdLst>
                  <a:gd name="T0" fmla="*/ 0 w 105"/>
                  <a:gd name="T1" fmla="*/ 18 h 786"/>
                  <a:gd name="T2" fmla="*/ 2 w 105"/>
                  <a:gd name="T3" fmla="*/ 18 h 786"/>
                  <a:gd name="T4" fmla="*/ 4 w 105"/>
                  <a:gd name="T5" fmla="*/ 17 h 786"/>
                  <a:gd name="T6" fmla="*/ 6 w 105"/>
                  <a:gd name="T7" fmla="*/ 16 h 786"/>
                  <a:gd name="T8" fmla="*/ 8 w 105"/>
                  <a:gd name="T9" fmla="*/ 16 h 786"/>
                  <a:gd name="T10" fmla="*/ 10 w 105"/>
                  <a:gd name="T11" fmla="*/ 15 h 786"/>
                  <a:gd name="T12" fmla="*/ 13 w 105"/>
                  <a:gd name="T13" fmla="*/ 15 h 786"/>
                  <a:gd name="T14" fmla="*/ 15 w 105"/>
                  <a:gd name="T15" fmla="*/ 15 h 786"/>
                  <a:gd name="T16" fmla="*/ 17 w 105"/>
                  <a:gd name="T17" fmla="*/ 14 h 786"/>
                  <a:gd name="T18" fmla="*/ 19 w 105"/>
                  <a:gd name="T19" fmla="*/ 13 h 786"/>
                  <a:gd name="T20" fmla="*/ 21 w 105"/>
                  <a:gd name="T21" fmla="*/ 13 h 786"/>
                  <a:gd name="T22" fmla="*/ 23 w 105"/>
                  <a:gd name="T23" fmla="*/ 12 h 786"/>
                  <a:gd name="T24" fmla="*/ 25 w 105"/>
                  <a:gd name="T25" fmla="*/ 11 h 786"/>
                  <a:gd name="T26" fmla="*/ 27 w 105"/>
                  <a:gd name="T27" fmla="*/ 11 h 786"/>
                  <a:gd name="T28" fmla="*/ 30 w 105"/>
                  <a:gd name="T29" fmla="*/ 10 h 786"/>
                  <a:gd name="T30" fmla="*/ 32 w 105"/>
                  <a:gd name="T31" fmla="*/ 10 h 786"/>
                  <a:gd name="T32" fmla="*/ 34 w 105"/>
                  <a:gd name="T33" fmla="*/ 9 h 786"/>
                  <a:gd name="T34" fmla="*/ 36 w 105"/>
                  <a:gd name="T35" fmla="*/ 9 h 786"/>
                  <a:gd name="T36" fmla="*/ 38 w 105"/>
                  <a:gd name="T37" fmla="*/ 8 h 786"/>
                  <a:gd name="T38" fmla="*/ 40 w 105"/>
                  <a:gd name="T39" fmla="*/ 7 h 786"/>
                  <a:gd name="T40" fmla="*/ 43 w 105"/>
                  <a:gd name="T41" fmla="*/ 7 h 786"/>
                  <a:gd name="T42" fmla="*/ 45 w 105"/>
                  <a:gd name="T43" fmla="*/ 6 h 786"/>
                  <a:gd name="T44" fmla="*/ 47 w 105"/>
                  <a:gd name="T45" fmla="*/ 6 h 786"/>
                  <a:gd name="T46" fmla="*/ 49 w 105"/>
                  <a:gd name="T47" fmla="*/ 5 h 786"/>
                  <a:gd name="T48" fmla="*/ 51 w 105"/>
                  <a:gd name="T49" fmla="*/ 5 h 786"/>
                  <a:gd name="T50" fmla="*/ 53 w 105"/>
                  <a:gd name="T51" fmla="*/ 4 h 786"/>
                  <a:gd name="T52" fmla="*/ 56 w 105"/>
                  <a:gd name="T53" fmla="*/ 4 h 786"/>
                  <a:gd name="T54" fmla="*/ 57 w 105"/>
                  <a:gd name="T55" fmla="*/ 3 h 786"/>
                  <a:gd name="T56" fmla="*/ 60 w 105"/>
                  <a:gd name="T57" fmla="*/ 2 h 786"/>
                  <a:gd name="T58" fmla="*/ 62 w 105"/>
                  <a:gd name="T59" fmla="*/ 2 h 786"/>
                  <a:gd name="T60" fmla="*/ 64 w 105"/>
                  <a:gd name="T61" fmla="*/ 1 h 786"/>
                  <a:gd name="T62" fmla="*/ 66 w 105"/>
                  <a:gd name="T63" fmla="*/ 0 h 786"/>
                  <a:gd name="T64" fmla="*/ 68 w 105"/>
                  <a:gd name="T65" fmla="*/ 786 h 786"/>
                  <a:gd name="T66" fmla="*/ 70 w 105"/>
                  <a:gd name="T67" fmla="*/ 785 h 786"/>
                  <a:gd name="T68" fmla="*/ 73 w 105"/>
                  <a:gd name="T69" fmla="*/ 785 h 786"/>
                  <a:gd name="T70" fmla="*/ 75 w 105"/>
                  <a:gd name="T71" fmla="*/ 785 h 786"/>
                  <a:gd name="T72" fmla="*/ 77 w 105"/>
                  <a:gd name="T73" fmla="*/ 784 h 786"/>
                  <a:gd name="T74" fmla="*/ 79 w 105"/>
                  <a:gd name="T75" fmla="*/ 783 h 786"/>
                  <a:gd name="T76" fmla="*/ 81 w 105"/>
                  <a:gd name="T77" fmla="*/ 783 h 786"/>
                  <a:gd name="T78" fmla="*/ 83 w 105"/>
                  <a:gd name="T79" fmla="*/ 782 h 786"/>
                  <a:gd name="T80" fmla="*/ 86 w 105"/>
                  <a:gd name="T81" fmla="*/ 781 h 786"/>
                  <a:gd name="T82" fmla="*/ 88 w 105"/>
                  <a:gd name="T83" fmla="*/ 781 h 786"/>
                  <a:gd name="T84" fmla="*/ 90 w 105"/>
                  <a:gd name="T85" fmla="*/ 780 h 786"/>
                  <a:gd name="T86" fmla="*/ 92 w 105"/>
                  <a:gd name="T87" fmla="*/ 780 h 786"/>
                  <a:gd name="T88" fmla="*/ 94 w 105"/>
                  <a:gd name="T89" fmla="*/ 779 h 786"/>
                  <a:gd name="T90" fmla="*/ 96 w 105"/>
                  <a:gd name="T91" fmla="*/ 779 h 786"/>
                  <a:gd name="T92" fmla="*/ 98 w 105"/>
                  <a:gd name="T93" fmla="*/ 778 h 786"/>
                  <a:gd name="T94" fmla="*/ 100 w 105"/>
                  <a:gd name="T95" fmla="*/ 778 h 786"/>
                  <a:gd name="T96" fmla="*/ 103 w 105"/>
                  <a:gd name="T97" fmla="*/ 777 h 786"/>
                  <a:gd name="T98" fmla="*/ 105 w 105"/>
                  <a:gd name="T99" fmla="*/ 776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786">
                    <a:moveTo>
                      <a:pt x="0" y="18"/>
                    </a:moveTo>
                    <a:lnTo>
                      <a:pt x="2" y="18"/>
                    </a:lnTo>
                    <a:lnTo>
                      <a:pt x="4" y="17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10" y="15"/>
                    </a:lnTo>
                    <a:lnTo>
                      <a:pt x="13" y="15"/>
                    </a:lnTo>
                    <a:lnTo>
                      <a:pt x="15" y="15"/>
                    </a:lnTo>
                    <a:lnTo>
                      <a:pt x="17" y="14"/>
                    </a:lnTo>
                    <a:lnTo>
                      <a:pt x="19" y="13"/>
                    </a:lnTo>
                    <a:lnTo>
                      <a:pt x="21" y="13"/>
                    </a:lnTo>
                    <a:lnTo>
                      <a:pt x="23" y="12"/>
                    </a:lnTo>
                    <a:lnTo>
                      <a:pt x="25" y="11"/>
                    </a:lnTo>
                    <a:lnTo>
                      <a:pt x="27" y="11"/>
                    </a:lnTo>
                    <a:lnTo>
                      <a:pt x="30" y="10"/>
                    </a:lnTo>
                    <a:lnTo>
                      <a:pt x="32" y="10"/>
                    </a:lnTo>
                    <a:lnTo>
                      <a:pt x="34" y="9"/>
                    </a:lnTo>
                    <a:lnTo>
                      <a:pt x="36" y="9"/>
                    </a:lnTo>
                    <a:lnTo>
                      <a:pt x="38" y="8"/>
                    </a:lnTo>
                    <a:lnTo>
                      <a:pt x="40" y="7"/>
                    </a:lnTo>
                    <a:lnTo>
                      <a:pt x="43" y="7"/>
                    </a:lnTo>
                    <a:lnTo>
                      <a:pt x="45" y="6"/>
                    </a:lnTo>
                    <a:lnTo>
                      <a:pt x="47" y="6"/>
                    </a:lnTo>
                    <a:lnTo>
                      <a:pt x="49" y="5"/>
                    </a:lnTo>
                    <a:lnTo>
                      <a:pt x="51" y="5"/>
                    </a:lnTo>
                    <a:lnTo>
                      <a:pt x="53" y="4"/>
                    </a:lnTo>
                    <a:lnTo>
                      <a:pt x="56" y="4"/>
                    </a:lnTo>
                    <a:lnTo>
                      <a:pt x="57" y="3"/>
                    </a:lnTo>
                    <a:lnTo>
                      <a:pt x="60" y="2"/>
                    </a:lnTo>
                    <a:lnTo>
                      <a:pt x="62" y="2"/>
                    </a:lnTo>
                    <a:lnTo>
                      <a:pt x="64" y="1"/>
                    </a:lnTo>
                    <a:lnTo>
                      <a:pt x="66" y="0"/>
                    </a:lnTo>
                    <a:lnTo>
                      <a:pt x="68" y="786"/>
                    </a:lnTo>
                    <a:lnTo>
                      <a:pt x="70" y="785"/>
                    </a:lnTo>
                    <a:lnTo>
                      <a:pt x="73" y="785"/>
                    </a:lnTo>
                    <a:lnTo>
                      <a:pt x="75" y="785"/>
                    </a:lnTo>
                    <a:lnTo>
                      <a:pt x="77" y="784"/>
                    </a:lnTo>
                    <a:lnTo>
                      <a:pt x="79" y="783"/>
                    </a:lnTo>
                    <a:lnTo>
                      <a:pt x="81" y="783"/>
                    </a:lnTo>
                    <a:lnTo>
                      <a:pt x="83" y="782"/>
                    </a:lnTo>
                    <a:lnTo>
                      <a:pt x="86" y="781"/>
                    </a:lnTo>
                    <a:lnTo>
                      <a:pt x="88" y="781"/>
                    </a:lnTo>
                    <a:lnTo>
                      <a:pt x="90" y="780"/>
                    </a:lnTo>
                    <a:lnTo>
                      <a:pt x="92" y="780"/>
                    </a:lnTo>
                    <a:lnTo>
                      <a:pt x="94" y="779"/>
                    </a:lnTo>
                    <a:lnTo>
                      <a:pt x="96" y="779"/>
                    </a:lnTo>
                    <a:lnTo>
                      <a:pt x="98" y="778"/>
                    </a:lnTo>
                    <a:lnTo>
                      <a:pt x="100" y="778"/>
                    </a:lnTo>
                    <a:lnTo>
                      <a:pt x="103" y="777"/>
                    </a:lnTo>
                    <a:lnTo>
                      <a:pt x="105" y="776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21" name="Freeform 652"/>
              <p:cNvSpPr>
                <a:spLocks/>
              </p:cNvSpPr>
              <p:nvPr/>
            </p:nvSpPr>
            <p:spPr bwMode="auto">
              <a:xfrm>
                <a:off x="8084110" y="3531253"/>
                <a:ext cx="143267" cy="37772"/>
              </a:xfrm>
              <a:custGeom>
                <a:avLst/>
                <a:gdLst>
                  <a:gd name="T0" fmla="*/ 0 w 105"/>
                  <a:gd name="T1" fmla="*/ 28 h 28"/>
                  <a:gd name="T2" fmla="*/ 2 w 105"/>
                  <a:gd name="T3" fmla="*/ 28 h 28"/>
                  <a:gd name="T4" fmla="*/ 4 w 105"/>
                  <a:gd name="T5" fmla="*/ 27 h 28"/>
                  <a:gd name="T6" fmla="*/ 6 w 105"/>
                  <a:gd name="T7" fmla="*/ 27 h 28"/>
                  <a:gd name="T8" fmla="*/ 8 w 105"/>
                  <a:gd name="T9" fmla="*/ 26 h 28"/>
                  <a:gd name="T10" fmla="*/ 11 w 105"/>
                  <a:gd name="T11" fmla="*/ 26 h 28"/>
                  <a:gd name="T12" fmla="*/ 13 w 105"/>
                  <a:gd name="T13" fmla="*/ 25 h 28"/>
                  <a:gd name="T14" fmla="*/ 15 w 105"/>
                  <a:gd name="T15" fmla="*/ 24 h 28"/>
                  <a:gd name="T16" fmla="*/ 17 w 105"/>
                  <a:gd name="T17" fmla="*/ 24 h 28"/>
                  <a:gd name="T18" fmla="*/ 19 w 105"/>
                  <a:gd name="T19" fmla="*/ 23 h 28"/>
                  <a:gd name="T20" fmla="*/ 21 w 105"/>
                  <a:gd name="T21" fmla="*/ 23 h 28"/>
                  <a:gd name="T22" fmla="*/ 23 w 105"/>
                  <a:gd name="T23" fmla="*/ 22 h 28"/>
                  <a:gd name="T24" fmla="*/ 25 w 105"/>
                  <a:gd name="T25" fmla="*/ 22 h 28"/>
                  <a:gd name="T26" fmla="*/ 28 w 105"/>
                  <a:gd name="T27" fmla="*/ 21 h 28"/>
                  <a:gd name="T28" fmla="*/ 30 w 105"/>
                  <a:gd name="T29" fmla="*/ 21 h 28"/>
                  <a:gd name="T30" fmla="*/ 32 w 105"/>
                  <a:gd name="T31" fmla="*/ 20 h 28"/>
                  <a:gd name="T32" fmla="*/ 34 w 105"/>
                  <a:gd name="T33" fmla="*/ 19 h 28"/>
                  <a:gd name="T34" fmla="*/ 36 w 105"/>
                  <a:gd name="T35" fmla="*/ 19 h 28"/>
                  <a:gd name="T36" fmla="*/ 38 w 105"/>
                  <a:gd name="T37" fmla="*/ 18 h 28"/>
                  <a:gd name="T38" fmla="*/ 41 w 105"/>
                  <a:gd name="T39" fmla="*/ 17 h 28"/>
                  <a:gd name="T40" fmla="*/ 43 w 105"/>
                  <a:gd name="T41" fmla="*/ 17 h 28"/>
                  <a:gd name="T42" fmla="*/ 45 w 105"/>
                  <a:gd name="T43" fmla="*/ 16 h 28"/>
                  <a:gd name="T44" fmla="*/ 47 w 105"/>
                  <a:gd name="T45" fmla="*/ 16 h 28"/>
                  <a:gd name="T46" fmla="*/ 49 w 105"/>
                  <a:gd name="T47" fmla="*/ 15 h 28"/>
                  <a:gd name="T48" fmla="*/ 51 w 105"/>
                  <a:gd name="T49" fmla="*/ 15 h 28"/>
                  <a:gd name="T50" fmla="*/ 54 w 105"/>
                  <a:gd name="T51" fmla="*/ 14 h 28"/>
                  <a:gd name="T52" fmla="*/ 55 w 105"/>
                  <a:gd name="T53" fmla="*/ 14 h 28"/>
                  <a:gd name="T54" fmla="*/ 58 w 105"/>
                  <a:gd name="T55" fmla="*/ 13 h 28"/>
                  <a:gd name="T56" fmla="*/ 60 w 105"/>
                  <a:gd name="T57" fmla="*/ 12 h 28"/>
                  <a:gd name="T58" fmla="*/ 62 w 105"/>
                  <a:gd name="T59" fmla="*/ 12 h 28"/>
                  <a:gd name="T60" fmla="*/ 64 w 105"/>
                  <a:gd name="T61" fmla="*/ 11 h 28"/>
                  <a:gd name="T62" fmla="*/ 66 w 105"/>
                  <a:gd name="T63" fmla="*/ 11 h 28"/>
                  <a:gd name="T64" fmla="*/ 68 w 105"/>
                  <a:gd name="T65" fmla="*/ 10 h 28"/>
                  <a:gd name="T66" fmla="*/ 71 w 105"/>
                  <a:gd name="T67" fmla="*/ 10 h 28"/>
                  <a:gd name="T68" fmla="*/ 73 w 105"/>
                  <a:gd name="T69" fmla="*/ 9 h 28"/>
                  <a:gd name="T70" fmla="*/ 75 w 105"/>
                  <a:gd name="T71" fmla="*/ 9 h 28"/>
                  <a:gd name="T72" fmla="*/ 77 w 105"/>
                  <a:gd name="T73" fmla="*/ 8 h 28"/>
                  <a:gd name="T74" fmla="*/ 79 w 105"/>
                  <a:gd name="T75" fmla="*/ 7 h 28"/>
                  <a:gd name="T76" fmla="*/ 81 w 105"/>
                  <a:gd name="T77" fmla="*/ 7 h 28"/>
                  <a:gd name="T78" fmla="*/ 84 w 105"/>
                  <a:gd name="T79" fmla="*/ 6 h 28"/>
                  <a:gd name="T80" fmla="*/ 86 w 105"/>
                  <a:gd name="T81" fmla="*/ 6 h 28"/>
                  <a:gd name="T82" fmla="*/ 88 w 105"/>
                  <a:gd name="T83" fmla="*/ 5 h 28"/>
                  <a:gd name="T84" fmla="*/ 90 w 105"/>
                  <a:gd name="T85" fmla="*/ 5 h 28"/>
                  <a:gd name="T86" fmla="*/ 92 w 105"/>
                  <a:gd name="T87" fmla="*/ 4 h 28"/>
                  <a:gd name="T88" fmla="*/ 94 w 105"/>
                  <a:gd name="T89" fmla="*/ 3 h 28"/>
                  <a:gd name="T90" fmla="*/ 96 w 105"/>
                  <a:gd name="T91" fmla="*/ 3 h 28"/>
                  <a:gd name="T92" fmla="*/ 98 w 105"/>
                  <a:gd name="T93" fmla="*/ 2 h 28"/>
                  <a:gd name="T94" fmla="*/ 101 w 105"/>
                  <a:gd name="T95" fmla="*/ 1 h 28"/>
                  <a:gd name="T96" fmla="*/ 103 w 105"/>
                  <a:gd name="T97" fmla="*/ 1 h 28"/>
                  <a:gd name="T98" fmla="*/ 105 w 105"/>
                  <a:gd name="T9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28">
                    <a:moveTo>
                      <a:pt x="0" y="28"/>
                    </a:moveTo>
                    <a:lnTo>
                      <a:pt x="2" y="28"/>
                    </a:lnTo>
                    <a:lnTo>
                      <a:pt x="4" y="27"/>
                    </a:lnTo>
                    <a:lnTo>
                      <a:pt x="6" y="27"/>
                    </a:lnTo>
                    <a:lnTo>
                      <a:pt x="8" y="26"/>
                    </a:lnTo>
                    <a:lnTo>
                      <a:pt x="11" y="26"/>
                    </a:lnTo>
                    <a:lnTo>
                      <a:pt x="13" y="25"/>
                    </a:lnTo>
                    <a:lnTo>
                      <a:pt x="15" y="24"/>
                    </a:lnTo>
                    <a:lnTo>
                      <a:pt x="17" y="24"/>
                    </a:lnTo>
                    <a:lnTo>
                      <a:pt x="19" y="23"/>
                    </a:lnTo>
                    <a:lnTo>
                      <a:pt x="21" y="23"/>
                    </a:lnTo>
                    <a:lnTo>
                      <a:pt x="23" y="22"/>
                    </a:lnTo>
                    <a:lnTo>
                      <a:pt x="25" y="22"/>
                    </a:lnTo>
                    <a:lnTo>
                      <a:pt x="28" y="21"/>
                    </a:lnTo>
                    <a:lnTo>
                      <a:pt x="30" y="21"/>
                    </a:lnTo>
                    <a:lnTo>
                      <a:pt x="32" y="20"/>
                    </a:lnTo>
                    <a:lnTo>
                      <a:pt x="34" y="19"/>
                    </a:lnTo>
                    <a:lnTo>
                      <a:pt x="36" y="19"/>
                    </a:lnTo>
                    <a:lnTo>
                      <a:pt x="38" y="18"/>
                    </a:lnTo>
                    <a:lnTo>
                      <a:pt x="41" y="17"/>
                    </a:lnTo>
                    <a:lnTo>
                      <a:pt x="43" y="17"/>
                    </a:lnTo>
                    <a:lnTo>
                      <a:pt x="45" y="16"/>
                    </a:lnTo>
                    <a:lnTo>
                      <a:pt x="47" y="16"/>
                    </a:lnTo>
                    <a:lnTo>
                      <a:pt x="49" y="15"/>
                    </a:lnTo>
                    <a:lnTo>
                      <a:pt x="51" y="15"/>
                    </a:lnTo>
                    <a:lnTo>
                      <a:pt x="54" y="14"/>
                    </a:lnTo>
                    <a:lnTo>
                      <a:pt x="55" y="14"/>
                    </a:lnTo>
                    <a:lnTo>
                      <a:pt x="58" y="13"/>
                    </a:lnTo>
                    <a:lnTo>
                      <a:pt x="60" y="12"/>
                    </a:lnTo>
                    <a:lnTo>
                      <a:pt x="62" y="12"/>
                    </a:lnTo>
                    <a:lnTo>
                      <a:pt x="64" y="11"/>
                    </a:lnTo>
                    <a:lnTo>
                      <a:pt x="66" y="11"/>
                    </a:lnTo>
                    <a:lnTo>
                      <a:pt x="68" y="10"/>
                    </a:lnTo>
                    <a:lnTo>
                      <a:pt x="71" y="10"/>
                    </a:lnTo>
                    <a:lnTo>
                      <a:pt x="73" y="9"/>
                    </a:lnTo>
                    <a:lnTo>
                      <a:pt x="75" y="9"/>
                    </a:lnTo>
                    <a:lnTo>
                      <a:pt x="77" y="8"/>
                    </a:lnTo>
                    <a:lnTo>
                      <a:pt x="79" y="7"/>
                    </a:lnTo>
                    <a:lnTo>
                      <a:pt x="81" y="7"/>
                    </a:lnTo>
                    <a:lnTo>
                      <a:pt x="84" y="6"/>
                    </a:lnTo>
                    <a:lnTo>
                      <a:pt x="86" y="6"/>
                    </a:lnTo>
                    <a:lnTo>
                      <a:pt x="88" y="5"/>
                    </a:lnTo>
                    <a:lnTo>
                      <a:pt x="90" y="5"/>
                    </a:lnTo>
                    <a:lnTo>
                      <a:pt x="92" y="4"/>
                    </a:lnTo>
                    <a:lnTo>
                      <a:pt x="94" y="3"/>
                    </a:lnTo>
                    <a:lnTo>
                      <a:pt x="96" y="3"/>
                    </a:lnTo>
                    <a:lnTo>
                      <a:pt x="98" y="2"/>
                    </a:lnTo>
                    <a:lnTo>
                      <a:pt x="101" y="1"/>
                    </a:lnTo>
                    <a:lnTo>
                      <a:pt x="103" y="1"/>
                    </a:lnTo>
                    <a:lnTo>
                      <a:pt x="105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22" name="Freeform 653"/>
              <p:cNvSpPr>
                <a:spLocks/>
              </p:cNvSpPr>
              <p:nvPr/>
            </p:nvSpPr>
            <p:spPr bwMode="auto">
              <a:xfrm>
                <a:off x="8227377" y="3494830"/>
                <a:ext cx="143267" cy="36423"/>
              </a:xfrm>
              <a:custGeom>
                <a:avLst/>
                <a:gdLst>
                  <a:gd name="T0" fmla="*/ 0 w 105"/>
                  <a:gd name="T1" fmla="*/ 27 h 27"/>
                  <a:gd name="T2" fmla="*/ 2 w 105"/>
                  <a:gd name="T3" fmla="*/ 27 h 27"/>
                  <a:gd name="T4" fmla="*/ 4 w 105"/>
                  <a:gd name="T5" fmla="*/ 26 h 27"/>
                  <a:gd name="T6" fmla="*/ 6 w 105"/>
                  <a:gd name="T7" fmla="*/ 26 h 27"/>
                  <a:gd name="T8" fmla="*/ 9 w 105"/>
                  <a:gd name="T9" fmla="*/ 25 h 27"/>
                  <a:gd name="T10" fmla="*/ 11 w 105"/>
                  <a:gd name="T11" fmla="*/ 25 h 27"/>
                  <a:gd name="T12" fmla="*/ 13 w 105"/>
                  <a:gd name="T13" fmla="*/ 24 h 27"/>
                  <a:gd name="T14" fmla="*/ 15 w 105"/>
                  <a:gd name="T15" fmla="*/ 23 h 27"/>
                  <a:gd name="T16" fmla="*/ 17 w 105"/>
                  <a:gd name="T17" fmla="*/ 23 h 27"/>
                  <a:gd name="T18" fmla="*/ 19 w 105"/>
                  <a:gd name="T19" fmla="*/ 22 h 27"/>
                  <a:gd name="T20" fmla="*/ 21 w 105"/>
                  <a:gd name="T21" fmla="*/ 22 h 27"/>
                  <a:gd name="T22" fmla="*/ 23 w 105"/>
                  <a:gd name="T23" fmla="*/ 21 h 27"/>
                  <a:gd name="T24" fmla="*/ 26 w 105"/>
                  <a:gd name="T25" fmla="*/ 21 h 27"/>
                  <a:gd name="T26" fmla="*/ 28 w 105"/>
                  <a:gd name="T27" fmla="*/ 20 h 27"/>
                  <a:gd name="T28" fmla="*/ 30 w 105"/>
                  <a:gd name="T29" fmla="*/ 20 h 27"/>
                  <a:gd name="T30" fmla="*/ 32 w 105"/>
                  <a:gd name="T31" fmla="*/ 19 h 27"/>
                  <a:gd name="T32" fmla="*/ 34 w 105"/>
                  <a:gd name="T33" fmla="*/ 18 h 27"/>
                  <a:gd name="T34" fmla="*/ 36 w 105"/>
                  <a:gd name="T35" fmla="*/ 18 h 27"/>
                  <a:gd name="T36" fmla="*/ 39 w 105"/>
                  <a:gd name="T37" fmla="*/ 17 h 27"/>
                  <a:gd name="T38" fmla="*/ 41 w 105"/>
                  <a:gd name="T39" fmla="*/ 17 h 27"/>
                  <a:gd name="T40" fmla="*/ 43 w 105"/>
                  <a:gd name="T41" fmla="*/ 16 h 27"/>
                  <a:gd name="T42" fmla="*/ 45 w 105"/>
                  <a:gd name="T43" fmla="*/ 16 h 27"/>
                  <a:gd name="T44" fmla="*/ 47 w 105"/>
                  <a:gd name="T45" fmla="*/ 15 h 27"/>
                  <a:gd name="T46" fmla="*/ 49 w 105"/>
                  <a:gd name="T47" fmla="*/ 14 h 27"/>
                  <a:gd name="T48" fmla="*/ 52 w 105"/>
                  <a:gd name="T49" fmla="*/ 14 h 27"/>
                  <a:gd name="T50" fmla="*/ 53 w 105"/>
                  <a:gd name="T51" fmla="*/ 13 h 27"/>
                  <a:gd name="T52" fmla="*/ 56 w 105"/>
                  <a:gd name="T53" fmla="*/ 13 h 27"/>
                  <a:gd name="T54" fmla="*/ 58 w 105"/>
                  <a:gd name="T55" fmla="*/ 12 h 27"/>
                  <a:gd name="T56" fmla="*/ 60 w 105"/>
                  <a:gd name="T57" fmla="*/ 11 h 27"/>
                  <a:gd name="T58" fmla="*/ 62 w 105"/>
                  <a:gd name="T59" fmla="*/ 11 h 27"/>
                  <a:gd name="T60" fmla="*/ 64 w 105"/>
                  <a:gd name="T61" fmla="*/ 10 h 27"/>
                  <a:gd name="T62" fmla="*/ 66 w 105"/>
                  <a:gd name="T63" fmla="*/ 10 h 27"/>
                  <a:gd name="T64" fmla="*/ 68 w 105"/>
                  <a:gd name="T65" fmla="*/ 9 h 27"/>
                  <a:gd name="T66" fmla="*/ 71 w 105"/>
                  <a:gd name="T67" fmla="*/ 9 h 27"/>
                  <a:gd name="T68" fmla="*/ 73 w 105"/>
                  <a:gd name="T69" fmla="*/ 8 h 27"/>
                  <a:gd name="T70" fmla="*/ 75 w 105"/>
                  <a:gd name="T71" fmla="*/ 7 h 27"/>
                  <a:gd name="T72" fmla="*/ 77 w 105"/>
                  <a:gd name="T73" fmla="*/ 7 h 27"/>
                  <a:gd name="T74" fmla="*/ 79 w 105"/>
                  <a:gd name="T75" fmla="*/ 6 h 27"/>
                  <a:gd name="T76" fmla="*/ 81 w 105"/>
                  <a:gd name="T77" fmla="*/ 6 h 27"/>
                  <a:gd name="T78" fmla="*/ 84 w 105"/>
                  <a:gd name="T79" fmla="*/ 5 h 27"/>
                  <a:gd name="T80" fmla="*/ 85 w 105"/>
                  <a:gd name="T81" fmla="*/ 5 h 27"/>
                  <a:gd name="T82" fmla="*/ 88 w 105"/>
                  <a:gd name="T83" fmla="*/ 4 h 27"/>
                  <a:gd name="T84" fmla="*/ 90 w 105"/>
                  <a:gd name="T85" fmla="*/ 4 h 27"/>
                  <a:gd name="T86" fmla="*/ 92 w 105"/>
                  <a:gd name="T87" fmla="*/ 3 h 27"/>
                  <a:gd name="T88" fmla="*/ 94 w 105"/>
                  <a:gd name="T89" fmla="*/ 2 h 27"/>
                  <a:gd name="T90" fmla="*/ 96 w 105"/>
                  <a:gd name="T91" fmla="*/ 2 h 27"/>
                  <a:gd name="T92" fmla="*/ 98 w 105"/>
                  <a:gd name="T93" fmla="*/ 1 h 27"/>
                  <a:gd name="T94" fmla="*/ 101 w 105"/>
                  <a:gd name="T95" fmla="*/ 1 h 27"/>
                  <a:gd name="T96" fmla="*/ 103 w 105"/>
                  <a:gd name="T97" fmla="*/ 0 h 27"/>
                  <a:gd name="T98" fmla="*/ 105 w 105"/>
                  <a:gd name="T9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27">
                    <a:moveTo>
                      <a:pt x="0" y="27"/>
                    </a:moveTo>
                    <a:lnTo>
                      <a:pt x="2" y="27"/>
                    </a:lnTo>
                    <a:lnTo>
                      <a:pt x="4" y="26"/>
                    </a:lnTo>
                    <a:lnTo>
                      <a:pt x="6" y="26"/>
                    </a:lnTo>
                    <a:lnTo>
                      <a:pt x="9" y="25"/>
                    </a:lnTo>
                    <a:lnTo>
                      <a:pt x="11" y="25"/>
                    </a:lnTo>
                    <a:lnTo>
                      <a:pt x="13" y="24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2"/>
                    </a:lnTo>
                    <a:lnTo>
                      <a:pt x="21" y="22"/>
                    </a:lnTo>
                    <a:lnTo>
                      <a:pt x="23" y="21"/>
                    </a:lnTo>
                    <a:lnTo>
                      <a:pt x="26" y="21"/>
                    </a:lnTo>
                    <a:lnTo>
                      <a:pt x="28" y="20"/>
                    </a:lnTo>
                    <a:lnTo>
                      <a:pt x="30" y="20"/>
                    </a:lnTo>
                    <a:lnTo>
                      <a:pt x="32" y="19"/>
                    </a:lnTo>
                    <a:lnTo>
                      <a:pt x="34" y="18"/>
                    </a:lnTo>
                    <a:lnTo>
                      <a:pt x="36" y="18"/>
                    </a:lnTo>
                    <a:lnTo>
                      <a:pt x="39" y="17"/>
                    </a:lnTo>
                    <a:lnTo>
                      <a:pt x="41" y="17"/>
                    </a:lnTo>
                    <a:lnTo>
                      <a:pt x="43" y="16"/>
                    </a:lnTo>
                    <a:lnTo>
                      <a:pt x="45" y="16"/>
                    </a:lnTo>
                    <a:lnTo>
                      <a:pt x="47" y="15"/>
                    </a:lnTo>
                    <a:lnTo>
                      <a:pt x="49" y="14"/>
                    </a:lnTo>
                    <a:lnTo>
                      <a:pt x="52" y="14"/>
                    </a:lnTo>
                    <a:lnTo>
                      <a:pt x="53" y="13"/>
                    </a:lnTo>
                    <a:lnTo>
                      <a:pt x="56" y="13"/>
                    </a:lnTo>
                    <a:lnTo>
                      <a:pt x="58" y="12"/>
                    </a:lnTo>
                    <a:lnTo>
                      <a:pt x="60" y="11"/>
                    </a:lnTo>
                    <a:lnTo>
                      <a:pt x="62" y="11"/>
                    </a:lnTo>
                    <a:lnTo>
                      <a:pt x="64" y="10"/>
                    </a:lnTo>
                    <a:lnTo>
                      <a:pt x="66" y="10"/>
                    </a:lnTo>
                    <a:lnTo>
                      <a:pt x="68" y="9"/>
                    </a:lnTo>
                    <a:lnTo>
                      <a:pt x="71" y="9"/>
                    </a:lnTo>
                    <a:lnTo>
                      <a:pt x="73" y="8"/>
                    </a:lnTo>
                    <a:lnTo>
                      <a:pt x="75" y="7"/>
                    </a:lnTo>
                    <a:lnTo>
                      <a:pt x="77" y="7"/>
                    </a:lnTo>
                    <a:lnTo>
                      <a:pt x="79" y="6"/>
                    </a:lnTo>
                    <a:lnTo>
                      <a:pt x="81" y="6"/>
                    </a:lnTo>
                    <a:lnTo>
                      <a:pt x="84" y="5"/>
                    </a:lnTo>
                    <a:lnTo>
                      <a:pt x="85" y="5"/>
                    </a:lnTo>
                    <a:lnTo>
                      <a:pt x="88" y="4"/>
                    </a:lnTo>
                    <a:lnTo>
                      <a:pt x="90" y="4"/>
                    </a:lnTo>
                    <a:lnTo>
                      <a:pt x="92" y="3"/>
                    </a:lnTo>
                    <a:lnTo>
                      <a:pt x="94" y="2"/>
                    </a:lnTo>
                    <a:lnTo>
                      <a:pt x="96" y="2"/>
                    </a:lnTo>
                    <a:lnTo>
                      <a:pt x="98" y="1"/>
                    </a:lnTo>
                    <a:lnTo>
                      <a:pt x="101" y="1"/>
                    </a:lnTo>
                    <a:lnTo>
                      <a:pt x="103" y="0"/>
                    </a:lnTo>
                    <a:lnTo>
                      <a:pt x="105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23" name="Freeform 654"/>
              <p:cNvSpPr>
                <a:spLocks/>
              </p:cNvSpPr>
              <p:nvPr/>
            </p:nvSpPr>
            <p:spPr bwMode="auto">
              <a:xfrm>
                <a:off x="8370644" y="3457058"/>
                <a:ext cx="143267" cy="37772"/>
              </a:xfrm>
              <a:custGeom>
                <a:avLst/>
                <a:gdLst>
                  <a:gd name="T0" fmla="*/ 0 w 105"/>
                  <a:gd name="T1" fmla="*/ 28 h 28"/>
                  <a:gd name="T2" fmla="*/ 2 w 105"/>
                  <a:gd name="T3" fmla="*/ 27 h 28"/>
                  <a:gd name="T4" fmla="*/ 4 w 105"/>
                  <a:gd name="T5" fmla="*/ 26 h 28"/>
                  <a:gd name="T6" fmla="*/ 6 w 105"/>
                  <a:gd name="T7" fmla="*/ 26 h 28"/>
                  <a:gd name="T8" fmla="*/ 9 w 105"/>
                  <a:gd name="T9" fmla="*/ 25 h 28"/>
                  <a:gd name="T10" fmla="*/ 11 w 105"/>
                  <a:gd name="T11" fmla="*/ 25 h 28"/>
                  <a:gd name="T12" fmla="*/ 13 w 105"/>
                  <a:gd name="T13" fmla="*/ 24 h 28"/>
                  <a:gd name="T14" fmla="*/ 15 w 105"/>
                  <a:gd name="T15" fmla="*/ 23 h 28"/>
                  <a:gd name="T16" fmla="*/ 17 w 105"/>
                  <a:gd name="T17" fmla="*/ 23 h 28"/>
                  <a:gd name="T18" fmla="*/ 19 w 105"/>
                  <a:gd name="T19" fmla="*/ 22 h 28"/>
                  <a:gd name="T20" fmla="*/ 21 w 105"/>
                  <a:gd name="T21" fmla="*/ 22 h 28"/>
                  <a:gd name="T22" fmla="*/ 23 w 105"/>
                  <a:gd name="T23" fmla="*/ 21 h 28"/>
                  <a:gd name="T24" fmla="*/ 26 w 105"/>
                  <a:gd name="T25" fmla="*/ 21 h 28"/>
                  <a:gd name="T26" fmla="*/ 28 w 105"/>
                  <a:gd name="T27" fmla="*/ 20 h 28"/>
                  <a:gd name="T28" fmla="*/ 30 w 105"/>
                  <a:gd name="T29" fmla="*/ 19 h 28"/>
                  <a:gd name="T30" fmla="*/ 32 w 105"/>
                  <a:gd name="T31" fmla="*/ 19 h 28"/>
                  <a:gd name="T32" fmla="*/ 34 w 105"/>
                  <a:gd name="T33" fmla="*/ 18 h 28"/>
                  <a:gd name="T34" fmla="*/ 36 w 105"/>
                  <a:gd name="T35" fmla="*/ 18 h 28"/>
                  <a:gd name="T36" fmla="*/ 39 w 105"/>
                  <a:gd name="T37" fmla="*/ 17 h 28"/>
                  <a:gd name="T38" fmla="*/ 41 w 105"/>
                  <a:gd name="T39" fmla="*/ 17 h 28"/>
                  <a:gd name="T40" fmla="*/ 43 w 105"/>
                  <a:gd name="T41" fmla="*/ 16 h 28"/>
                  <a:gd name="T42" fmla="*/ 45 w 105"/>
                  <a:gd name="T43" fmla="*/ 16 h 28"/>
                  <a:gd name="T44" fmla="*/ 47 w 105"/>
                  <a:gd name="T45" fmla="*/ 15 h 28"/>
                  <a:gd name="T46" fmla="*/ 49 w 105"/>
                  <a:gd name="T47" fmla="*/ 14 h 28"/>
                  <a:gd name="T48" fmla="*/ 51 w 105"/>
                  <a:gd name="T49" fmla="*/ 14 h 28"/>
                  <a:gd name="T50" fmla="*/ 53 w 105"/>
                  <a:gd name="T51" fmla="*/ 13 h 28"/>
                  <a:gd name="T52" fmla="*/ 56 w 105"/>
                  <a:gd name="T53" fmla="*/ 13 h 28"/>
                  <a:gd name="T54" fmla="*/ 58 w 105"/>
                  <a:gd name="T55" fmla="*/ 12 h 28"/>
                  <a:gd name="T56" fmla="*/ 60 w 105"/>
                  <a:gd name="T57" fmla="*/ 12 h 28"/>
                  <a:gd name="T58" fmla="*/ 62 w 105"/>
                  <a:gd name="T59" fmla="*/ 11 h 28"/>
                  <a:gd name="T60" fmla="*/ 64 w 105"/>
                  <a:gd name="T61" fmla="*/ 10 h 28"/>
                  <a:gd name="T62" fmla="*/ 66 w 105"/>
                  <a:gd name="T63" fmla="*/ 10 h 28"/>
                  <a:gd name="T64" fmla="*/ 69 w 105"/>
                  <a:gd name="T65" fmla="*/ 9 h 28"/>
                  <a:gd name="T66" fmla="*/ 71 w 105"/>
                  <a:gd name="T67" fmla="*/ 9 h 28"/>
                  <a:gd name="T68" fmla="*/ 73 w 105"/>
                  <a:gd name="T69" fmla="*/ 8 h 28"/>
                  <a:gd name="T70" fmla="*/ 75 w 105"/>
                  <a:gd name="T71" fmla="*/ 7 h 28"/>
                  <a:gd name="T72" fmla="*/ 77 w 105"/>
                  <a:gd name="T73" fmla="*/ 7 h 28"/>
                  <a:gd name="T74" fmla="*/ 79 w 105"/>
                  <a:gd name="T75" fmla="*/ 7 h 28"/>
                  <a:gd name="T76" fmla="*/ 82 w 105"/>
                  <a:gd name="T77" fmla="*/ 6 h 28"/>
                  <a:gd name="T78" fmla="*/ 83 w 105"/>
                  <a:gd name="T79" fmla="*/ 5 h 28"/>
                  <a:gd name="T80" fmla="*/ 86 w 105"/>
                  <a:gd name="T81" fmla="*/ 5 h 28"/>
                  <a:gd name="T82" fmla="*/ 88 w 105"/>
                  <a:gd name="T83" fmla="*/ 4 h 28"/>
                  <a:gd name="T84" fmla="*/ 90 w 105"/>
                  <a:gd name="T85" fmla="*/ 3 h 28"/>
                  <a:gd name="T86" fmla="*/ 92 w 105"/>
                  <a:gd name="T87" fmla="*/ 3 h 28"/>
                  <a:gd name="T88" fmla="*/ 94 w 105"/>
                  <a:gd name="T89" fmla="*/ 2 h 28"/>
                  <a:gd name="T90" fmla="*/ 96 w 105"/>
                  <a:gd name="T91" fmla="*/ 2 h 28"/>
                  <a:gd name="T92" fmla="*/ 99 w 105"/>
                  <a:gd name="T93" fmla="*/ 1 h 28"/>
                  <a:gd name="T94" fmla="*/ 101 w 105"/>
                  <a:gd name="T95" fmla="*/ 1 h 28"/>
                  <a:gd name="T96" fmla="*/ 103 w 105"/>
                  <a:gd name="T97" fmla="*/ 0 h 28"/>
                  <a:gd name="T98" fmla="*/ 105 w 105"/>
                  <a:gd name="T9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28">
                    <a:moveTo>
                      <a:pt x="0" y="28"/>
                    </a:moveTo>
                    <a:lnTo>
                      <a:pt x="2" y="27"/>
                    </a:lnTo>
                    <a:lnTo>
                      <a:pt x="4" y="26"/>
                    </a:lnTo>
                    <a:lnTo>
                      <a:pt x="6" y="26"/>
                    </a:lnTo>
                    <a:lnTo>
                      <a:pt x="9" y="25"/>
                    </a:lnTo>
                    <a:lnTo>
                      <a:pt x="11" y="25"/>
                    </a:lnTo>
                    <a:lnTo>
                      <a:pt x="13" y="24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2"/>
                    </a:lnTo>
                    <a:lnTo>
                      <a:pt x="21" y="22"/>
                    </a:lnTo>
                    <a:lnTo>
                      <a:pt x="23" y="21"/>
                    </a:lnTo>
                    <a:lnTo>
                      <a:pt x="26" y="21"/>
                    </a:lnTo>
                    <a:lnTo>
                      <a:pt x="28" y="20"/>
                    </a:lnTo>
                    <a:lnTo>
                      <a:pt x="30" y="19"/>
                    </a:lnTo>
                    <a:lnTo>
                      <a:pt x="32" y="19"/>
                    </a:lnTo>
                    <a:lnTo>
                      <a:pt x="34" y="18"/>
                    </a:lnTo>
                    <a:lnTo>
                      <a:pt x="36" y="18"/>
                    </a:lnTo>
                    <a:lnTo>
                      <a:pt x="39" y="17"/>
                    </a:lnTo>
                    <a:lnTo>
                      <a:pt x="41" y="17"/>
                    </a:lnTo>
                    <a:lnTo>
                      <a:pt x="43" y="16"/>
                    </a:lnTo>
                    <a:lnTo>
                      <a:pt x="45" y="16"/>
                    </a:lnTo>
                    <a:lnTo>
                      <a:pt x="47" y="15"/>
                    </a:lnTo>
                    <a:lnTo>
                      <a:pt x="49" y="14"/>
                    </a:lnTo>
                    <a:lnTo>
                      <a:pt x="51" y="14"/>
                    </a:lnTo>
                    <a:lnTo>
                      <a:pt x="53" y="13"/>
                    </a:lnTo>
                    <a:lnTo>
                      <a:pt x="56" y="13"/>
                    </a:lnTo>
                    <a:lnTo>
                      <a:pt x="58" y="12"/>
                    </a:lnTo>
                    <a:lnTo>
                      <a:pt x="60" y="12"/>
                    </a:lnTo>
                    <a:lnTo>
                      <a:pt x="62" y="11"/>
                    </a:lnTo>
                    <a:lnTo>
                      <a:pt x="64" y="10"/>
                    </a:lnTo>
                    <a:lnTo>
                      <a:pt x="66" y="10"/>
                    </a:lnTo>
                    <a:lnTo>
                      <a:pt x="69" y="9"/>
                    </a:lnTo>
                    <a:lnTo>
                      <a:pt x="71" y="9"/>
                    </a:lnTo>
                    <a:lnTo>
                      <a:pt x="73" y="8"/>
                    </a:lnTo>
                    <a:lnTo>
                      <a:pt x="75" y="7"/>
                    </a:lnTo>
                    <a:lnTo>
                      <a:pt x="77" y="7"/>
                    </a:lnTo>
                    <a:lnTo>
                      <a:pt x="79" y="7"/>
                    </a:lnTo>
                    <a:lnTo>
                      <a:pt x="82" y="6"/>
                    </a:lnTo>
                    <a:lnTo>
                      <a:pt x="83" y="5"/>
                    </a:lnTo>
                    <a:lnTo>
                      <a:pt x="86" y="5"/>
                    </a:lnTo>
                    <a:lnTo>
                      <a:pt x="88" y="4"/>
                    </a:lnTo>
                    <a:lnTo>
                      <a:pt x="90" y="3"/>
                    </a:lnTo>
                    <a:lnTo>
                      <a:pt x="92" y="3"/>
                    </a:lnTo>
                    <a:lnTo>
                      <a:pt x="94" y="2"/>
                    </a:lnTo>
                    <a:lnTo>
                      <a:pt x="96" y="2"/>
                    </a:lnTo>
                    <a:lnTo>
                      <a:pt x="99" y="1"/>
                    </a:lnTo>
                    <a:lnTo>
                      <a:pt x="101" y="1"/>
                    </a:lnTo>
                    <a:lnTo>
                      <a:pt x="103" y="0"/>
                    </a:lnTo>
                    <a:lnTo>
                      <a:pt x="105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24" name="Freeform 655"/>
              <p:cNvSpPr>
                <a:spLocks/>
              </p:cNvSpPr>
              <p:nvPr/>
            </p:nvSpPr>
            <p:spPr bwMode="auto">
              <a:xfrm>
                <a:off x="8513911" y="2357634"/>
                <a:ext cx="143267" cy="1099425"/>
              </a:xfrm>
              <a:custGeom>
                <a:avLst/>
                <a:gdLst>
                  <a:gd name="T0" fmla="*/ 0 w 105"/>
                  <a:gd name="T1" fmla="*/ 815 h 815"/>
                  <a:gd name="T2" fmla="*/ 2 w 105"/>
                  <a:gd name="T3" fmla="*/ 814 h 815"/>
                  <a:gd name="T4" fmla="*/ 4 w 105"/>
                  <a:gd name="T5" fmla="*/ 813 h 815"/>
                  <a:gd name="T6" fmla="*/ 7 w 105"/>
                  <a:gd name="T7" fmla="*/ 813 h 815"/>
                  <a:gd name="T8" fmla="*/ 9 w 105"/>
                  <a:gd name="T9" fmla="*/ 812 h 815"/>
                  <a:gd name="T10" fmla="*/ 11 w 105"/>
                  <a:gd name="T11" fmla="*/ 812 h 815"/>
                  <a:gd name="T12" fmla="*/ 13 w 105"/>
                  <a:gd name="T13" fmla="*/ 811 h 815"/>
                  <a:gd name="T14" fmla="*/ 15 w 105"/>
                  <a:gd name="T15" fmla="*/ 811 h 815"/>
                  <a:gd name="T16" fmla="*/ 17 w 105"/>
                  <a:gd name="T17" fmla="*/ 810 h 815"/>
                  <a:gd name="T18" fmla="*/ 19 w 105"/>
                  <a:gd name="T19" fmla="*/ 809 h 815"/>
                  <a:gd name="T20" fmla="*/ 21 w 105"/>
                  <a:gd name="T21" fmla="*/ 809 h 815"/>
                  <a:gd name="T22" fmla="*/ 24 w 105"/>
                  <a:gd name="T23" fmla="*/ 808 h 815"/>
                  <a:gd name="T24" fmla="*/ 26 w 105"/>
                  <a:gd name="T25" fmla="*/ 21 h 815"/>
                  <a:gd name="T26" fmla="*/ 28 w 105"/>
                  <a:gd name="T27" fmla="*/ 21 h 815"/>
                  <a:gd name="T28" fmla="*/ 30 w 105"/>
                  <a:gd name="T29" fmla="*/ 20 h 815"/>
                  <a:gd name="T30" fmla="*/ 32 w 105"/>
                  <a:gd name="T31" fmla="*/ 20 h 815"/>
                  <a:gd name="T32" fmla="*/ 34 w 105"/>
                  <a:gd name="T33" fmla="*/ 20 h 815"/>
                  <a:gd name="T34" fmla="*/ 37 w 105"/>
                  <a:gd name="T35" fmla="*/ 19 h 815"/>
                  <a:gd name="T36" fmla="*/ 39 w 105"/>
                  <a:gd name="T37" fmla="*/ 18 h 815"/>
                  <a:gd name="T38" fmla="*/ 41 w 105"/>
                  <a:gd name="T39" fmla="*/ 18 h 815"/>
                  <a:gd name="T40" fmla="*/ 43 w 105"/>
                  <a:gd name="T41" fmla="*/ 17 h 815"/>
                  <a:gd name="T42" fmla="*/ 45 w 105"/>
                  <a:gd name="T43" fmla="*/ 16 h 815"/>
                  <a:gd name="T44" fmla="*/ 47 w 105"/>
                  <a:gd name="T45" fmla="*/ 16 h 815"/>
                  <a:gd name="T46" fmla="*/ 49 w 105"/>
                  <a:gd name="T47" fmla="*/ 15 h 815"/>
                  <a:gd name="T48" fmla="*/ 51 w 105"/>
                  <a:gd name="T49" fmla="*/ 15 h 815"/>
                  <a:gd name="T50" fmla="*/ 54 w 105"/>
                  <a:gd name="T51" fmla="*/ 14 h 815"/>
                  <a:gd name="T52" fmla="*/ 56 w 105"/>
                  <a:gd name="T53" fmla="*/ 14 h 815"/>
                  <a:gd name="T54" fmla="*/ 58 w 105"/>
                  <a:gd name="T55" fmla="*/ 13 h 815"/>
                  <a:gd name="T56" fmla="*/ 60 w 105"/>
                  <a:gd name="T57" fmla="*/ 13 h 815"/>
                  <a:gd name="T58" fmla="*/ 62 w 105"/>
                  <a:gd name="T59" fmla="*/ 12 h 815"/>
                  <a:gd name="T60" fmla="*/ 64 w 105"/>
                  <a:gd name="T61" fmla="*/ 11 h 815"/>
                  <a:gd name="T62" fmla="*/ 67 w 105"/>
                  <a:gd name="T63" fmla="*/ 11 h 815"/>
                  <a:gd name="T64" fmla="*/ 69 w 105"/>
                  <a:gd name="T65" fmla="*/ 10 h 815"/>
                  <a:gd name="T66" fmla="*/ 71 w 105"/>
                  <a:gd name="T67" fmla="*/ 10 h 815"/>
                  <a:gd name="T68" fmla="*/ 73 w 105"/>
                  <a:gd name="T69" fmla="*/ 9 h 815"/>
                  <a:gd name="T70" fmla="*/ 75 w 105"/>
                  <a:gd name="T71" fmla="*/ 9 h 815"/>
                  <a:gd name="T72" fmla="*/ 77 w 105"/>
                  <a:gd name="T73" fmla="*/ 8 h 815"/>
                  <a:gd name="T74" fmla="*/ 80 w 105"/>
                  <a:gd name="T75" fmla="*/ 7 h 815"/>
                  <a:gd name="T76" fmla="*/ 81 w 105"/>
                  <a:gd name="T77" fmla="*/ 7 h 815"/>
                  <a:gd name="T78" fmla="*/ 84 w 105"/>
                  <a:gd name="T79" fmla="*/ 6 h 815"/>
                  <a:gd name="T80" fmla="*/ 86 w 105"/>
                  <a:gd name="T81" fmla="*/ 6 h 815"/>
                  <a:gd name="T82" fmla="*/ 88 w 105"/>
                  <a:gd name="T83" fmla="*/ 5 h 815"/>
                  <a:gd name="T84" fmla="*/ 90 w 105"/>
                  <a:gd name="T85" fmla="*/ 4 h 815"/>
                  <a:gd name="T86" fmla="*/ 92 w 105"/>
                  <a:gd name="T87" fmla="*/ 4 h 815"/>
                  <a:gd name="T88" fmla="*/ 94 w 105"/>
                  <a:gd name="T89" fmla="*/ 4 h 815"/>
                  <a:gd name="T90" fmla="*/ 97 w 105"/>
                  <a:gd name="T91" fmla="*/ 3 h 815"/>
                  <a:gd name="T92" fmla="*/ 99 w 105"/>
                  <a:gd name="T93" fmla="*/ 2 h 815"/>
                  <a:gd name="T94" fmla="*/ 101 w 105"/>
                  <a:gd name="T95" fmla="*/ 2 h 815"/>
                  <a:gd name="T96" fmla="*/ 103 w 105"/>
                  <a:gd name="T97" fmla="*/ 1 h 815"/>
                  <a:gd name="T98" fmla="*/ 105 w 105"/>
                  <a:gd name="T99" fmla="*/ 0 h 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815">
                    <a:moveTo>
                      <a:pt x="0" y="815"/>
                    </a:moveTo>
                    <a:lnTo>
                      <a:pt x="2" y="814"/>
                    </a:lnTo>
                    <a:lnTo>
                      <a:pt x="4" y="813"/>
                    </a:lnTo>
                    <a:lnTo>
                      <a:pt x="7" y="813"/>
                    </a:lnTo>
                    <a:lnTo>
                      <a:pt x="9" y="812"/>
                    </a:lnTo>
                    <a:lnTo>
                      <a:pt x="11" y="812"/>
                    </a:lnTo>
                    <a:lnTo>
                      <a:pt x="13" y="811"/>
                    </a:lnTo>
                    <a:lnTo>
                      <a:pt x="15" y="811"/>
                    </a:lnTo>
                    <a:lnTo>
                      <a:pt x="17" y="810"/>
                    </a:lnTo>
                    <a:lnTo>
                      <a:pt x="19" y="809"/>
                    </a:lnTo>
                    <a:lnTo>
                      <a:pt x="21" y="809"/>
                    </a:lnTo>
                    <a:lnTo>
                      <a:pt x="24" y="808"/>
                    </a:lnTo>
                    <a:lnTo>
                      <a:pt x="26" y="21"/>
                    </a:lnTo>
                    <a:lnTo>
                      <a:pt x="28" y="21"/>
                    </a:lnTo>
                    <a:lnTo>
                      <a:pt x="30" y="20"/>
                    </a:lnTo>
                    <a:lnTo>
                      <a:pt x="32" y="20"/>
                    </a:lnTo>
                    <a:lnTo>
                      <a:pt x="34" y="20"/>
                    </a:lnTo>
                    <a:lnTo>
                      <a:pt x="37" y="19"/>
                    </a:lnTo>
                    <a:lnTo>
                      <a:pt x="39" y="18"/>
                    </a:lnTo>
                    <a:lnTo>
                      <a:pt x="41" y="18"/>
                    </a:lnTo>
                    <a:lnTo>
                      <a:pt x="43" y="17"/>
                    </a:lnTo>
                    <a:lnTo>
                      <a:pt x="45" y="16"/>
                    </a:lnTo>
                    <a:lnTo>
                      <a:pt x="47" y="16"/>
                    </a:lnTo>
                    <a:lnTo>
                      <a:pt x="49" y="15"/>
                    </a:lnTo>
                    <a:lnTo>
                      <a:pt x="51" y="15"/>
                    </a:lnTo>
                    <a:lnTo>
                      <a:pt x="54" y="14"/>
                    </a:lnTo>
                    <a:lnTo>
                      <a:pt x="56" y="14"/>
                    </a:lnTo>
                    <a:lnTo>
                      <a:pt x="58" y="13"/>
                    </a:lnTo>
                    <a:lnTo>
                      <a:pt x="60" y="13"/>
                    </a:lnTo>
                    <a:lnTo>
                      <a:pt x="62" y="12"/>
                    </a:lnTo>
                    <a:lnTo>
                      <a:pt x="64" y="11"/>
                    </a:lnTo>
                    <a:lnTo>
                      <a:pt x="67" y="11"/>
                    </a:lnTo>
                    <a:lnTo>
                      <a:pt x="69" y="10"/>
                    </a:lnTo>
                    <a:lnTo>
                      <a:pt x="71" y="10"/>
                    </a:lnTo>
                    <a:lnTo>
                      <a:pt x="73" y="9"/>
                    </a:lnTo>
                    <a:lnTo>
                      <a:pt x="75" y="9"/>
                    </a:lnTo>
                    <a:lnTo>
                      <a:pt x="77" y="8"/>
                    </a:lnTo>
                    <a:lnTo>
                      <a:pt x="80" y="7"/>
                    </a:lnTo>
                    <a:lnTo>
                      <a:pt x="81" y="7"/>
                    </a:lnTo>
                    <a:lnTo>
                      <a:pt x="84" y="6"/>
                    </a:lnTo>
                    <a:lnTo>
                      <a:pt x="86" y="6"/>
                    </a:lnTo>
                    <a:lnTo>
                      <a:pt x="88" y="5"/>
                    </a:lnTo>
                    <a:lnTo>
                      <a:pt x="90" y="4"/>
                    </a:lnTo>
                    <a:lnTo>
                      <a:pt x="92" y="4"/>
                    </a:lnTo>
                    <a:lnTo>
                      <a:pt x="94" y="4"/>
                    </a:lnTo>
                    <a:lnTo>
                      <a:pt x="97" y="3"/>
                    </a:lnTo>
                    <a:lnTo>
                      <a:pt x="99" y="2"/>
                    </a:lnTo>
                    <a:lnTo>
                      <a:pt x="101" y="2"/>
                    </a:lnTo>
                    <a:lnTo>
                      <a:pt x="103" y="1"/>
                    </a:lnTo>
                    <a:lnTo>
                      <a:pt x="105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25" name="Freeform 656"/>
              <p:cNvSpPr>
                <a:spLocks/>
              </p:cNvSpPr>
              <p:nvPr/>
            </p:nvSpPr>
            <p:spPr bwMode="auto">
              <a:xfrm>
                <a:off x="8657178" y="2353586"/>
                <a:ext cx="77774" cy="1060304"/>
              </a:xfrm>
              <a:custGeom>
                <a:avLst/>
                <a:gdLst>
                  <a:gd name="T0" fmla="*/ 0 w 57"/>
                  <a:gd name="T1" fmla="*/ 3 h 786"/>
                  <a:gd name="T2" fmla="*/ 2 w 57"/>
                  <a:gd name="T3" fmla="*/ 3 h 786"/>
                  <a:gd name="T4" fmla="*/ 5 w 57"/>
                  <a:gd name="T5" fmla="*/ 2 h 786"/>
                  <a:gd name="T6" fmla="*/ 7 w 57"/>
                  <a:gd name="T7" fmla="*/ 2 h 786"/>
                  <a:gd name="T8" fmla="*/ 9 w 57"/>
                  <a:gd name="T9" fmla="*/ 1 h 786"/>
                  <a:gd name="T10" fmla="*/ 11 w 57"/>
                  <a:gd name="T11" fmla="*/ 1 h 786"/>
                  <a:gd name="T12" fmla="*/ 13 w 57"/>
                  <a:gd name="T13" fmla="*/ 0 h 786"/>
                  <a:gd name="T14" fmla="*/ 15 w 57"/>
                  <a:gd name="T15" fmla="*/ 786 h 786"/>
                  <a:gd name="T16" fmla="*/ 17 w 57"/>
                  <a:gd name="T17" fmla="*/ 785 h 786"/>
                  <a:gd name="T18" fmla="*/ 19 w 57"/>
                  <a:gd name="T19" fmla="*/ 784 h 786"/>
                  <a:gd name="T20" fmla="*/ 22 w 57"/>
                  <a:gd name="T21" fmla="*/ 784 h 786"/>
                  <a:gd name="T22" fmla="*/ 24 w 57"/>
                  <a:gd name="T23" fmla="*/ 783 h 786"/>
                  <a:gd name="T24" fmla="*/ 26 w 57"/>
                  <a:gd name="T25" fmla="*/ 783 h 786"/>
                  <a:gd name="T26" fmla="*/ 28 w 57"/>
                  <a:gd name="T27" fmla="*/ 782 h 786"/>
                  <a:gd name="T28" fmla="*/ 30 w 57"/>
                  <a:gd name="T29" fmla="*/ 782 h 786"/>
                  <a:gd name="T30" fmla="*/ 32 w 57"/>
                  <a:gd name="T31" fmla="*/ 781 h 786"/>
                  <a:gd name="T32" fmla="*/ 35 w 57"/>
                  <a:gd name="T33" fmla="*/ 781 h 786"/>
                  <a:gd name="T34" fmla="*/ 37 w 57"/>
                  <a:gd name="T35" fmla="*/ 780 h 786"/>
                  <a:gd name="T36" fmla="*/ 39 w 57"/>
                  <a:gd name="T37" fmla="*/ 779 h 786"/>
                  <a:gd name="T38" fmla="*/ 41 w 57"/>
                  <a:gd name="T39" fmla="*/ 779 h 786"/>
                  <a:gd name="T40" fmla="*/ 43 w 57"/>
                  <a:gd name="T41" fmla="*/ 778 h 786"/>
                  <a:gd name="T42" fmla="*/ 45 w 57"/>
                  <a:gd name="T43" fmla="*/ 778 h 786"/>
                  <a:gd name="T44" fmla="*/ 47 w 57"/>
                  <a:gd name="T45" fmla="*/ 777 h 786"/>
                  <a:gd name="T46" fmla="*/ 49 w 57"/>
                  <a:gd name="T47" fmla="*/ 777 h 786"/>
                  <a:gd name="T48" fmla="*/ 52 w 57"/>
                  <a:gd name="T49" fmla="*/ 776 h 786"/>
                  <a:gd name="T50" fmla="*/ 54 w 57"/>
                  <a:gd name="T51" fmla="*/ 775 h 786"/>
                  <a:gd name="T52" fmla="*/ 56 w 57"/>
                  <a:gd name="T53" fmla="*/ 775 h 786"/>
                  <a:gd name="T54" fmla="*/ 57 w 57"/>
                  <a:gd name="T55" fmla="*/ 775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" h="786">
                    <a:moveTo>
                      <a:pt x="0" y="3"/>
                    </a:moveTo>
                    <a:lnTo>
                      <a:pt x="2" y="3"/>
                    </a:lnTo>
                    <a:lnTo>
                      <a:pt x="5" y="2"/>
                    </a:lnTo>
                    <a:lnTo>
                      <a:pt x="7" y="2"/>
                    </a:lnTo>
                    <a:lnTo>
                      <a:pt x="9" y="1"/>
                    </a:lnTo>
                    <a:lnTo>
                      <a:pt x="11" y="1"/>
                    </a:lnTo>
                    <a:lnTo>
                      <a:pt x="13" y="0"/>
                    </a:lnTo>
                    <a:lnTo>
                      <a:pt x="15" y="786"/>
                    </a:lnTo>
                    <a:lnTo>
                      <a:pt x="17" y="785"/>
                    </a:lnTo>
                    <a:lnTo>
                      <a:pt x="19" y="784"/>
                    </a:lnTo>
                    <a:lnTo>
                      <a:pt x="22" y="784"/>
                    </a:lnTo>
                    <a:lnTo>
                      <a:pt x="24" y="783"/>
                    </a:lnTo>
                    <a:lnTo>
                      <a:pt x="26" y="783"/>
                    </a:lnTo>
                    <a:lnTo>
                      <a:pt x="28" y="782"/>
                    </a:lnTo>
                    <a:lnTo>
                      <a:pt x="30" y="782"/>
                    </a:lnTo>
                    <a:lnTo>
                      <a:pt x="32" y="781"/>
                    </a:lnTo>
                    <a:lnTo>
                      <a:pt x="35" y="781"/>
                    </a:lnTo>
                    <a:lnTo>
                      <a:pt x="37" y="780"/>
                    </a:lnTo>
                    <a:lnTo>
                      <a:pt x="39" y="779"/>
                    </a:lnTo>
                    <a:lnTo>
                      <a:pt x="41" y="779"/>
                    </a:lnTo>
                    <a:lnTo>
                      <a:pt x="43" y="778"/>
                    </a:lnTo>
                    <a:lnTo>
                      <a:pt x="45" y="778"/>
                    </a:lnTo>
                    <a:lnTo>
                      <a:pt x="47" y="777"/>
                    </a:lnTo>
                    <a:lnTo>
                      <a:pt x="49" y="777"/>
                    </a:lnTo>
                    <a:lnTo>
                      <a:pt x="52" y="776"/>
                    </a:lnTo>
                    <a:lnTo>
                      <a:pt x="54" y="775"/>
                    </a:lnTo>
                    <a:lnTo>
                      <a:pt x="56" y="775"/>
                    </a:lnTo>
                    <a:lnTo>
                      <a:pt x="57" y="775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26" name="Freeform 657"/>
              <p:cNvSpPr>
                <a:spLocks/>
              </p:cNvSpPr>
              <p:nvPr/>
            </p:nvSpPr>
            <p:spPr bwMode="auto">
              <a:xfrm>
                <a:off x="6221639" y="3569024"/>
                <a:ext cx="425708" cy="91731"/>
              </a:xfrm>
              <a:custGeom>
                <a:avLst/>
                <a:gdLst>
                  <a:gd name="T0" fmla="*/ 0 w 312"/>
                  <a:gd name="T1" fmla="*/ 68 h 68"/>
                  <a:gd name="T2" fmla="*/ 3 w 312"/>
                  <a:gd name="T3" fmla="*/ 68 h 68"/>
                  <a:gd name="T4" fmla="*/ 9 w 312"/>
                  <a:gd name="T5" fmla="*/ 68 h 68"/>
                  <a:gd name="T6" fmla="*/ 16 w 312"/>
                  <a:gd name="T7" fmla="*/ 68 h 68"/>
                  <a:gd name="T8" fmla="*/ 22 w 312"/>
                  <a:gd name="T9" fmla="*/ 68 h 68"/>
                  <a:gd name="T10" fmla="*/ 29 w 312"/>
                  <a:gd name="T11" fmla="*/ 68 h 68"/>
                  <a:gd name="T12" fmla="*/ 35 w 312"/>
                  <a:gd name="T13" fmla="*/ 68 h 68"/>
                  <a:gd name="T14" fmla="*/ 42 w 312"/>
                  <a:gd name="T15" fmla="*/ 68 h 68"/>
                  <a:gd name="T16" fmla="*/ 48 w 312"/>
                  <a:gd name="T17" fmla="*/ 68 h 68"/>
                  <a:gd name="T18" fmla="*/ 55 w 312"/>
                  <a:gd name="T19" fmla="*/ 68 h 68"/>
                  <a:gd name="T20" fmla="*/ 61 w 312"/>
                  <a:gd name="T21" fmla="*/ 68 h 68"/>
                  <a:gd name="T22" fmla="*/ 67 w 312"/>
                  <a:gd name="T23" fmla="*/ 68 h 68"/>
                  <a:gd name="T24" fmla="*/ 74 w 312"/>
                  <a:gd name="T25" fmla="*/ 68 h 68"/>
                  <a:gd name="T26" fmla="*/ 80 w 312"/>
                  <a:gd name="T27" fmla="*/ 68 h 68"/>
                  <a:gd name="T28" fmla="*/ 87 w 312"/>
                  <a:gd name="T29" fmla="*/ 68 h 68"/>
                  <a:gd name="T30" fmla="*/ 93 w 312"/>
                  <a:gd name="T31" fmla="*/ 68 h 68"/>
                  <a:gd name="T32" fmla="*/ 99 w 312"/>
                  <a:gd name="T33" fmla="*/ 68 h 68"/>
                  <a:gd name="T34" fmla="*/ 106 w 312"/>
                  <a:gd name="T35" fmla="*/ 68 h 68"/>
                  <a:gd name="T36" fmla="*/ 112 w 312"/>
                  <a:gd name="T37" fmla="*/ 68 h 68"/>
                  <a:gd name="T38" fmla="*/ 118 w 312"/>
                  <a:gd name="T39" fmla="*/ 68 h 68"/>
                  <a:gd name="T40" fmla="*/ 125 w 312"/>
                  <a:gd name="T41" fmla="*/ 68 h 68"/>
                  <a:gd name="T42" fmla="*/ 131 w 312"/>
                  <a:gd name="T43" fmla="*/ 68 h 68"/>
                  <a:gd name="T44" fmla="*/ 138 w 312"/>
                  <a:gd name="T45" fmla="*/ 68 h 68"/>
                  <a:gd name="T46" fmla="*/ 144 w 312"/>
                  <a:gd name="T47" fmla="*/ 68 h 68"/>
                  <a:gd name="T48" fmla="*/ 151 w 312"/>
                  <a:gd name="T49" fmla="*/ 68 h 68"/>
                  <a:gd name="T50" fmla="*/ 157 w 312"/>
                  <a:gd name="T51" fmla="*/ 68 h 68"/>
                  <a:gd name="T52" fmla="*/ 164 w 312"/>
                  <a:gd name="T53" fmla="*/ 68 h 68"/>
                  <a:gd name="T54" fmla="*/ 170 w 312"/>
                  <a:gd name="T55" fmla="*/ 68 h 68"/>
                  <a:gd name="T56" fmla="*/ 177 w 312"/>
                  <a:gd name="T57" fmla="*/ 68 h 68"/>
                  <a:gd name="T58" fmla="*/ 183 w 312"/>
                  <a:gd name="T59" fmla="*/ 68 h 68"/>
                  <a:gd name="T60" fmla="*/ 190 w 312"/>
                  <a:gd name="T61" fmla="*/ 67 h 68"/>
                  <a:gd name="T62" fmla="*/ 196 w 312"/>
                  <a:gd name="T63" fmla="*/ 67 h 68"/>
                  <a:gd name="T64" fmla="*/ 202 w 312"/>
                  <a:gd name="T65" fmla="*/ 67 h 68"/>
                  <a:gd name="T66" fmla="*/ 209 w 312"/>
                  <a:gd name="T67" fmla="*/ 67 h 68"/>
                  <a:gd name="T68" fmla="*/ 215 w 312"/>
                  <a:gd name="T69" fmla="*/ 67 h 68"/>
                  <a:gd name="T70" fmla="*/ 221 w 312"/>
                  <a:gd name="T71" fmla="*/ 66 h 68"/>
                  <a:gd name="T72" fmla="*/ 228 w 312"/>
                  <a:gd name="T73" fmla="*/ 66 h 68"/>
                  <a:gd name="T74" fmla="*/ 234 w 312"/>
                  <a:gd name="T75" fmla="*/ 65 h 68"/>
                  <a:gd name="T76" fmla="*/ 241 w 312"/>
                  <a:gd name="T77" fmla="*/ 64 h 68"/>
                  <a:gd name="T78" fmla="*/ 247 w 312"/>
                  <a:gd name="T79" fmla="*/ 63 h 68"/>
                  <a:gd name="T80" fmla="*/ 254 w 312"/>
                  <a:gd name="T81" fmla="*/ 62 h 68"/>
                  <a:gd name="T82" fmla="*/ 260 w 312"/>
                  <a:gd name="T83" fmla="*/ 60 h 68"/>
                  <a:gd name="T84" fmla="*/ 267 w 312"/>
                  <a:gd name="T85" fmla="*/ 57 h 68"/>
                  <a:gd name="T86" fmla="*/ 273 w 312"/>
                  <a:gd name="T87" fmla="*/ 53 h 68"/>
                  <a:gd name="T88" fmla="*/ 280 w 312"/>
                  <a:gd name="T89" fmla="*/ 49 h 68"/>
                  <a:gd name="T90" fmla="*/ 286 w 312"/>
                  <a:gd name="T91" fmla="*/ 43 h 68"/>
                  <a:gd name="T92" fmla="*/ 293 w 312"/>
                  <a:gd name="T93" fmla="*/ 34 h 68"/>
                  <a:gd name="T94" fmla="*/ 299 w 312"/>
                  <a:gd name="T95" fmla="*/ 24 h 68"/>
                  <a:gd name="T96" fmla="*/ 305 w 312"/>
                  <a:gd name="T97" fmla="*/ 12 h 68"/>
                  <a:gd name="T98" fmla="*/ 312 w 312"/>
                  <a:gd name="T9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2" h="68">
                    <a:moveTo>
                      <a:pt x="0" y="68"/>
                    </a:moveTo>
                    <a:lnTo>
                      <a:pt x="3" y="68"/>
                    </a:lnTo>
                    <a:lnTo>
                      <a:pt x="9" y="68"/>
                    </a:lnTo>
                    <a:lnTo>
                      <a:pt x="16" y="68"/>
                    </a:lnTo>
                    <a:lnTo>
                      <a:pt x="22" y="68"/>
                    </a:lnTo>
                    <a:lnTo>
                      <a:pt x="29" y="68"/>
                    </a:lnTo>
                    <a:lnTo>
                      <a:pt x="35" y="68"/>
                    </a:lnTo>
                    <a:lnTo>
                      <a:pt x="42" y="68"/>
                    </a:lnTo>
                    <a:lnTo>
                      <a:pt x="48" y="68"/>
                    </a:lnTo>
                    <a:lnTo>
                      <a:pt x="55" y="68"/>
                    </a:lnTo>
                    <a:lnTo>
                      <a:pt x="61" y="68"/>
                    </a:lnTo>
                    <a:lnTo>
                      <a:pt x="67" y="68"/>
                    </a:lnTo>
                    <a:lnTo>
                      <a:pt x="74" y="68"/>
                    </a:lnTo>
                    <a:lnTo>
                      <a:pt x="80" y="68"/>
                    </a:lnTo>
                    <a:lnTo>
                      <a:pt x="87" y="68"/>
                    </a:lnTo>
                    <a:lnTo>
                      <a:pt x="93" y="68"/>
                    </a:lnTo>
                    <a:lnTo>
                      <a:pt x="99" y="68"/>
                    </a:lnTo>
                    <a:lnTo>
                      <a:pt x="106" y="68"/>
                    </a:lnTo>
                    <a:lnTo>
                      <a:pt x="112" y="68"/>
                    </a:lnTo>
                    <a:lnTo>
                      <a:pt x="118" y="68"/>
                    </a:lnTo>
                    <a:lnTo>
                      <a:pt x="125" y="68"/>
                    </a:lnTo>
                    <a:lnTo>
                      <a:pt x="131" y="68"/>
                    </a:lnTo>
                    <a:lnTo>
                      <a:pt x="138" y="68"/>
                    </a:lnTo>
                    <a:lnTo>
                      <a:pt x="144" y="68"/>
                    </a:lnTo>
                    <a:lnTo>
                      <a:pt x="151" y="68"/>
                    </a:lnTo>
                    <a:lnTo>
                      <a:pt x="157" y="68"/>
                    </a:lnTo>
                    <a:lnTo>
                      <a:pt x="164" y="68"/>
                    </a:lnTo>
                    <a:lnTo>
                      <a:pt x="170" y="68"/>
                    </a:lnTo>
                    <a:lnTo>
                      <a:pt x="177" y="68"/>
                    </a:lnTo>
                    <a:lnTo>
                      <a:pt x="183" y="68"/>
                    </a:lnTo>
                    <a:lnTo>
                      <a:pt x="190" y="67"/>
                    </a:lnTo>
                    <a:lnTo>
                      <a:pt x="196" y="67"/>
                    </a:lnTo>
                    <a:lnTo>
                      <a:pt x="202" y="67"/>
                    </a:lnTo>
                    <a:lnTo>
                      <a:pt x="209" y="67"/>
                    </a:lnTo>
                    <a:lnTo>
                      <a:pt x="215" y="67"/>
                    </a:lnTo>
                    <a:lnTo>
                      <a:pt x="221" y="66"/>
                    </a:lnTo>
                    <a:lnTo>
                      <a:pt x="228" y="66"/>
                    </a:lnTo>
                    <a:lnTo>
                      <a:pt x="234" y="65"/>
                    </a:lnTo>
                    <a:lnTo>
                      <a:pt x="241" y="64"/>
                    </a:lnTo>
                    <a:lnTo>
                      <a:pt x="247" y="63"/>
                    </a:lnTo>
                    <a:lnTo>
                      <a:pt x="254" y="62"/>
                    </a:lnTo>
                    <a:lnTo>
                      <a:pt x="260" y="60"/>
                    </a:lnTo>
                    <a:lnTo>
                      <a:pt x="267" y="57"/>
                    </a:lnTo>
                    <a:lnTo>
                      <a:pt x="273" y="53"/>
                    </a:lnTo>
                    <a:lnTo>
                      <a:pt x="280" y="49"/>
                    </a:lnTo>
                    <a:lnTo>
                      <a:pt x="286" y="43"/>
                    </a:lnTo>
                    <a:lnTo>
                      <a:pt x="293" y="34"/>
                    </a:lnTo>
                    <a:lnTo>
                      <a:pt x="299" y="24"/>
                    </a:lnTo>
                    <a:lnTo>
                      <a:pt x="305" y="12"/>
                    </a:lnTo>
                    <a:lnTo>
                      <a:pt x="312" y="0"/>
                    </a:lnTo>
                  </a:path>
                </a:pathLst>
              </a:custGeom>
              <a:noFill/>
              <a:ln w="9525" cap="flat">
                <a:solidFill>
                  <a:srgbClr val="00FF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27" name="Freeform 658"/>
              <p:cNvSpPr>
                <a:spLocks/>
              </p:cNvSpPr>
              <p:nvPr/>
            </p:nvSpPr>
            <p:spPr bwMode="auto">
              <a:xfrm>
                <a:off x="6647346" y="3268200"/>
                <a:ext cx="429801" cy="303523"/>
              </a:xfrm>
              <a:custGeom>
                <a:avLst/>
                <a:gdLst>
                  <a:gd name="T0" fmla="*/ 0 w 315"/>
                  <a:gd name="T1" fmla="*/ 223 h 225"/>
                  <a:gd name="T2" fmla="*/ 6 w 315"/>
                  <a:gd name="T3" fmla="*/ 210 h 225"/>
                  <a:gd name="T4" fmla="*/ 13 w 315"/>
                  <a:gd name="T5" fmla="*/ 196 h 225"/>
                  <a:gd name="T6" fmla="*/ 19 w 315"/>
                  <a:gd name="T7" fmla="*/ 182 h 225"/>
                  <a:gd name="T8" fmla="*/ 25 w 315"/>
                  <a:gd name="T9" fmla="*/ 168 h 225"/>
                  <a:gd name="T10" fmla="*/ 32 w 315"/>
                  <a:gd name="T11" fmla="*/ 153 h 225"/>
                  <a:gd name="T12" fmla="*/ 38 w 315"/>
                  <a:gd name="T13" fmla="*/ 138 h 225"/>
                  <a:gd name="T14" fmla="*/ 45 w 315"/>
                  <a:gd name="T15" fmla="*/ 124 h 225"/>
                  <a:gd name="T16" fmla="*/ 51 w 315"/>
                  <a:gd name="T17" fmla="*/ 110 h 225"/>
                  <a:gd name="T18" fmla="*/ 58 w 315"/>
                  <a:gd name="T19" fmla="*/ 96 h 225"/>
                  <a:gd name="T20" fmla="*/ 64 w 315"/>
                  <a:gd name="T21" fmla="*/ 83 h 225"/>
                  <a:gd name="T22" fmla="*/ 71 w 315"/>
                  <a:gd name="T23" fmla="*/ 71 h 225"/>
                  <a:gd name="T24" fmla="*/ 77 w 315"/>
                  <a:gd name="T25" fmla="*/ 59 h 225"/>
                  <a:gd name="T26" fmla="*/ 84 w 315"/>
                  <a:gd name="T27" fmla="*/ 48 h 225"/>
                  <a:gd name="T28" fmla="*/ 90 w 315"/>
                  <a:gd name="T29" fmla="*/ 38 h 225"/>
                  <a:gd name="T30" fmla="*/ 96 w 315"/>
                  <a:gd name="T31" fmla="*/ 30 h 225"/>
                  <a:gd name="T32" fmla="*/ 103 w 315"/>
                  <a:gd name="T33" fmla="*/ 22 h 225"/>
                  <a:gd name="T34" fmla="*/ 109 w 315"/>
                  <a:gd name="T35" fmla="*/ 15 h 225"/>
                  <a:gd name="T36" fmla="*/ 116 w 315"/>
                  <a:gd name="T37" fmla="*/ 10 h 225"/>
                  <a:gd name="T38" fmla="*/ 122 w 315"/>
                  <a:gd name="T39" fmla="*/ 5 h 225"/>
                  <a:gd name="T40" fmla="*/ 128 w 315"/>
                  <a:gd name="T41" fmla="*/ 2 h 225"/>
                  <a:gd name="T42" fmla="*/ 135 w 315"/>
                  <a:gd name="T43" fmla="*/ 0 h 225"/>
                  <a:gd name="T44" fmla="*/ 141 w 315"/>
                  <a:gd name="T45" fmla="*/ 0 h 225"/>
                  <a:gd name="T46" fmla="*/ 148 w 315"/>
                  <a:gd name="T47" fmla="*/ 0 h 225"/>
                  <a:gd name="T48" fmla="*/ 154 w 315"/>
                  <a:gd name="T49" fmla="*/ 2 h 225"/>
                  <a:gd name="T50" fmla="*/ 160 w 315"/>
                  <a:gd name="T51" fmla="*/ 5 h 225"/>
                  <a:gd name="T52" fmla="*/ 167 w 315"/>
                  <a:gd name="T53" fmla="*/ 8 h 225"/>
                  <a:gd name="T54" fmla="*/ 173 w 315"/>
                  <a:gd name="T55" fmla="*/ 13 h 225"/>
                  <a:gd name="T56" fmla="*/ 180 w 315"/>
                  <a:gd name="T57" fmla="*/ 19 h 225"/>
                  <a:gd name="T58" fmla="*/ 186 w 315"/>
                  <a:gd name="T59" fmla="*/ 25 h 225"/>
                  <a:gd name="T60" fmla="*/ 193 w 315"/>
                  <a:gd name="T61" fmla="*/ 33 h 225"/>
                  <a:gd name="T62" fmla="*/ 199 w 315"/>
                  <a:gd name="T63" fmla="*/ 41 h 225"/>
                  <a:gd name="T64" fmla="*/ 206 w 315"/>
                  <a:gd name="T65" fmla="*/ 49 h 225"/>
                  <a:gd name="T66" fmla="*/ 212 w 315"/>
                  <a:gd name="T67" fmla="*/ 59 h 225"/>
                  <a:gd name="T68" fmla="*/ 219 w 315"/>
                  <a:gd name="T69" fmla="*/ 69 h 225"/>
                  <a:gd name="T70" fmla="*/ 225 w 315"/>
                  <a:gd name="T71" fmla="*/ 79 h 225"/>
                  <a:gd name="T72" fmla="*/ 231 w 315"/>
                  <a:gd name="T73" fmla="*/ 89 h 225"/>
                  <a:gd name="T74" fmla="*/ 238 w 315"/>
                  <a:gd name="T75" fmla="*/ 100 h 225"/>
                  <a:gd name="T76" fmla="*/ 244 w 315"/>
                  <a:gd name="T77" fmla="*/ 111 h 225"/>
                  <a:gd name="T78" fmla="*/ 251 w 315"/>
                  <a:gd name="T79" fmla="*/ 122 h 225"/>
                  <a:gd name="T80" fmla="*/ 257 w 315"/>
                  <a:gd name="T81" fmla="*/ 133 h 225"/>
                  <a:gd name="T82" fmla="*/ 263 w 315"/>
                  <a:gd name="T83" fmla="*/ 144 h 225"/>
                  <a:gd name="T84" fmla="*/ 270 w 315"/>
                  <a:gd name="T85" fmla="*/ 156 h 225"/>
                  <a:gd name="T86" fmla="*/ 276 w 315"/>
                  <a:gd name="T87" fmla="*/ 166 h 225"/>
                  <a:gd name="T88" fmla="*/ 283 w 315"/>
                  <a:gd name="T89" fmla="*/ 177 h 225"/>
                  <a:gd name="T90" fmla="*/ 289 w 315"/>
                  <a:gd name="T91" fmla="*/ 187 h 225"/>
                  <a:gd name="T92" fmla="*/ 296 w 315"/>
                  <a:gd name="T93" fmla="*/ 197 h 225"/>
                  <a:gd name="T94" fmla="*/ 302 w 315"/>
                  <a:gd name="T95" fmla="*/ 207 h 225"/>
                  <a:gd name="T96" fmla="*/ 309 w 315"/>
                  <a:gd name="T97" fmla="*/ 216 h 225"/>
                  <a:gd name="T98" fmla="*/ 315 w 315"/>
                  <a:gd name="T99" fmla="*/ 225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225">
                    <a:moveTo>
                      <a:pt x="0" y="223"/>
                    </a:moveTo>
                    <a:lnTo>
                      <a:pt x="6" y="210"/>
                    </a:lnTo>
                    <a:lnTo>
                      <a:pt x="13" y="196"/>
                    </a:lnTo>
                    <a:lnTo>
                      <a:pt x="19" y="182"/>
                    </a:lnTo>
                    <a:lnTo>
                      <a:pt x="25" y="168"/>
                    </a:lnTo>
                    <a:lnTo>
                      <a:pt x="32" y="153"/>
                    </a:lnTo>
                    <a:lnTo>
                      <a:pt x="38" y="138"/>
                    </a:lnTo>
                    <a:lnTo>
                      <a:pt x="45" y="124"/>
                    </a:lnTo>
                    <a:lnTo>
                      <a:pt x="51" y="110"/>
                    </a:lnTo>
                    <a:lnTo>
                      <a:pt x="58" y="96"/>
                    </a:lnTo>
                    <a:lnTo>
                      <a:pt x="64" y="83"/>
                    </a:lnTo>
                    <a:lnTo>
                      <a:pt x="71" y="71"/>
                    </a:lnTo>
                    <a:lnTo>
                      <a:pt x="77" y="59"/>
                    </a:lnTo>
                    <a:lnTo>
                      <a:pt x="84" y="48"/>
                    </a:lnTo>
                    <a:lnTo>
                      <a:pt x="90" y="38"/>
                    </a:lnTo>
                    <a:lnTo>
                      <a:pt x="96" y="30"/>
                    </a:lnTo>
                    <a:lnTo>
                      <a:pt x="103" y="22"/>
                    </a:lnTo>
                    <a:lnTo>
                      <a:pt x="109" y="15"/>
                    </a:lnTo>
                    <a:lnTo>
                      <a:pt x="116" y="10"/>
                    </a:lnTo>
                    <a:lnTo>
                      <a:pt x="122" y="5"/>
                    </a:lnTo>
                    <a:lnTo>
                      <a:pt x="128" y="2"/>
                    </a:lnTo>
                    <a:lnTo>
                      <a:pt x="135" y="0"/>
                    </a:lnTo>
                    <a:lnTo>
                      <a:pt x="141" y="0"/>
                    </a:lnTo>
                    <a:lnTo>
                      <a:pt x="148" y="0"/>
                    </a:lnTo>
                    <a:lnTo>
                      <a:pt x="154" y="2"/>
                    </a:lnTo>
                    <a:lnTo>
                      <a:pt x="160" y="5"/>
                    </a:lnTo>
                    <a:lnTo>
                      <a:pt x="167" y="8"/>
                    </a:lnTo>
                    <a:lnTo>
                      <a:pt x="173" y="13"/>
                    </a:lnTo>
                    <a:lnTo>
                      <a:pt x="180" y="19"/>
                    </a:lnTo>
                    <a:lnTo>
                      <a:pt x="186" y="25"/>
                    </a:lnTo>
                    <a:lnTo>
                      <a:pt x="193" y="33"/>
                    </a:lnTo>
                    <a:lnTo>
                      <a:pt x="199" y="41"/>
                    </a:lnTo>
                    <a:lnTo>
                      <a:pt x="206" y="49"/>
                    </a:lnTo>
                    <a:lnTo>
                      <a:pt x="212" y="59"/>
                    </a:lnTo>
                    <a:lnTo>
                      <a:pt x="219" y="69"/>
                    </a:lnTo>
                    <a:lnTo>
                      <a:pt x="225" y="79"/>
                    </a:lnTo>
                    <a:lnTo>
                      <a:pt x="231" y="89"/>
                    </a:lnTo>
                    <a:lnTo>
                      <a:pt x="238" y="100"/>
                    </a:lnTo>
                    <a:lnTo>
                      <a:pt x="244" y="111"/>
                    </a:lnTo>
                    <a:lnTo>
                      <a:pt x="251" y="122"/>
                    </a:lnTo>
                    <a:lnTo>
                      <a:pt x="257" y="133"/>
                    </a:lnTo>
                    <a:lnTo>
                      <a:pt x="263" y="144"/>
                    </a:lnTo>
                    <a:lnTo>
                      <a:pt x="270" y="156"/>
                    </a:lnTo>
                    <a:lnTo>
                      <a:pt x="276" y="166"/>
                    </a:lnTo>
                    <a:lnTo>
                      <a:pt x="283" y="177"/>
                    </a:lnTo>
                    <a:lnTo>
                      <a:pt x="289" y="187"/>
                    </a:lnTo>
                    <a:lnTo>
                      <a:pt x="296" y="197"/>
                    </a:lnTo>
                    <a:lnTo>
                      <a:pt x="302" y="207"/>
                    </a:lnTo>
                    <a:lnTo>
                      <a:pt x="309" y="216"/>
                    </a:lnTo>
                    <a:lnTo>
                      <a:pt x="315" y="225"/>
                    </a:lnTo>
                  </a:path>
                </a:pathLst>
              </a:custGeom>
              <a:noFill/>
              <a:ln w="9525" cap="flat">
                <a:solidFill>
                  <a:srgbClr val="00FF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28" name="Freeform 659"/>
              <p:cNvSpPr>
                <a:spLocks/>
              </p:cNvSpPr>
              <p:nvPr/>
            </p:nvSpPr>
            <p:spPr bwMode="auto">
              <a:xfrm>
                <a:off x="7077148" y="3571722"/>
                <a:ext cx="429801" cy="89033"/>
              </a:xfrm>
              <a:custGeom>
                <a:avLst/>
                <a:gdLst>
                  <a:gd name="T0" fmla="*/ 0 w 315"/>
                  <a:gd name="T1" fmla="*/ 0 h 66"/>
                  <a:gd name="T2" fmla="*/ 7 w 315"/>
                  <a:gd name="T3" fmla="*/ 9 h 66"/>
                  <a:gd name="T4" fmla="*/ 13 w 315"/>
                  <a:gd name="T5" fmla="*/ 17 h 66"/>
                  <a:gd name="T6" fmla="*/ 19 w 315"/>
                  <a:gd name="T7" fmla="*/ 24 h 66"/>
                  <a:gd name="T8" fmla="*/ 26 w 315"/>
                  <a:gd name="T9" fmla="*/ 31 h 66"/>
                  <a:gd name="T10" fmla="*/ 32 w 315"/>
                  <a:gd name="T11" fmla="*/ 37 h 66"/>
                  <a:gd name="T12" fmla="*/ 39 w 315"/>
                  <a:gd name="T13" fmla="*/ 43 h 66"/>
                  <a:gd name="T14" fmla="*/ 45 w 315"/>
                  <a:gd name="T15" fmla="*/ 48 h 66"/>
                  <a:gd name="T16" fmla="*/ 51 w 315"/>
                  <a:gd name="T17" fmla="*/ 52 h 66"/>
                  <a:gd name="T18" fmla="*/ 58 w 315"/>
                  <a:gd name="T19" fmla="*/ 56 h 66"/>
                  <a:gd name="T20" fmla="*/ 64 w 315"/>
                  <a:gd name="T21" fmla="*/ 58 h 66"/>
                  <a:gd name="T22" fmla="*/ 71 w 315"/>
                  <a:gd name="T23" fmla="*/ 60 h 66"/>
                  <a:gd name="T24" fmla="*/ 77 w 315"/>
                  <a:gd name="T25" fmla="*/ 62 h 66"/>
                  <a:gd name="T26" fmla="*/ 84 w 315"/>
                  <a:gd name="T27" fmla="*/ 63 h 66"/>
                  <a:gd name="T28" fmla="*/ 90 w 315"/>
                  <a:gd name="T29" fmla="*/ 64 h 66"/>
                  <a:gd name="T30" fmla="*/ 97 w 315"/>
                  <a:gd name="T31" fmla="*/ 64 h 66"/>
                  <a:gd name="T32" fmla="*/ 103 w 315"/>
                  <a:gd name="T33" fmla="*/ 65 h 66"/>
                  <a:gd name="T34" fmla="*/ 110 w 315"/>
                  <a:gd name="T35" fmla="*/ 65 h 66"/>
                  <a:gd name="T36" fmla="*/ 116 w 315"/>
                  <a:gd name="T37" fmla="*/ 65 h 66"/>
                  <a:gd name="T38" fmla="*/ 122 w 315"/>
                  <a:gd name="T39" fmla="*/ 65 h 66"/>
                  <a:gd name="T40" fmla="*/ 129 w 315"/>
                  <a:gd name="T41" fmla="*/ 65 h 66"/>
                  <a:gd name="T42" fmla="*/ 135 w 315"/>
                  <a:gd name="T43" fmla="*/ 65 h 66"/>
                  <a:gd name="T44" fmla="*/ 142 w 315"/>
                  <a:gd name="T45" fmla="*/ 65 h 66"/>
                  <a:gd name="T46" fmla="*/ 148 w 315"/>
                  <a:gd name="T47" fmla="*/ 65 h 66"/>
                  <a:gd name="T48" fmla="*/ 154 w 315"/>
                  <a:gd name="T49" fmla="*/ 65 h 66"/>
                  <a:gd name="T50" fmla="*/ 161 w 315"/>
                  <a:gd name="T51" fmla="*/ 65 h 66"/>
                  <a:gd name="T52" fmla="*/ 167 w 315"/>
                  <a:gd name="T53" fmla="*/ 65 h 66"/>
                  <a:gd name="T54" fmla="*/ 174 w 315"/>
                  <a:gd name="T55" fmla="*/ 66 h 66"/>
                  <a:gd name="T56" fmla="*/ 180 w 315"/>
                  <a:gd name="T57" fmla="*/ 66 h 66"/>
                  <a:gd name="T58" fmla="*/ 187 w 315"/>
                  <a:gd name="T59" fmla="*/ 66 h 66"/>
                  <a:gd name="T60" fmla="*/ 193 w 315"/>
                  <a:gd name="T61" fmla="*/ 66 h 66"/>
                  <a:gd name="T62" fmla="*/ 199 w 315"/>
                  <a:gd name="T63" fmla="*/ 66 h 66"/>
                  <a:gd name="T64" fmla="*/ 206 w 315"/>
                  <a:gd name="T65" fmla="*/ 66 h 66"/>
                  <a:gd name="T66" fmla="*/ 212 w 315"/>
                  <a:gd name="T67" fmla="*/ 66 h 66"/>
                  <a:gd name="T68" fmla="*/ 219 w 315"/>
                  <a:gd name="T69" fmla="*/ 66 h 66"/>
                  <a:gd name="T70" fmla="*/ 225 w 315"/>
                  <a:gd name="T71" fmla="*/ 66 h 66"/>
                  <a:gd name="T72" fmla="*/ 232 w 315"/>
                  <a:gd name="T73" fmla="*/ 66 h 66"/>
                  <a:gd name="T74" fmla="*/ 238 w 315"/>
                  <a:gd name="T75" fmla="*/ 66 h 66"/>
                  <a:gd name="T76" fmla="*/ 245 w 315"/>
                  <a:gd name="T77" fmla="*/ 66 h 66"/>
                  <a:gd name="T78" fmla="*/ 251 w 315"/>
                  <a:gd name="T79" fmla="*/ 66 h 66"/>
                  <a:gd name="T80" fmla="*/ 257 w 315"/>
                  <a:gd name="T81" fmla="*/ 66 h 66"/>
                  <a:gd name="T82" fmla="*/ 264 w 315"/>
                  <a:gd name="T83" fmla="*/ 66 h 66"/>
                  <a:gd name="T84" fmla="*/ 270 w 315"/>
                  <a:gd name="T85" fmla="*/ 66 h 66"/>
                  <a:gd name="T86" fmla="*/ 277 w 315"/>
                  <a:gd name="T87" fmla="*/ 66 h 66"/>
                  <a:gd name="T88" fmla="*/ 283 w 315"/>
                  <a:gd name="T89" fmla="*/ 66 h 66"/>
                  <a:gd name="T90" fmla="*/ 289 w 315"/>
                  <a:gd name="T91" fmla="*/ 66 h 66"/>
                  <a:gd name="T92" fmla="*/ 296 w 315"/>
                  <a:gd name="T93" fmla="*/ 66 h 66"/>
                  <a:gd name="T94" fmla="*/ 302 w 315"/>
                  <a:gd name="T95" fmla="*/ 66 h 66"/>
                  <a:gd name="T96" fmla="*/ 309 w 315"/>
                  <a:gd name="T97" fmla="*/ 66 h 66"/>
                  <a:gd name="T98" fmla="*/ 315 w 315"/>
                  <a:gd name="T9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66">
                    <a:moveTo>
                      <a:pt x="0" y="0"/>
                    </a:moveTo>
                    <a:lnTo>
                      <a:pt x="7" y="9"/>
                    </a:lnTo>
                    <a:lnTo>
                      <a:pt x="13" y="17"/>
                    </a:lnTo>
                    <a:lnTo>
                      <a:pt x="19" y="24"/>
                    </a:lnTo>
                    <a:lnTo>
                      <a:pt x="26" y="31"/>
                    </a:lnTo>
                    <a:lnTo>
                      <a:pt x="32" y="37"/>
                    </a:lnTo>
                    <a:lnTo>
                      <a:pt x="39" y="43"/>
                    </a:lnTo>
                    <a:lnTo>
                      <a:pt x="45" y="48"/>
                    </a:lnTo>
                    <a:lnTo>
                      <a:pt x="51" y="52"/>
                    </a:lnTo>
                    <a:lnTo>
                      <a:pt x="58" y="56"/>
                    </a:lnTo>
                    <a:lnTo>
                      <a:pt x="64" y="58"/>
                    </a:lnTo>
                    <a:lnTo>
                      <a:pt x="71" y="60"/>
                    </a:lnTo>
                    <a:lnTo>
                      <a:pt x="77" y="62"/>
                    </a:lnTo>
                    <a:lnTo>
                      <a:pt x="84" y="63"/>
                    </a:lnTo>
                    <a:lnTo>
                      <a:pt x="90" y="64"/>
                    </a:lnTo>
                    <a:lnTo>
                      <a:pt x="97" y="64"/>
                    </a:lnTo>
                    <a:lnTo>
                      <a:pt x="103" y="65"/>
                    </a:lnTo>
                    <a:lnTo>
                      <a:pt x="110" y="65"/>
                    </a:lnTo>
                    <a:lnTo>
                      <a:pt x="116" y="65"/>
                    </a:lnTo>
                    <a:lnTo>
                      <a:pt x="122" y="65"/>
                    </a:lnTo>
                    <a:lnTo>
                      <a:pt x="129" y="65"/>
                    </a:lnTo>
                    <a:lnTo>
                      <a:pt x="135" y="65"/>
                    </a:lnTo>
                    <a:lnTo>
                      <a:pt x="142" y="65"/>
                    </a:lnTo>
                    <a:lnTo>
                      <a:pt x="148" y="65"/>
                    </a:lnTo>
                    <a:lnTo>
                      <a:pt x="154" y="65"/>
                    </a:lnTo>
                    <a:lnTo>
                      <a:pt x="161" y="65"/>
                    </a:lnTo>
                    <a:lnTo>
                      <a:pt x="167" y="65"/>
                    </a:lnTo>
                    <a:lnTo>
                      <a:pt x="174" y="66"/>
                    </a:lnTo>
                    <a:lnTo>
                      <a:pt x="180" y="66"/>
                    </a:lnTo>
                    <a:lnTo>
                      <a:pt x="187" y="66"/>
                    </a:lnTo>
                    <a:lnTo>
                      <a:pt x="193" y="66"/>
                    </a:lnTo>
                    <a:lnTo>
                      <a:pt x="199" y="66"/>
                    </a:lnTo>
                    <a:lnTo>
                      <a:pt x="206" y="66"/>
                    </a:lnTo>
                    <a:lnTo>
                      <a:pt x="212" y="66"/>
                    </a:lnTo>
                    <a:lnTo>
                      <a:pt x="219" y="66"/>
                    </a:lnTo>
                    <a:lnTo>
                      <a:pt x="225" y="66"/>
                    </a:lnTo>
                    <a:lnTo>
                      <a:pt x="232" y="66"/>
                    </a:lnTo>
                    <a:lnTo>
                      <a:pt x="238" y="66"/>
                    </a:lnTo>
                    <a:lnTo>
                      <a:pt x="245" y="66"/>
                    </a:lnTo>
                    <a:lnTo>
                      <a:pt x="251" y="66"/>
                    </a:lnTo>
                    <a:lnTo>
                      <a:pt x="257" y="66"/>
                    </a:lnTo>
                    <a:lnTo>
                      <a:pt x="264" y="66"/>
                    </a:lnTo>
                    <a:lnTo>
                      <a:pt x="270" y="66"/>
                    </a:lnTo>
                    <a:lnTo>
                      <a:pt x="277" y="66"/>
                    </a:lnTo>
                    <a:lnTo>
                      <a:pt x="283" y="66"/>
                    </a:lnTo>
                    <a:lnTo>
                      <a:pt x="289" y="66"/>
                    </a:lnTo>
                    <a:lnTo>
                      <a:pt x="296" y="66"/>
                    </a:lnTo>
                    <a:lnTo>
                      <a:pt x="302" y="66"/>
                    </a:lnTo>
                    <a:lnTo>
                      <a:pt x="309" y="66"/>
                    </a:lnTo>
                    <a:lnTo>
                      <a:pt x="315" y="66"/>
                    </a:lnTo>
                  </a:path>
                </a:pathLst>
              </a:custGeom>
              <a:noFill/>
              <a:ln w="9525" cap="flat">
                <a:solidFill>
                  <a:srgbClr val="00FF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29" name="Freeform 660"/>
              <p:cNvSpPr>
                <a:spLocks/>
              </p:cNvSpPr>
              <p:nvPr/>
            </p:nvSpPr>
            <p:spPr bwMode="auto">
              <a:xfrm>
                <a:off x="7506948" y="3660756"/>
                <a:ext cx="429801" cy="0"/>
              </a:xfrm>
              <a:custGeom>
                <a:avLst/>
                <a:gdLst>
                  <a:gd name="T0" fmla="*/ 0 w 315"/>
                  <a:gd name="T1" fmla="*/ 7 w 315"/>
                  <a:gd name="T2" fmla="*/ 13 w 315"/>
                  <a:gd name="T3" fmla="*/ 20 w 315"/>
                  <a:gd name="T4" fmla="*/ 26 w 315"/>
                  <a:gd name="T5" fmla="*/ 33 w 315"/>
                  <a:gd name="T6" fmla="*/ 39 w 315"/>
                  <a:gd name="T7" fmla="*/ 45 w 315"/>
                  <a:gd name="T8" fmla="*/ 52 w 315"/>
                  <a:gd name="T9" fmla="*/ 58 w 315"/>
                  <a:gd name="T10" fmla="*/ 65 w 315"/>
                  <a:gd name="T11" fmla="*/ 71 w 315"/>
                  <a:gd name="T12" fmla="*/ 77 w 315"/>
                  <a:gd name="T13" fmla="*/ 84 w 315"/>
                  <a:gd name="T14" fmla="*/ 90 w 315"/>
                  <a:gd name="T15" fmla="*/ 97 w 315"/>
                  <a:gd name="T16" fmla="*/ 103 w 315"/>
                  <a:gd name="T17" fmla="*/ 110 w 315"/>
                  <a:gd name="T18" fmla="*/ 116 w 315"/>
                  <a:gd name="T19" fmla="*/ 123 w 315"/>
                  <a:gd name="T20" fmla="*/ 129 w 315"/>
                  <a:gd name="T21" fmla="*/ 136 w 315"/>
                  <a:gd name="T22" fmla="*/ 142 w 315"/>
                  <a:gd name="T23" fmla="*/ 148 w 315"/>
                  <a:gd name="T24" fmla="*/ 155 w 315"/>
                  <a:gd name="T25" fmla="*/ 161 w 315"/>
                  <a:gd name="T26" fmla="*/ 168 w 315"/>
                  <a:gd name="T27" fmla="*/ 174 w 315"/>
                  <a:gd name="T28" fmla="*/ 180 w 315"/>
                  <a:gd name="T29" fmla="*/ 187 w 315"/>
                  <a:gd name="T30" fmla="*/ 193 w 315"/>
                  <a:gd name="T31" fmla="*/ 200 w 315"/>
                  <a:gd name="T32" fmla="*/ 206 w 315"/>
                  <a:gd name="T33" fmla="*/ 213 w 315"/>
                  <a:gd name="T34" fmla="*/ 219 w 315"/>
                  <a:gd name="T35" fmla="*/ 226 w 315"/>
                  <a:gd name="T36" fmla="*/ 232 w 315"/>
                  <a:gd name="T37" fmla="*/ 238 w 315"/>
                  <a:gd name="T38" fmla="*/ 245 w 315"/>
                  <a:gd name="T39" fmla="*/ 251 w 315"/>
                  <a:gd name="T40" fmla="*/ 258 w 315"/>
                  <a:gd name="T41" fmla="*/ 264 w 315"/>
                  <a:gd name="T42" fmla="*/ 271 w 315"/>
                  <a:gd name="T43" fmla="*/ 277 w 315"/>
                  <a:gd name="T44" fmla="*/ 283 w 315"/>
                  <a:gd name="T45" fmla="*/ 290 w 315"/>
                  <a:gd name="T46" fmla="*/ 296 w 315"/>
                  <a:gd name="T47" fmla="*/ 303 w 315"/>
                  <a:gd name="T48" fmla="*/ 309 w 315"/>
                  <a:gd name="T49" fmla="*/ 315 w 31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  <a:cxn ang="0">
                    <a:pos x="T27" y="0"/>
                  </a:cxn>
                  <a:cxn ang="0">
                    <a:pos x="T28" y="0"/>
                  </a:cxn>
                  <a:cxn ang="0">
                    <a:pos x="T29" y="0"/>
                  </a:cxn>
                  <a:cxn ang="0">
                    <a:pos x="T30" y="0"/>
                  </a:cxn>
                  <a:cxn ang="0">
                    <a:pos x="T31" y="0"/>
                  </a:cxn>
                  <a:cxn ang="0">
                    <a:pos x="T32" y="0"/>
                  </a:cxn>
                  <a:cxn ang="0">
                    <a:pos x="T33" y="0"/>
                  </a:cxn>
                  <a:cxn ang="0">
                    <a:pos x="T34" y="0"/>
                  </a:cxn>
                  <a:cxn ang="0">
                    <a:pos x="T35" y="0"/>
                  </a:cxn>
                  <a:cxn ang="0">
                    <a:pos x="T36" y="0"/>
                  </a:cxn>
                  <a:cxn ang="0">
                    <a:pos x="T37" y="0"/>
                  </a:cxn>
                  <a:cxn ang="0">
                    <a:pos x="T38" y="0"/>
                  </a:cxn>
                  <a:cxn ang="0">
                    <a:pos x="T39" y="0"/>
                  </a:cxn>
                  <a:cxn ang="0">
                    <a:pos x="T40" y="0"/>
                  </a:cxn>
                  <a:cxn ang="0">
                    <a:pos x="T41" y="0"/>
                  </a:cxn>
                  <a:cxn ang="0">
                    <a:pos x="T42" y="0"/>
                  </a:cxn>
                  <a:cxn ang="0">
                    <a:pos x="T43" y="0"/>
                  </a:cxn>
                  <a:cxn ang="0">
                    <a:pos x="T44" y="0"/>
                  </a:cxn>
                  <a:cxn ang="0">
                    <a:pos x="T45" y="0"/>
                  </a:cxn>
                  <a:cxn ang="0">
                    <a:pos x="T46" y="0"/>
                  </a:cxn>
                  <a:cxn ang="0">
                    <a:pos x="T47" y="0"/>
                  </a:cxn>
                  <a:cxn ang="0">
                    <a:pos x="T48" y="0"/>
                  </a:cxn>
                  <a:cxn ang="0">
                    <a:pos x="T49" y="0"/>
                  </a:cxn>
                </a:cxnLst>
                <a:rect l="0" t="0" r="r" b="b"/>
                <a:pathLst>
                  <a:path w="315">
                    <a:moveTo>
                      <a:pt x="0" y="0"/>
                    </a:moveTo>
                    <a:lnTo>
                      <a:pt x="7" y="0"/>
                    </a:lnTo>
                    <a:lnTo>
                      <a:pt x="13" y="0"/>
                    </a:lnTo>
                    <a:lnTo>
                      <a:pt x="20" y="0"/>
                    </a:lnTo>
                    <a:lnTo>
                      <a:pt x="26" y="0"/>
                    </a:lnTo>
                    <a:lnTo>
                      <a:pt x="33" y="0"/>
                    </a:lnTo>
                    <a:lnTo>
                      <a:pt x="39" y="0"/>
                    </a:lnTo>
                    <a:lnTo>
                      <a:pt x="45" y="0"/>
                    </a:lnTo>
                    <a:lnTo>
                      <a:pt x="52" y="0"/>
                    </a:lnTo>
                    <a:lnTo>
                      <a:pt x="58" y="0"/>
                    </a:lnTo>
                    <a:lnTo>
                      <a:pt x="65" y="0"/>
                    </a:lnTo>
                    <a:lnTo>
                      <a:pt x="71" y="0"/>
                    </a:lnTo>
                    <a:lnTo>
                      <a:pt x="77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7" y="0"/>
                    </a:lnTo>
                    <a:lnTo>
                      <a:pt x="103" y="0"/>
                    </a:lnTo>
                    <a:lnTo>
                      <a:pt x="110" y="0"/>
                    </a:lnTo>
                    <a:lnTo>
                      <a:pt x="116" y="0"/>
                    </a:lnTo>
                    <a:lnTo>
                      <a:pt x="123" y="0"/>
                    </a:lnTo>
                    <a:lnTo>
                      <a:pt x="129" y="0"/>
                    </a:lnTo>
                    <a:lnTo>
                      <a:pt x="136" y="0"/>
                    </a:lnTo>
                    <a:lnTo>
                      <a:pt x="142" y="0"/>
                    </a:lnTo>
                    <a:lnTo>
                      <a:pt x="148" y="0"/>
                    </a:lnTo>
                    <a:lnTo>
                      <a:pt x="155" y="0"/>
                    </a:lnTo>
                    <a:lnTo>
                      <a:pt x="161" y="0"/>
                    </a:lnTo>
                    <a:lnTo>
                      <a:pt x="168" y="0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7" y="0"/>
                    </a:lnTo>
                    <a:lnTo>
                      <a:pt x="193" y="0"/>
                    </a:lnTo>
                    <a:lnTo>
                      <a:pt x="200" y="0"/>
                    </a:lnTo>
                    <a:lnTo>
                      <a:pt x="206" y="0"/>
                    </a:lnTo>
                    <a:lnTo>
                      <a:pt x="213" y="0"/>
                    </a:lnTo>
                    <a:lnTo>
                      <a:pt x="219" y="0"/>
                    </a:lnTo>
                    <a:lnTo>
                      <a:pt x="226" y="0"/>
                    </a:lnTo>
                    <a:lnTo>
                      <a:pt x="232" y="0"/>
                    </a:lnTo>
                    <a:lnTo>
                      <a:pt x="238" y="0"/>
                    </a:lnTo>
                    <a:lnTo>
                      <a:pt x="245" y="0"/>
                    </a:lnTo>
                    <a:lnTo>
                      <a:pt x="251" y="0"/>
                    </a:lnTo>
                    <a:lnTo>
                      <a:pt x="258" y="0"/>
                    </a:lnTo>
                    <a:lnTo>
                      <a:pt x="264" y="0"/>
                    </a:lnTo>
                    <a:lnTo>
                      <a:pt x="271" y="0"/>
                    </a:lnTo>
                    <a:lnTo>
                      <a:pt x="277" y="0"/>
                    </a:lnTo>
                    <a:lnTo>
                      <a:pt x="283" y="0"/>
                    </a:lnTo>
                    <a:lnTo>
                      <a:pt x="290" y="0"/>
                    </a:lnTo>
                    <a:lnTo>
                      <a:pt x="296" y="0"/>
                    </a:lnTo>
                    <a:lnTo>
                      <a:pt x="303" y="0"/>
                    </a:lnTo>
                    <a:lnTo>
                      <a:pt x="309" y="0"/>
                    </a:lnTo>
                    <a:lnTo>
                      <a:pt x="315" y="0"/>
                    </a:lnTo>
                  </a:path>
                </a:pathLst>
              </a:custGeom>
              <a:noFill/>
              <a:ln w="9525" cap="flat">
                <a:solidFill>
                  <a:srgbClr val="00FF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30" name="Freeform 661"/>
              <p:cNvSpPr>
                <a:spLocks/>
              </p:cNvSpPr>
              <p:nvPr/>
            </p:nvSpPr>
            <p:spPr bwMode="auto">
              <a:xfrm>
                <a:off x="7936750" y="3660756"/>
                <a:ext cx="431165" cy="0"/>
              </a:xfrm>
              <a:custGeom>
                <a:avLst/>
                <a:gdLst>
                  <a:gd name="T0" fmla="*/ 0 w 316"/>
                  <a:gd name="T1" fmla="*/ 7 w 316"/>
                  <a:gd name="T2" fmla="*/ 13 w 316"/>
                  <a:gd name="T3" fmla="*/ 20 w 316"/>
                  <a:gd name="T4" fmla="*/ 26 w 316"/>
                  <a:gd name="T5" fmla="*/ 33 w 316"/>
                  <a:gd name="T6" fmla="*/ 39 w 316"/>
                  <a:gd name="T7" fmla="*/ 46 w 316"/>
                  <a:gd name="T8" fmla="*/ 52 w 316"/>
                  <a:gd name="T9" fmla="*/ 59 w 316"/>
                  <a:gd name="T10" fmla="*/ 65 w 316"/>
                  <a:gd name="T11" fmla="*/ 71 w 316"/>
                  <a:gd name="T12" fmla="*/ 78 w 316"/>
                  <a:gd name="T13" fmla="*/ 84 w 316"/>
                  <a:gd name="T14" fmla="*/ 91 w 316"/>
                  <a:gd name="T15" fmla="*/ 97 w 316"/>
                  <a:gd name="T16" fmla="*/ 103 w 316"/>
                  <a:gd name="T17" fmla="*/ 110 w 316"/>
                  <a:gd name="T18" fmla="*/ 116 w 316"/>
                  <a:gd name="T19" fmla="*/ 123 w 316"/>
                  <a:gd name="T20" fmla="*/ 129 w 316"/>
                  <a:gd name="T21" fmla="*/ 136 w 316"/>
                  <a:gd name="T22" fmla="*/ 142 w 316"/>
                  <a:gd name="T23" fmla="*/ 149 w 316"/>
                  <a:gd name="T24" fmla="*/ 155 w 316"/>
                  <a:gd name="T25" fmla="*/ 162 w 316"/>
                  <a:gd name="T26" fmla="*/ 168 w 316"/>
                  <a:gd name="T27" fmla="*/ 174 w 316"/>
                  <a:gd name="T28" fmla="*/ 181 w 316"/>
                  <a:gd name="T29" fmla="*/ 187 w 316"/>
                  <a:gd name="T30" fmla="*/ 194 w 316"/>
                  <a:gd name="T31" fmla="*/ 200 w 316"/>
                  <a:gd name="T32" fmla="*/ 206 w 316"/>
                  <a:gd name="T33" fmla="*/ 213 w 316"/>
                  <a:gd name="T34" fmla="*/ 219 w 316"/>
                  <a:gd name="T35" fmla="*/ 226 w 316"/>
                  <a:gd name="T36" fmla="*/ 232 w 316"/>
                  <a:gd name="T37" fmla="*/ 239 w 316"/>
                  <a:gd name="T38" fmla="*/ 245 w 316"/>
                  <a:gd name="T39" fmla="*/ 252 w 316"/>
                  <a:gd name="T40" fmla="*/ 258 w 316"/>
                  <a:gd name="T41" fmla="*/ 265 w 316"/>
                  <a:gd name="T42" fmla="*/ 271 w 316"/>
                  <a:gd name="T43" fmla="*/ 277 w 316"/>
                  <a:gd name="T44" fmla="*/ 284 w 316"/>
                  <a:gd name="T45" fmla="*/ 290 w 316"/>
                  <a:gd name="T46" fmla="*/ 297 w 316"/>
                  <a:gd name="T47" fmla="*/ 303 w 316"/>
                  <a:gd name="T48" fmla="*/ 309 w 316"/>
                  <a:gd name="T49" fmla="*/ 316 w 31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  <a:cxn ang="0">
                    <a:pos x="T27" y="0"/>
                  </a:cxn>
                  <a:cxn ang="0">
                    <a:pos x="T28" y="0"/>
                  </a:cxn>
                  <a:cxn ang="0">
                    <a:pos x="T29" y="0"/>
                  </a:cxn>
                  <a:cxn ang="0">
                    <a:pos x="T30" y="0"/>
                  </a:cxn>
                  <a:cxn ang="0">
                    <a:pos x="T31" y="0"/>
                  </a:cxn>
                  <a:cxn ang="0">
                    <a:pos x="T32" y="0"/>
                  </a:cxn>
                  <a:cxn ang="0">
                    <a:pos x="T33" y="0"/>
                  </a:cxn>
                  <a:cxn ang="0">
                    <a:pos x="T34" y="0"/>
                  </a:cxn>
                  <a:cxn ang="0">
                    <a:pos x="T35" y="0"/>
                  </a:cxn>
                  <a:cxn ang="0">
                    <a:pos x="T36" y="0"/>
                  </a:cxn>
                  <a:cxn ang="0">
                    <a:pos x="T37" y="0"/>
                  </a:cxn>
                  <a:cxn ang="0">
                    <a:pos x="T38" y="0"/>
                  </a:cxn>
                  <a:cxn ang="0">
                    <a:pos x="T39" y="0"/>
                  </a:cxn>
                  <a:cxn ang="0">
                    <a:pos x="T40" y="0"/>
                  </a:cxn>
                  <a:cxn ang="0">
                    <a:pos x="T41" y="0"/>
                  </a:cxn>
                  <a:cxn ang="0">
                    <a:pos x="T42" y="0"/>
                  </a:cxn>
                  <a:cxn ang="0">
                    <a:pos x="T43" y="0"/>
                  </a:cxn>
                  <a:cxn ang="0">
                    <a:pos x="T44" y="0"/>
                  </a:cxn>
                  <a:cxn ang="0">
                    <a:pos x="T45" y="0"/>
                  </a:cxn>
                  <a:cxn ang="0">
                    <a:pos x="T46" y="0"/>
                  </a:cxn>
                  <a:cxn ang="0">
                    <a:pos x="T47" y="0"/>
                  </a:cxn>
                  <a:cxn ang="0">
                    <a:pos x="T48" y="0"/>
                  </a:cxn>
                  <a:cxn ang="0">
                    <a:pos x="T49" y="0"/>
                  </a:cxn>
                </a:cxnLst>
                <a:rect l="0" t="0" r="r" b="b"/>
                <a:pathLst>
                  <a:path w="316">
                    <a:moveTo>
                      <a:pt x="0" y="0"/>
                    </a:moveTo>
                    <a:lnTo>
                      <a:pt x="7" y="0"/>
                    </a:lnTo>
                    <a:lnTo>
                      <a:pt x="13" y="0"/>
                    </a:lnTo>
                    <a:lnTo>
                      <a:pt x="20" y="0"/>
                    </a:lnTo>
                    <a:lnTo>
                      <a:pt x="26" y="0"/>
                    </a:lnTo>
                    <a:lnTo>
                      <a:pt x="33" y="0"/>
                    </a:lnTo>
                    <a:lnTo>
                      <a:pt x="39" y="0"/>
                    </a:lnTo>
                    <a:lnTo>
                      <a:pt x="46" y="0"/>
                    </a:lnTo>
                    <a:lnTo>
                      <a:pt x="52" y="0"/>
                    </a:lnTo>
                    <a:lnTo>
                      <a:pt x="59" y="0"/>
                    </a:lnTo>
                    <a:lnTo>
                      <a:pt x="65" y="0"/>
                    </a:lnTo>
                    <a:lnTo>
                      <a:pt x="71" y="0"/>
                    </a:lnTo>
                    <a:lnTo>
                      <a:pt x="78" y="0"/>
                    </a:lnTo>
                    <a:lnTo>
                      <a:pt x="84" y="0"/>
                    </a:lnTo>
                    <a:lnTo>
                      <a:pt x="91" y="0"/>
                    </a:lnTo>
                    <a:lnTo>
                      <a:pt x="97" y="0"/>
                    </a:lnTo>
                    <a:lnTo>
                      <a:pt x="103" y="0"/>
                    </a:lnTo>
                    <a:lnTo>
                      <a:pt x="110" y="0"/>
                    </a:lnTo>
                    <a:lnTo>
                      <a:pt x="116" y="0"/>
                    </a:lnTo>
                    <a:lnTo>
                      <a:pt x="123" y="0"/>
                    </a:lnTo>
                    <a:lnTo>
                      <a:pt x="129" y="0"/>
                    </a:lnTo>
                    <a:lnTo>
                      <a:pt x="136" y="0"/>
                    </a:lnTo>
                    <a:lnTo>
                      <a:pt x="142" y="0"/>
                    </a:lnTo>
                    <a:lnTo>
                      <a:pt x="149" y="0"/>
                    </a:lnTo>
                    <a:lnTo>
                      <a:pt x="155" y="0"/>
                    </a:lnTo>
                    <a:lnTo>
                      <a:pt x="162" y="0"/>
                    </a:lnTo>
                    <a:lnTo>
                      <a:pt x="168" y="0"/>
                    </a:lnTo>
                    <a:lnTo>
                      <a:pt x="174" y="0"/>
                    </a:lnTo>
                    <a:lnTo>
                      <a:pt x="181" y="0"/>
                    </a:lnTo>
                    <a:lnTo>
                      <a:pt x="187" y="0"/>
                    </a:lnTo>
                    <a:lnTo>
                      <a:pt x="194" y="0"/>
                    </a:lnTo>
                    <a:lnTo>
                      <a:pt x="200" y="0"/>
                    </a:lnTo>
                    <a:lnTo>
                      <a:pt x="206" y="0"/>
                    </a:lnTo>
                    <a:lnTo>
                      <a:pt x="213" y="0"/>
                    </a:lnTo>
                    <a:lnTo>
                      <a:pt x="219" y="0"/>
                    </a:lnTo>
                    <a:lnTo>
                      <a:pt x="226" y="0"/>
                    </a:lnTo>
                    <a:lnTo>
                      <a:pt x="232" y="0"/>
                    </a:lnTo>
                    <a:lnTo>
                      <a:pt x="239" y="0"/>
                    </a:lnTo>
                    <a:lnTo>
                      <a:pt x="245" y="0"/>
                    </a:lnTo>
                    <a:lnTo>
                      <a:pt x="252" y="0"/>
                    </a:lnTo>
                    <a:lnTo>
                      <a:pt x="258" y="0"/>
                    </a:lnTo>
                    <a:lnTo>
                      <a:pt x="265" y="0"/>
                    </a:lnTo>
                    <a:lnTo>
                      <a:pt x="271" y="0"/>
                    </a:lnTo>
                    <a:lnTo>
                      <a:pt x="277" y="0"/>
                    </a:lnTo>
                    <a:lnTo>
                      <a:pt x="284" y="0"/>
                    </a:lnTo>
                    <a:lnTo>
                      <a:pt x="290" y="0"/>
                    </a:lnTo>
                    <a:lnTo>
                      <a:pt x="297" y="0"/>
                    </a:lnTo>
                    <a:lnTo>
                      <a:pt x="303" y="0"/>
                    </a:lnTo>
                    <a:lnTo>
                      <a:pt x="309" y="0"/>
                    </a:lnTo>
                    <a:lnTo>
                      <a:pt x="316" y="0"/>
                    </a:lnTo>
                  </a:path>
                </a:pathLst>
              </a:custGeom>
              <a:noFill/>
              <a:ln w="9525" cap="flat">
                <a:solidFill>
                  <a:srgbClr val="00FF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31" name="Freeform 662"/>
              <p:cNvSpPr>
                <a:spLocks/>
              </p:cNvSpPr>
              <p:nvPr/>
            </p:nvSpPr>
            <p:spPr bwMode="auto">
              <a:xfrm>
                <a:off x="8367915" y="3660756"/>
                <a:ext cx="367037" cy="0"/>
              </a:xfrm>
              <a:custGeom>
                <a:avLst/>
                <a:gdLst>
                  <a:gd name="T0" fmla="*/ 0 w 269"/>
                  <a:gd name="T1" fmla="*/ 6 w 269"/>
                  <a:gd name="T2" fmla="*/ 13 w 269"/>
                  <a:gd name="T3" fmla="*/ 19 w 269"/>
                  <a:gd name="T4" fmla="*/ 25 w 269"/>
                  <a:gd name="T5" fmla="*/ 32 w 269"/>
                  <a:gd name="T6" fmla="*/ 38 w 269"/>
                  <a:gd name="T7" fmla="*/ 45 w 269"/>
                  <a:gd name="T8" fmla="*/ 51 w 269"/>
                  <a:gd name="T9" fmla="*/ 58 w 269"/>
                  <a:gd name="T10" fmla="*/ 64 w 269"/>
                  <a:gd name="T11" fmla="*/ 71 w 269"/>
                  <a:gd name="T12" fmla="*/ 77 w 269"/>
                  <a:gd name="T13" fmla="*/ 84 w 269"/>
                  <a:gd name="T14" fmla="*/ 90 w 269"/>
                  <a:gd name="T15" fmla="*/ 96 w 269"/>
                  <a:gd name="T16" fmla="*/ 103 w 269"/>
                  <a:gd name="T17" fmla="*/ 109 w 269"/>
                  <a:gd name="T18" fmla="*/ 116 w 269"/>
                  <a:gd name="T19" fmla="*/ 122 w 269"/>
                  <a:gd name="T20" fmla="*/ 128 w 269"/>
                  <a:gd name="T21" fmla="*/ 135 w 269"/>
                  <a:gd name="T22" fmla="*/ 141 w 269"/>
                  <a:gd name="T23" fmla="*/ 148 w 269"/>
                  <a:gd name="T24" fmla="*/ 154 w 269"/>
                  <a:gd name="T25" fmla="*/ 161 w 269"/>
                  <a:gd name="T26" fmla="*/ 167 w 269"/>
                  <a:gd name="T27" fmla="*/ 174 w 269"/>
                  <a:gd name="T28" fmla="*/ 180 w 269"/>
                  <a:gd name="T29" fmla="*/ 187 w 269"/>
                  <a:gd name="T30" fmla="*/ 193 w 269"/>
                  <a:gd name="T31" fmla="*/ 199 w 269"/>
                  <a:gd name="T32" fmla="*/ 206 w 269"/>
                  <a:gd name="T33" fmla="*/ 212 w 269"/>
                  <a:gd name="T34" fmla="*/ 219 w 269"/>
                  <a:gd name="T35" fmla="*/ 225 w 269"/>
                  <a:gd name="T36" fmla="*/ 231 w 269"/>
                  <a:gd name="T37" fmla="*/ 238 w 269"/>
                  <a:gd name="T38" fmla="*/ 244 w 269"/>
                  <a:gd name="T39" fmla="*/ 251 w 269"/>
                  <a:gd name="T40" fmla="*/ 257 w 269"/>
                  <a:gd name="T41" fmla="*/ 264 w 269"/>
                  <a:gd name="T42" fmla="*/ 269 w 26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  <a:cxn ang="0">
                    <a:pos x="T27" y="0"/>
                  </a:cxn>
                  <a:cxn ang="0">
                    <a:pos x="T28" y="0"/>
                  </a:cxn>
                  <a:cxn ang="0">
                    <a:pos x="T29" y="0"/>
                  </a:cxn>
                  <a:cxn ang="0">
                    <a:pos x="T30" y="0"/>
                  </a:cxn>
                  <a:cxn ang="0">
                    <a:pos x="T31" y="0"/>
                  </a:cxn>
                  <a:cxn ang="0">
                    <a:pos x="T32" y="0"/>
                  </a:cxn>
                  <a:cxn ang="0">
                    <a:pos x="T33" y="0"/>
                  </a:cxn>
                  <a:cxn ang="0">
                    <a:pos x="T34" y="0"/>
                  </a:cxn>
                  <a:cxn ang="0">
                    <a:pos x="T35" y="0"/>
                  </a:cxn>
                  <a:cxn ang="0">
                    <a:pos x="T36" y="0"/>
                  </a:cxn>
                  <a:cxn ang="0">
                    <a:pos x="T37" y="0"/>
                  </a:cxn>
                  <a:cxn ang="0">
                    <a:pos x="T38" y="0"/>
                  </a:cxn>
                  <a:cxn ang="0">
                    <a:pos x="T39" y="0"/>
                  </a:cxn>
                  <a:cxn ang="0">
                    <a:pos x="T40" y="0"/>
                  </a:cxn>
                  <a:cxn ang="0">
                    <a:pos x="T41" y="0"/>
                  </a:cxn>
                  <a:cxn ang="0">
                    <a:pos x="T42" y="0"/>
                  </a:cxn>
                </a:cxnLst>
                <a:rect l="0" t="0" r="r" b="b"/>
                <a:pathLst>
                  <a:path w="269">
                    <a:moveTo>
                      <a:pt x="0" y="0"/>
                    </a:moveTo>
                    <a:lnTo>
                      <a:pt x="6" y="0"/>
                    </a:lnTo>
                    <a:lnTo>
                      <a:pt x="13" y="0"/>
                    </a:lnTo>
                    <a:lnTo>
                      <a:pt x="19" y="0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45" y="0"/>
                    </a:lnTo>
                    <a:lnTo>
                      <a:pt x="51" y="0"/>
                    </a:lnTo>
                    <a:lnTo>
                      <a:pt x="58" y="0"/>
                    </a:lnTo>
                    <a:lnTo>
                      <a:pt x="64" y="0"/>
                    </a:lnTo>
                    <a:lnTo>
                      <a:pt x="71" y="0"/>
                    </a:lnTo>
                    <a:lnTo>
                      <a:pt x="77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103" y="0"/>
                    </a:lnTo>
                    <a:lnTo>
                      <a:pt x="109" y="0"/>
                    </a:lnTo>
                    <a:lnTo>
                      <a:pt x="116" y="0"/>
                    </a:lnTo>
                    <a:lnTo>
                      <a:pt x="122" y="0"/>
                    </a:lnTo>
                    <a:lnTo>
                      <a:pt x="128" y="0"/>
                    </a:lnTo>
                    <a:lnTo>
                      <a:pt x="135" y="0"/>
                    </a:lnTo>
                    <a:lnTo>
                      <a:pt x="141" y="0"/>
                    </a:lnTo>
                    <a:lnTo>
                      <a:pt x="148" y="0"/>
                    </a:lnTo>
                    <a:lnTo>
                      <a:pt x="154" y="0"/>
                    </a:lnTo>
                    <a:lnTo>
                      <a:pt x="161" y="0"/>
                    </a:lnTo>
                    <a:lnTo>
                      <a:pt x="167" y="0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7" y="0"/>
                    </a:lnTo>
                    <a:lnTo>
                      <a:pt x="193" y="0"/>
                    </a:lnTo>
                    <a:lnTo>
                      <a:pt x="199" y="0"/>
                    </a:lnTo>
                    <a:lnTo>
                      <a:pt x="206" y="0"/>
                    </a:lnTo>
                    <a:lnTo>
                      <a:pt x="212" y="0"/>
                    </a:lnTo>
                    <a:lnTo>
                      <a:pt x="219" y="0"/>
                    </a:lnTo>
                    <a:lnTo>
                      <a:pt x="225" y="0"/>
                    </a:lnTo>
                    <a:lnTo>
                      <a:pt x="231" y="0"/>
                    </a:lnTo>
                    <a:lnTo>
                      <a:pt x="238" y="0"/>
                    </a:lnTo>
                    <a:lnTo>
                      <a:pt x="244" y="0"/>
                    </a:lnTo>
                    <a:lnTo>
                      <a:pt x="251" y="0"/>
                    </a:lnTo>
                    <a:lnTo>
                      <a:pt x="257" y="0"/>
                    </a:lnTo>
                    <a:lnTo>
                      <a:pt x="264" y="0"/>
                    </a:lnTo>
                    <a:lnTo>
                      <a:pt x="269" y="0"/>
                    </a:lnTo>
                  </a:path>
                </a:pathLst>
              </a:custGeom>
              <a:noFill/>
              <a:ln w="9525" cap="flat">
                <a:solidFill>
                  <a:srgbClr val="00FF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32" name="Freeform 663"/>
              <p:cNvSpPr>
                <a:spLocks/>
              </p:cNvSpPr>
              <p:nvPr/>
            </p:nvSpPr>
            <p:spPr bwMode="auto">
              <a:xfrm>
                <a:off x="6221639" y="3191308"/>
                <a:ext cx="425708" cy="215838"/>
              </a:xfrm>
              <a:custGeom>
                <a:avLst/>
                <a:gdLst>
                  <a:gd name="T0" fmla="*/ 0 w 312"/>
                  <a:gd name="T1" fmla="*/ 160 h 160"/>
                  <a:gd name="T2" fmla="*/ 3 w 312"/>
                  <a:gd name="T3" fmla="*/ 160 h 160"/>
                  <a:gd name="T4" fmla="*/ 9 w 312"/>
                  <a:gd name="T5" fmla="*/ 160 h 160"/>
                  <a:gd name="T6" fmla="*/ 16 w 312"/>
                  <a:gd name="T7" fmla="*/ 160 h 160"/>
                  <a:gd name="T8" fmla="*/ 22 w 312"/>
                  <a:gd name="T9" fmla="*/ 160 h 160"/>
                  <a:gd name="T10" fmla="*/ 29 w 312"/>
                  <a:gd name="T11" fmla="*/ 160 h 160"/>
                  <a:gd name="T12" fmla="*/ 35 w 312"/>
                  <a:gd name="T13" fmla="*/ 160 h 160"/>
                  <a:gd name="T14" fmla="*/ 42 w 312"/>
                  <a:gd name="T15" fmla="*/ 160 h 160"/>
                  <a:gd name="T16" fmla="*/ 48 w 312"/>
                  <a:gd name="T17" fmla="*/ 160 h 160"/>
                  <a:gd name="T18" fmla="*/ 55 w 312"/>
                  <a:gd name="T19" fmla="*/ 160 h 160"/>
                  <a:gd name="T20" fmla="*/ 61 w 312"/>
                  <a:gd name="T21" fmla="*/ 160 h 160"/>
                  <a:gd name="T22" fmla="*/ 67 w 312"/>
                  <a:gd name="T23" fmla="*/ 160 h 160"/>
                  <a:gd name="T24" fmla="*/ 74 w 312"/>
                  <a:gd name="T25" fmla="*/ 160 h 160"/>
                  <a:gd name="T26" fmla="*/ 80 w 312"/>
                  <a:gd name="T27" fmla="*/ 160 h 160"/>
                  <a:gd name="T28" fmla="*/ 87 w 312"/>
                  <a:gd name="T29" fmla="*/ 160 h 160"/>
                  <a:gd name="T30" fmla="*/ 93 w 312"/>
                  <a:gd name="T31" fmla="*/ 160 h 160"/>
                  <a:gd name="T32" fmla="*/ 99 w 312"/>
                  <a:gd name="T33" fmla="*/ 160 h 160"/>
                  <a:gd name="T34" fmla="*/ 106 w 312"/>
                  <a:gd name="T35" fmla="*/ 159 h 160"/>
                  <a:gd name="T36" fmla="*/ 112 w 312"/>
                  <a:gd name="T37" fmla="*/ 159 h 160"/>
                  <a:gd name="T38" fmla="*/ 118 w 312"/>
                  <a:gd name="T39" fmla="*/ 159 h 160"/>
                  <a:gd name="T40" fmla="*/ 125 w 312"/>
                  <a:gd name="T41" fmla="*/ 159 h 160"/>
                  <a:gd name="T42" fmla="*/ 131 w 312"/>
                  <a:gd name="T43" fmla="*/ 159 h 160"/>
                  <a:gd name="T44" fmla="*/ 138 w 312"/>
                  <a:gd name="T45" fmla="*/ 159 h 160"/>
                  <a:gd name="T46" fmla="*/ 144 w 312"/>
                  <a:gd name="T47" fmla="*/ 159 h 160"/>
                  <a:gd name="T48" fmla="*/ 151 w 312"/>
                  <a:gd name="T49" fmla="*/ 159 h 160"/>
                  <a:gd name="T50" fmla="*/ 157 w 312"/>
                  <a:gd name="T51" fmla="*/ 159 h 160"/>
                  <a:gd name="T52" fmla="*/ 164 w 312"/>
                  <a:gd name="T53" fmla="*/ 159 h 160"/>
                  <a:gd name="T54" fmla="*/ 170 w 312"/>
                  <a:gd name="T55" fmla="*/ 158 h 160"/>
                  <a:gd name="T56" fmla="*/ 177 w 312"/>
                  <a:gd name="T57" fmla="*/ 158 h 160"/>
                  <a:gd name="T58" fmla="*/ 183 w 312"/>
                  <a:gd name="T59" fmla="*/ 158 h 160"/>
                  <a:gd name="T60" fmla="*/ 190 w 312"/>
                  <a:gd name="T61" fmla="*/ 158 h 160"/>
                  <a:gd name="T62" fmla="*/ 196 w 312"/>
                  <a:gd name="T63" fmla="*/ 157 h 160"/>
                  <a:gd name="T64" fmla="*/ 202 w 312"/>
                  <a:gd name="T65" fmla="*/ 156 h 160"/>
                  <a:gd name="T66" fmla="*/ 209 w 312"/>
                  <a:gd name="T67" fmla="*/ 155 h 160"/>
                  <a:gd name="T68" fmla="*/ 215 w 312"/>
                  <a:gd name="T69" fmla="*/ 154 h 160"/>
                  <a:gd name="T70" fmla="*/ 221 w 312"/>
                  <a:gd name="T71" fmla="*/ 153 h 160"/>
                  <a:gd name="T72" fmla="*/ 228 w 312"/>
                  <a:gd name="T73" fmla="*/ 151 h 160"/>
                  <a:gd name="T74" fmla="*/ 234 w 312"/>
                  <a:gd name="T75" fmla="*/ 149 h 160"/>
                  <a:gd name="T76" fmla="*/ 241 w 312"/>
                  <a:gd name="T77" fmla="*/ 146 h 160"/>
                  <a:gd name="T78" fmla="*/ 247 w 312"/>
                  <a:gd name="T79" fmla="*/ 142 h 160"/>
                  <a:gd name="T80" fmla="*/ 254 w 312"/>
                  <a:gd name="T81" fmla="*/ 138 h 160"/>
                  <a:gd name="T82" fmla="*/ 260 w 312"/>
                  <a:gd name="T83" fmla="*/ 132 h 160"/>
                  <a:gd name="T84" fmla="*/ 267 w 312"/>
                  <a:gd name="T85" fmla="*/ 125 h 160"/>
                  <a:gd name="T86" fmla="*/ 273 w 312"/>
                  <a:gd name="T87" fmla="*/ 116 h 160"/>
                  <a:gd name="T88" fmla="*/ 280 w 312"/>
                  <a:gd name="T89" fmla="*/ 104 h 160"/>
                  <a:gd name="T90" fmla="*/ 286 w 312"/>
                  <a:gd name="T91" fmla="*/ 89 h 160"/>
                  <a:gd name="T92" fmla="*/ 293 w 312"/>
                  <a:gd name="T93" fmla="*/ 70 h 160"/>
                  <a:gd name="T94" fmla="*/ 299 w 312"/>
                  <a:gd name="T95" fmla="*/ 47 h 160"/>
                  <a:gd name="T96" fmla="*/ 305 w 312"/>
                  <a:gd name="T97" fmla="*/ 23 h 160"/>
                  <a:gd name="T98" fmla="*/ 312 w 312"/>
                  <a:gd name="T9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2" h="160">
                    <a:moveTo>
                      <a:pt x="0" y="160"/>
                    </a:moveTo>
                    <a:lnTo>
                      <a:pt x="3" y="160"/>
                    </a:lnTo>
                    <a:lnTo>
                      <a:pt x="9" y="160"/>
                    </a:lnTo>
                    <a:lnTo>
                      <a:pt x="16" y="160"/>
                    </a:lnTo>
                    <a:lnTo>
                      <a:pt x="22" y="160"/>
                    </a:lnTo>
                    <a:lnTo>
                      <a:pt x="29" y="160"/>
                    </a:lnTo>
                    <a:lnTo>
                      <a:pt x="35" y="160"/>
                    </a:lnTo>
                    <a:lnTo>
                      <a:pt x="42" y="160"/>
                    </a:lnTo>
                    <a:lnTo>
                      <a:pt x="48" y="160"/>
                    </a:lnTo>
                    <a:lnTo>
                      <a:pt x="55" y="160"/>
                    </a:lnTo>
                    <a:lnTo>
                      <a:pt x="61" y="160"/>
                    </a:lnTo>
                    <a:lnTo>
                      <a:pt x="67" y="160"/>
                    </a:lnTo>
                    <a:lnTo>
                      <a:pt x="74" y="160"/>
                    </a:lnTo>
                    <a:lnTo>
                      <a:pt x="80" y="160"/>
                    </a:lnTo>
                    <a:lnTo>
                      <a:pt x="87" y="160"/>
                    </a:lnTo>
                    <a:lnTo>
                      <a:pt x="93" y="160"/>
                    </a:lnTo>
                    <a:lnTo>
                      <a:pt x="99" y="160"/>
                    </a:lnTo>
                    <a:lnTo>
                      <a:pt x="106" y="159"/>
                    </a:lnTo>
                    <a:lnTo>
                      <a:pt x="112" y="159"/>
                    </a:lnTo>
                    <a:lnTo>
                      <a:pt x="118" y="159"/>
                    </a:lnTo>
                    <a:lnTo>
                      <a:pt x="125" y="159"/>
                    </a:lnTo>
                    <a:lnTo>
                      <a:pt x="131" y="159"/>
                    </a:lnTo>
                    <a:lnTo>
                      <a:pt x="138" y="159"/>
                    </a:lnTo>
                    <a:lnTo>
                      <a:pt x="144" y="159"/>
                    </a:lnTo>
                    <a:lnTo>
                      <a:pt x="151" y="159"/>
                    </a:lnTo>
                    <a:lnTo>
                      <a:pt x="157" y="159"/>
                    </a:lnTo>
                    <a:lnTo>
                      <a:pt x="164" y="159"/>
                    </a:lnTo>
                    <a:lnTo>
                      <a:pt x="170" y="158"/>
                    </a:lnTo>
                    <a:lnTo>
                      <a:pt x="177" y="158"/>
                    </a:lnTo>
                    <a:lnTo>
                      <a:pt x="183" y="158"/>
                    </a:lnTo>
                    <a:lnTo>
                      <a:pt x="190" y="158"/>
                    </a:lnTo>
                    <a:lnTo>
                      <a:pt x="196" y="157"/>
                    </a:lnTo>
                    <a:lnTo>
                      <a:pt x="202" y="156"/>
                    </a:lnTo>
                    <a:lnTo>
                      <a:pt x="209" y="155"/>
                    </a:lnTo>
                    <a:lnTo>
                      <a:pt x="215" y="154"/>
                    </a:lnTo>
                    <a:lnTo>
                      <a:pt x="221" y="153"/>
                    </a:lnTo>
                    <a:lnTo>
                      <a:pt x="228" y="151"/>
                    </a:lnTo>
                    <a:lnTo>
                      <a:pt x="234" y="149"/>
                    </a:lnTo>
                    <a:lnTo>
                      <a:pt x="241" y="146"/>
                    </a:lnTo>
                    <a:lnTo>
                      <a:pt x="247" y="142"/>
                    </a:lnTo>
                    <a:lnTo>
                      <a:pt x="254" y="138"/>
                    </a:lnTo>
                    <a:lnTo>
                      <a:pt x="260" y="132"/>
                    </a:lnTo>
                    <a:lnTo>
                      <a:pt x="267" y="125"/>
                    </a:lnTo>
                    <a:lnTo>
                      <a:pt x="273" y="116"/>
                    </a:lnTo>
                    <a:lnTo>
                      <a:pt x="280" y="104"/>
                    </a:lnTo>
                    <a:lnTo>
                      <a:pt x="286" y="89"/>
                    </a:lnTo>
                    <a:lnTo>
                      <a:pt x="293" y="70"/>
                    </a:lnTo>
                    <a:lnTo>
                      <a:pt x="299" y="47"/>
                    </a:lnTo>
                    <a:lnTo>
                      <a:pt x="305" y="23"/>
                    </a:lnTo>
                    <a:lnTo>
                      <a:pt x="312" y="0"/>
                    </a:lnTo>
                  </a:path>
                </a:pathLst>
              </a:custGeom>
              <a:noFill/>
              <a:ln w="9525" cap="flat">
                <a:solidFill>
                  <a:srgbClr val="FF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33" name="Freeform 664"/>
              <p:cNvSpPr>
                <a:spLocks/>
              </p:cNvSpPr>
              <p:nvPr/>
            </p:nvSpPr>
            <p:spPr bwMode="auto">
              <a:xfrm>
                <a:off x="6647346" y="3013242"/>
                <a:ext cx="429801" cy="392556"/>
              </a:xfrm>
              <a:custGeom>
                <a:avLst/>
                <a:gdLst>
                  <a:gd name="T0" fmla="*/ 0 w 315"/>
                  <a:gd name="T1" fmla="*/ 132 h 291"/>
                  <a:gd name="T2" fmla="*/ 6 w 315"/>
                  <a:gd name="T3" fmla="*/ 110 h 291"/>
                  <a:gd name="T4" fmla="*/ 13 w 315"/>
                  <a:gd name="T5" fmla="*/ 90 h 291"/>
                  <a:gd name="T6" fmla="*/ 19 w 315"/>
                  <a:gd name="T7" fmla="*/ 72 h 291"/>
                  <a:gd name="T8" fmla="*/ 25 w 315"/>
                  <a:gd name="T9" fmla="*/ 57 h 291"/>
                  <a:gd name="T10" fmla="*/ 32 w 315"/>
                  <a:gd name="T11" fmla="*/ 45 h 291"/>
                  <a:gd name="T12" fmla="*/ 38 w 315"/>
                  <a:gd name="T13" fmla="*/ 38 h 291"/>
                  <a:gd name="T14" fmla="*/ 45 w 315"/>
                  <a:gd name="T15" fmla="*/ 34 h 291"/>
                  <a:gd name="T16" fmla="*/ 51 w 315"/>
                  <a:gd name="T17" fmla="*/ 35 h 291"/>
                  <a:gd name="T18" fmla="*/ 58 w 315"/>
                  <a:gd name="T19" fmla="*/ 39 h 291"/>
                  <a:gd name="T20" fmla="*/ 64 w 315"/>
                  <a:gd name="T21" fmla="*/ 47 h 291"/>
                  <a:gd name="T22" fmla="*/ 71 w 315"/>
                  <a:gd name="T23" fmla="*/ 59 h 291"/>
                  <a:gd name="T24" fmla="*/ 77 w 315"/>
                  <a:gd name="T25" fmla="*/ 75 h 291"/>
                  <a:gd name="T26" fmla="*/ 84 w 315"/>
                  <a:gd name="T27" fmla="*/ 93 h 291"/>
                  <a:gd name="T28" fmla="*/ 90 w 315"/>
                  <a:gd name="T29" fmla="*/ 113 h 291"/>
                  <a:gd name="T30" fmla="*/ 96 w 315"/>
                  <a:gd name="T31" fmla="*/ 134 h 291"/>
                  <a:gd name="T32" fmla="*/ 103 w 315"/>
                  <a:gd name="T33" fmla="*/ 157 h 291"/>
                  <a:gd name="T34" fmla="*/ 109 w 315"/>
                  <a:gd name="T35" fmla="*/ 179 h 291"/>
                  <a:gd name="T36" fmla="*/ 116 w 315"/>
                  <a:gd name="T37" fmla="*/ 201 h 291"/>
                  <a:gd name="T38" fmla="*/ 122 w 315"/>
                  <a:gd name="T39" fmla="*/ 222 h 291"/>
                  <a:gd name="T40" fmla="*/ 128 w 315"/>
                  <a:gd name="T41" fmla="*/ 241 h 291"/>
                  <a:gd name="T42" fmla="*/ 135 w 315"/>
                  <a:gd name="T43" fmla="*/ 258 h 291"/>
                  <a:gd name="T44" fmla="*/ 141 w 315"/>
                  <a:gd name="T45" fmla="*/ 271 h 291"/>
                  <a:gd name="T46" fmla="*/ 148 w 315"/>
                  <a:gd name="T47" fmla="*/ 282 h 291"/>
                  <a:gd name="T48" fmla="*/ 154 w 315"/>
                  <a:gd name="T49" fmla="*/ 288 h 291"/>
                  <a:gd name="T50" fmla="*/ 160 w 315"/>
                  <a:gd name="T51" fmla="*/ 291 h 291"/>
                  <a:gd name="T52" fmla="*/ 167 w 315"/>
                  <a:gd name="T53" fmla="*/ 290 h 291"/>
                  <a:gd name="T54" fmla="*/ 173 w 315"/>
                  <a:gd name="T55" fmla="*/ 286 h 291"/>
                  <a:gd name="T56" fmla="*/ 180 w 315"/>
                  <a:gd name="T57" fmla="*/ 277 h 291"/>
                  <a:gd name="T58" fmla="*/ 186 w 315"/>
                  <a:gd name="T59" fmla="*/ 265 h 291"/>
                  <a:gd name="T60" fmla="*/ 193 w 315"/>
                  <a:gd name="T61" fmla="*/ 250 h 291"/>
                  <a:gd name="T62" fmla="*/ 199 w 315"/>
                  <a:gd name="T63" fmla="*/ 232 h 291"/>
                  <a:gd name="T64" fmla="*/ 206 w 315"/>
                  <a:gd name="T65" fmla="*/ 212 h 291"/>
                  <a:gd name="T66" fmla="*/ 212 w 315"/>
                  <a:gd name="T67" fmla="*/ 191 h 291"/>
                  <a:gd name="T68" fmla="*/ 219 w 315"/>
                  <a:gd name="T69" fmla="*/ 168 h 291"/>
                  <a:gd name="T70" fmla="*/ 225 w 315"/>
                  <a:gd name="T71" fmla="*/ 145 h 291"/>
                  <a:gd name="T72" fmla="*/ 231 w 315"/>
                  <a:gd name="T73" fmla="*/ 121 h 291"/>
                  <a:gd name="T74" fmla="*/ 238 w 315"/>
                  <a:gd name="T75" fmla="*/ 99 h 291"/>
                  <a:gd name="T76" fmla="*/ 244 w 315"/>
                  <a:gd name="T77" fmla="*/ 77 h 291"/>
                  <a:gd name="T78" fmla="*/ 251 w 315"/>
                  <a:gd name="T79" fmla="*/ 58 h 291"/>
                  <a:gd name="T80" fmla="*/ 257 w 315"/>
                  <a:gd name="T81" fmla="*/ 40 h 291"/>
                  <a:gd name="T82" fmla="*/ 263 w 315"/>
                  <a:gd name="T83" fmla="*/ 26 h 291"/>
                  <a:gd name="T84" fmla="*/ 270 w 315"/>
                  <a:gd name="T85" fmla="*/ 14 h 291"/>
                  <a:gd name="T86" fmla="*/ 276 w 315"/>
                  <a:gd name="T87" fmla="*/ 6 h 291"/>
                  <a:gd name="T88" fmla="*/ 283 w 315"/>
                  <a:gd name="T89" fmla="*/ 1 h 291"/>
                  <a:gd name="T90" fmla="*/ 289 w 315"/>
                  <a:gd name="T91" fmla="*/ 0 h 291"/>
                  <a:gd name="T92" fmla="*/ 296 w 315"/>
                  <a:gd name="T93" fmla="*/ 3 h 291"/>
                  <a:gd name="T94" fmla="*/ 302 w 315"/>
                  <a:gd name="T95" fmla="*/ 8 h 291"/>
                  <a:gd name="T96" fmla="*/ 309 w 315"/>
                  <a:gd name="T97" fmla="*/ 18 h 291"/>
                  <a:gd name="T98" fmla="*/ 315 w 315"/>
                  <a:gd name="T99" fmla="*/ 3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291">
                    <a:moveTo>
                      <a:pt x="0" y="132"/>
                    </a:moveTo>
                    <a:lnTo>
                      <a:pt x="6" y="110"/>
                    </a:lnTo>
                    <a:lnTo>
                      <a:pt x="13" y="90"/>
                    </a:lnTo>
                    <a:lnTo>
                      <a:pt x="19" y="72"/>
                    </a:lnTo>
                    <a:lnTo>
                      <a:pt x="25" y="57"/>
                    </a:lnTo>
                    <a:lnTo>
                      <a:pt x="32" y="45"/>
                    </a:lnTo>
                    <a:lnTo>
                      <a:pt x="38" y="38"/>
                    </a:lnTo>
                    <a:lnTo>
                      <a:pt x="45" y="34"/>
                    </a:lnTo>
                    <a:lnTo>
                      <a:pt x="51" y="35"/>
                    </a:lnTo>
                    <a:lnTo>
                      <a:pt x="58" y="39"/>
                    </a:lnTo>
                    <a:lnTo>
                      <a:pt x="64" y="47"/>
                    </a:lnTo>
                    <a:lnTo>
                      <a:pt x="71" y="59"/>
                    </a:lnTo>
                    <a:lnTo>
                      <a:pt x="77" y="75"/>
                    </a:lnTo>
                    <a:lnTo>
                      <a:pt x="84" y="93"/>
                    </a:lnTo>
                    <a:lnTo>
                      <a:pt x="90" y="113"/>
                    </a:lnTo>
                    <a:lnTo>
                      <a:pt x="96" y="134"/>
                    </a:lnTo>
                    <a:lnTo>
                      <a:pt x="103" y="157"/>
                    </a:lnTo>
                    <a:lnTo>
                      <a:pt x="109" y="179"/>
                    </a:lnTo>
                    <a:lnTo>
                      <a:pt x="116" y="201"/>
                    </a:lnTo>
                    <a:lnTo>
                      <a:pt x="122" y="222"/>
                    </a:lnTo>
                    <a:lnTo>
                      <a:pt x="128" y="241"/>
                    </a:lnTo>
                    <a:lnTo>
                      <a:pt x="135" y="258"/>
                    </a:lnTo>
                    <a:lnTo>
                      <a:pt x="141" y="271"/>
                    </a:lnTo>
                    <a:lnTo>
                      <a:pt x="148" y="282"/>
                    </a:lnTo>
                    <a:lnTo>
                      <a:pt x="154" y="288"/>
                    </a:lnTo>
                    <a:lnTo>
                      <a:pt x="160" y="291"/>
                    </a:lnTo>
                    <a:lnTo>
                      <a:pt x="167" y="290"/>
                    </a:lnTo>
                    <a:lnTo>
                      <a:pt x="173" y="286"/>
                    </a:lnTo>
                    <a:lnTo>
                      <a:pt x="180" y="277"/>
                    </a:lnTo>
                    <a:lnTo>
                      <a:pt x="186" y="265"/>
                    </a:lnTo>
                    <a:lnTo>
                      <a:pt x="193" y="250"/>
                    </a:lnTo>
                    <a:lnTo>
                      <a:pt x="199" y="232"/>
                    </a:lnTo>
                    <a:lnTo>
                      <a:pt x="206" y="212"/>
                    </a:lnTo>
                    <a:lnTo>
                      <a:pt x="212" y="191"/>
                    </a:lnTo>
                    <a:lnTo>
                      <a:pt x="219" y="168"/>
                    </a:lnTo>
                    <a:lnTo>
                      <a:pt x="225" y="145"/>
                    </a:lnTo>
                    <a:lnTo>
                      <a:pt x="231" y="121"/>
                    </a:lnTo>
                    <a:lnTo>
                      <a:pt x="238" y="99"/>
                    </a:lnTo>
                    <a:lnTo>
                      <a:pt x="244" y="77"/>
                    </a:lnTo>
                    <a:lnTo>
                      <a:pt x="251" y="58"/>
                    </a:lnTo>
                    <a:lnTo>
                      <a:pt x="257" y="40"/>
                    </a:lnTo>
                    <a:lnTo>
                      <a:pt x="263" y="26"/>
                    </a:lnTo>
                    <a:lnTo>
                      <a:pt x="270" y="14"/>
                    </a:lnTo>
                    <a:lnTo>
                      <a:pt x="276" y="6"/>
                    </a:lnTo>
                    <a:lnTo>
                      <a:pt x="283" y="1"/>
                    </a:lnTo>
                    <a:lnTo>
                      <a:pt x="289" y="0"/>
                    </a:lnTo>
                    <a:lnTo>
                      <a:pt x="296" y="3"/>
                    </a:lnTo>
                    <a:lnTo>
                      <a:pt x="302" y="8"/>
                    </a:lnTo>
                    <a:lnTo>
                      <a:pt x="309" y="18"/>
                    </a:lnTo>
                    <a:lnTo>
                      <a:pt x="315" y="31"/>
                    </a:lnTo>
                  </a:path>
                </a:pathLst>
              </a:custGeom>
              <a:noFill/>
              <a:ln w="9525" cap="flat">
                <a:solidFill>
                  <a:srgbClr val="FF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34" name="Freeform 665"/>
              <p:cNvSpPr>
                <a:spLocks/>
              </p:cNvSpPr>
              <p:nvPr/>
            </p:nvSpPr>
            <p:spPr bwMode="auto">
              <a:xfrm>
                <a:off x="7077148" y="3049664"/>
                <a:ext cx="429801" cy="295429"/>
              </a:xfrm>
              <a:custGeom>
                <a:avLst/>
                <a:gdLst>
                  <a:gd name="T0" fmla="*/ 0 w 315"/>
                  <a:gd name="T1" fmla="*/ 4 h 219"/>
                  <a:gd name="T2" fmla="*/ 7 w 315"/>
                  <a:gd name="T3" fmla="*/ 18 h 219"/>
                  <a:gd name="T4" fmla="*/ 13 w 315"/>
                  <a:gd name="T5" fmla="*/ 36 h 219"/>
                  <a:gd name="T6" fmla="*/ 19 w 315"/>
                  <a:gd name="T7" fmla="*/ 55 h 219"/>
                  <a:gd name="T8" fmla="*/ 26 w 315"/>
                  <a:gd name="T9" fmla="*/ 76 h 219"/>
                  <a:gd name="T10" fmla="*/ 32 w 315"/>
                  <a:gd name="T11" fmla="*/ 98 h 219"/>
                  <a:gd name="T12" fmla="*/ 39 w 315"/>
                  <a:gd name="T13" fmla="*/ 120 h 219"/>
                  <a:gd name="T14" fmla="*/ 45 w 315"/>
                  <a:gd name="T15" fmla="*/ 142 h 219"/>
                  <a:gd name="T16" fmla="*/ 51 w 315"/>
                  <a:gd name="T17" fmla="*/ 164 h 219"/>
                  <a:gd name="T18" fmla="*/ 58 w 315"/>
                  <a:gd name="T19" fmla="*/ 181 h 219"/>
                  <a:gd name="T20" fmla="*/ 64 w 315"/>
                  <a:gd name="T21" fmla="*/ 194 h 219"/>
                  <a:gd name="T22" fmla="*/ 71 w 315"/>
                  <a:gd name="T23" fmla="*/ 204 h 219"/>
                  <a:gd name="T24" fmla="*/ 77 w 315"/>
                  <a:gd name="T25" fmla="*/ 211 h 219"/>
                  <a:gd name="T26" fmla="*/ 84 w 315"/>
                  <a:gd name="T27" fmla="*/ 215 h 219"/>
                  <a:gd name="T28" fmla="*/ 90 w 315"/>
                  <a:gd name="T29" fmla="*/ 218 h 219"/>
                  <a:gd name="T30" fmla="*/ 97 w 315"/>
                  <a:gd name="T31" fmla="*/ 219 h 219"/>
                  <a:gd name="T32" fmla="*/ 103 w 315"/>
                  <a:gd name="T33" fmla="*/ 219 h 219"/>
                  <a:gd name="T34" fmla="*/ 110 w 315"/>
                  <a:gd name="T35" fmla="*/ 216 h 219"/>
                  <a:gd name="T36" fmla="*/ 116 w 315"/>
                  <a:gd name="T37" fmla="*/ 211 h 219"/>
                  <a:gd name="T38" fmla="*/ 122 w 315"/>
                  <a:gd name="T39" fmla="*/ 205 h 219"/>
                  <a:gd name="T40" fmla="*/ 129 w 315"/>
                  <a:gd name="T41" fmla="*/ 196 h 219"/>
                  <a:gd name="T42" fmla="*/ 135 w 315"/>
                  <a:gd name="T43" fmla="*/ 184 h 219"/>
                  <a:gd name="T44" fmla="*/ 142 w 315"/>
                  <a:gd name="T45" fmla="*/ 167 h 219"/>
                  <a:gd name="T46" fmla="*/ 148 w 315"/>
                  <a:gd name="T47" fmla="*/ 149 h 219"/>
                  <a:gd name="T48" fmla="*/ 154 w 315"/>
                  <a:gd name="T49" fmla="*/ 132 h 219"/>
                  <a:gd name="T50" fmla="*/ 161 w 315"/>
                  <a:gd name="T51" fmla="*/ 114 h 219"/>
                  <a:gd name="T52" fmla="*/ 167 w 315"/>
                  <a:gd name="T53" fmla="*/ 96 h 219"/>
                  <a:gd name="T54" fmla="*/ 174 w 315"/>
                  <a:gd name="T55" fmla="*/ 79 h 219"/>
                  <a:gd name="T56" fmla="*/ 180 w 315"/>
                  <a:gd name="T57" fmla="*/ 64 h 219"/>
                  <a:gd name="T58" fmla="*/ 187 w 315"/>
                  <a:gd name="T59" fmla="*/ 49 h 219"/>
                  <a:gd name="T60" fmla="*/ 193 w 315"/>
                  <a:gd name="T61" fmla="*/ 36 h 219"/>
                  <a:gd name="T62" fmla="*/ 199 w 315"/>
                  <a:gd name="T63" fmla="*/ 25 h 219"/>
                  <a:gd name="T64" fmla="*/ 206 w 315"/>
                  <a:gd name="T65" fmla="*/ 15 h 219"/>
                  <a:gd name="T66" fmla="*/ 212 w 315"/>
                  <a:gd name="T67" fmla="*/ 8 h 219"/>
                  <a:gd name="T68" fmla="*/ 219 w 315"/>
                  <a:gd name="T69" fmla="*/ 3 h 219"/>
                  <a:gd name="T70" fmla="*/ 225 w 315"/>
                  <a:gd name="T71" fmla="*/ 0 h 219"/>
                  <a:gd name="T72" fmla="*/ 232 w 315"/>
                  <a:gd name="T73" fmla="*/ 0 h 219"/>
                  <a:gd name="T74" fmla="*/ 238 w 315"/>
                  <a:gd name="T75" fmla="*/ 1 h 219"/>
                  <a:gd name="T76" fmla="*/ 245 w 315"/>
                  <a:gd name="T77" fmla="*/ 5 h 219"/>
                  <a:gd name="T78" fmla="*/ 251 w 315"/>
                  <a:gd name="T79" fmla="*/ 11 h 219"/>
                  <a:gd name="T80" fmla="*/ 257 w 315"/>
                  <a:gd name="T81" fmla="*/ 19 h 219"/>
                  <a:gd name="T82" fmla="*/ 264 w 315"/>
                  <a:gd name="T83" fmla="*/ 28 h 219"/>
                  <a:gd name="T84" fmla="*/ 270 w 315"/>
                  <a:gd name="T85" fmla="*/ 40 h 219"/>
                  <a:gd name="T86" fmla="*/ 277 w 315"/>
                  <a:gd name="T87" fmla="*/ 53 h 219"/>
                  <a:gd name="T88" fmla="*/ 283 w 315"/>
                  <a:gd name="T89" fmla="*/ 67 h 219"/>
                  <a:gd name="T90" fmla="*/ 289 w 315"/>
                  <a:gd name="T91" fmla="*/ 82 h 219"/>
                  <a:gd name="T92" fmla="*/ 296 w 315"/>
                  <a:gd name="T93" fmla="*/ 98 h 219"/>
                  <a:gd name="T94" fmla="*/ 302 w 315"/>
                  <a:gd name="T95" fmla="*/ 114 h 219"/>
                  <a:gd name="T96" fmla="*/ 309 w 315"/>
                  <a:gd name="T97" fmla="*/ 130 h 219"/>
                  <a:gd name="T98" fmla="*/ 315 w 315"/>
                  <a:gd name="T99" fmla="*/ 146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219">
                    <a:moveTo>
                      <a:pt x="0" y="4"/>
                    </a:moveTo>
                    <a:lnTo>
                      <a:pt x="7" y="18"/>
                    </a:lnTo>
                    <a:lnTo>
                      <a:pt x="13" y="36"/>
                    </a:lnTo>
                    <a:lnTo>
                      <a:pt x="19" y="55"/>
                    </a:lnTo>
                    <a:lnTo>
                      <a:pt x="26" y="76"/>
                    </a:lnTo>
                    <a:lnTo>
                      <a:pt x="32" y="98"/>
                    </a:lnTo>
                    <a:lnTo>
                      <a:pt x="39" y="120"/>
                    </a:lnTo>
                    <a:lnTo>
                      <a:pt x="45" y="142"/>
                    </a:lnTo>
                    <a:lnTo>
                      <a:pt x="51" y="164"/>
                    </a:lnTo>
                    <a:lnTo>
                      <a:pt x="58" y="181"/>
                    </a:lnTo>
                    <a:lnTo>
                      <a:pt x="64" y="194"/>
                    </a:lnTo>
                    <a:lnTo>
                      <a:pt x="71" y="204"/>
                    </a:lnTo>
                    <a:lnTo>
                      <a:pt x="77" y="211"/>
                    </a:lnTo>
                    <a:lnTo>
                      <a:pt x="84" y="215"/>
                    </a:lnTo>
                    <a:lnTo>
                      <a:pt x="90" y="218"/>
                    </a:lnTo>
                    <a:lnTo>
                      <a:pt x="97" y="219"/>
                    </a:lnTo>
                    <a:lnTo>
                      <a:pt x="103" y="219"/>
                    </a:lnTo>
                    <a:lnTo>
                      <a:pt x="110" y="216"/>
                    </a:lnTo>
                    <a:lnTo>
                      <a:pt x="116" y="211"/>
                    </a:lnTo>
                    <a:lnTo>
                      <a:pt x="122" y="205"/>
                    </a:lnTo>
                    <a:lnTo>
                      <a:pt x="129" y="196"/>
                    </a:lnTo>
                    <a:lnTo>
                      <a:pt x="135" y="184"/>
                    </a:lnTo>
                    <a:lnTo>
                      <a:pt x="142" y="167"/>
                    </a:lnTo>
                    <a:lnTo>
                      <a:pt x="148" y="149"/>
                    </a:lnTo>
                    <a:lnTo>
                      <a:pt x="154" y="132"/>
                    </a:lnTo>
                    <a:lnTo>
                      <a:pt x="161" y="114"/>
                    </a:lnTo>
                    <a:lnTo>
                      <a:pt x="167" y="96"/>
                    </a:lnTo>
                    <a:lnTo>
                      <a:pt x="174" y="79"/>
                    </a:lnTo>
                    <a:lnTo>
                      <a:pt x="180" y="64"/>
                    </a:lnTo>
                    <a:lnTo>
                      <a:pt x="187" y="49"/>
                    </a:lnTo>
                    <a:lnTo>
                      <a:pt x="193" y="36"/>
                    </a:lnTo>
                    <a:lnTo>
                      <a:pt x="199" y="25"/>
                    </a:lnTo>
                    <a:lnTo>
                      <a:pt x="206" y="15"/>
                    </a:lnTo>
                    <a:lnTo>
                      <a:pt x="212" y="8"/>
                    </a:lnTo>
                    <a:lnTo>
                      <a:pt x="219" y="3"/>
                    </a:lnTo>
                    <a:lnTo>
                      <a:pt x="225" y="0"/>
                    </a:lnTo>
                    <a:lnTo>
                      <a:pt x="232" y="0"/>
                    </a:lnTo>
                    <a:lnTo>
                      <a:pt x="238" y="1"/>
                    </a:lnTo>
                    <a:lnTo>
                      <a:pt x="245" y="5"/>
                    </a:lnTo>
                    <a:lnTo>
                      <a:pt x="251" y="11"/>
                    </a:lnTo>
                    <a:lnTo>
                      <a:pt x="257" y="19"/>
                    </a:lnTo>
                    <a:lnTo>
                      <a:pt x="264" y="28"/>
                    </a:lnTo>
                    <a:lnTo>
                      <a:pt x="270" y="40"/>
                    </a:lnTo>
                    <a:lnTo>
                      <a:pt x="277" y="53"/>
                    </a:lnTo>
                    <a:lnTo>
                      <a:pt x="283" y="67"/>
                    </a:lnTo>
                    <a:lnTo>
                      <a:pt x="289" y="82"/>
                    </a:lnTo>
                    <a:lnTo>
                      <a:pt x="296" y="98"/>
                    </a:lnTo>
                    <a:lnTo>
                      <a:pt x="302" y="114"/>
                    </a:lnTo>
                    <a:lnTo>
                      <a:pt x="309" y="130"/>
                    </a:lnTo>
                    <a:lnTo>
                      <a:pt x="315" y="146"/>
                    </a:lnTo>
                  </a:path>
                </a:pathLst>
              </a:custGeom>
              <a:noFill/>
              <a:ln w="9525" cap="flat">
                <a:solidFill>
                  <a:srgbClr val="FF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35" name="Freeform 666"/>
              <p:cNvSpPr>
                <a:spLocks/>
              </p:cNvSpPr>
              <p:nvPr/>
            </p:nvSpPr>
            <p:spPr bwMode="auto">
              <a:xfrm>
                <a:off x="7506948" y="3246616"/>
                <a:ext cx="429801" cy="159180"/>
              </a:xfrm>
              <a:custGeom>
                <a:avLst/>
                <a:gdLst>
                  <a:gd name="T0" fmla="*/ 0 w 315"/>
                  <a:gd name="T1" fmla="*/ 0 h 118"/>
                  <a:gd name="T2" fmla="*/ 7 w 315"/>
                  <a:gd name="T3" fmla="*/ 17 h 118"/>
                  <a:gd name="T4" fmla="*/ 13 w 315"/>
                  <a:gd name="T5" fmla="*/ 32 h 118"/>
                  <a:gd name="T6" fmla="*/ 20 w 315"/>
                  <a:gd name="T7" fmla="*/ 47 h 118"/>
                  <a:gd name="T8" fmla="*/ 26 w 315"/>
                  <a:gd name="T9" fmla="*/ 61 h 118"/>
                  <a:gd name="T10" fmla="*/ 33 w 315"/>
                  <a:gd name="T11" fmla="*/ 71 h 118"/>
                  <a:gd name="T12" fmla="*/ 39 w 315"/>
                  <a:gd name="T13" fmla="*/ 79 h 118"/>
                  <a:gd name="T14" fmla="*/ 45 w 315"/>
                  <a:gd name="T15" fmla="*/ 84 h 118"/>
                  <a:gd name="T16" fmla="*/ 52 w 315"/>
                  <a:gd name="T17" fmla="*/ 88 h 118"/>
                  <a:gd name="T18" fmla="*/ 58 w 315"/>
                  <a:gd name="T19" fmla="*/ 90 h 118"/>
                  <a:gd name="T20" fmla="*/ 65 w 315"/>
                  <a:gd name="T21" fmla="*/ 91 h 118"/>
                  <a:gd name="T22" fmla="*/ 71 w 315"/>
                  <a:gd name="T23" fmla="*/ 91 h 118"/>
                  <a:gd name="T24" fmla="*/ 77 w 315"/>
                  <a:gd name="T25" fmla="*/ 90 h 118"/>
                  <a:gd name="T26" fmla="*/ 84 w 315"/>
                  <a:gd name="T27" fmla="*/ 89 h 118"/>
                  <a:gd name="T28" fmla="*/ 90 w 315"/>
                  <a:gd name="T29" fmla="*/ 88 h 118"/>
                  <a:gd name="T30" fmla="*/ 97 w 315"/>
                  <a:gd name="T31" fmla="*/ 87 h 118"/>
                  <a:gd name="T32" fmla="*/ 103 w 315"/>
                  <a:gd name="T33" fmla="*/ 87 h 118"/>
                  <a:gd name="T34" fmla="*/ 110 w 315"/>
                  <a:gd name="T35" fmla="*/ 87 h 118"/>
                  <a:gd name="T36" fmla="*/ 116 w 315"/>
                  <a:gd name="T37" fmla="*/ 86 h 118"/>
                  <a:gd name="T38" fmla="*/ 123 w 315"/>
                  <a:gd name="T39" fmla="*/ 86 h 118"/>
                  <a:gd name="T40" fmla="*/ 129 w 315"/>
                  <a:gd name="T41" fmla="*/ 86 h 118"/>
                  <a:gd name="T42" fmla="*/ 136 w 315"/>
                  <a:gd name="T43" fmla="*/ 87 h 118"/>
                  <a:gd name="T44" fmla="*/ 142 w 315"/>
                  <a:gd name="T45" fmla="*/ 87 h 118"/>
                  <a:gd name="T46" fmla="*/ 148 w 315"/>
                  <a:gd name="T47" fmla="*/ 88 h 118"/>
                  <a:gd name="T48" fmla="*/ 155 w 315"/>
                  <a:gd name="T49" fmla="*/ 88 h 118"/>
                  <a:gd name="T50" fmla="*/ 161 w 315"/>
                  <a:gd name="T51" fmla="*/ 90 h 118"/>
                  <a:gd name="T52" fmla="*/ 168 w 315"/>
                  <a:gd name="T53" fmla="*/ 91 h 118"/>
                  <a:gd name="T54" fmla="*/ 174 w 315"/>
                  <a:gd name="T55" fmla="*/ 92 h 118"/>
                  <a:gd name="T56" fmla="*/ 180 w 315"/>
                  <a:gd name="T57" fmla="*/ 93 h 118"/>
                  <a:gd name="T58" fmla="*/ 187 w 315"/>
                  <a:gd name="T59" fmla="*/ 94 h 118"/>
                  <a:gd name="T60" fmla="*/ 193 w 315"/>
                  <a:gd name="T61" fmla="*/ 96 h 118"/>
                  <a:gd name="T62" fmla="*/ 200 w 315"/>
                  <a:gd name="T63" fmla="*/ 97 h 118"/>
                  <a:gd name="T64" fmla="*/ 206 w 315"/>
                  <a:gd name="T65" fmla="*/ 99 h 118"/>
                  <a:gd name="T66" fmla="*/ 213 w 315"/>
                  <a:gd name="T67" fmla="*/ 100 h 118"/>
                  <a:gd name="T68" fmla="*/ 219 w 315"/>
                  <a:gd name="T69" fmla="*/ 102 h 118"/>
                  <a:gd name="T70" fmla="*/ 226 w 315"/>
                  <a:gd name="T71" fmla="*/ 103 h 118"/>
                  <a:gd name="T72" fmla="*/ 232 w 315"/>
                  <a:gd name="T73" fmla="*/ 105 h 118"/>
                  <a:gd name="T74" fmla="*/ 238 w 315"/>
                  <a:gd name="T75" fmla="*/ 106 h 118"/>
                  <a:gd name="T76" fmla="*/ 245 w 315"/>
                  <a:gd name="T77" fmla="*/ 108 h 118"/>
                  <a:gd name="T78" fmla="*/ 251 w 315"/>
                  <a:gd name="T79" fmla="*/ 109 h 118"/>
                  <a:gd name="T80" fmla="*/ 258 w 315"/>
                  <a:gd name="T81" fmla="*/ 110 h 118"/>
                  <a:gd name="T82" fmla="*/ 264 w 315"/>
                  <a:gd name="T83" fmla="*/ 112 h 118"/>
                  <a:gd name="T84" fmla="*/ 271 w 315"/>
                  <a:gd name="T85" fmla="*/ 113 h 118"/>
                  <a:gd name="T86" fmla="*/ 277 w 315"/>
                  <a:gd name="T87" fmla="*/ 114 h 118"/>
                  <a:gd name="T88" fmla="*/ 283 w 315"/>
                  <a:gd name="T89" fmla="*/ 115 h 118"/>
                  <a:gd name="T90" fmla="*/ 290 w 315"/>
                  <a:gd name="T91" fmla="*/ 116 h 118"/>
                  <a:gd name="T92" fmla="*/ 296 w 315"/>
                  <a:gd name="T93" fmla="*/ 117 h 118"/>
                  <a:gd name="T94" fmla="*/ 303 w 315"/>
                  <a:gd name="T95" fmla="*/ 117 h 118"/>
                  <a:gd name="T96" fmla="*/ 309 w 315"/>
                  <a:gd name="T97" fmla="*/ 117 h 118"/>
                  <a:gd name="T98" fmla="*/ 315 w 315"/>
                  <a:gd name="T9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118">
                    <a:moveTo>
                      <a:pt x="0" y="0"/>
                    </a:moveTo>
                    <a:lnTo>
                      <a:pt x="7" y="17"/>
                    </a:lnTo>
                    <a:lnTo>
                      <a:pt x="13" y="32"/>
                    </a:lnTo>
                    <a:lnTo>
                      <a:pt x="20" y="47"/>
                    </a:lnTo>
                    <a:lnTo>
                      <a:pt x="26" y="61"/>
                    </a:lnTo>
                    <a:lnTo>
                      <a:pt x="33" y="71"/>
                    </a:lnTo>
                    <a:lnTo>
                      <a:pt x="39" y="79"/>
                    </a:lnTo>
                    <a:lnTo>
                      <a:pt x="45" y="84"/>
                    </a:lnTo>
                    <a:lnTo>
                      <a:pt x="52" y="88"/>
                    </a:lnTo>
                    <a:lnTo>
                      <a:pt x="58" y="90"/>
                    </a:lnTo>
                    <a:lnTo>
                      <a:pt x="65" y="91"/>
                    </a:lnTo>
                    <a:lnTo>
                      <a:pt x="71" y="91"/>
                    </a:lnTo>
                    <a:lnTo>
                      <a:pt x="77" y="90"/>
                    </a:lnTo>
                    <a:lnTo>
                      <a:pt x="84" y="89"/>
                    </a:lnTo>
                    <a:lnTo>
                      <a:pt x="90" y="88"/>
                    </a:lnTo>
                    <a:lnTo>
                      <a:pt x="97" y="87"/>
                    </a:lnTo>
                    <a:lnTo>
                      <a:pt x="103" y="87"/>
                    </a:lnTo>
                    <a:lnTo>
                      <a:pt x="110" y="87"/>
                    </a:lnTo>
                    <a:lnTo>
                      <a:pt x="116" y="86"/>
                    </a:lnTo>
                    <a:lnTo>
                      <a:pt x="123" y="86"/>
                    </a:lnTo>
                    <a:lnTo>
                      <a:pt x="129" y="86"/>
                    </a:lnTo>
                    <a:lnTo>
                      <a:pt x="136" y="87"/>
                    </a:lnTo>
                    <a:lnTo>
                      <a:pt x="142" y="87"/>
                    </a:lnTo>
                    <a:lnTo>
                      <a:pt x="148" y="88"/>
                    </a:lnTo>
                    <a:lnTo>
                      <a:pt x="155" y="88"/>
                    </a:lnTo>
                    <a:lnTo>
                      <a:pt x="161" y="90"/>
                    </a:lnTo>
                    <a:lnTo>
                      <a:pt x="168" y="91"/>
                    </a:lnTo>
                    <a:lnTo>
                      <a:pt x="174" y="92"/>
                    </a:lnTo>
                    <a:lnTo>
                      <a:pt x="180" y="93"/>
                    </a:lnTo>
                    <a:lnTo>
                      <a:pt x="187" y="94"/>
                    </a:lnTo>
                    <a:lnTo>
                      <a:pt x="193" y="96"/>
                    </a:lnTo>
                    <a:lnTo>
                      <a:pt x="200" y="97"/>
                    </a:lnTo>
                    <a:lnTo>
                      <a:pt x="206" y="99"/>
                    </a:lnTo>
                    <a:lnTo>
                      <a:pt x="213" y="100"/>
                    </a:lnTo>
                    <a:lnTo>
                      <a:pt x="219" y="102"/>
                    </a:lnTo>
                    <a:lnTo>
                      <a:pt x="226" y="103"/>
                    </a:lnTo>
                    <a:lnTo>
                      <a:pt x="232" y="105"/>
                    </a:lnTo>
                    <a:lnTo>
                      <a:pt x="238" y="106"/>
                    </a:lnTo>
                    <a:lnTo>
                      <a:pt x="245" y="108"/>
                    </a:lnTo>
                    <a:lnTo>
                      <a:pt x="251" y="109"/>
                    </a:lnTo>
                    <a:lnTo>
                      <a:pt x="258" y="110"/>
                    </a:lnTo>
                    <a:lnTo>
                      <a:pt x="264" y="112"/>
                    </a:lnTo>
                    <a:lnTo>
                      <a:pt x="271" y="113"/>
                    </a:lnTo>
                    <a:lnTo>
                      <a:pt x="277" y="114"/>
                    </a:lnTo>
                    <a:lnTo>
                      <a:pt x="283" y="115"/>
                    </a:lnTo>
                    <a:lnTo>
                      <a:pt x="290" y="116"/>
                    </a:lnTo>
                    <a:lnTo>
                      <a:pt x="296" y="117"/>
                    </a:lnTo>
                    <a:lnTo>
                      <a:pt x="303" y="117"/>
                    </a:lnTo>
                    <a:lnTo>
                      <a:pt x="309" y="117"/>
                    </a:lnTo>
                    <a:lnTo>
                      <a:pt x="315" y="118"/>
                    </a:lnTo>
                  </a:path>
                </a:pathLst>
              </a:custGeom>
              <a:noFill/>
              <a:ln w="9525" cap="flat">
                <a:solidFill>
                  <a:srgbClr val="FF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36" name="Freeform 667"/>
              <p:cNvSpPr>
                <a:spLocks/>
              </p:cNvSpPr>
              <p:nvPr/>
            </p:nvSpPr>
            <p:spPr bwMode="auto">
              <a:xfrm>
                <a:off x="7936750" y="3405797"/>
                <a:ext cx="431165" cy="1349"/>
              </a:xfrm>
              <a:custGeom>
                <a:avLst/>
                <a:gdLst>
                  <a:gd name="T0" fmla="*/ 0 w 316"/>
                  <a:gd name="T1" fmla="*/ 0 h 1"/>
                  <a:gd name="T2" fmla="*/ 7 w 316"/>
                  <a:gd name="T3" fmla="*/ 0 h 1"/>
                  <a:gd name="T4" fmla="*/ 13 w 316"/>
                  <a:gd name="T5" fmla="*/ 0 h 1"/>
                  <a:gd name="T6" fmla="*/ 20 w 316"/>
                  <a:gd name="T7" fmla="*/ 0 h 1"/>
                  <a:gd name="T8" fmla="*/ 26 w 316"/>
                  <a:gd name="T9" fmla="*/ 0 h 1"/>
                  <a:gd name="T10" fmla="*/ 33 w 316"/>
                  <a:gd name="T11" fmla="*/ 0 h 1"/>
                  <a:gd name="T12" fmla="*/ 39 w 316"/>
                  <a:gd name="T13" fmla="*/ 0 h 1"/>
                  <a:gd name="T14" fmla="*/ 46 w 316"/>
                  <a:gd name="T15" fmla="*/ 0 h 1"/>
                  <a:gd name="T16" fmla="*/ 52 w 316"/>
                  <a:gd name="T17" fmla="*/ 1 h 1"/>
                  <a:gd name="T18" fmla="*/ 59 w 316"/>
                  <a:gd name="T19" fmla="*/ 1 h 1"/>
                  <a:gd name="T20" fmla="*/ 65 w 316"/>
                  <a:gd name="T21" fmla="*/ 1 h 1"/>
                  <a:gd name="T22" fmla="*/ 71 w 316"/>
                  <a:gd name="T23" fmla="*/ 1 h 1"/>
                  <a:gd name="T24" fmla="*/ 78 w 316"/>
                  <a:gd name="T25" fmla="*/ 1 h 1"/>
                  <a:gd name="T26" fmla="*/ 84 w 316"/>
                  <a:gd name="T27" fmla="*/ 1 h 1"/>
                  <a:gd name="T28" fmla="*/ 91 w 316"/>
                  <a:gd name="T29" fmla="*/ 1 h 1"/>
                  <a:gd name="T30" fmla="*/ 97 w 316"/>
                  <a:gd name="T31" fmla="*/ 1 h 1"/>
                  <a:gd name="T32" fmla="*/ 103 w 316"/>
                  <a:gd name="T33" fmla="*/ 1 h 1"/>
                  <a:gd name="T34" fmla="*/ 110 w 316"/>
                  <a:gd name="T35" fmla="*/ 1 h 1"/>
                  <a:gd name="T36" fmla="*/ 116 w 316"/>
                  <a:gd name="T37" fmla="*/ 1 h 1"/>
                  <a:gd name="T38" fmla="*/ 123 w 316"/>
                  <a:gd name="T39" fmla="*/ 1 h 1"/>
                  <a:gd name="T40" fmla="*/ 129 w 316"/>
                  <a:gd name="T41" fmla="*/ 1 h 1"/>
                  <a:gd name="T42" fmla="*/ 136 w 316"/>
                  <a:gd name="T43" fmla="*/ 1 h 1"/>
                  <a:gd name="T44" fmla="*/ 142 w 316"/>
                  <a:gd name="T45" fmla="*/ 1 h 1"/>
                  <a:gd name="T46" fmla="*/ 149 w 316"/>
                  <a:gd name="T47" fmla="*/ 1 h 1"/>
                  <a:gd name="T48" fmla="*/ 155 w 316"/>
                  <a:gd name="T49" fmla="*/ 1 h 1"/>
                  <a:gd name="T50" fmla="*/ 162 w 316"/>
                  <a:gd name="T51" fmla="*/ 1 h 1"/>
                  <a:gd name="T52" fmla="*/ 168 w 316"/>
                  <a:gd name="T53" fmla="*/ 1 h 1"/>
                  <a:gd name="T54" fmla="*/ 174 w 316"/>
                  <a:gd name="T55" fmla="*/ 1 h 1"/>
                  <a:gd name="T56" fmla="*/ 181 w 316"/>
                  <a:gd name="T57" fmla="*/ 1 h 1"/>
                  <a:gd name="T58" fmla="*/ 187 w 316"/>
                  <a:gd name="T59" fmla="*/ 1 h 1"/>
                  <a:gd name="T60" fmla="*/ 194 w 316"/>
                  <a:gd name="T61" fmla="*/ 1 h 1"/>
                  <a:gd name="T62" fmla="*/ 200 w 316"/>
                  <a:gd name="T63" fmla="*/ 1 h 1"/>
                  <a:gd name="T64" fmla="*/ 206 w 316"/>
                  <a:gd name="T65" fmla="*/ 1 h 1"/>
                  <a:gd name="T66" fmla="*/ 213 w 316"/>
                  <a:gd name="T67" fmla="*/ 1 h 1"/>
                  <a:gd name="T68" fmla="*/ 219 w 316"/>
                  <a:gd name="T69" fmla="*/ 1 h 1"/>
                  <a:gd name="T70" fmla="*/ 226 w 316"/>
                  <a:gd name="T71" fmla="*/ 1 h 1"/>
                  <a:gd name="T72" fmla="*/ 232 w 316"/>
                  <a:gd name="T73" fmla="*/ 1 h 1"/>
                  <a:gd name="T74" fmla="*/ 239 w 316"/>
                  <a:gd name="T75" fmla="*/ 1 h 1"/>
                  <a:gd name="T76" fmla="*/ 245 w 316"/>
                  <a:gd name="T77" fmla="*/ 1 h 1"/>
                  <a:gd name="T78" fmla="*/ 252 w 316"/>
                  <a:gd name="T79" fmla="*/ 1 h 1"/>
                  <a:gd name="T80" fmla="*/ 258 w 316"/>
                  <a:gd name="T81" fmla="*/ 1 h 1"/>
                  <a:gd name="T82" fmla="*/ 265 w 316"/>
                  <a:gd name="T83" fmla="*/ 1 h 1"/>
                  <a:gd name="T84" fmla="*/ 271 w 316"/>
                  <a:gd name="T85" fmla="*/ 1 h 1"/>
                  <a:gd name="T86" fmla="*/ 277 w 316"/>
                  <a:gd name="T87" fmla="*/ 1 h 1"/>
                  <a:gd name="T88" fmla="*/ 284 w 316"/>
                  <a:gd name="T89" fmla="*/ 1 h 1"/>
                  <a:gd name="T90" fmla="*/ 290 w 316"/>
                  <a:gd name="T91" fmla="*/ 1 h 1"/>
                  <a:gd name="T92" fmla="*/ 297 w 316"/>
                  <a:gd name="T93" fmla="*/ 1 h 1"/>
                  <a:gd name="T94" fmla="*/ 303 w 316"/>
                  <a:gd name="T95" fmla="*/ 1 h 1"/>
                  <a:gd name="T96" fmla="*/ 309 w 316"/>
                  <a:gd name="T97" fmla="*/ 1 h 1"/>
                  <a:gd name="T98" fmla="*/ 316 w 316"/>
                  <a:gd name="T9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6" h="1">
                    <a:moveTo>
                      <a:pt x="0" y="0"/>
                    </a:moveTo>
                    <a:lnTo>
                      <a:pt x="7" y="0"/>
                    </a:lnTo>
                    <a:lnTo>
                      <a:pt x="13" y="0"/>
                    </a:lnTo>
                    <a:lnTo>
                      <a:pt x="20" y="0"/>
                    </a:lnTo>
                    <a:lnTo>
                      <a:pt x="26" y="0"/>
                    </a:lnTo>
                    <a:lnTo>
                      <a:pt x="33" y="0"/>
                    </a:lnTo>
                    <a:lnTo>
                      <a:pt x="39" y="0"/>
                    </a:lnTo>
                    <a:lnTo>
                      <a:pt x="46" y="0"/>
                    </a:lnTo>
                    <a:lnTo>
                      <a:pt x="52" y="1"/>
                    </a:lnTo>
                    <a:lnTo>
                      <a:pt x="59" y="1"/>
                    </a:lnTo>
                    <a:lnTo>
                      <a:pt x="65" y="1"/>
                    </a:lnTo>
                    <a:lnTo>
                      <a:pt x="71" y="1"/>
                    </a:lnTo>
                    <a:lnTo>
                      <a:pt x="78" y="1"/>
                    </a:lnTo>
                    <a:lnTo>
                      <a:pt x="84" y="1"/>
                    </a:lnTo>
                    <a:lnTo>
                      <a:pt x="91" y="1"/>
                    </a:lnTo>
                    <a:lnTo>
                      <a:pt x="97" y="1"/>
                    </a:lnTo>
                    <a:lnTo>
                      <a:pt x="103" y="1"/>
                    </a:lnTo>
                    <a:lnTo>
                      <a:pt x="110" y="1"/>
                    </a:lnTo>
                    <a:lnTo>
                      <a:pt x="116" y="1"/>
                    </a:lnTo>
                    <a:lnTo>
                      <a:pt x="123" y="1"/>
                    </a:lnTo>
                    <a:lnTo>
                      <a:pt x="129" y="1"/>
                    </a:lnTo>
                    <a:lnTo>
                      <a:pt x="136" y="1"/>
                    </a:lnTo>
                    <a:lnTo>
                      <a:pt x="142" y="1"/>
                    </a:lnTo>
                    <a:lnTo>
                      <a:pt x="149" y="1"/>
                    </a:lnTo>
                    <a:lnTo>
                      <a:pt x="155" y="1"/>
                    </a:lnTo>
                    <a:lnTo>
                      <a:pt x="162" y="1"/>
                    </a:lnTo>
                    <a:lnTo>
                      <a:pt x="168" y="1"/>
                    </a:lnTo>
                    <a:lnTo>
                      <a:pt x="174" y="1"/>
                    </a:lnTo>
                    <a:lnTo>
                      <a:pt x="181" y="1"/>
                    </a:lnTo>
                    <a:lnTo>
                      <a:pt x="187" y="1"/>
                    </a:lnTo>
                    <a:lnTo>
                      <a:pt x="194" y="1"/>
                    </a:lnTo>
                    <a:lnTo>
                      <a:pt x="200" y="1"/>
                    </a:lnTo>
                    <a:lnTo>
                      <a:pt x="206" y="1"/>
                    </a:lnTo>
                    <a:lnTo>
                      <a:pt x="213" y="1"/>
                    </a:lnTo>
                    <a:lnTo>
                      <a:pt x="219" y="1"/>
                    </a:lnTo>
                    <a:lnTo>
                      <a:pt x="226" y="1"/>
                    </a:lnTo>
                    <a:lnTo>
                      <a:pt x="232" y="1"/>
                    </a:lnTo>
                    <a:lnTo>
                      <a:pt x="239" y="1"/>
                    </a:lnTo>
                    <a:lnTo>
                      <a:pt x="245" y="1"/>
                    </a:lnTo>
                    <a:lnTo>
                      <a:pt x="252" y="1"/>
                    </a:lnTo>
                    <a:lnTo>
                      <a:pt x="258" y="1"/>
                    </a:lnTo>
                    <a:lnTo>
                      <a:pt x="265" y="1"/>
                    </a:lnTo>
                    <a:lnTo>
                      <a:pt x="271" y="1"/>
                    </a:lnTo>
                    <a:lnTo>
                      <a:pt x="277" y="1"/>
                    </a:lnTo>
                    <a:lnTo>
                      <a:pt x="284" y="1"/>
                    </a:lnTo>
                    <a:lnTo>
                      <a:pt x="290" y="1"/>
                    </a:lnTo>
                    <a:lnTo>
                      <a:pt x="297" y="1"/>
                    </a:lnTo>
                    <a:lnTo>
                      <a:pt x="303" y="1"/>
                    </a:lnTo>
                    <a:lnTo>
                      <a:pt x="309" y="1"/>
                    </a:lnTo>
                    <a:lnTo>
                      <a:pt x="316" y="1"/>
                    </a:lnTo>
                  </a:path>
                </a:pathLst>
              </a:custGeom>
              <a:noFill/>
              <a:ln w="9525" cap="flat">
                <a:solidFill>
                  <a:srgbClr val="FF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37" name="Freeform 668"/>
              <p:cNvSpPr>
                <a:spLocks/>
              </p:cNvSpPr>
              <p:nvPr/>
            </p:nvSpPr>
            <p:spPr bwMode="auto">
              <a:xfrm>
                <a:off x="8367915" y="3407146"/>
                <a:ext cx="367037" cy="0"/>
              </a:xfrm>
              <a:custGeom>
                <a:avLst/>
                <a:gdLst>
                  <a:gd name="T0" fmla="*/ 0 w 269"/>
                  <a:gd name="T1" fmla="*/ 6 w 269"/>
                  <a:gd name="T2" fmla="*/ 13 w 269"/>
                  <a:gd name="T3" fmla="*/ 19 w 269"/>
                  <a:gd name="T4" fmla="*/ 25 w 269"/>
                  <a:gd name="T5" fmla="*/ 32 w 269"/>
                  <a:gd name="T6" fmla="*/ 38 w 269"/>
                  <a:gd name="T7" fmla="*/ 45 w 269"/>
                  <a:gd name="T8" fmla="*/ 51 w 269"/>
                  <a:gd name="T9" fmla="*/ 58 w 269"/>
                  <a:gd name="T10" fmla="*/ 64 w 269"/>
                  <a:gd name="T11" fmla="*/ 71 w 269"/>
                  <a:gd name="T12" fmla="*/ 77 w 269"/>
                  <a:gd name="T13" fmla="*/ 84 w 269"/>
                  <a:gd name="T14" fmla="*/ 90 w 269"/>
                  <a:gd name="T15" fmla="*/ 96 w 269"/>
                  <a:gd name="T16" fmla="*/ 103 w 269"/>
                  <a:gd name="T17" fmla="*/ 109 w 269"/>
                  <a:gd name="T18" fmla="*/ 116 w 269"/>
                  <a:gd name="T19" fmla="*/ 122 w 269"/>
                  <a:gd name="T20" fmla="*/ 128 w 269"/>
                  <a:gd name="T21" fmla="*/ 135 w 269"/>
                  <a:gd name="T22" fmla="*/ 141 w 269"/>
                  <a:gd name="T23" fmla="*/ 148 w 269"/>
                  <a:gd name="T24" fmla="*/ 154 w 269"/>
                  <a:gd name="T25" fmla="*/ 161 w 269"/>
                  <a:gd name="T26" fmla="*/ 167 w 269"/>
                  <a:gd name="T27" fmla="*/ 174 w 269"/>
                  <a:gd name="T28" fmla="*/ 180 w 269"/>
                  <a:gd name="T29" fmla="*/ 187 w 269"/>
                  <a:gd name="T30" fmla="*/ 193 w 269"/>
                  <a:gd name="T31" fmla="*/ 199 w 269"/>
                  <a:gd name="T32" fmla="*/ 206 w 269"/>
                  <a:gd name="T33" fmla="*/ 212 w 269"/>
                  <a:gd name="T34" fmla="*/ 219 w 269"/>
                  <a:gd name="T35" fmla="*/ 225 w 269"/>
                  <a:gd name="T36" fmla="*/ 231 w 269"/>
                  <a:gd name="T37" fmla="*/ 238 w 269"/>
                  <a:gd name="T38" fmla="*/ 244 w 269"/>
                  <a:gd name="T39" fmla="*/ 251 w 269"/>
                  <a:gd name="T40" fmla="*/ 257 w 269"/>
                  <a:gd name="T41" fmla="*/ 264 w 269"/>
                  <a:gd name="T42" fmla="*/ 269 w 26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  <a:cxn ang="0">
                    <a:pos x="T27" y="0"/>
                  </a:cxn>
                  <a:cxn ang="0">
                    <a:pos x="T28" y="0"/>
                  </a:cxn>
                  <a:cxn ang="0">
                    <a:pos x="T29" y="0"/>
                  </a:cxn>
                  <a:cxn ang="0">
                    <a:pos x="T30" y="0"/>
                  </a:cxn>
                  <a:cxn ang="0">
                    <a:pos x="T31" y="0"/>
                  </a:cxn>
                  <a:cxn ang="0">
                    <a:pos x="T32" y="0"/>
                  </a:cxn>
                  <a:cxn ang="0">
                    <a:pos x="T33" y="0"/>
                  </a:cxn>
                  <a:cxn ang="0">
                    <a:pos x="T34" y="0"/>
                  </a:cxn>
                  <a:cxn ang="0">
                    <a:pos x="T35" y="0"/>
                  </a:cxn>
                  <a:cxn ang="0">
                    <a:pos x="T36" y="0"/>
                  </a:cxn>
                  <a:cxn ang="0">
                    <a:pos x="T37" y="0"/>
                  </a:cxn>
                  <a:cxn ang="0">
                    <a:pos x="T38" y="0"/>
                  </a:cxn>
                  <a:cxn ang="0">
                    <a:pos x="T39" y="0"/>
                  </a:cxn>
                  <a:cxn ang="0">
                    <a:pos x="T40" y="0"/>
                  </a:cxn>
                  <a:cxn ang="0">
                    <a:pos x="T41" y="0"/>
                  </a:cxn>
                  <a:cxn ang="0">
                    <a:pos x="T42" y="0"/>
                  </a:cxn>
                </a:cxnLst>
                <a:rect l="0" t="0" r="r" b="b"/>
                <a:pathLst>
                  <a:path w="269">
                    <a:moveTo>
                      <a:pt x="0" y="0"/>
                    </a:moveTo>
                    <a:lnTo>
                      <a:pt x="6" y="0"/>
                    </a:lnTo>
                    <a:lnTo>
                      <a:pt x="13" y="0"/>
                    </a:lnTo>
                    <a:lnTo>
                      <a:pt x="19" y="0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45" y="0"/>
                    </a:lnTo>
                    <a:lnTo>
                      <a:pt x="51" y="0"/>
                    </a:lnTo>
                    <a:lnTo>
                      <a:pt x="58" y="0"/>
                    </a:lnTo>
                    <a:lnTo>
                      <a:pt x="64" y="0"/>
                    </a:lnTo>
                    <a:lnTo>
                      <a:pt x="71" y="0"/>
                    </a:lnTo>
                    <a:lnTo>
                      <a:pt x="77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103" y="0"/>
                    </a:lnTo>
                    <a:lnTo>
                      <a:pt x="109" y="0"/>
                    </a:lnTo>
                    <a:lnTo>
                      <a:pt x="116" y="0"/>
                    </a:lnTo>
                    <a:lnTo>
                      <a:pt x="122" y="0"/>
                    </a:lnTo>
                    <a:lnTo>
                      <a:pt x="128" y="0"/>
                    </a:lnTo>
                    <a:lnTo>
                      <a:pt x="135" y="0"/>
                    </a:lnTo>
                    <a:lnTo>
                      <a:pt x="141" y="0"/>
                    </a:lnTo>
                    <a:lnTo>
                      <a:pt x="148" y="0"/>
                    </a:lnTo>
                    <a:lnTo>
                      <a:pt x="154" y="0"/>
                    </a:lnTo>
                    <a:lnTo>
                      <a:pt x="161" y="0"/>
                    </a:lnTo>
                    <a:lnTo>
                      <a:pt x="167" y="0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7" y="0"/>
                    </a:lnTo>
                    <a:lnTo>
                      <a:pt x="193" y="0"/>
                    </a:lnTo>
                    <a:lnTo>
                      <a:pt x="199" y="0"/>
                    </a:lnTo>
                    <a:lnTo>
                      <a:pt x="206" y="0"/>
                    </a:lnTo>
                    <a:lnTo>
                      <a:pt x="212" y="0"/>
                    </a:lnTo>
                    <a:lnTo>
                      <a:pt x="219" y="0"/>
                    </a:lnTo>
                    <a:lnTo>
                      <a:pt x="225" y="0"/>
                    </a:lnTo>
                    <a:lnTo>
                      <a:pt x="231" y="0"/>
                    </a:lnTo>
                    <a:lnTo>
                      <a:pt x="238" y="0"/>
                    </a:lnTo>
                    <a:lnTo>
                      <a:pt x="244" y="0"/>
                    </a:lnTo>
                    <a:lnTo>
                      <a:pt x="251" y="0"/>
                    </a:lnTo>
                    <a:lnTo>
                      <a:pt x="257" y="0"/>
                    </a:lnTo>
                    <a:lnTo>
                      <a:pt x="264" y="0"/>
                    </a:lnTo>
                    <a:lnTo>
                      <a:pt x="269" y="0"/>
                    </a:lnTo>
                  </a:path>
                </a:pathLst>
              </a:custGeom>
              <a:noFill/>
              <a:ln w="9525" cap="flat">
                <a:solidFill>
                  <a:srgbClr val="FF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38" name="Freeform 669"/>
              <p:cNvSpPr>
                <a:spLocks/>
              </p:cNvSpPr>
              <p:nvPr/>
            </p:nvSpPr>
            <p:spPr bwMode="auto">
              <a:xfrm>
                <a:off x="6221639" y="3246616"/>
                <a:ext cx="425708" cy="130852"/>
              </a:xfrm>
              <a:custGeom>
                <a:avLst/>
                <a:gdLst>
                  <a:gd name="T0" fmla="*/ 0 w 312"/>
                  <a:gd name="T1" fmla="*/ 97 h 97"/>
                  <a:gd name="T2" fmla="*/ 3 w 312"/>
                  <a:gd name="T3" fmla="*/ 97 h 97"/>
                  <a:gd name="T4" fmla="*/ 9 w 312"/>
                  <a:gd name="T5" fmla="*/ 97 h 97"/>
                  <a:gd name="T6" fmla="*/ 16 w 312"/>
                  <a:gd name="T7" fmla="*/ 97 h 97"/>
                  <a:gd name="T8" fmla="*/ 22 w 312"/>
                  <a:gd name="T9" fmla="*/ 97 h 97"/>
                  <a:gd name="T10" fmla="*/ 29 w 312"/>
                  <a:gd name="T11" fmla="*/ 97 h 97"/>
                  <a:gd name="T12" fmla="*/ 35 w 312"/>
                  <a:gd name="T13" fmla="*/ 97 h 97"/>
                  <a:gd name="T14" fmla="*/ 42 w 312"/>
                  <a:gd name="T15" fmla="*/ 97 h 97"/>
                  <a:gd name="T16" fmla="*/ 48 w 312"/>
                  <a:gd name="T17" fmla="*/ 97 h 97"/>
                  <a:gd name="T18" fmla="*/ 55 w 312"/>
                  <a:gd name="T19" fmla="*/ 97 h 97"/>
                  <a:gd name="T20" fmla="*/ 61 w 312"/>
                  <a:gd name="T21" fmla="*/ 97 h 97"/>
                  <a:gd name="T22" fmla="*/ 67 w 312"/>
                  <a:gd name="T23" fmla="*/ 97 h 97"/>
                  <a:gd name="T24" fmla="*/ 74 w 312"/>
                  <a:gd name="T25" fmla="*/ 97 h 97"/>
                  <a:gd name="T26" fmla="*/ 80 w 312"/>
                  <a:gd name="T27" fmla="*/ 97 h 97"/>
                  <a:gd name="T28" fmla="*/ 87 w 312"/>
                  <a:gd name="T29" fmla="*/ 97 h 97"/>
                  <a:gd name="T30" fmla="*/ 93 w 312"/>
                  <a:gd name="T31" fmla="*/ 97 h 97"/>
                  <a:gd name="T32" fmla="*/ 99 w 312"/>
                  <a:gd name="T33" fmla="*/ 97 h 97"/>
                  <a:gd name="T34" fmla="*/ 106 w 312"/>
                  <a:gd name="T35" fmla="*/ 97 h 97"/>
                  <a:gd name="T36" fmla="*/ 112 w 312"/>
                  <a:gd name="T37" fmla="*/ 97 h 97"/>
                  <a:gd name="T38" fmla="*/ 118 w 312"/>
                  <a:gd name="T39" fmla="*/ 97 h 97"/>
                  <a:gd name="T40" fmla="*/ 125 w 312"/>
                  <a:gd name="T41" fmla="*/ 97 h 97"/>
                  <a:gd name="T42" fmla="*/ 131 w 312"/>
                  <a:gd name="T43" fmla="*/ 97 h 97"/>
                  <a:gd name="T44" fmla="*/ 138 w 312"/>
                  <a:gd name="T45" fmla="*/ 97 h 97"/>
                  <a:gd name="T46" fmla="*/ 144 w 312"/>
                  <a:gd name="T47" fmla="*/ 97 h 97"/>
                  <a:gd name="T48" fmla="*/ 151 w 312"/>
                  <a:gd name="T49" fmla="*/ 97 h 97"/>
                  <a:gd name="T50" fmla="*/ 157 w 312"/>
                  <a:gd name="T51" fmla="*/ 97 h 97"/>
                  <a:gd name="T52" fmla="*/ 164 w 312"/>
                  <a:gd name="T53" fmla="*/ 97 h 97"/>
                  <a:gd name="T54" fmla="*/ 170 w 312"/>
                  <a:gd name="T55" fmla="*/ 96 h 97"/>
                  <a:gd name="T56" fmla="*/ 177 w 312"/>
                  <a:gd name="T57" fmla="*/ 96 h 97"/>
                  <a:gd name="T58" fmla="*/ 183 w 312"/>
                  <a:gd name="T59" fmla="*/ 96 h 97"/>
                  <a:gd name="T60" fmla="*/ 190 w 312"/>
                  <a:gd name="T61" fmla="*/ 96 h 97"/>
                  <a:gd name="T62" fmla="*/ 196 w 312"/>
                  <a:gd name="T63" fmla="*/ 96 h 97"/>
                  <a:gd name="T64" fmla="*/ 202 w 312"/>
                  <a:gd name="T65" fmla="*/ 95 h 97"/>
                  <a:gd name="T66" fmla="*/ 209 w 312"/>
                  <a:gd name="T67" fmla="*/ 94 h 97"/>
                  <a:gd name="T68" fmla="*/ 215 w 312"/>
                  <a:gd name="T69" fmla="*/ 94 h 97"/>
                  <a:gd name="T70" fmla="*/ 221 w 312"/>
                  <a:gd name="T71" fmla="*/ 93 h 97"/>
                  <a:gd name="T72" fmla="*/ 228 w 312"/>
                  <a:gd name="T73" fmla="*/ 92 h 97"/>
                  <a:gd name="T74" fmla="*/ 234 w 312"/>
                  <a:gd name="T75" fmla="*/ 90 h 97"/>
                  <a:gd name="T76" fmla="*/ 241 w 312"/>
                  <a:gd name="T77" fmla="*/ 88 h 97"/>
                  <a:gd name="T78" fmla="*/ 247 w 312"/>
                  <a:gd name="T79" fmla="*/ 87 h 97"/>
                  <a:gd name="T80" fmla="*/ 254 w 312"/>
                  <a:gd name="T81" fmla="*/ 83 h 97"/>
                  <a:gd name="T82" fmla="*/ 260 w 312"/>
                  <a:gd name="T83" fmla="*/ 80 h 97"/>
                  <a:gd name="T84" fmla="*/ 267 w 312"/>
                  <a:gd name="T85" fmla="*/ 76 h 97"/>
                  <a:gd name="T86" fmla="*/ 273 w 312"/>
                  <a:gd name="T87" fmla="*/ 70 h 97"/>
                  <a:gd name="T88" fmla="*/ 280 w 312"/>
                  <a:gd name="T89" fmla="*/ 62 h 97"/>
                  <a:gd name="T90" fmla="*/ 286 w 312"/>
                  <a:gd name="T91" fmla="*/ 53 h 97"/>
                  <a:gd name="T92" fmla="*/ 293 w 312"/>
                  <a:gd name="T93" fmla="*/ 42 h 97"/>
                  <a:gd name="T94" fmla="*/ 299 w 312"/>
                  <a:gd name="T95" fmla="*/ 28 h 97"/>
                  <a:gd name="T96" fmla="*/ 305 w 312"/>
                  <a:gd name="T97" fmla="*/ 14 h 97"/>
                  <a:gd name="T98" fmla="*/ 312 w 312"/>
                  <a:gd name="T9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2" h="97">
                    <a:moveTo>
                      <a:pt x="0" y="97"/>
                    </a:moveTo>
                    <a:lnTo>
                      <a:pt x="3" y="97"/>
                    </a:lnTo>
                    <a:lnTo>
                      <a:pt x="9" y="97"/>
                    </a:lnTo>
                    <a:lnTo>
                      <a:pt x="16" y="97"/>
                    </a:lnTo>
                    <a:lnTo>
                      <a:pt x="22" y="97"/>
                    </a:lnTo>
                    <a:lnTo>
                      <a:pt x="29" y="97"/>
                    </a:lnTo>
                    <a:lnTo>
                      <a:pt x="35" y="97"/>
                    </a:lnTo>
                    <a:lnTo>
                      <a:pt x="42" y="97"/>
                    </a:lnTo>
                    <a:lnTo>
                      <a:pt x="48" y="97"/>
                    </a:lnTo>
                    <a:lnTo>
                      <a:pt x="55" y="97"/>
                    </a:lnTo>
                    <a:lnTo>
                      <a:pt x="61" y="97"/>
                    </a:lnTo>
                    <a:lnTo>
                      <a:pt x="67" y="97"/>
                    </a:lnTo>
                    <a:lnTo>
                      <a:pt x="74" y="97"/>
                    </a:lnTo>
                    <a:lnTo>
                      <a:pt x="80" y="97"/>
                    </a:lnTo>
                    <a:lnTo>
                      <a:pt x="87" y="97"/>
                    </a:lnTo>
                    <a:lnTo>
                      <a:pt x="93" y="97"/>
                    </a:lnTo>
                    <a:lnTo>
                      <a:pt x="99" y="97"/>
                    </a:lnTo>
                    <a:lnTo>
                      <a:pt x="106" y="97"/>
                    </a:lnTo>
                    <a:lnTo>
                      <a:pt x="112" y="97"/>
                    </a:lnTo>
                    <a:lnTo>
                      <a:pt x="118" y="97"/>
                    </a:lnTo>
                    <a:lnTo>
                      <a:pt x="125" y="97"/>
                    </a:lnTo>
                    <a:lnTo>
                      <a:pt x="131" y="97"/>
                    </a:lnTo>
                    <a:lnTo>
                      <a:pt x="138" y="97"/>
                    </a:lnTo>
                    <a:lnTo>
                      <a:pt x="144" y="97"/>
                    </a:lnTo>
                    <a:lnTo>
                      <a:pt x="151" y="97"/>
                    </a:lnTo>
                    <a:lnTo>
                      <a:pt x="157" y="97"/>
                    </a:lnTo>
                    <a:lnTo>
                      <a:pt x="164" y="97"/>
                    </a:lnTo>
                    <a:lnTo>
                      <a:pt x="170" y="96"/>
                    </a:lnTo>
                    <a:lnTo>
                      <a:pt x="177" y="96"/>
                    </a:lnTo>
                    <a:lnTo>
                      <a:pt x="183" y="96"/>
                    </a:lnTo>
                    <a:lnTo>
                      <a:pt x="190" y="96"/>
                    </a:lnTo>
                    <a:lnTo>
                      <a:pt x="196" y="96"/>
                    </a:lnTo>
                    <a:lnTo>
                      <a:pt x="202" y="95"/>
                    </a:lnTo>
                    <a:lnTo>
                      <a:pt x="209" y="94"/>
                    </a:lnTo>
                    <a:lnTo>
                      <a:pt x="215" y="94"/>
                    </a:lnTo>
                    <a:lnTo>
                      <a:pt x="221" y="93"/>
                    </a:lnTo>
                    <a:lnTo>
                      <a:pt x="228" y="92"/>
                    </a:lnTo>
                    <a:lnTo>
                      <a:pt x="234" y="90"/>
                    </a:lnTo>
                    <a:lnTo>
                      <a:pt x="241" y="88"/>
                    </a:lnTo>
                    <a:lnTo>
                      <a:pt x="247" y="87"/>
                    </a:lnTo>
                    <a:lnTo>
                      <a:pt x="254" y="83"/>
                    </a:lnTo>
                    <a:lnTo>
                      <a:pt x="260" y="80"/>
                    </a:lnTo>
                    <a:lnTo>
                      <a:pt x="267" y="76"/>
                    </a:lnTo>
                    <a:lnTo>
                      <a:pt x="273" y="70"/>
                    </a:lnTo>
                    <a:lnTo>
                      <a:pt x="280" y="62"/>
                    </a:lnTo>
                    <a:lnTo>
                      <a:pt x="286" y="53"/>
                    </a:lnTo>
                    <a:lnTo>
                      <a:pt x="293" y="42"/>
                    </a:lnTo>
                    <a:lnTo>
                      <a:pt x="299" y="28"/>
                    </a:lnTo>
                    <a:lnTo>
                      <a:pt x="305" y="14"/>
                    </a:lnTo>
                    <a:lnTo>
                      <a:pt x="312" y="0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39" name="Freeform 670"/>
              <p:cNvSpPr>
                <a:spLocks/>
              </p:cNvSpPr>
              <p:nvPr/>
            </p:nvSpPr>
            <p:spPr bwMode="auto">
              <a:xfrm>
                <a:off x="6647346" y="3156234"/>
                <a:ext cx="429801" cy="221234"/>
              </a:xfrm>
              <a:custGeom>
                <a:avLst/>
                <a:gdLst>
                  <a:gd name="T0" fmla="*/ 0 w 315"/>
                  <a:gd name="T1" fmla="*/ 67 h 164"/>
                  <a:gd name="T2" fmla="*/ 6 w 315"/>
                  <a:gd name="T3" fmla="*/ 55 h 164"/>
                  <a:gd name="T4" fmla="*/ 13 w 315"/>
                  <a:gd name="T5" fmla="*/ 43 h 164"/>
                  <a:gd name="T6" fmla="*/ 19 w 315"/>
                  <a:gd name="T7" fmla="*/ 33 h 164"/>
                  <a:gd name="T8" fmla="*/ 25 w 315"/>
                  <a:gd name="T9" fmla="*/ 25 h 164"/>
                  <a:gd name="T10" fmla="*/ 32 w 315"/>
                  <a:gd name="T11" fmla="*/ 20 h 164"/>
                  <a:gd name="T12" fmla="*/ 38 w 315"/>
                  <a:gd name="T13" fmla="*/ 17 h 164"/>
                  <a:gd name="T14" fmla="*/ 45 w 315"/>
                  <a:gd name="T15" fmla="*/ 16 h 164"/>
                  <a:gd name="T16" fmla="*/ 51 w 315"/>
                  <a:gd name="T17" fmla="*/ 18 h 164"/>
                  <a:gd name="T18" fmla="*/ 58 w 315"/>
                  <a:gd name="T19" fmla="*/ 23 h 164"/>
                  <a:gd name="T20" fmla="*/ 64 w 315"/>
                  <a:gd name="T21" fmla="*/ 29 h 164"/>
                  <a:gd name="T22" fmla="*/ 71 w 315"/>
                  <a:gd name="T23" fmla="*/ 38 h 164"/>
                  <a:gd name="T24" fmla="*/ 77 w 315"/>
                  <a:gd name="T25" fmla="*/ 49 h 164"/>
                  <a:gd name="T26" fmla="*/ 84 w 315"/>
                  <a:gd name="T27" fmla="*/ 60 h 164"/>
                  <a:gd name="T28" fmla="*/ 90 w 315"/>
                  <a:gd name="T29" fmla="*/ 73 h 164"/>
                  <a:gd name="T30" fmla="*/ 96 w 315"/>
                  <a:gd name="T31" fmla="*/ 87 h 164"/>
                  <a:gd name="T32" fmla="*/ 103 w 315"/>
                  <a:gd name="T33" fmla="*/ 100 h 164"/>
                  <a:gd name="T34" fmla="*/ 109 w 315"/>
                  <a:gd name="T35" fmla="*/ 113 h 164"/>
                  <a:gd name="T36" fmla="*/ 116 w 315"/>
                  <a:gd name="T37" fmla="*/ 126 h 164"/>
                  <a:gd name="T38" fmla="*/ 122 w 315"/>
                  <a:gd name="T39" fmla="*/ 137 h 164"/>
                  <a:gd name="T40" fmla="*/ 128 w 315"/>
                  <a:gd name="T41" fmla="*/ 147 h 164"/>
                  <a:gd name="T42" fmla="*/ 135 w 315"/>
                  <a:gd name="T43" fmla="*/ 154 h 164"/>
                  <a:gd name="T44" fmla="*/ 141 w 315"/>
                  <a:gd name="T45" fmla="*/ 160 h 164"/>
                  <a:gd name="T46" fmla="*/ 148 w 315"/>
                  <a:gd name="T47" fmla="*/ 163 h 164"/>
                  <a:gd name="T48" fmla="*/ 154 w 315"/>
                  <a:gd name="T49" fmla="*/ 164 h 164"/>
                  <a:gd name="T50" fmla="*/ 160 w 315"/>
                  <a:gd name="T51" fmla="*/ 163 h 164"/>
                  <a:gd name="T52" fmla="*/ 167 w 315"/>
                  <a:gd name="T53" fmla="*/ 159 h 164"/>
                  <a:gd name="T54" fmla="*/ 173 w 315"/>
                  <a:gd name="T55" fmla="*/ 153 h 164"/>
                  <a:gd name="T56" fmla="*/ 180 w 315"/>
                  <a:gd name="T57" fmla="*/ 145 h 164"/>
                  <a:gd name="T58" fmla="*/ 186 w 315"/>
                  <a:gd name="T59" fmla="*/ 134 h 164"/>
                  <a:gd name="T60" fmla="*/ 193 w 315"/>
                  <a:gd name="T61" fmla="*/ 123 h 164"/>
                  <a:gd name="T62" fmla="*/ 199 w 315"/>
                  <a:gd name="T63" fmla="*/ 110 h 164"/>
                  <a:gd name="T64" fmla="*/ 206 w 315"/>
                  <a:gd name="T65" fmla="*/ 97 h 164"/>
                  <a:gd name="T66" fmla="*/ 212 w 315"/>
                  <a:gd name="T67" fmla="*/ 83 h 164"/>
                  <a:gd name="T68" fmla="*/ 219 w 315"/>
                  <a:gd name="T69" fmla="*/ 69 h 164"/>
                  <a:gd name="T70" fmla="*/ 225 w 315"/>
                  <a:gd name="T71" fmla="*/ 56 h 164"/>
                  <a:gd name="T72" fmla="*/ 231 w 315"/>
                  <a:gd name="T73" fmla="*/ 43 h 164"/>
                  <a:gd name="T74" fmla="*/ 238 w 315"/>
                  <a:gd name="T75" fmla="*/ 31 h 164"/>
                  <a:gd name="T76" fmla="*/ 244 w 315"/>
                  <a:gd name="T77" fmla="*/ 21 h 164"/>
                  <a:gd name="T78" fmla="*/ 251 w 315"/>
                  <a:gd name="T79" fmla="*/ 12 h 164"/>
                  <a:gd name="T80" fmla="*/ 257 w 315"/>
                  <a:gd name="T81" fmla="*/ 6 h 164"/>
                  <a:gd name="T82" fmla="*/ 263 w 315"/>
                  <a:gd name="T83" fmla="*/ 2 h 164"/>
                  <a:gd name="T84" fmla="*/ 270 w 315"/>
                  <a:gd name="T85" fmla="*/ 0 h 164"/>
                  <a:gd name="T86" fmla="*/ 276 w 315"/>
                  <a:gd name="T87" fmla="*/ 0 h 164"/>
                  <a:gd name="T88" fmla="*/ 283 w 315"/>
                  <a:gd name="T89" fmla="*/ 2 h 164"/>
                  <a:gd name="T90" fmla="*/ 289 w 315"/>
                  <a:gd name="T91" fmla="*/ 7 h 164"/>
                  <a:gd name="T92" fmla="*/ 296 w 315"/>
                  <a:gd name="T93" fmla="*/ 14 h 164"/>
                  <a:gd name="T94" fmla="*/ 302 w 315"/>
                  <a:gd name="T95" fmla="*/ 22 h 164"/>
                  <a:gd name="T96" fmla="*/ 309 w 315"/>
                  <a:gd name="T97" fmla="*/ 32 h 164"/>
                  <a:gd name="T98" fmla="*/ 315 w 315"/>
                  <a:gd name="T99" fmla="*/ 4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164">
                    <a:moveTo>
                      <a:pt x="0" y="67"/>
                    </a:moveTo>
                    <a:lnTo>
                      <a:pt x="6" y="55"/>
                    </a:lnTo>
                    <a:lnTo>
                      <a:pt x="13" y="43"/>
                    </a:lnTo>
                    <a:lnTo>
                      <a:pt x="19" y="33"/>
                    </a:lnTo>
                    <a:lnTo>
                      <a:pt x="25" y="25"/>
                    </a:lnTo>
                    <a:lnTo>
                      <a:pt x="32" y="20"/>
                    </a:lnTo>
                    <a:lnTo>
                      <a:pt x="38" y="17"/>
                    </a:lnTo>
                    <a:lnTo>
                      <a:pt x="45" y="16"/>
                    </a:lnTo>
                    <a:lnTo>
                      <a:pt x="51" y="18"/>
                    </a:lnTo>
                    <a:lnTo>
                      <a:pt x="58" y="23"/>
                    </a:lnTo>
                    <a:lnTo>
                      <a:pt x="64" y="29"/>
                    </a:lnTo>
                    <a:lnTo>
                      <a:pt x="71" y="38"/>
                    </a:lnTo>
                    <a:lnTo>
                      <a:pt x="77" y="49"/>
                    </a:lnTo>
                    <a:lnTo>
                      <a:pt x="84" y="60"/>
                    </a:lnTo>
                    <a:lnTo>
                      <a:pt x="90" y="73"/>
                    </a:lnTo>
                    <a:lnTo>
                      <a:pt x="96" y="87"/>
                    </a:lnTo>
                    <a:lnTo>
                      <a:pt x="103" y="100"/>
                    </a:lnTo>
                    <a:lnTo>
                      <a:pt x="109" y="113"/>
                    </a:lnTo>
                    <a:lnTo>
                      <a:pt x="116" y="126"/>
                    </a:lnTo>
                    <a:lnTo>
                      <a:pt x="122" y="137"/>
                    </a:lnTo>
                    <a:lnTo>
                      <a:pt x="128" y="147"/>
                    </a:lnTo>
                    <a:lnTo>
                      <a:pt x="135" y="154"/>
                    </a:lnTo>
                    <a:lnTo>
                      <a:pt x="141" y="160"/>
                    </a:lnTo>
                    <a:lnTo>
                      <a:pt x="148" y="163"/>
                    </a:lnTo>
                    <a:lnTo>
                      <a:pt x="154" y="164"/>
                    </a:lnTo>
                    <a:lnTo>
                      <a:pt x="160" y="163"/>
                    </a:lnTo>
                    <a:lnTo>
                      <a:pt x="167" y="159"/>
                    </a:lnTo>
                    <a:lnTo>
                      <a:pt x="173" y="153"/>
                    </a:lnTo>
                    <a:lnTo>
                      <a:pt x="180" y="145"/>
                    </a:lnTo>
                    <a:lnTo>
                      <a:pt x="186" y="134"/>
                    </a:lnTo>
                    <a:lnTo>
                      <a:pt x="193" y="123"/>
                    </a:lnTo>
                    <a:lnTo>
                      <a:pt x="199" y="110"/>
                    </a:lnTo>
                    <a:lnTo>
                      <a:pt x="206" y="97"/>
                    </a:lnTo>
                    <a:lnTo>
                      <a:pt x="212" y="83"/>
                    </a:lnTo>
                    <a:lnTo>
                      <a:pt x="219" y="69"/>
                    </a:lnTo>
                    <a:lnTo>
                      <a:pt x="225" y="56"/>
                    </a:lnTo>
                    <a:lnTo>
                      <a:pt x="231" y="43"/>
                    </a:lnTo>
                    <a:lnTo>
                      <a:pt x="238" y="31"/>
                    </a:lnTo>
                    <a:lnTo>
                      <a:pt x="244" y="21"/>
                    </a:lnTo>
                    <a:lnTo>
                      <a:pt x="251" y="12"/>
                    </a:lnTo>
                    <a:lnTo>
                      <a:pt x="257" y="6"/>
                    </a:lnTo>
                    <a:lnTo>
                      <a:pt x="263" y="2"/>
                    </a:lnTo>
                    <a:lnTo>
                      <a:pt x="270" y="0"/>
                    </a:lnTo>
                    <a:lnTo>
                      <a:pt x="276" y="0"/>
                    </a:lnTo>
                    <a:lnTo>
                      <a:pt x="283" y="2"/>
                    </a:lnTo>
                    <a:lnTo>
                      <a:pt x="289" y="7"/>
                    </a:lnTo>
                    <a:lnTo>
                      <a:pt x="296" y="14"/>
                    </a:lnTo>
                    <a:lnTo>
                      <a:pt x="302" y="22"/>
                    </a:lnTo>
                    <a:lnTo>
                      <a:pt x="309" y="32"/>
                    </a:lnTo>
                    <a:lnTo>
                      <a:pt x="315" y="43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40" name="Freeform 671"/>
              <p:cNvSpPr>
                <a:spLocks/>
              </p:cNvSpPr>
              <p:nvPr/>
            </p:nvSpPr>
            <p:spPr bwMode="auto">
              <a:xfrm>
                <a:off x="7077148" y="2984912"/>
                <a:ext cx="429801" cy="392556"/>
              </a:xfrm>
              <a:custGeom>
                <a:avLst/>
                <a:gdLst>
                  <a:gd name="T0" fmla="*/ 0 w 315"/>
                  <a:gd name="T1" fmla="*/ 170 h 291"/>
                  <a:gd name="T2" fmla="*/ 7 w 315"/>
                  <a:gd name="T3" fmla="*/ 183 h 291"/>
                  <a:gd name="T4" fmla="*/ 13 w 315"/>
                  <a:gd name="T5" fmla="*/ 196 h 291"/>
                  <a:gd name="T6" fmla="*/ 19 w 315"/>
                  <a:gd name="T7" fmla="*/ 209 h 291"/>
                  <a:gd name="T8" fmla="*/ 26 w 315"/>
                  <a:gd name="T9" fmla="*/ 222 h 291"/>
                  <a:gd name="T10" fmla="*/ 32 w 315"/>
                  <a:gd name="T11" fmla="*/ 235 h 291"/>
                  <a:gd name="T12" fmla="*/ 39 w 315"/>
                  <a:gd name="T13" fmla="*/ 247 h 291"/>
                  <a:gd name="T14" fmla="*/ 45 w 315"/>
                  <a:gd name="T15" fmla="*/ 258 h 291"/>
                  <a:gd name="T16" fmla="*/ 51 w 315"/>
                  <a:gd name="T17" fmla="*/ 268 h 291"/>
                  <a:gd name="T18" fmla="*/ 58 w 315"/>
                  <a:gd name="T19" fmla="*/ 277 h 291"/>
                  <a:gd name="T20" fmla="*/ 64 w 315"/>
                  <a:gd name="T21" fmla="*/ 282 h 291"/>
                  <a:gd name="T22" fmla="*/ 71 w 315"/>
                  <a:gd name="T23" fmla="*/ 286 h 291"/>
                  <a:gd name="T24" fmla="*/ 77 w 315"/>
                  <a:gd name="T25" fmla="*/ 289 h 291"/>
                  <a:gd name="T26" fmla="*/ 84 w 315"/>
                  <a:gd name="T27" fmla="*/ 291 h 291"/>
                  <a:gd name="T28" fmla="*/ 90 w 315"/>
                  <a:gd name="T29" fmla="*/ 291 h 291"/>
                  <a:gd name="T30" fmla="*/ 97 w 315"/>
                  <a:gd name="T31" fmla="*/ 290 h 291"/>
                  <a:gd name="T32" fmla="*/ 103 w 315"/>
                  <a:gd name="T33" fmla="*/ 288 h 291"/>
                  <a:gd name="T34" fmla="*/ 110 w 315"/>
                  <a:gd name="T35" fmla="*/ 285 h 291"/>
                  <a:gd name="T36" fmla="*/ 116 w 315"/>
                  <a:gd name="T37" fmla="*/ 281 h 291"/>
                  <a:gd name="T38" fmla="*/ 122 w 315"/>
                  <a:gd name="T39" fmla="*/ 274 h 291"/>
                  <a:gd name="T40" fmla="*/ 129 w 315"/>
                  <a:gd name="T41" fmla="*/ 265 h 291"/>
                  <a:gd name="T42" fmla="*/ 135 w 315"/>
                  <a:gd name="T43" fmla="*/ 253 h 291"/>
                  <a:gd name="T44" fmla="*/ 142 w 315"/>
                  <a:gd name="T45" fmla="*/ 238 h 291"/>
                  <a:gd name="T46" fmla="*/ 148 w 315"/>
                  <a:gd name="T47" fmla="*/ 221 h 291"/>
                  <a:gd name="T48" fmla="*/ 154 w 315"/>
                  <a:gd name="T49" fmla="*/ 202 h 291"/>
                  <a:gd name="T50" fmla="*/ 161 w 315"/>
                  <a:gd name="T51" fmla="*/ 182 h 291"/>
                  <a:gd name="T52" fmla="*/ 167 w 315"/>
                  <a:gd name="T53" fmla="*/ 162 h 291"/>
                  <a:gd name="T54" fmla="*/ 174 w 315"/>
                  <a:gd name="T55" fmla="*/ 141 h 291"/>
                  <a:gd name="T56" fmla="*/ 180 w 315"/>
                  <a:gd name="T57" fmla="*/ 120 h 291"/>
                  <a:gd name="T58" fmla="*/ 187 w 315"/>
                  <a:gd name="T59" fmla="*/ 100 h 291"/>
                  <a:gd name="T60" fmla="*/ 193 w 315"/>
                  <a:gd name="T61" fmla="*/ 81 h 291"/>
                  <a:gd name="T62" fmla="*/ 199 w 315"/>
                  <a:gd name="T63" fmla="*/ 64 h 291"/>
                  <a:gd name="T64" fmla="*/ 206 w 315"/>
                  <a:gd name="T65" fmla="*/ 47 h 291"/>
                  <a:gd name="T66" fmla="*/ 212 w 315"/>
                  <a:gd name="T67" fmla="*/ 34 h 291"/>
                  <a:gd name="T68" fmla="*/ 219 w 315"/>
                  <a:gd name="T69" fmla="*/ 22 h 291"/>
                  <a:gd name="T70" fmla="*/ 225 w 315"/>
                  <a:gd name="T71" fmla="*/ 12 h 291"/>
                  <a:gd name="T72" fmla="*/ 232 w 315"/>
                  <a:gd name="T73" fmla="*/ 6 h 291"/>
                  <a:gd name="T74" fmla="*/ 238 w 315"/>
                  <a:gd name="T75" fmla="*/ 1 h 291"/>
                  <a:gd name="T76" fmla="*/ 245 w 315"/>
                  <a:gd name="T77" fmla="*/ 0 h 291"/>
                  <a:gd name="T78" fmla="*/ 251 w 315"/>
                  <a:gd name="T79" fmla="*/ 2 h 291"/>
                  <a:gd name="T80" fmla="*/ 257 w 315"/>
                  <a:gd name="T81" fmla="*/ 6 h 291"/>
                  <a:gd name="T82" fmla="*/ 264 w 315"/>
                  <a:gd name="T83" fmla="*/ 13 h 291"/>
                  <a:gd name="T84" fmla="*/ 270 w 315"/>
                  <a:gd name="T85" fmla="*/ 21 h 291"/>
                  <a:gd name="T86" fmla="*/ 277 w 315"/>
                  <a:gd name="T87" fmla="*/ 33 h 291"/>
                  <a:gd name="T88" fmla="*/ 283 w 315"/>
                  <a:gd name="T89" fmla="*/ 46 h 291"/>
                  <a:gd name="T90" fmla="*/ 289 w 315"/>
                  <a:gd name="T91" fmla="*/ 62 h 291"/>
                  <a:gd name="T92" fmla="*/ 296 w 315"/>
                  <a:gd name="T93" fmla="*/ 78 h 291"/>
                  <a:gd name="T94" fmla="*/ 302 w 315"/>
                  <a:gd name="T95" fmla="*/ 96 h 291"/>
                  <a:gd name="T96" fmla="*/ 309 w 315"/>
                  <a:gd name="T97" fmla="*/ 115 h 291"/>
                  <a:gd name="T98" fmla="*/ 315 w 315"/>
                  <a:gd name="T99" fmla="*/ 134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291">
                    <a:moveTo>
                      <a:pt x="0" y="170"/>
                    </a:moveTo>
                    <a:lnTo>
                      <a:pt x="7" y="183"/>
                    </a:lnTo>
                    <a:lnTo>
                      <a:pt x="13" y="196"/>
                    </a:lnTo>
                    <a:lnTo>
                      <a:pt x="19" y="209"/>
                    </a:lnTo>
                    <a:lnTo>
                      <a:pt x="26" y="222"/>
                    </a:lnTo>
                    <a:lnTo>
                      <a:pt x="32" y="235"/>
                    </a:lnTo>
                    <a:lnTo>
                      <a:pt x="39" y="247"/>
                    </a:lnTo>
                    <a:lnTo>
                      <a:pt x="45" y="258"/>
                    </a:lnTo>
                    <a:lnTo>
                      <a:pt x="51" y="268"/>
                    </a:lnTo>
                    <a:lnTo>
                      <a:pt x="58" y="277"/>
                    </a:lnTo>
                    <a:lnTo>
                      <a:pt x="64" y="282"/>
                    </a:lnTo>
                    <a:lnTo>
                      <a:pt x="71" y="286"/>
                    </a:lnTo>
                    <a:lnTo>
                      <a:pt x="77" y="289"/>
                    </a:lnTo>
                    <a:lnTo>
                      <a:pt x="84" y="291"/>
                    </a:lnTo>
                    <a:lnTo>
                      <a:pt x="90" y="291"/>
                    </a:lnTo>
                    <a:lnTo>
                      <a:pt x="97" y="290"/>
                    </a:lnTo>
                    <a:lnTo>
                      <a:pt x="103" y="288"/>
                    </a:lnTo>
                    <a:lnTo>
                      <a:pt x="110" y="285"/>
                    </a:lnTo>
                    <a:lnTo>
                      <a:pt x="116" y="281"/>
                    </a:lnTo>
                    <a:lnTo>
                      <a:pt x="122" y="274"/>
                    </a:lnTo>
                    <a:lnTo>
                      <a:pt x="129" y="265"/>
                    </a:lnTo>
                    <a:lnTo>
                      <a:pt x="135" y="253"/>
                    </a:lnTo>
                    <a:lnTo>
                      <a:pt x="142" y="238"/>
                    </a:lnTo>
                    <a:lnTo>
                      <a:pt x="148" y="221"/>
                    </a:lnTo>
                    <a:lnTo>
                      <a:pt x="154" y="202"/>
                    </a:lnTo>
                    <a:lnTo>
                      <a:pt x="161" y="182"/>
                    </a:lnTo>
                    <a:lnTo>
                      <a:pt x="167" y="162"/>
                    </a:lnTo>
                    <a:lnTo>
                      <a:pt x="174" y="141"/>
                    </a:lnTo>
                    <a:lnTo>
                      <a:pt x="180" y="120"/>
                    </a:lnTo>
                    <a:lnTo>
                      <a:pt x="187" y="100"/>
                    </a:lnTo>
                    <a:lnTo>
                      <a:pt x="193" y="81"/>
                    </a:lnTo>
                    <a:lnTo>
                      <a:pt x="199" y="64"/>
                    </a:lnTo>
                    <a:lnTo>
                      <a:pt x="206" y="47"/>
                    </a:lnTo>
                    <a:lnTo>
                      <a:pt x="212" y="34"/>
                    </a:lnTo>
                    <a:lnTo>
                      <a:pt x="219" y="22"/>
                    </a:lnTo>
                    <a:lnTo>
                      <a:pt x="225" y="12"/>
                    </a:lnTo>
                    <a:lnTo>
                      <a:pt x="232" y="6"/>
                    </a:lnTo>
                    <a:lnTo>
                      <a:pt x="238" y="1"/>
                    </a:lnTo>
                    <a:lnTo>
                      <a:pt x="245" y="0"/>
                    </a:lnTo>
                    <a:lnTo>
                      <a:pt x="251" y="2"/>
                    </a:lnTo>
                    <a:lnTo>
                      <a:pt x="257" y="6"/>
                    </a:lnTo>
                    <a:lnTo>
                      <a:pt x="264" y="13"/>
                    </a:lnTo>
                    <a:lnTo>
                      <a:pt x="270" y="21"/>
                    </a:lnTo>
                    <a:lnTo>
                      <a:pt x="277" y="33"/>
                    </a:lnTo>
                    <a:lnTo>
                      <a:pt x="283" y="46"/>
                    </a:lnTo>
                    <a:lnTo>
                      <a:pt x="289" y="62"/>
                    </a:lnTo>
                    <a:lnTo>
                      <a:pt x="296" y="78"/>
                    </a:lnTo>
                    <a:lnTo>
                      <a:pt x="302" y="96"/>
                    </a:lnTo>
                    <a:lnTo>
                      <a:pt x="309" y="115"/>
                    </a:lnTo>
                    <a:lnTo>
                      <a:pt x="315" y="134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41" name="Freeform 672"/>
              <p:cNvSpPr>
                <a:spLocks/>
              </p:cNvSpPr>
              <p:nvPr/>
            </p:nvSpPr>
            <p:spPr bwMode="auto">
              <a:xfrm>
                <a:off x="7506948" y="3165677"/>
                <a:ext cx="429801" cy="209093"/>
              </a:xfrm>
              <a:custGeom>
                <a:avLst/>
                <a:gdLst>
                  <a:gd name="T0" fmla="*/ 0 w 315"/>
                  <a:gd name="T1" fmla="*/ 0 h 155"/>
                  <a:gd name="T2" fmla="*/ 7 w 315"/>
                  <a:gd name="T3" fmla="*/ 19 h 155"/>
                  <a:gd name="T4" fmla="*/ 13 w 315"/>
                  <a:gd name="T5" fmla="*/ 38 h 155"/>
                  <a:gd name="T6" fmla="*/ 20 w 315"/>
                  <a:gd name="T7" fmla="*/ 57 h 155"/>
                  <a:gd name="T8" fmla="*/ 26 w 315"/>
                  <a:gd name="T9" fmla="*/ 74 h 155"/>
                  <a:gd name="T10" fmla="*/ 33 w 315"/>
                  <a:gd name="T11" fmla="*/ 87 h 155"/>
                  <a:gd name="T12" fmla="*/ 39 w 315"/>
                  <a:gd name="T13" fmla="*/ 95 h 155"/>
                  <a:gd name="T14" fmla="*/ 45 w 315"/>
                  <a:gd name="T15" fmla="*/ 102 h 155"/>
                  <a:gd name="T16" fmla="*/ 52 w 315"/>
                  <a:gd name="T17" fmla="*/ 106 h 155"/>
                  <a:gd name="T18" fmla="*/ 58 w 315"/>
                  <a:gd name="T19" fmla="*/ 108 h 155"/>
                  <a:gd name="T20" fmla="*/ 65 w 315"/>
                  <a:gd name="T21" fmla="*/ 108 h 155"/>
                  <a:gd name="T22" fmla="*/ 71 w 315"/>
                  <a:gd name="T23" fmla="*/ 105 h 155"/>
                  <a:gd name="T24" fmla="*/ 77 w 315"/>
                  <a:gd name="T25" fmla="*/ 101 h 155"/>
                  <a:gd name="T26" fmla="*/ 84 w 315"/>
                  <a:gd name="T27" fmla="*/ 97 h 155"/>
                  <a:gd name="T28" fmla="*/ 90 w 315"/>
                  <a:gd name="T29" fmla="*/ 94 h 155"/>
                  <a:gd name="T30" fmla="*/ 97 w 315"/>
                  <a:gd name="T31" fmla="*/ 90 h 155"/>
                  <a:gd name="T32" fmla="*/ 103 w 315"/>
                  <a:gd name="T33" fmla="*/ 88 h 155"/>
                  <a:gd name="T34" fmla="*/ 110 w 315"/>
                  <a:gd name="T35" fmla="*/ 85 h 155"/>
                  <a:gd name="T36" fmla="*/ 116 w 315"/>
                  <a:gd name="T37" fmla="*/ 83 h 155"/>
                  <a:gd name="T38" fmla="*/ 123 w 315"/>
                  <a:gd name="T39" fmla="*/ 81 h 155"/>
                  <a:gd name="T40" fmla="*/ 129 w 315"/>
                  <a:gd name="T41" fmla="*/ 81 h 155"/>
                  <a:gd name="T42" fmla="*/ 136 w 315"/>
                  <a:gd name="T43" fmla="*/ 80 h 155"/>
                  <a:gd name="T44" fmla="*/ 142 w 315"/>
                  <a:gd name="T45" fmla="*/ 80 h 155"/>
                  <a:gd name="T46" fmla="*/ 148 w 315"/>
                  <a:gd name="T47" fmla="*/ 80 h 155"/>
                  <a:gd name="T48" fmla="*/ 155 w 315"/>
                  <a:gd name="T49" fmla="*/ 81 h 155"/>
                  <a:gd name="T50" fmla="*/ 161 w 315"/>
                  <a:gd name="T51" fmla="*/ 83 h 155"/>
                  <a:gd name="T52" fmla="*/ 168 w 315"/>
                  <a:gd name="T53" fmla="*/ 84 h 155"/>
                  <a:gd name="T54" fmla="*/ 174 w 315"/>
                  <a:gd name="T55" fmla="*/ 87 h 155"/>
                  <a:gd name="T56" fmla="*/ 180 w 315"/>
                  <a:gd name="T57" fmla="*/ 89 h 155"/>
                  <a:gd name="T58" fmla="*/ 187 w 315"/>
                  <a:gd name="T59" fmla="*/ 92 h 155"/>
                  <a:gd name="T60" fmla="*/ 193 w 315"/>
                  <a:gd name="T61" fmla="*/ 95 h 155"/>
                  <a:gd name="T62" fmla="*/ 200 w 315"/>
                  <a:gd name="T63" fmla="*/ 99 h 155"/>
                  <a:gd name="T64" fmla="*/ 206 w 315"/>
                  <a:gd name="T65" fmla="*/ 102 h 155"/>
                  <a:gd name="T66" fmla="*/ 213 w 315"/>
                  <a:gd name="T67" fmla="*/ 106 h 155"/>
                  <a:gd name="T68" fmla="*/ 219 w 315"/>
                  <a:gd name="T69" fmla="*/ 110 h 155"/>
                  <a:gd name="T70" fmla="*/ 226 w 315"/>
                  <a:gd name="T71" fmla="*/ 114 h 155"/>
                  <a:gd name="T72" fmla="*/ 232 w 315"/>
                  <a:gd name="T73" fmla="*/ 118 h 155"/>
                  <a:gd name="T74" fmla="*/ 238 w 315"/>
                  <a:gd name="T75" fmla="*/ 122 h 155"/>
                  <a:gd name="T76" fmla="*/ 245 w 315"/>
                  <a:gd name="T77" fmla="*/ 126 h 155"/>
                  <a:gd name="T78" fmla="*/ 251 w 315"/>
                  <a:gd name="T79" fmla="*/ 130 h 155"/>
                  <a:gd name="T80" fmla="*/ 258 w 315"/>
                  <a:gd name="T81" fmla="*/ 134 h 155"/>
                  <a:gd name="T82" fmla="*/ 264 w 315"/>
                  <a:gd name="T83" fmla="*/ 137 h 155"/>
                  <a:gd name="T84" fmla="*/ 271 w 315"/>
                  <a:gd name="T85" fmla="*/ 141 h 155"/>
                  <a:gd name="T86" fmla="*/ 277 w 315"/>
                  <a:gd name="T87" fmla="*/ 144 h 155"/>
                  <a:gd name="T88" fmla="*/ 283 w 315"/>
                  <a:gd name="T89" fmla="*/ 147 h 155"/>
                  <a:gd name="T90" fmla="*/ 290 w 315"/>
                  <a:gd name="T91" fmla="*/ 149 h 155"/>
                  <a:gd name="T92" fmla="*/ 296 w 315"/>
                  <a:gd name="T93" fmla="*/ 151 h 155"/>
                  <a:gd name="T94" fmla="*/ 303 w 315"/>
                  <a:gd name="T95" fmla="*/ 153 h 155"/>
                  <a:gd name="T96" fmla="*/ 309 w 315"/>
                  <a:gd name="T97" fmla="*/ 154 h 155"/>
                  <a:gd name="T98" fmla="*/ 315 w 315"/>
                  <a:gd name="T99" fmla="*/ 15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155">
                    <a:moveTo>
                      <a:pt x="0" y="0"/>
                    </a:moveTo>
                    <a:lnTo>
                      <a:pt x="7" y="19"/>
                    </a:lnTo>
                    <a:lnTo>
                      <a:pt x="13" y="38"/>
                    </a:lnTo>
                    <a:lnTo>
                      <a:pt x="20" y="57"/>
                    </a:lnTo>
                    <a:lnTo>
                      <a:pt x="26" y="74"/>
                    </a:lnTo>
                    <a:lnTo>
                      <a:pt x="33" y="87"/>
                    </a:lnTo>
                    <a:lnTo>
                      <a:pt x="39" y="95"/>
                    </a:lnTo>
                    <a:lnTo>
                      <a:pt x="45" y="102"/>
                    </a:lnTo>
                    <a:lnTo>
                      <a:pt x="52" y="106"/>
                    </a:lnTo>
                    <a:lnTo>
                      <a:pt x="58" y="108"/>
                    </a:lnTo>
                    <a:lnTo>
                      <a:pt x="65" y="108"/>
                    </a:lnTo>
                    <a:lnTo>
                      <a:pt x="71" y="105"/>
                    </a:lnTo>
                    <a:lnTo>
                      <a:pt x="77" y="101"/>
                    </a:lnTo>
                    <a:lnTo>
                      <a:pt x="84" y="97"/>
                    </a:lnTo>
                    <a:lnTo>
                      <a:pt x="90" y="94"/>
                    </a:lnTo>
                    <a:lnTo>
                      <a:pt x="97" y="90"/>
                    </a:lnTo>
                    <a:lnTo>
                      <a:pt x="103" y="88"/>
                    </a:lnTo>
                    <a:lnTo>
                      <a:pt x="110" y="85"/>
                    </a:lnTo>
                    <a:lnTo>
                      <a:pt x="116" y="83"/>
                    </a:lnTo>
                    <a:lnTo>
                      <a:pt x="123" y="81"/>
                    </a:lnTo>
                    <a:lnTo>
                      <a:pt x="129" y="81"/>
                    </a:lnTo>
                    <a:lnTo>
                      <a:pt x="136" y="80"/>
                    </a:lnTo>
                    <a:lnTo>
                      <a:pt x="142" y="80"/>
                    </a:lnTo>
                    <a:lnTo>
                      <a:pt x="148" y="80"/>
                    </a:lnTo>
                    <a:lnTo>
                      <a:pt x="155" y="81"/>
                    </a:lnTo>
                    <a:lnTo>
                      <a:pt x="161" y="83"/>
                    </a:lnTo>
                    <a:lnTo>
                      <a:pt x="168" y="84"/>
                    </a:lnTo>
                    <a:lnTo>
                      <a:pt x="174" y="87"/>
                    </a:lnTo>
                    <a:lnTo>
                      <a:pt x="180" y="89"/>
                    </a:lnTo>
                    <a:lnTo>
                      <a:pt x="187" y="92"/>
                    </a:lnTo>
                    <a:lnTo>
                      <a:pt x="193" y="95"/>
                    </a:lnTo>
                    <a:lnTo>
                      <a:pt x="200" y="99"/>
                    </a:lnTo>
                    <a:lnTo>
                      <a:pt x="206" y="102"/>
                    </a:lnTo>
                    <a:lnTo>
                      <a:pt x="213" y="106"/>
                    </a:lnTo>
                    <a:lnTo>
                      <a:pt x="219" y="110"/>
                    </a:lnTo>
                    <a:lnTo>
                      <a:pt x="226" y="114"/>
                    </a:lnTo>
                    <a:lnTo>
                      <a:pt x="232" y="118"/>
                    </a:lnTo>
                    <a:lnTo>
                      <a:pt x="238" y="122"/>
                    </a:lnTo>
                    <a:lnTo>
                      <a:pt x="245" y="126"/>
                    </a:lnTo>
                    <a:lnTo>
                      <a:pt x="251" y="130"/>
                    </a:lnTo>
                    <a:lnTo>
                      <a:pt x="258" y="134"/>
                    </a:lnTo>
                    <a:lnTo>
                      <a:pt x="264" y="137"/>
                    </a:lnTo>
                    <a:lnTo>
                      <a:pt x="271" y="141"/>
                    </a:lnTo>
                    <a:lnTo>
                      <a:pt x="277" y="144"/>
                    </a:lnTo>
                    <a:lnTo>
                      <a:pt x="283" y="147"/>
                    </a:lnTo>
                    <a:lnTo>
                      <a:pt x="290" y="149"/>
                    </a:lnTo>
                    <a:lnTo>
                      <a:pt x="296" y="151"/>
                    </a:lnTo>
                    <a:lnTo>
                      <a:pt x="303" y="153"/>
                    </a:lnTo>
                    <a:lnTo>
                      <a:pt x="309" y="154"/>
                    </a:lnTo>
                    <a:lnTo>
                      <a:pt x="315" y="155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42" name="Freeform 673"/>
              <p:cNvSpPr>
                <a:spLocks/>
              </p:cNvSpPr>
              <p:nvPr/>
            </p:nvSpPr>
            <p:spPr bwMode="auto">
              <a:xfrm>
                <a:off x="7936750" y="3374770"/>
                <a:ext cx="431165" cy="2698"/>
              </a:xfrm>
              <a:custGeom>
                <a:avLst/>
                <a:gdLst>
                  <a:gd name="T0" fmla="*/ 0 w 316"/>
                  <a:gd name="T1" fmla="*/ 0 h 2"/>
                  <a:gd name="T2" fmla="*/ 7 w 316"/>
                  <a:gd name="T3" fmla="*/ 0 h 2"/>
                  <a:gd name="T4" fmla="*/ 13 w 316"/>
                  <a:gd name="T5" fmla="*/ 1 h 2"/>
                  <a:gd name="T6" fmla="*/ 20 w 316"/>
                  <a:gd name="T7" fmla="*/ 1 h 2"/>
                  <a:gd name="T8" fmla="*/ 26 w 316"/>
                  <a:gd name="T9" fmla="*/ 1 h 2"/>
                  <a:gd name="T10" fmla="*/ 33 w 316"/>
                  <a:gd name="T11" fmla="*/ 2 h 2"/>
                  <a:gd name="T12" fmla="*/ 39 w 316"/>
                  <a:gd name="T13" fmla="*/ 2 h 2"/>
                  <a:gd name="T14" fmla="*/ 46 w 316"/>
                  <a:gd name="T15" fmla="*/ 2 h 2"/>
                  <a:gd name="T16" fmla="*/ 52 w 316"/>
                  <a:gd name="T17" fmla="*/ 2 h 2"/>
                  <a:gd name="T18" fmla="*/ 59 w 316"/>
                  <a:gd name="T19" fmla="*/ 2 h 2"/>
                  <a:gd name="T20" fmla="*/ 65 w 316"/>
                  <a:gd name="T21" fmla="*/ 2 h 2"/>
                  <a:gd name="T22" fmla="*/ 71 w 316"/>
                  <a:gd name="T23" fmla="*/ 2 h 2"/>
                  <a:gd name="T24" fmla="*/ 78 w 316"/>
                  <a:gd name="T25" fmla="*/ 2 h 2"/>
                  <a:gd name="T26" fmla="*/ 84 w 316"/>
                  <a:gd name="T27" fmla="*/ 2 h 2"/>
                  <a:gd name="T28" fmla="*/ 91 w 316"/>
                  <a:gd name="T29" fmla="*/ 2 h 2"/>
                  <a:gd name="T30" fmla="*/ 97 w 316"/>
                  <a:gd name="T31" fmla="*/ 2 h 2"/>
                  <a:gd name="T32" fmla="*/ 103 w 316"/>
                  <a:gd name="T33" fmla="*/ 2 h 2"/>
                  <a:gd name="T34" fmla="*/ 110 w 316"/>
                  <a:gd name="T35" fmla="*/ 2 h 2"/>
                  <a:gd name="T36" fmla="*/ 116 w 316"/>
                  <a:gd name="T37" fmla="*/ 2 h 2"/>
                  <a:gd name="T38" fmla="*/ 123 w 316"/>
                  <a:gd name="T39" fmla="*/ 2 h 2"/>
                  <a:gd name="T40" fmla="*/ 129 w 316"/>
                  <a:gd name="T41" fmla="*/ 2 h 2"/>
                  <a:gd name="T42" fmla="*/ 136 w 316"/>
                  <a:gd name="T43" fmla="*/ 2 h 2"/>
                  <a:gd name="T44" fmla="*/ 142 w 316"/>
                  <a:gd name="T45" fmla="*/ 2 h 2"/>
                  <a:gd name="T46" fmla="*/ 149 w 316"/>
                  <a:gd name="T47" fmla="*/ 2 h 2"/>
                  <a:gd name="T48" fmla="*/ 155 w 316"/>
                  <a:gd name="T49" fmla="*/ 2 h 2"/>
                  <a:gd name="T50" fmla="*/ 162 w 316"/>
                  <a:gd name="T51" fmla="*/ 2 h 2"/>
                  <a:gd name="T52" fmla="*/ 168 w 316"/>
                  <a:gd name="T53" fmla="*/ 2 h 2"/>
                  <a:gd name="T54" fmla="*/ 174 w 316"/>
                  <a:gd name="T55" fmla="*/ 2 h 2"/>
                  <a:gd name="T56" fmla="*/ 181 w 316"/>
                  <a:gd name="T57" fmla="*/ 2 h 2"/>
                  <a:gd name="T58" fmla="*/ 187 w 316"/>
                  <a:gd name="T59" fmla="*/ 2 h 2"/>
                  <a:gd name="T60" fmla="*/ 194 w 316"/>
                  <a:gd name="T61" fmla="*/ 2 h 2"/>
                  <a:gd name="T62" fmla="*/ 200 w 316"/>
                  <a:gd name="T63" fmla="*/ 2 h 2"/>
                  <a:gd name="T64" fmla="*/ 206 w 316"/>
                  <a:gd name="T65" fmla="*/ 2 h 2"/>
                  <a:gd name="T66" fmla="*/ 213 w 316"/>
                  <a:gd name="T67" fmla="*/ 2 h 2"/>
                  <a:gd name="T68" fmla="*/ 219 w 316"/>
                  <a:gd name="T69" fmla="*/ 2 h 2"/>
                  <a:gd name="T70" fmla="*/ 226 w 316"/>
                  <a:gd name="T71" fmla="*/ 2 h 2"/>
                  <a:gd name="T72" fmla="*/ 232 w 316"/>
                  <a:gd name="T73" fmla="*/ 2 h 2"/>
                  <a:gd name="T74" fmla="*/ 239 w 316"/>
                  <a:gd name="T75" fmla="*/ 2 h 2"/>
                  <a:gd name="T76" fmla="*/ 245 w 316"/>
                  <a:gd name="T77" fmla="*/ 2 h 2"/>
                  <a:gd name="T78" fmla="*/ 252 w 316"/>
                  <a:gd name="T79" fmla="*/ 2 h 2"/>
                  <a:gd name="T80" fmla="*/ 258 w 316"/>
                  <a:gd name="T81" fmla="*/ 2 h 2"/>
                  <a:gd name="T82" fmla="*/ 265 w 316"/>
                  <a:gd name="T83" fmla="*/ 2 h 2"/>
                  <a:gd name="T84" fmla="*/ 271 w 316"/>
                  <a:gd name="T85" fmla="*/ 2 h 2"/>
                  <a:gd name="T86" fmla="*/ 277 w 316"/>
                  <a:gd name="T87" fmla="*/ 2 h 2"/>
                  <a:gd name="T88" fmla="*/ 284 w 316"/>
                  <a:gd name="T89" fmla="*/ 2 h 2"/>
                  <a:gd name="T90" fmla="*/ 290 w 316"/>
                  <a:gd name="T91" fmla="*/ 2 h 2"/>
                  <a:gd name="T92" fmla="*/ 297 w 316"/>
                  <a:gd name="T93" fmla="*/ 2 h 2"/>
                  <a:gd name="T94" fmla="*/ 303 w 316"/>
                  <a:gd name="T95" fmla="*/ 2 h 2"/>
                  <a:gd name="T96" fmla="*/ 309 w 316"/>
                  <a:gd name="T97" fmla="*/ 2 h 2"/>
                  <a:gd name="T98" fmla="*/ 316 w 316"/>
                  <a:gd name="T9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6" h="2">
                    <a:moveTo>
                      <a:pt x="0" y="0"/>
                    </a:moveTo>
                    <a:lnTo>
                      <a:pt x="7" y="0"/>
                    </a:lnTo>
                    <a:lnTo>
                      <a:pt x="13" y="1"/>
                    </a:lnTo>
                    <a:lnTo>
                      <a:pt x="20" y="1"/>
                    </a:lnTo>
                    <a:lnTo>
                      <a:pt x="26" y="1"/>
                    </a:lnTo>
                    <a:lnTo>
                      <a:pt x="33" y="2"/>
                    </a:lnTo>
                    <a:lnTo>
                      <a:pt x="39" y="2"/>
                    </a:lnTo>
                    <a:lnTo>
                      <a:pt x="46" y="2"/>
                    </a:lnTo>
                    <a:lnTo>
                      <a:pt x="52" y="2"/>
                    </a:lnTo>
                    <a:lnTo>
                      <a:pt x="59" y="2"/>
                    </a:lnTo>
                    <a:lnTo>
                      <a:pt x="65" y="2"/>
                    </a:lnTo>
                    <a:lnTo>
                      <a:pt x="71" y="2"/>
                    </a:lnTo>
                    <a:lnTo>
                      <a:pt x="78" y="2"/>
                    </a:lnTo>
                    <a:lnTo>
                      <a:pt x="84" y="2"/>
                    </a:lnTo>
                    <a:lnTo>
                      <a:pt x="91" y="2"/>
                    </a:lnTo>
                    <a:lnTo>
                      <a:pt x="97" y="2"/>
                    </a:lnTo>
                    <a:lnTo>
                      <a:pt x="103" y="2"/>
                    </a:lnTo>
                    <a:lnTo>
                      <a:pt x="110" y="2"/>
                    </a:lnTo>
                    <a:lnTo>
                      <a:pt x="116" y="2"/>
                    </a:lnTo>
                    <a:lnTo>
                      <a:pt x="123" y="2"/>
                    </a:lnTo>
                    <a:lnTo>
                      <a:pt x="129" y="2"/>
                    </a:lnTo>
                    <a:lnTo>
                      <a:pt x="136" y="2"/>
                    </a:lnTo>
                    <a:lnTo>
                      <a:pt x="142" y="2"/>
                    </a:lnTo>
                    <a:lnTo>
                      <a:pt x="149" y="2"/>
                    </a:lnTo>
                    <a:lnTo>
                      <a:pt x="155" y="2"/>
                    </a:lnTo>
                    <a:lnTo>
                      <a:pt x="162" y="2"/>
                    </a:lnTo>
                    <a:lnTo>
                      <a:pt x="168" y="2"/>
                    </a:lnTo>
                    <a:lnTo>
                      <a:pt x="174" y="2"/>
                    </a:lnTo>
                    <a:lnTo>
                      <a:pt x="181" y="2"/>
                    </a:lnTo>
                    <a:lnTo>
                      <a:pt x="187" y="2"/>
                    </a:lnTo>
                    <a:lnTo>
                      <a:pt x="194" y="2"/>
                    </a:lnTo>
                    <a:lnTo>
                      <a:pt x="200" y="2"/>
                    </a:lnTo>
                    <a:lnTo>
                      <a:pt x="206" y="2"/>
                    </a:lnTo>
                    <a:lnTo>
                      <a:pt x="213" y="2"/>
                    </a:lnTo>
                    <a:lnTo>
                      <a:pt x="219" y="2"/>
                    </a:lnTo>
                    <a:lnTo>
                      <a:pt x="226" y="2"/>
                    </a:lnTo>
                    <a:lnTo>
                      <a:pt x="232" y="2"/>
                    </a:lnTo>
                    <a:lnTo>
                      <a:pt x="239" y="2"/>
                    </a:lnTo>
                    <a:lnTo>
                      <a:pt x="245" y="2"/>
                    </a:lnTo>
                    <a:lnTo>
                      <a:pt x="252" y="2"/>
                    </a:lnTo>
                    <a:lnTo>
                      <a:pt x="258" y="2"/>
                    </a:lnTo>
                    <a:lnTo>
                      <a:pt x="265" y="2"/>
                    </a:lnTo>
                    <a:lnTo>
                      <a:pt x="271" y="2"/>
                    </a:lnTo>
                    <a:lnTo>
                      <a:pt x="277" y="2"/>
                    </a:lnTo>
                    <a:lnTo>
                      <a:pt x="284" y="2"/>
                    </a:lnTo>
                    <a:lnTo>
                      <a:pt x="290" y="2"/>
                    </a:lnTo>
                    <a:lnTo>
                      <a:pt x="297" y="2"/>
                    </a:lnTo>
                    <a:lnTo>
                      <a:pt x="303" y="2"/>
                    </a:lnTo>
                    <a:lnTo>
                      <a:pt x="309" y="2"/>
                    </a:lnTo>
                    <a:lnTo>
                      <a:pt x="316" y="2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43" name="Freeform 674"/>
              <p:cNvSpPr>
                <a:spLocks/>
              </p:cNvSpPr>
              <p:nvPr/>
            </p:nvSpPr>
            <p:spPr bwMode="auto">
              <a:xfrm>
                <a:off x="8367915" y="3377468"/>
                <a:ext cx="367037" cy="0"/>
              </a:xfrm>
              <a:custGeom>
                <a:avLst/>
                <a:gdLst>
                  <a:gd name="T0" fmla="*/ 0 w 269"/>
                  <a:gd name="T1" fmla="*/ 6 w 269"/>
                  <a:gd name="T2" fmla="*/ 13 w 269"/>
                  <a:gd name="T3" fmla="*/ 19 w 269"/>
                  <a:gd name="T4" fmla="*/ 25 w 269"/>
                  <a:gd name="T5" fmla="*/ 32 w 269"/>
                  <a:gd name="T6" fmla="*/ 38 w 269"/>
                  <a:gd name="T7" fmla="*/ 45 w 269"/>
                  <a:gd name="T8" fmla="*/ 51 w 269"/>
                  <a:gd name="T9" fmla="*/ 58 w 269"/>
                  <a:gd name="T10" fmla="*/ 64 w 269"/>
                  <a:gd name="T11" fmla="*/ 71 w 269"/>
                  <a:gd name="T12" fmla="*/ 77 w 269"/>
                  <a:gd name="T13" fmla="*/ 84 w 269"/>
                  <a:gd name="T14" fmla="*/ 90 w 269"/>
                  <a:gd name="T15" fmla="*/ 96 w 269"/>
                  <a:gd name="T16" fmla="*/ 103 w 269"/>
                  <a:gd name="T17" fmla="*/ 109 w 269"/>
                  <a:gd name="T18" fmla="*/ 116 w 269"/>
                  <a:gd name="T19" fmla="*/ 122 w 269"/>
                  <a:gd name="T20" fmla="*/ 128 w 269"/>
                  <a:gd name="T21" fmla="*/ 135 w 269"/>
                  <a:gd name="T22" fmla="*/ 141 w 269"/>
                  <a:gd name="T23" fmla="*/ 148 w 269"/>
                  <a:gd name="T24" fmla="*/ 154 w 269"/>
                  <a:gd name="T25" fmla="*/ 161 w 269"/>
                  <a:gd name="T26" fmla="*/ 167 w 269"/>
                  <a:gd name="T27" fmla="*/ 174 w 269"/>
                  <a:gd name="T28" fmla="*/ 180 w 269"/>
                  <a:gd name="T29" fmla="*/ 187 w 269"/>
                  <a:gd name="T30" fmla="*/ 193 w 269"/>
                  <a:gd name="T31" fmla="*/ 199 w 269"/>
                  <a:gd name="T32" fmla="*/ 206 w 269"/>
                  <a:gd name="T33" fmla="*/ 212 w 269"/>
                  <a:gd name="T34" fmla="*/ 219 w 269"/>
                  <a:gd name="T35" fmla="*/ 225 w 269"/>
                  <a:gd name="T36" fmla="*/ 231 w 269"/>
                  <a:gd name="T37" fmla="*/ 238 w 269"/>
                  <a:gd name="T38" fmla="*/ 244 w 269"/>
                  <a:gd name="T39" fmla="*/ 251 w 269"/>
                  <a:gd name="T40" fmla="*/ 257 w 269"/>
                  <a:gd name="T41" fmla="*/ 264 w 269"/>
                  <a:gd name="T42" fmla="*/ 269 w 26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  <a:cxn ang="0">
                    <a:pos x="T27" y="0"/>
                  </a:cxn>
                  <a:cxn ang="0">
                    <a:pos x="T28" y="0"/>
                  </a:cxn>
                  <a:cxn ang="0">
                    <a:pos x="T29" y="0"/>
                  </a:cxn>
                  <a:cxn ang="0">
                    <a:pos x="T30" y="0"/>
                  </a:cxn>
                  <a:cxn ang="0">
                    <a:pos x="T31" y="0"/>
                  </a:cxn>
                  <a:cxn ang="0">
                    <a:pos x="T32" y="0"/>
                  </a:cxn>
                  <a:cxn ang="0">
                    <a:pos x="T33" y="0"/>
                  </a:cxn>
                  <a:cxn ang="0">
                    <a:pos x="T34" y="0"/>
                  </a:cxn>
                  <a:cxn ang="0">
                    <a:pos x="T35" y="0"/>
                  </a:cxn>
                  <a:cxn ang="0">
                    <a:pos x="T36" y="0"/>
                  </a:cxn>
                  <a:cxn ang="0">
                    <a:pos x="T37" y="0"/>
                  </a:cxn>
                  <a:cxn ang="0">
                    <a:pos x="T38" y="0"/>
                  </a:cxn>
                  <a:cxn ang="0">
                    <a:pos x="T39" y="0"/>
                  </a:cxn>
                  <a:cxn ang="0">
                    <a:pos x="T40" y="0"/>
                  </a:cxn>
                  <a:cxn ang="0">
                    <a:pos x="T41" y="0"/>
                  </a:cxn>
                  <a:cxn ang="0">
                    <a:pos x="T42" y="0"/>
                  </a:cxn>
                </a:cxnLst>
                <a:rect l="0" t="0" r="r" b="b"/>
                <a:pathLst>
                  <a:path w="269">
                    <a:moveTo>
                      <a:pt x="0" y="0"/>
                    </a:moveTo>
                    <a:lnTo>
                      <a:pt x="6" y="0"/>
                    </a:lnTo>
                    <a:lnTo>
                      <a:pt x="13" y="0"/>
                    </a:lnTo>
                    <a:lnTo>
                      <a:pt x="19" y="0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45" y="0"/>
                    </a:lnTo>
                    <a:lnTo>
                      <a:pt x="51" y="0"/>
                    </a:lnTo>
                    <a:lnTo>
                      <a:pt x="58" y="0"/>
                    </a:lnTo>
                    <a:lnTo>
                      <a:pt x="64" y="0"/>
                    </a:lnTo>
                    <a:lnTo>
                      <a:pt x="71" y="0"/>
                    </a:lnTo>
                    <a:lnTo>
                      <a:pt x="77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103" y="0"/>
                    </a:lnTo>
                    <a:lnTo>
                      <a:pt x="109" y="0"/>
                    </a:lnTo>
                    <a:lnTo>
                      <a:pt x="116" y="0"/>
                    </a:lnTo>
                    <a:lnTo>
                      <a:pt x="122" y="0"/>
                    </a:lnTo>
                    <a:lnTo>
                      <a:pt x="128" y="0"/>
                    </a:lnTo>
                    <a:lnTo>
                      <a:pt x="135" y="0"/>
                    </a:lnTo>
                    <a:lnTo>
                      <a:pt x="141" y="0"/>
                    </a:lnTo>
                    <a:lnTo>
                      <a:pt x="148" y="0"/>
                    </a:lnTo>
                    <a:lnTo>
                      <a:pt x="154" y="0"/>
                    </a:lnTo>
                    <a:lnTo>
                      <a:pt x="161" y="0"/>
                    </a:lnTo>
                    <a:lnTo>
                      <a:pt x="167" y="0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7" y="0"/>
                    </a:lnTo>
                    <a:lnTo>
                      <a:pt x="193" y="0"/>
                    </a:lnTo>
                    <a:lnTo>
                      <a:pt x="199" y="0"/>
                    </a:lnTo>
                    <a:lnTo>
                      <a:pt x="206" y="0"/>
                    </a:lnTo>
                    <a:lnTo>
                      <a:pt x="212" y="0"/>
                    </a:lnTo>
                    <a:lnTo>
                      <a:pt x="219" y="0"/>
                    </a:lnTo>
                    <a:lnTo>
                      <a:pt x="225" y="0"/>
                    </a:lnTo>
                    <a:lnTo>
                      <a:pt x="231" y="0"/>
                    </a:lnTo>
                    <a:lnTo>
                      <a:pt x="238" y="0"/>
                    </a:lnTo>
                    <a:lnTo>
                      <a:pt x="244" y="0"/>
                    </a:lnTo>
                    <a:lnTo>
                      <a:pt x="251" y="0"/>
                    </a:lnTo>
                    <a:lnTo>
                      <a:pt x="257" y="0"/>
                    </a:lnTo>
                    <a:lnTo>
                      <a:pt x="264" y="0"/>
                    </a:lnTo>
                    <a:lnTo>
                      <a:pt x="269" y="0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44" name="Freeform 675"/>
              <p:cNvSpPr>
                <a:spLocks/>
              </p:cNvSpPr>
              <p:nvPr/>
            </p:nvSpPr>
            <p:spPr bwMode="auto">
              <a:xfrm>
                <a:off x="6221639" y="3287086"/>
                <a:ext cx="425708" cy="2698"/>
              </a:xfrm>
              <a:custGeom>
                <a:avLst/>
                <a:gdLst>
                  <a:gd name="T0" fmla="*/ 0 w 312"/>
                  <a:gd name="T1" fmla="*/ 2 h 2"/>
                  <a:gd name="T2" fmla="*/ 3 w 312"/>
                  <a:gd name="T3" fmla="*/ 2 h 2"/>
                  <a:gd name="T4" fmla="*/ 9 w 312"/>
                  <a:gd name="T5" fmla="*/ 2 h 2"/>
                  <a:gd name="T6" fmla="*/ 16 w 312"/>
                  <a:gd name="T7" fmla="*/ 2 h 2"/>
                  <a:gd name="T8" fmla="*/ 22 w 312"/>
                  <a:gd name="T9" fmla="*/ 2 h 2"/>
                  <a:gd name="T10" fmla="*/ 29 w 312"/>
                  <a:gd name="T11" fmla="*/ 2 h 2"/>
                  <a:gd name="T12" fmla="*/ 35 w 312"/>
                  <a:gd name="T13" fmla="*/ 2 h 2"/>
                  <a:gd name="T14" fmla="*/ 42 w 312"/>
                  <a:gd name="T15" fmla="*/ 2 h 2"/>
                  <a:gd name="T16" fmla="*/ 48 w 312"/>
                  <a:gd name="T17" fmla="*/ 2 h 2"/>
                  <a:gd name="T18" fmla="*/ 55 w 312"/>
                  <a:gd name="T19" fmla="*/ 2 h 2"/>
                  <a:gd name="T20" fmla="*/ 61 w 312"/>
                  <a:gd name="T21" fmla="*/ 2 h 2"/>
                  <a:gd name="T22" fmla="*/ 67 w 312"/>
                  <a:gd name="T23" fmla="*/ 2 h 2"/>
                  <a:gd name="T24" fmla="*/ 74 w 312"/>
                  <a:gd name="T25" fmla="*/ 2 h 2"/>
                  <a:gd name="T26" fmla="*/ 80 w 312"/>
                  <a:gd name="T27" fmla="*/ 2 h 2"/>
                  <a:gd name="T28" fmla="*/ 87 w 312"/>
                  <a:gd name="T29" fmla="*/ 2 h 2"/>
                  <a:gd name="T30" fmla="*/ 93 w 312"/>
                  <a:gd name="T31" fmla="*/ 2 h 2"/>
                  <a:gd name="T32" fmla="*/ 99 w 312"/>
                  <a:gd name="T33" fmla="*/ 2 h 2"/>
                  <a:gd name="T34" fmla="*/ 106 w 312"/>
                  <a:gd name="T35" fmla="*/ 2 h 2"/>
                  <a:gd name="T36" fmla="*/ 112 w 312"/>
                  <a:gd name="T37" fmla="*/ 2 h 2"/>
                  <a:gd name="T38" fmla="*/ 118 w 312"/>
                  <a:gd name="T39" fmla="*/ 2 h 2"/>
                  <a:gd name="T40" fmla="*/ 125 w 312"/>
                  <a:gd name="T41" fmla="*/ 2 h 2"/>
                  <a:gd name="T42" fmla="*/ 131 w 312"/>
                  <a:gd name="T43" fmla="*/ 2 h 2"/>
                  <a:gd name="T44" fmla="*/ 138 w 312"/>
                  <a:gd name="T45" fmla="*/ 2 h 2"/>
                  <a:gd name="T46" fmla="*/ 144 w 312"/>
                  <a:gd name="T47" fmla="*/ 2 h 2"/>
                  <a:gd name="T48" fmla="*/ 151 w 312"/>
                  <a:gd name="T49" fmla="*/ 2 h 2"/>
                  <a:gd name="T50" fmla="*/ 157 w 312"/>
                  <a:gd name="T51" fmla="*/ 2 h 2"/>
                  <a:gd name="T52" fmla="*/ 164 w 312"/>
                  <a:gd name="T53" fmla="*/ 2 h 2"/>
                  <a:gd name="T54" fmla="*/ 170 w 312"/>
                  <a:gd name="T55" fmla="*/ 2 h 2"/>
                  <a:gd name="T56" fmla="*/ 177 w 312"/>
                  <a:gd name="T57" fmla="*/ 2 h 2"/>
                  <a:gd name="T58" fmla="*/ 183 w 312"/>
                  <a:gd name="T59" fmla="*/ 2 h 2"/>
                  <a:gd name="T60" fmla="*/ 190 w 312"/>
                  <a:gd name="T61" fmla="*/ 2 h 2"/>
                  <a:gd name="T62" fmla="*/ 196 w 312"/>
                  <a:gd name="T63" fmla="*/ 2 h 2"/>
                  <a:gd name="T64" fmla="*/ 202 w 312"/>
                  <a:gd name="T65" fmla="*/ 2 h 2"/>
                  <a:gd name="T66" fmla="*/ 209 w 312"/>
                  <a:gd name="T67" fmla="*/ 2 h 2"/>
                  <a:gd name="T68" fmla="*/ 215 w 312"/>
                  <a:gd name="T69" fmla="*/ 2 h 2"/>
                  <a:gd name="T70" fmla="*/ 221 w 312"/>
                  <a:gd name="T71" fmla="*/ 2 h 2"/>
                  <a:gd name="T72" fmla="*/ 228 w 312"/>
                  <a:gd name="T73" fmla="*/ 2 h 2"/>
                  <a:gd name="T74" fmla="*/ 234 w 312"/>
                  <a:gd name="T75" fmla="*/ 2 h 2"/>
                  <a:gd name="T76" fmla="*/ 241 w 312"/>
                  <a:gd name="T77" fmla="*/ 2 h 2"/>
                  <a:gd name="T78" fmla="*/ 247 w 312"/>
                  <a:gd name="T79" fmla="*/ 2 h 2"/>
                  <a:gd name="T80" fmla="*/ 254 w 312"/>
                  <a:gd name="T81" fmla="*/ 2 h 2"/>
                  <a:gd name="T82" fmla="*/ 260 w 312"/>
                  <a:gd name="T83" fmla="*/ 2 h 2"/>
                  <a:gd name="T84" fmla="*/ 267 w 312"/>
                  <a:gd name="T85" fmla="*/ 2 h 2"/>
                  <a:gd name="T86" fmla="*/ 273 w 312"/>
                  <a:gd name="T87" fmla="*/ 2 h 2"/>
                  <a:gd name="T88" fmla="*/ 280 w 312"/>
                  <a:gd name="T89" fmla="*/ 2 h 2"/>
                  <a:gd name="T90" fmla="*/ 286 w 312"/>
                  <a:gd name="T91" fmla="*/ 1 h 2"/>
                  <a:gd name="T92" fmla="*/ 293 w 312"/>
                  <a:gd name="T93" fmla="*/ 1 h 2"/>
                  <a:gd name="T94" fmla="*/ 299 w 312"/>
                  <a:gd name="T95" fmla="*/ 1 h 2"/>
                  <a:gd name="T96" fmla="*/ 305 w 312"/>
                  <a:gd name="T97" fmla="*/ 1 h 2"/>
                  <a:gd name="T98" fmla="*/ 312 w 312"/>
                  <a:gd name="T9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2" h="2">
                    <a:moveTo>
                      <a:pt x="0" y="2"/>
                    </a:moveTo>
                    <a:lnTo>
                      <a:pt x="3" y="2"/>
                    </a:lnTo>
                    <a:lnTo>
                      <a:pt x="9" y="2"/>
                    </a:lnTo>
                    <a:lnTo>
                      <a:pt x="16" y="2"/>
                    </a:lnTo>
                    <a:lnTo>
                      <a:pt x="22" y="2"/>
                    </a:lnTo>
                    <a:lnTo>
                      <a:pt x="29" y="2"/>
                    </a:lnTo>
                    <a:lnTo>
                      <a:pt x="35" y="2"/>
                    </a:lnTo>
                    <a:lnTo>
                      <a:pt x="42" y="2"/>
                    </a:lnTo>
                    <a:lnTo>
                      <a:pt x="48" y="2"/>
                    </a:lnTo>
                    <a:lnTo>
                      <a:pt x="55" y="2"/>
                    </a:lnTo>
                    <a:lnTo>
                      <a:pt x="61" y="2"/>
                    </a:lnTo>
                    <a:lnTo>
                      <a:pt x="67" y="2"/>
                    </a:lnTo>
                    <a:lnTo>
                      <a:pt x="74" y="2"/>
                    </a:lnTo>
                    <a:lnTo>
                      <a:pt x="80" y="2"/>
                    </a:lnTo>
                    <a:lnTo>
                      <a:pt x="87" y="2"/>
                    </a:lnTo>
                    <a:lnTo>
                      <a:pt x="93" y="2"/>
                    </a:lnTo>
                    <a:lnTo>
                      <a:pt x="99" y="2"/>
                    </a:lnTo>
                    <a:lnTo>
                      <a:pt x="106" y="2"/>
                    </a:lnTo>
                    <a:lnTo>
                      <a:pt x="112" y="2"/>
                    </a:lnTo>
                    <a:lnTo>
                      <a:pt x="118" y="2"/>
                    </a:lnTo>
                    <a:lnTo>
                      <a:pt x="125" y="2"/>
                    </a:lnTo>
                    <a:lnTo>
                      <a:pt x="131" y="2"/>
                    </a:lnTo>
                    <a:lnTo>
                      <a:pt x="138" y="2"/>
                    </a:lnTo>
                    <a:lnTo>
                      <a:pt x="144" y="2"/>
                    </a:lnTo>
                    <a:lnTo>
                      <a:pt x="151" y="2"/>
                    </a:lnTo>
                    <a:lnTo>
                      <a:pt x="157" y="2"/>
                    </a:lnTo>
                    <a:lnTo>
                      <a:pt x="164" y="2"/>
                    </a:lnTo>
                    <a:lnTo>
                      <a:pt x="170" y="2"/>
                    </a:lnTo>
                    <a:lnTo>
                      <a:pt x="177" y="2"/>
                    </a:lnTo>
                    <a:lnTo>
                      <a:pt x="183" y="2"/>
                    </a:lnTo>
                    <a:lnTo>
                      <a:pt x="190" y="2"/>
                    </a:lnTo>
                    <a:lnTo>
                      <a:pt x="196" y="2"/>
                    </a:lnTo>
                    <a:lnTo>
                      <a:pt x="202" y="2"/>
                    </a:lnTo>
                    <a:lnTo>
                      <a:pt x="209" y="2"/>
                    </a:lnTo>
                    <a:lnTo>
                      <a:pt x="215" y="2"/>
                    </a:lnTo>
                    <a:lnTo>
                      <a:pt x="221" y="2"/>
                    </a:lnTo>
                    <a:lnTo>
                      <a:pt x="228" y="2"/>
                    </a:lnTo>
                    <a:lnTo>
                      <a:pt x="234" y="2"/>
                    </a:lnTo>
                    <a:lnTo>
                      <a:pt x="241" y="2"/>
                    </a:lnTo>
                    <a:lnTo>
                      <a:pt x="247" y="2"/>
                    </a:lnTo>
                    <a:lnTo>
                      <a:pt x="254" y="2"/>
                    </a:lnTo>
                    <a:lnTo>
                      <a:pt x="260" y="2"/>
                    </a:lnTo>
                    <a:lnTo>
                      <a:pt x="267" y="2"/>
                    </a:lnTo>
                    <a:lnTo>
                      <a:pt x="273" y="2"/>
                    </a:lnTo>
                    <a:lnTo>
                      <a:pt x="280" y="2"/>
                    </a:lnTo>
                    <a:lnTo>
                      <a:pt x="286" y="1"/>
                    </a:lnTo>
                    <a:lnTo>
                      <a:pt x="293" y="1"/>
                    </a:lnTo>
                    <a:lnTo>
                      <a:pt x="299" y="1"/>
                    </a:lnTo>
                    <a:lnTo>
                      <a:pt x="305" y="1"/>
                    </a:lnTo>
                    <a:lnTo>
                      <a:pt x="312" y="0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45" name="Freeform 676"/>
              <p:cNvSpPr>
                <a:spLocks/>
              </p:cNvSpPr>
              <p:nvPr/>
            </p:nvSpPr>
            <p:spPr bwMode="auto">
              <a:xfrm>
                <a:off x="6647346" y="3287086"/>
                <a:ext cx="429801" cy="2698"/>
              </a:xfrm>
              <a:custGeom>
                <a:avLst/>
                <a:gdLst>
                  <a:gd name="T0" fmla="*/ 0 w 315"/>
                  <a:gd name="T1" fmla="*/ 0 h 2"/>
                  <a:gd name="T2" fmla="*/ 6 w 315"/>
                  <a:gd name="T3" fmla="*/ 0 h 2"/>
                  <a:gd name="T4" fmla="*/ 13 w 315"/>
                  <a:gd name="T5" fmla="*/ 0 h 2"/>
                  <a:gd name="T6" fmla="*/ 19 w 315"/>
                  <a:gd name="T7" fmla="*/ 0 h 2"/>
                  <a:gd name="T8" fmla="*/ 25 w 315"/>
                  <a:gd name="T9" fmla="*/ 0 h 2"/>
                  <a:gd name="T10" fmla="*/ 32 w 315"/>
                  <a:gd name="T11" fmla="*/ 0 h 2"/>
                  <a:gd name="T12" fmla="*/ 38 w 315"/>
                  <a:gd name="T13" fmla="*/ 0 h 2"/>
                  <a:gd name="T14" fmla="*/ 45 w 315"/>
                  <a:gd name="T15" fmla="*/ 0 h 2"/>
                  <a:gd name="T16" fmla="*/ 51 w 315"/>
                  <a:gd name="T17" fmla="*/ 0 h 2"/>
                  <a:gd name="T18" fmla="*/ 58 w 315"/>
                  <a:gd name="T19" fmla="*/ 0 h 2"/>
                  <a:gd name="T20" fmla="*/ 64 w 315"/>
                  <a:gd name="T21" fmla="*/ 0 h 2"/>
                  <a:gd name="T22" fmla="*/ 71 w 315"/>
                  <a:gd name="T23" fmla="*/ 0 h 2"/>
                  <a:gd name="T24" fmla="*/ 77 w 315"/>
                  <a:gd name="T25" fmla="*/ 1 h 2"/>
                  <a:gd name="T26" fmla="*/ 84 w 315"/>
                  <a:gd name="T27" fmla="*/ 1 h 2"/>
                  <a:gd name="T28" fmla="*/ 90 w 315"/>
                  <a:gd name="T29" fmla="*/ 1 h 2"/>
                  <a:gd name="T30" fmla="*/ 96 w 315"/>
                  <a:gd name="T31" fmla="*/ 2 h 2"/>
                  <a:gd name="T32" fmla="*/ 103 w 315"/>
                  <a:gd name="T33" fmla="*/ 2 h 2"/>
                  <a:gd name="T34" fmla="*/ 109 w 315"/>
                  <a:gd name="T35" fmla="*/ 2 h 2"/>
                  <a:gd name="T36" fmla="*/ 116 w 315"/>
                  <a:gd name="T37" fmla="*/ 2 h 2"/>
                  <a:gd name="T38" fmla="*/ 122 w 315"/>
                  <a:gd name="T39" fmla="*/ 2 h 2"/>
                  <a:gd name="T40" fmla="*/ 128 w 315"/>
                  <a:gd name="T41" fmla="*/ 2 h 2"/>
                  <a:gd name="T42" fmla="*/ 135 w 315"/>
                  <a:gd name="T43" fmla="*/ 2 h 2"/>
                  <a:gd name="T44" fmla="*/ 141 w 315"/>
                  <a:gd name="T45" fmla="*/ 2 h 2"/>
                  <a:gd name="T46" fmla="*/ 148 w 315"/>
                  <a:gd name="T47" fmla="*/ 2 h 2"/>
                  <a:gd name="T48" fmla="*/ 154 w 315"/>
                  <a:gd name="T49" fmla="*/ 2 h 2"/>
                  <a:gd name="T50" fmla="*/ 160 w 315"/>
                  <a:gd name="T51" fmla="*/ 2 h 2"/>
                  <a:gd name="T52" fmla="*/ 167 w 315"/>
                  <a:gd name="T53" fmla="*/ 2 h 2"/>
                  <a:gd name="T54" fmla="*/ 173 w 315"/>
                  <a:gd name="T55" fmla="*/ 1 h 2"/>
                  <a:gd name="T56" fmla="*/ 180 w 315"/>
                  <a:gd name="T57" fmla="*/ 1 h 2"/>
                  <a:gd name="T58" fmla="*/ 186 w 315"/>
                  <a:gd name="T59" fmla="*/ 1 h 2"/>
                  <a:gd name="T60" fmla="*/ 193 w 315"/>
                  <a:gd name="T61" fmla="*/ 0 h 2"/>
                  <a:gd name="T62" fmla="*/ 199 w 315"/>
                  <a:gd name="T63" fmla="*/ 0 h 2"/>
                  <a:gd name="T64" fmla="*/ 206 w 315"/>
                  <a:gd name="T65" fmla="*/ 0 h 2"/>
                  <a:gd name="T66" fmla="*/ 212 w 315"/>
                  <a:gd name="T67" fmla="*/ 0 h 2"/>
                  <a:gd name="T68" fmla="*/ 219 w 315"/>
                  <a:gd name="T69" fmla="*/ 0 h 2"/>
                  <a:gd name="T70" fmla="*/ 225 w 315"/>
                  <a:gd name="T71" fmla="*/ 0 h 2"/>
                  <a:gd name="T72" fmla="*/ 231 w 315"/>
                  <a:gd name="T73" fmla="*/ 0 h 2"/>
                  <a:gd name="T74" fmla="*/ 238 w 315"/>
                  <a:gd name="T75" fmla="*/ 0 h 2"/>
                  <a:gd name="T76" fmla="*/ 244 w 315"/>
                  <a:gd name="T77" fmla="*/ 0 h 2"/>
                  <a:gd name="T78" fmla="*/ 251 w 315"/>
                  <a:gd name="T79" fmla="*/ 0 h 2"/>
                  <a:gd name="T80" fmla="*/ 257 w 315"/>
                  <a:gd name="T81" fmla="*/ 0 h 2"/>
                  <a:gd name="T82" fmla="*/ 263 w 315"/>
                  <a:gd name="T83" fmla="*/ 0 h 2"/>
                  <a:gd name="T84" fmla="*/ 270 w 315"/>
                  <a:gd name="T85" fmla="*/ 0 h 2"/>
                  <a:gd name="T86" fmla="*/ 276 w 315"/>
                  <a:gd name="T87" fmla="*/ 0 h 2"/>
                  <a:gd name="T88" fmla="*/ 283 w 315"/>
                  <a:gd name="T89" fmla="*/ 1 h 2"/>
                  <a:gd name="T90" fmla="*/ 289 w 315"/>
                  <a:gd name="T91" fmla="*/ 1 h 2"/>
                  <a:gd name="T92" fmla="*/ 296 w 315"/>
                  <a:gd name="T93" fmla="*/ 1 h 2"/>
                  <a:gd name="T94" fmla="*/ 302 w 315"/>
                  <a:gd name="T95" fmla="*/ 1 h 2"/>
                  <a:gd name="T96" fmla="*/ 309 w 315"/>
                  <a:gd name="T97" fmla="*/ 2 h 2"/>
                  <a:gd name="T98" fmla="*/ 315 w 315"/>
                  <a:gd name="T9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2">
                    <a:moveTo>
                      <a:pt x="0" y="0"/>
                    </a:moveTo>
                    <a:lnTo>
                      <a:pt x="6" y="0"/>
                    </a:lnTo>
                    <a:lnTo>
                      <a:pt x="13" y="0"/>
                    </a:lnTo>
                    <a:lnTo>
                      <a:pt x="19" y="0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45" y="0"/>
                    </a:lnTo>
                    <a:lnTo>
                      <a:pt x="51" y="0"/>
                    </a:lnTo>
                    <a:lnTo>
                      <a:pt x="58" y="0"/>
                    </a:lnTo>
                    <a:lnTo>
                      <a:pt x="64" y="0"/>
                    </a:lnTo>
                    <a:lnTo>
                      <a:pt x="71" y="0"/>
                    </a:lnTo>
                    <a:lnTo>
                      <a:pt x="77" y="1"/>
                    </a:lnTo>
                    <a:lnTo>
                      <a:pt x="84" y="1"/>
                    </a:lnTo>
                    <a:lnTo>
                      <a:pt x="90" y="1"/>
                    </a:lnTo>
                    <a:lnTo>
                      <a:pt x="96" y="2"/>
                    </a:lnTo>
                    <a:lnTo>
                      <a:pt x="103" y="2"/>
                    </a:lnTo>
                    <a:lnTo>
                      <a:pt x="109" y="2"/>
                    </a:lnTo>
                    <a:lnTo>
                      <a:pt x="116" y="2"/>
                    </a:lnTo>
                    <a:lnTo>
                      <a:pt x="122" y="2"/>
                    </a:lnTo>
                    <a:lnTo>
                      <a:pt x="128" y="2"/>
                    </a:lnTo>
                    <a:lnTo>
                      <a:pt x="135" y="2"/>
                    </a:lnTo>
                    <a:lnTo>
                      <a:pt x="141" y="2"/>
                    </a:lnTo>
                    <a:lnTo>
                      <a:pt x="148" y="2"/>
                    </a:lnTo>
                    <a:lnTo>
                      <a:pt x="154" y="2"/>
                    </a:lnTo>
                    <a:lnTo>
                      <a:pt x="160" y="2"/>
                    </a:lnTo>
                    <a:lnTo>
                      <a:pt x="167" y="2"/>
                    </a:lnTo>
                    <a:lnTo>
                      <a:pt x="173" y="1"/>
                    </a:lnTo>
                    <a:lnTo>
                      <a:pt x="180" y="1"/>
                    </a:lnTo>
                    <a:lnTo>
                      <a:pt x="186" y="1"/>
                    </a:lnTo>
                    <a:lnTo>
                      <a:pt x="193" y="0"/>
                    </a:lnTo>
                    <a:lnTo>
                      <a:pt x="199" y="0"/>
                    </a:lnTo>
                    <a:lnTo>
                      <a:pt x="206" y="0"/>
                    </a:lnTo>
                    <a:lnTo>
                      <a:pt x="212" y="0"/>
                    </a:lnTo>
                    <a:lnTo>
                      <a:pt x="219" y="0"/>
                    </a:lnTo>
                    <a:lnTo>
                      <a:pt x="225" y="0"/>
                    </a:lnTo>
                    <a:lnTo>
                      <a:pt x="231" y="0"/>
                    </a:lnTo>
                    <a:lnTo>
                      <a:pt x="238" y="0"/>
                    </a:lnTo>
                    <a:lnTo>
                      <a:pt x="244" y="0"/>
                    </a:lnTo>
                    <a:lnTo>
                      <a:pt x="251" y="0"/>
                    </a:lnTo>
                    <a:lnTo>
                      <a:pt x="257" y="0"/>
                    </a:lnTo>
                    <a:lnTo>
                      <a:pt x="263" y="0"/>
                    </a:lnTo>
                    <a:lnTo>
                      <a:pt x="270" y="0"/>
                    </a:lnTo>
                    <a:lnTo>
                      <a:pt x="276" y="0"/>
                    </a:lnTo>
                    <a:lnTo>
                      <a:pt x="283" y="1"/>
                    </a:lnTo>
                    <a:lnTo>
                      <a:pt x="289" y="1"/>
                    </a:lnTo>
                    <a:lnTo>
                      <a:pt x="296" y="1"/>
                    </a:lnTo>
                    <a:lnTo>
                      <a:pt x="302" y="1"/>
                    </a:lnTo>
                    <a:lnTo>
                      <a:pt x="309" y="2"/>
                    </a:lnTo>
                    <a:lnTo>
                      <a:pt x="315" y="2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46" name="Freeform 677"/>
              <p:cNvSpPr>
                <a:spLocks/>
              </p:cNvSpPr>
              <p:nvPr/>
            </p:nvSpPr>
            <p:spPr bwMode="auto">
              <a:xfrm>
                <a:off x="7077148" y="3185912"/>
                <a:ext cx="429801" cy="103872"/>
              </a:xfrm>
              <a:custGeom>
                <a:avLst/>
                <a:gdLst>
                  <a:gd name="T0" fmla="*/ 0 w 315"/>
                  <a:gd name="T1" fmla="*/ 77 h 77"/>
                  <a:gd name="T2" fmla="*/ 7 w 315"/>
                  <a:gd name="T3" fmla="*/ 77 h 77"/>
                  <a:gd name="T4" fmla="*/ 13 w 315"/>
                  <a:gd name="T5" fmla="*/ 77 h 77"/>
                  <a:gd name="T6" fmla="*/ 19 w 315"/>
                  <a:gd name="T7" fmla="*/ 77 h 77"/>
                  <a:gd name="T8" fmla="*/ 26 w 315"/>
                  <a:gd name="T9" fmla="*/ 77 h 77"/>
                  <a:gd name="T10" fmla="*/ 32 w 315"/>
                  <a:gd name="T11" fmla="*/ 77 h 77"/>
                  <a:gd name="T12" fmla="*/ 39 w 315"/>
                  <a:gd name="T13" fmla="*/ 77 h 77"/>
                  <a:gd name="T14" fmla="*/ 45 w 315"/>
                  <a:gd name="T15" fmla="*/ 77 h 77"/>
                  <a:gd name="T16" fmla="*/ 51 w 315"/>
                  <a:gd name="T17" fmla="*/ 77 h 77"/>
                  <a:gd name="T18" fmla="*/ 58 w 315"/>
                  <a:gd name="T19" fmla="*/ 77 h 77"/>
                  <a:gd name="T20" fmla="*/ 64 w 315"/>
                  <a:gd name="T21" fmla="*/ 77 h 77"/>
                  <a:gd name="T22" fmla="*/ 71 w 315"/>
                  <a:gd name="T23" fmla="*/ 76 h 77"/>
                  <a:gd name="T24" fmla="*/ 77 w 315"/>
                  <a:gd name="T25" fmla="*/ 75 h 77"/>
                  <a:gd name="T26" fmla="*/ 84 w 315"/>
                  <a:gd name="T27" fmla="*/ 75 h 77"/>
                  <a:gd name="T28" fmla="*/ 90 w 315"/>
                  <a:gd name="T29" fmla="*/ 74 h 77"/>
                  <a:gd name="T30" fmla="*/ 97 w 315"/>
                  <a:gd name="T31" fmla="*/ 73 h 77"/>
                  <a:gd name="T32" fmla="*/ 103 w 315"/>
                  <a:gd name="T33" fmla="*/ 72 h 77"/>
                  <a:gd name="T34" fmla="*/ 110 w 315"/>
                  <a:gd name="T35" fmla="*/ 70 h 77"/>
                  <a:gd name="T36" fmla="*/ 116 w 315"/>
                  <a:gd name="T37" fmla="*/ 68 h 77"/>
                  <a:gd name="T38" fmla="*/ 122 w 315"/>
                  <a:gd name="T39" fmla="*/ 65 h 77"/>
                  <a:gd name="T40" fmla="*/ 129 w 315"/>
                  <a:gd name="T41" fmla="*/ 61 h 77"/>
                  <a:gd name="T42" fmla="*/ 135 w 315"/>
                  <a:gd name="T43" fmla="*/ 57 h 77"/>
                  <a:gd name="T44" fmla="*/ 142 w 315"/>
                  <a:gd name="T45" fmla="*/ 51 h 77"/>
                  <a:gd name="T46" fmla="*/ 148 w 315"/>
                  <a:gd name="T47" fmla="*/ 45 h 77"/>
                  <a:gd name="T48" fmla="*/ 154 w 315"/>
                  <a:gd name="T49" fmla="*/ 38 h 77"/>
                  <a:gd name="T50" fmla="*/ 161 w 315"/>
                  <a:gd name="T51" fmla="*/ 31 h 77"/>
                  <a:gd name="T52" fmla="*/ 167 w 315"/>
                  <a:gd name="T53" fmla="*/ 25 h 77"/>
                  <a:gd name="T54" fmla="*/ 174 w 315"/>
                  <a:gd name="T55" fmla="*/ 19 h 77"/>
                  <a:gd name="T56" fmla="*/ 180 w 315"/>
                  <a:gd name="T57" fmla="*/ 14 h 77"/>
                  <a:gd name="T58" fmla="*/ 187 w 315"/>
                  <a:gd name="T59" fmla="*/ 10 h 77"/>
                  <a:gd name="T60" fmla="*/ 193 w 315"/>
                  <a:gd name="T61" fmla="*/ 6 h 77"/>
                  <a:gd name="T62" fmla="*/ 199 w 315"/>
                  <a:gd name="T63" fmla="*/ 2 h 77"/>
                  <a:gd name="T64" fmla="*/ 206 w 315"/>
                  <a:gd name="T65" fmla="*/ 1 h 77"/>
                  <a:gd name="T66" fmla="*/ 212 w 315"/>
                  <a:gd name="T67" fmla="*/ 0 h 77"/>
                  <a:gd name="T68" fmla="*/ 219 w 315"/>
                  <a:gd name="T69" fmla="*/ 0 h 77"/>
                  <a:gd name="T70" fmla="*/ 225 w 315"/>
                  <a:gd name="T71" fmla="*/ 1 h 77"/>
                  <a:gd name="T72" fmla="*/ 232 w 315"/>
                  <a:gd name="T73" fmla="*/ 4 h 77"/>
                  <a:gd name="T74" fmla="*/ 238 w 315"/>
                  <a:gd name="T75" fmla="*/ 7 h 77"/>
                  <a:gd name="T76" fmla="*/ 245 w 315"/>
                  <a:gd name="T77" fmla="*/ 11 h 77"/>
                  <a:gd name="T78" fmla="*/ 251 w 315"/>
                  <a:gd name="T79" fmla="*/ 15 h 77"/>
                  <a:gd name="T80" fmla="*/ 257 w 315"/>
                  <a:gd name="T81" fmla="*/ 21 h 77"/>
                  <a:gd name="T82" fmla="*/ 264 w 315"/>
                  <a:gd name="T83" fmla="*/ 27 h 77"/>
                  <a:gd name="T84" fmla="*/ 270 w 315"/>
                  <a:gd name="T85" fmla="*/ 33 h 77"/>
                  <a:gd name="T86" fmla="*/ 277 w 315"/>
                  <a:gd name="T87" fmla="*/ 39 h 77"/>
                  <a:gd name="T88" fmla="*/ 283 w 315"/>
                  <a:gd name="T89" fmla="*/ 45 h 77"/>
                  <a:gd name="T90" fmla="*/ 289 w 315"/>
                  <a:gd name="T91" fmla="*/ 51 h 77"/>
                  <a:gd name="T92" fmla="*/ 296 w 315"/>
                  <a:gd name="T93" fmla="*/ 57 h 77"/>
                  <a:gd name="T94" fmla="*/ 302 w 315"/>
                  <a:gd name="T95" fmla="*/ 62 h 77"/>
                  <a:gd name="T96" fmla="*/ 309 w 315"/>
                  <a:gd name="T97" fmla="*/ 66 h 77"/>
                  <a:gd name="T98" fmla="*/ 315 w 315"/>
                  <a:gd name="T99" fmla="*/ 7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77">
                    <a:moveTo>
                      <a:pt x="0" y="77"/>
                    </a:moveTo>
                    <a:lnTo>
                      <a:pt x="7" y="77"/>
                    </a:lnTo>
                    <a:lnTo>
                      <a:pt x="13" y="77"/>
                    </a:lnTo>
                    <a:lnTo>
                      <a:pt x="19" y="77"/>
                    </a:lnTo>
                    <a:lnTo>
                      <a:pt x="26" y="77"/>
                    </a:lnTo>
                    <a:lnTo>
                      <a:pt x="32" y="77"/>
                    </a:lnTo>
                    <a:lnTo>
                      <a:pt x="39" y="77"/>
                    </a:lnTo>
                    <a:lnTo>
                      <a:pt x="45" y="77"/>
                    </a:lnTo>
                    <a:lnTo>
                      <a:pt x="51" y="77"/>
                    </a:lnTo>
                    <a:lnTo>
                      <a:pt x="58" y="77"/>
                    </a:lnTo>
                    <a:lnTo>
                      <a:pt x="64" y="77"/>
                    </a:lnTo>
                    <a:lnTo>
                      <a:pt x="71" y="76"/>
                    </a:lnTo>
                    <a:lnTo>
                      <a:pt x="77" y="75"/>
                    </a:lnTo>
                    <a:lnTo>
                      <a:pt x="84" y="75"/>
                    </a:lnTo>
                    <a:lnTo>
                      <a:pt x="90" y="74"/>
                    </a:lnTo>
                    <a:lnTo>
                      <a:pt x="97" y="73"/>
                    </a:lnTo>
                    <a:lnTo>
                      <a:pt x="103" y="72"/>
                    </a:lnTo>
                    <a:lnTo>
                      <a:pt x="110" y="70"/>
                    </a:lnTo>
                    <a:lnTo>
                      <a:pt x="116" y="68"/>
                    </a:lnTo>
                    <a:lnTo>
                      <a:pt x="122" y="65"/>
                    </a:lnTo>
                    <a:lnTo>
                      <a:pt x="129" y="61"/>
                    </a:lnTo>
                    <a:lnTo>
                      <a:pt x="135" y="57"/>
                    </a:lnTo>
                    <a:lnTo>
                      <a:pt x="142" y="51"/>
                    </a:lnTo>
                    <a:lnTo>
                      <a:pt x="148" y="45"/>
                    </a:lnTo>
                    <a:lnTo>
                      <a:pt x="154" y="38"/>
                    </a:lnTo>
                    <a:lnTo>
                      <a:pt x="161" y="31"/>
                    </a:lnTo>
                    <a:lnTo>
                      <a:pt x="167" y="25"/>
                    </a:lnTo>
                    <a:lnTo>
                      <a:pt x="174" y="19"/>
                    </a:lnTo>
                    <a:lnTo>
                      <a:pt x="180" y="14"/>
                    </a:lnTo>
                    <a:lnTo>
                      <a:pt x="187" y="10"/>
                    </a:lnTo>
                    <a:lnTo>
                      <a:pt x="193" y="6"/>
                    </a:lnTo>
                    <a:lnTo>
                      <a:pt x="199" y="2"/>
                    </a:lnTo>
                    <a:lnTo>
                      <a:pt x="206" y="1"/>
                    </a:lnTo>
                    <a:lnTo>
                      <a:pt x="212" y="0"/>
                    </a:lnTo>
                    <a:lnTo>
                      <a:pt x="219" y="0"/>
                    </a:lnTo>
                    <a:lnTo>
                      <a:pt x="225" y="1"/>
                    </a:lnTo>
                    <a:lnTo>
                      <a:pt x="232" y="4"/>
                    </a:lnTo>
                    <a:lnTo>
                      <a:pt x="238" y="7"/>
                    </a:lnTo>
                    <a:lnTo>
                      <a:pt x="245" y="11"/>
                    </a:lnTo>
                    <a:lnTo>
                      <a:pt x="251" y="15"/>
                    </a:lnTo>
                    <a:lnTo>
                      <a:pt x="257" y="21"/>
                    </a:lnTo>
                    <a:lnTo>
                      <a:pt x="264" y="27"/>
                    </a:lnTo>
                    <a:lnTo>
                      <a:pt x="270" y="33"/>
                    </a:lnTo>
                    <a:lnTo>
                      <a:pt x="277" y="39"/>
                    </a:lnTo>
                    <a:lnTo>
                      <a:pt x="283" y="45"/>
                    </a:lnTo>
                    <a:lnTo>
                      <a:pt x="289" y="51"/>
                    </a:lnTo>
                    <a:lnTo>
                      <a:pt x="296" y="57"/>
                    </a:lnTo>
                    <a:lnTo>
                      <a:pt x="302" y="62"/>
                    </a:lnTo>
                    <a:lnTo>
                      <a:pt x="309" y="66"/>
                    </a:lnTo>
                    <a:lnTo>
                      <a:pt x="315" y="70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47" name="Freeform 678"/>
              <p:cNvSpPr>
                <a:spLocks/>
              </p:cNvSpPr>
              <p:nvPr/>
            </p:nvSpPr>
            <p:spPr bwMode="auto">
              <a:xfrm>
                <a:off x="7506948" y="2897229"/>
                <a:ext cx="429801" cy="392556"/>
              </a:xfrm>
              <a:custGeom>
                <a:avLst/>
                <a:gdLst>
                  <a:gd name="T0" fmla="*/ 0 w 315"/>
                  <a:gd name="T1" fmla="*/ 284 h 291"/>
                  <a:gd name="T2" fmla="*/ 7 w 315"/>
                  <a:gd name="T3" fmla="*/ 287 h 291"/>
                  <a:gd name="T4" fmla="*/ 13 w 315"/>
                  <a:gd name="T5" fmla="*/ 290 h 291"/>
                  <a:gd name="T6" fmla="*/ 20 w 315"/>
                  <a:gd name="T7" fmla="*/ 291 h 291"/>
                  <a:gd name="T8" fmla="*/ 26 w 315"/>
                  <a:gd name="T9" fmla="*/ 291 h 291"/>
                  <a:gd name="T10" fmla="*/ 33 w 315"/>
                  <a:gd name="T11" fmla="*/ 290 h 291"/>
                  <a:gd name="T12" fmla="*/ 39 w 315"/>
                  <a:gd name="T13" fmla="*/ 288 h 291"/>
                  <a:gd name="T14" fmla="*/ 45 w 315"/>
                  <a:gd name="T15" fmla="*/ 285 h 291"/>
                  <a:gd name="T16" fmla="*/ 52 w 315"/>
                  <a:gd name="T17" fmla="*/ 280 h 291"/>
                  <a:gd name="T18" fmla="*/ 58 w 315"/>
                  <a:gd name="T19" fmla="*/ 273 h 291"/>
                  <a:gd name="T20" fmla="*/ 65 w 315"/>
                  <a:gd name="T21" fmla="*/ 263 h 291"/>
                  <a:gd name="T22" fmla="*/ 71 w 315"/>
                  <a:gd name="T23" fmla="*/ 250 h 291"/>
                  <a:gd name="T24" fmla="*/ 77 w 315"/>
                  <a:gd name="T25" fmla="*/ 234 h 291"/>
                  <a:gd name="T26" fmla="*/ 84 w 315"/>
                  <a:gd name="T27" fmla="*/ 217 h 291"/>
                  <a:gd name="T28" fmla="*/ 90 w 315"/>
                  <a:gd name="T29" fmla="*/ 198 h 291"/>
                  <a:gd name="T30" fmla="*/ 97 w 315"/>
                  <a:gd name="T31" fmla="*/ 178 h 291"/>
                  <a:gd name="T32" fmla="*/ 103 w 315"/>
                  <a:gd name="T33" fmla="*/ 157 h 291"/>
                  <a:gd name="T34" fmla="*/ 110 w 315"/>
                  <a:gd name="T35" fmla="*/ 137 h 291"/>
                  <a:gd name="T36" fmla="*/ 116 w 315"/>
                  <a:gd name="T37" fmla="*/ 116 h 291"/>
                  <a:gd name="T38" fmla="*/ 123 w 315"/>
                  <a:gd name="T39" fmla="*/ 97 h 291"/>
                  <a:gd name="T40" fmla="*/ 129 w 315"/>
                  <a:gd name="T41" fmla="*/ 78 h 291"/>
                  <a:gd name="T42" fmla="*/ 136 w 315"/>
                  <a:gd name="T43" fmla="*/ 61 h 291"/>
                  <a:gd name="T44" fmla="*/ 142 w 315"/>
                  <a:gd name="T45" fmla="*/ 45 h 291"/>
                  <a:gd name="T46" fmla="*/ 148 w 315"/>
                  <a:gd name="T47" fmla="*/ 32 h 291"/>
                  <a:gd name="T48" fmla="*/ 155 w 315"/>
                  <a:gd name="T49" fmla="*/ 19 h 291"/>
                  <a:gd name="T50" fmla="*/ 161 w 315"/>
                  <a:gd name="T51" fmla="*/ 11 h 291"/>
                  <a:gd name="T52" fmla="*/ 168 w 315"/>
                  <a:gd name="T53" fmla="*/ 6 h 291"/>
                  <a:gd name="T54" fmla="*/ 174 w 315"/>
                  <a:gd name="T55" fmla="*/ 0 h 291"/>
                  <a:gd name="T56" fmla="*/ 180 w 315"/>
                  <a:gd name="T57" fmla="*/ 0 h 291"/>
                  <a:gd name="T58" fmla="*/ 187 w 315"/>
                  <a:gd name="T59" fmla="*/ 0 h 291"/>
                  <a:gd name="T60" fmla="*/ 193 w 315"/>
                  <a:gd name="T61" fmla="*/ 6 h 291"/>
                  <a:gd name="T62" fmla="*/ 200 w 315"/>
                  <a:gd name="T63" fmla="*/ 13 h 291"/>
                  <a:gd name="T64" fmla="*/ 206 w 315"/>
                  <a:gd name="T65" fmla="*/ 24 h 291"/>
                  <a:gd name="T66" fmla="*/ 213 w 315"/>
                  <a:gd name="T67" fmla="*/ 34 h 291"/>
                  <a:gd name="T68" fmla="*/ 219 w 315"/>
                  <a:gd name="T69" fmla="*/ 48 h 291"/>
                  <a:gd name="T70" fmla="*/ 226 w 315"/>
                  <a:gd name="T71" fmla="*/ 64 h 291"/>
                  <a:gd name="T72" fmla="*/ 232 w 315"/>
                  <a:gd name="T73" fmla="*/ 80 h 291"/>
                  <a:gd name="T74" fmla="*/ 238 w 315"/>
                  <a:gd name="T75" fmla="*/ 98 h 291"/>
                  <a:gd name="T76" fmla="*/ 245 w 315"/>
                  <a:gd name="T77" fmla="*/ 117 h 291"/>
                  <a:gd name="T78" fmla="*/ 251 w 315"/>
                  <a:gd name="T79" fmla="*/ 136 h 291"/>
                  <a:gd name="T80" fmla="*/ 258 w 315"/>
                  <a:gd name="T81" fmla="*/ 155 h 291"/>
                  <a:gd name="T82" fmla="*/ 264 w 315"/>
                  <a:gd name="T83" fmla="*/ 174 h 291"/>
                  <a:gd name="T84" fmla="*/ 271 w 315"/>
                  <a:gd name="T85" fmla="*/ 192 h 291"/>
                  <a:gd name="T86" fmla="*/ 277 w 315"/>
                  <a:gd name="T87" fmla="*/ 210 h 291"/>
                  <a:gd name="T88" fmla="*/ 283 w 315"/>
                  <a:gd name="T89" fmla="*/ 226 h 291"/>
                  <a:gd name="T90" fmla="*/ 290 w 315"/>
                  <a:gd name="T91" fmla="*/ 241 h 291"/>
                  <a:gd name="T92" fmla="*/ 296 w 315"/>
                  <a:gd name="T93" fmla="*/ 254 h 291"/>
                  <a:gd name="T94" fmla="*/ 303 w 315"/>
                  <a:gd name="T95" fmla="*/ 263 h 291"/>
                  <a:gd name="T96" fmla="*/ 309 w 315"/>
                  <a:gd name="T97" fmla="*/ 270 h 291"/>
                  <a:gd name="T98" fmla="*/ 315 w 315"/>
                  <a:gd name="T99" fmla="*/ 275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291">
                    <a:moveTo>
                      <a:pt x="0" y="284"/>
                    </a:moveTo>
                    <a:lnTo>
                      <a:pt x="7" y="287"/>
                    </a:lnTo>
                    <a:lnTo>
                      <a:pt x="13" y="290"/>
                    </a:lnTo>
                    <a:lnTo>
                      <a:pt x="20" y="291"/>
                    </a:lnTo>
                    <a:lnTo>
                      <a:pt x="26" y="291"/>
                    </a:lnTo>
                    <a:lnTo>
                      <a:pt x="33" y="290"/>
                    </a:lnTo>
                    <a:lnTo>
                      <a:pt x="39" y="288"/>
                    </a:lnTo>
                    <a:lnTo>
                      <a:pt x="45" y="285"/>
                    </a:lnTo>
                    <a:lnTo>
                      <a:pt x="52" y="280"/>
                    </a:lnTo>
                    <a:lnTo>
                      <a:pt x="58" y="273"/>
                    </a:lnTo>
                    <a:lnTo>
                      <a:pt x="65" y="263"/>
                    </a:lnTo>
                    <a:lnTo>
                      <a:pt x="71" y="250"/>
                    </a:lnTo>
                    <a:lnTo>
                      <a:pt x="77" y="234"/>
                    </a:lnTo>
                    <a:lnTo>
                      <a:pt x="84" y="217"/>
                    </a:lnTo>
                    <a:lnTo>
                      <a:pt x="90" y="198"/>
                    </a:lnTo>
                    <a:lnTo>
                      <a:pt x="97" y="178"/>
                    </a:lnTo>
                    <a:lnTo>
                      <a:pt x="103" y="157"/>
                    </a:lnTo>
                    <a:lnTo>
                      <a:pt x="110" y="137"/>
                    </a:lnTo>
                    <a:lnTo>
                      <a:pt x="116" y="116"/>
                    </a:lnTo>
                    <a:lnTo>
                      <a:pt x="123" y="97"/>
                    </a:lnTo>
                    <a:lnTo>
                      <a:pt x="129" y="78"/>
                    </a:lnTo>
                    <a:lnTo>
                      <a:pt x="136" y="61"/>
                    </a:lnTo>
                    <a:lnTo>
                      <a:pt x="142" y="45"/>
                    </a:lnTo>
                    <a:lnTo>
                      <a:pt x="148" y="32"/>
                    </a:lnTo>
                    <a:lnTo>
                      <a:pt x="155" y="19"/>
                    </a:lnTo>
                    <a:lnTo>
                      <a:pt x="161" y="11"/>
                    </a:lnTo>
                    <a:lnTo>
                      <a:pt x="168" y="6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7" y="0"/>
                    </a:lnTo>
                    <a:lnTo>
                      <a:pt x="193" y="6"/>
                    </a:lnTo>
                    <a:lnTo>
                      <a:pt x="200" y="13"/>
                    </a:lnTo>
                    <a:lnTo>
                      <a:pt x="206" y="24"/>
                    </a:lnTo>
                    <a:lnTo>
                      <a:pt x="213" y="34"/>
                    </a:lnTo>
                    <a:lnTo>
                      <a:pt x="219" y="48"/>
                    </a:lnTo>
                    <a:lnTo>
                      <a:pt x="226" y="64"/>
                    </a:lnTo>
                    <a:lnTo>
                      <a:pt x="232" y="80"/>
                    </a:lnTo>
                    <a:lnTo>
                      <a:pt x="238" y="98"/>
                    </a:lnTo>
                    <a:lnTo>
                      <a:pt x="245" y="117"/>
                    </a:lnTo>
                    <a:lnTo>
                      <a:pt x="251" y="136"/>
                    </a:lnTo>
                    <a:lnTo>
                      <a:pt x="258" y="155"/>
                    </a:lnTo>
                    <a:lnTo>
                      <a:pt x="264" y="174"/>
                    </a:lnTo>
                    <a:lnTo>
                      <a:pt x="271" y="192"/>
                    </a:lnTo>
                    <a:lnTo>
                      <a:pt x="277" y="210"/>
                    </a:lnTo>
                    <a:lnTo>
                      <a:pt x="283" y="226"/>
                    </a:lnTo>
                    <a:lnTo>
                      <a:pt x="290" y="241"/>
                    </a:lnTo>
                    <a:lnTo>
                      <a:pt x="296" y="254"/>
                    </a:lnTo>
                    <a:lnTo>
                      <a:pt x="303" y="263"/>
                    </a:lnTo>
                    <a:lnTo>
                      <a:pt x="309" y="270"/>
                    </a:lnTo>
                    <a:lnTo>
                      <a:pt x="315" y="275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48" name="Freeform 679"/>
              <p:cNvSpPr>
                <a:spLocks/>
              </p:cNvSpPr>
              <p:nvPr/>
            </p:nvSpPr>
            <p:spPr bwMode="auto">
              <a:xfrm>
                <a:off x="7936750" y="3268200"/>
                <a:ext cx="431165" cy="21584"/>
              </a:xfrm>
              <a:custGeom>
                <a:avLst/>
                <a:gdLst>
                  <a:gd name="T0" fmla="*/ 0 w 316"/>
                  <a:gd name="T1" fmla="*/ 0 h 16"/>
                  <a:gd name="T2" fmla="*/ 7 w 316"/>
                  <a:gd name="T3" fmla="*/ 4 h 16"/>
                  <a:gd name="T4" fmla="*/ 13 w 316"/>
                  <a:gd name="T5" fmla="*/ 7 h 16"/>
                  <a:gd name="T6" fmla="*/ 20 w 316"/>
                  <a:gd name="T7" fmla="*/ 9 h 16"/>
                  <a:gd name="T8" fmla="*/ 26 w 316"/>
                  <a:gd name="T9" fmla="*/ 11 h 16"/>
                  <a:gd name="T10" fmla="*/ 33 w 316"/>
                  <a:gd name="T11" fmla="*/ 12 h 16"/>
                  <a:gd name="T12" fmla="*/ 39 w 316"/>
                  <a:gd name="T13" fmla="*/ 13 h 16"/>
                  <a:gd name="T14" fmla="*/ 46 w 316"/>
                  <a:gd name="T15" fmla="*/ 14 h 16"/>
                  <a:gd name="T16" fmla="*/ 52 w 316"/>
                  <a:gd name="T17" fmla="*/ 14 h 16"/>
                  <a:gd name="T18" fmla="*/ 59 w 316"/>
                  <a:gd name="T19" fmla="*/ 15 h 16"/>
                  <a:gd name="T20" fmla="*/ 65 w 316"/>
                  <a:gd name="T21" fmla="*/ 15 h 16"/>
                  <a:gd name="T22" fmla="*/ 71 w 316"/>
                  <a:gd name="T23" fmla="*/ 16 h 16"/>
                  <a:gd name="T24" fmla="*/ 78 w 316"/>
                  <a:gd name="T25" fmla="*/ 16 h 16"/>
                  <a:gd name="T26" fmla="*/ 84 w 316"/>
                  <a:gd name="T27" fmla="*/ 16 h 16"/>
                  <a:gd name="T28" fmla="*/ 91 w 316"/>
                  <a:gd name="T29" fmla="*/ 16 h 16"/>
                  <a:gd name="T30" fmla="*/ 97 w 316"/>
                  <a:gd name="T31" fmla="*/ 16 h 16"/>
                  <a:gd name="T32" fmla="*/ 103 w 316"/>
                  <a:gd name="T33" fmla="*/ 16 h 16"/>
                  <a:gd name="T34" fmla="*/ 110 w 316"/>
                  <a:gd name="T35" fmla="*/ 16 h 16"/>
                  <a:gd name="T36" fmla="*/ 116 w 316"/>
                  <a:gd name="T37" fmla="*/ 16 h 16"/>
                  <a:gd name="T38" fmla="*/ 123 w 316"/>
                  <a:gd name="T39" fmla="*/ 16 h 16"/>
                  <a:gd name="T40" fmla="*/ 129 w 316"/>
                  <a:gd name="T41" fmla="*/ 16 h 16"/>
                  <a:gd name="T42" fmla="*/ 136 w 316"/>
                  <a:gd name="T43" fmla="*/ 16 h 16"/>
                  <a:gd name="T44" fmla="*/ 142 w 316"/>
                  <a:gd name="T45" fmla="*/ 16 h 16"/>
                  <a:gd name="T46" fmla="*/ 149 w 316"/>
                  <a:gd name="T47" fmla="*/ 16 h 16"/>
                  <a:gd name="T48" fmla="*/ 155 w 316"/>
                  <a:gd name="T49" fmla="*/ 16 h 16"/>
                  <a:gd name="T50" fmla="*/ 162 w 316"/>
                  <a:gd name="T51" fmla="*/ 16 h 16"/>
                  <a:gd name="T52" fmla="*/ 168 w 316"/>
                  <a:gd name="T53" fmla="*/ 16 h 16"/>
                  <a:gd name="T54" fmla="*/ 174 w 316"/>
                  <a:gd name="T55" fmla="*/ 16 h 16"/>
                  <a:gd name="T56" fmla="*/ 181 w 316"/>
                  <a:gd name="T57" fmla="*/ 16 h 16"/>
                  <a:gd name="T58" fmla="*/ 187 w 316"/>
                  <a:gd name="T59" fmla="*/ 16 h 16"/>
                  <a:gd name="T60" fmla="*/ 194 w 316"/>
                  <a:gd name="T61" fmla="*/ 16 h 16"/>
                  <a:gd name="T62" fmla="*/ 200 w 316"/>
                  <a:gd name="T63" fmla="*/ 16 h 16"/>
                  <a:gd name="T64" fmla="*/ 206 w 316"/>
                  <a:gd name="T65" fmla="*/ 16 h 16"/>
                  <a:gd name="T66" fmla="*/ 213 w 316"/>
                  <a:gd name="T67" fmla="*/ 16 h 16"/>
                  <a:gd name="T68" fmla="*/ 219 w 316"/>
                  <a:gd name="T69" fmla="*/ 16 h 16"/>
                  <a:gd name="T70" fmla="*/ 226 w 316"/>
                  <a:gd name="T71" fmla="*/ 16 h 16"/>
                  <a:gd name="T72" fmla="*/ 232 w 316"/>
                  <a:gd name="T73" fmla="*/ 16 h 16"/>
                  <a:gd name="T74" fmla="*/ 239 w 316"/>
                  <a:gd name="T75" fmla="*/ 16 h 16"/>
                  <a:gd name="T76" fmla="*/ 245 w 316"/>
                  <a:gd name="T77" fmla="*/ 16 h 16"/>
                  <a:gd name="T78" fmla="*/ 252 w 316"/>
                  <a:gd name="T79" fmla="*/ 16 h 16"/>
                  <a:gd name="T80" fmla="*/ 258 w 316"/>
                  <a:gd name="T81" fmla="*/ 16 h 16"/>
                  <a:gd name="T82" fmla="*/ 265 w 316"/>
                  <a:gd name="T83" fmla="*/ 16 h 16"/>
                  <a:gd name="T84" fmla="*/ 271 w 316"/>
                  <a:gd name="T85" fmla="*/ 16 h 16"/>
                  <a:gd name="T86" fmla="*/ 277 w 316"/>
                  <a:gd name="T87" fmla="*/ 16 h 16"/>
                  <a:gd name="T88" fmla="*/ 284 w 316"/>
                  <a:gd name="T89" fmla="*/ 16 h 16"/>
                  <a:gd name="T90" fmla="*/ 290 w 316"/>
                  <a:gd name="T91" fmla="*/ 16 h 16"/>
                  <a:gd name="T92" fmla="*/ 297 w 316"/>
                  <a:gd name="T93" fmla="*/ 16 h 16"/>
                  <a:gd name="T94" fmla="*/ 303 w 316"/>
                  <a:gd name="T95" fmla="*/ 16 h 16"/>
                  <a:gd name="T96" fmla="*/ 309 w 316"/>
                  <a:gd name="T97" fmla="*/ 16 h 16"/>
                  <a:gd name="T98" fmla="*/ 316 w 316"/>
                  <a:gd name="T9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6" h="16">
                    <a:moveTo>
                      <a:pt x="0" y="0"/>
                    </a:moveTo>
                    <a:lnTo>
                      <a:pt x="7" y="4"/>
                    </a:lnTo>
                    <a:lnTo>
                      <a:pt x="13" y="7"/>
                    </a:lnTo>
                    <a:lnTo>
                      <a:pt x="20" y="9"/>
                    </a:lnTo>
                    <a:lnTo>
                      <a:pt x="26" y="11"/>
                    </a:lnTo>
                    <a:lnTo>
                      <a:pt x="33" y="12"/>
                    </a:lnTo>
                    <a:lnTo>
                      <a:pt x="39" y="13"/>
                    </a:lnTo>
                    <a:lnTo>
                      <a:pt x="46" y="14"/>
                    </a:lnTo>
                    <a:lnTo>
                      <a:pt x="52" y="14"/>
                    </a:lnTo>
                    <a:lnTo>
                      <a:pt x="59" y="15"/>
                    </a:lnTo>
                    <a:lnTo>
                      <a:pt x="65" y="15"/>
                    </a:lnTo>
                    <a:lnTo>
                      <a:pt x="71" y="16"/>
                    </a:lnTo>
                    <a:lnTo>
                      <a:pt x="78" y="16"/>
                    </a:lnTo>
                    <a:lnTo>
                      <a:pt x="84" y="16"/>
                    </a:lnTo>
                    <a:lnTo>
                      <a:pt x="91" y="16"/>
                    </a:lnTo>
                    <a:lnTo>
                      <a:pt x="97" y="16"/>
                    </a:lnTo>
                    <a:lnTo>
                      <a:pt x="103" y="16"/>
                    </a:lnTo>
                    <a:lnTo>
                      <a:pt x="110" y="16"/>
                    </a:lnTo>
                    <a:lnTo>
                      <a:pt x="116" y="16"/>
                    </a:lnTo>
                    <a:lnTo>
                      <a:pt x="123" y="16"/>
                    </a:lnTo>
                    <a:lnTo>
                      <a:pt x="129" y="16"/>
                    </a:lnTo>
                    <a:lnTo>
                      <a:pt x="136" y="16"/>
                    </a:lnTo>
                    <a:lnTo>
                      <a:pt x="142" y="16"/>
                    </a:lnTo>
                    <a:lnTo>
                      <a:pt x="149" y="16"/>
                    </a:lnTo>
                    <a:lnTo>
                      <a:pt x="155" y="16"/>
                    </a:lnTo>
                    <a:lnTo>
                      <a:pt x="162" y="16"/>
                    </a:lnTo>
                    <a:lnTo>
                      <a:pt x="168" y="16"/>
                    </a:lnTo>
                    <a:lnTo>
                      <a:pt x="174" y="16"/>
                    </a:lnTo>
                    <a:lnTo>
                      <a:pt x="181" y="16"/>
                    </a:lnTo>
                    <a:lnTo>
                      <a:pt x="187" y="16"/>
                    </a:lnTo>
                    <a:lnTo>
                      <a:pt x="194" y="16"/>
                    </a:lnTo>
                    <a:lnTo>
                      <a:pt x="200" y="16"/>
                    </a:lnTo>
                    <a:lnTo>
                      <a:pt x="206" y="16"/>
                    </a:lnTo>
                    <a:lnTo>
                      <a:pt x="213" y="16"/>
                    </a:lnTo>
                    <a:lnTo>
                      <a:pt x="219" y="16"/>
                    </a:lnTo>
                    <a:lnTo>
                      <a:pt x="226" y="16"/>
                    </a:lnTo>
                    <a:lnTo>
                      <a:pt x="232" y="16"/>
                    </a:lnTo>
                    <a:lnTo>
                      <a:pt x="239" y="16"/>
                    </a:lnTo>
                    <a:lnTo>
                      <a:pt x="245" y="16"/>
                    </a:lnTo>
                    <a:lnTo>
                      <a:pt x="252" y="16"/>
                    </a:lnTo>
                    <a:lnTo>
                      <a:pt x="258" y="16"/>
                    </a:lnTo>
                    <a:lnTo>
                      <a:pt x="265" y="16"/>
                    </a:lnTo>
                    <a:lnTo>
                      <a:pt x="271" y="16"/>
                    </a:lnTo>
                    <a:lnTo>
                      <a:pt x="277" y="16"/>
                    </a:lnTo>
                    <a:lnTo>
                      <a:pt x="284" y="16"/>
                    </a:lnTo>
                    <a:lnTo>
                      <a:pt x="290" y="16"/>
                    </a:lnTo>
                    <a:lnTo>
                      <a:pt x="297" y="16"/>
                    </a:lnTo>
                    <a:lnTo>
                      <a:pt x="303" y="16"/>
                    </a:lnTo>
                    <a:lnTo>
                      <a:pt x="309" y="16"/>
                    </a:lnTo>
                    <a:lnTo>
                      <a:pt x="316" y="16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49" name="Freeform 680"/>
              <p:cNvSpPr>
                <a:spLocks/>
              </p:cNvSpPr>
              <p:nvPr/>
            </p:nvSpPr>
            <p:spPr bwMode="auto">
              <a:xfrm>
                <a:off x="8367915" y="3289784"/>
                <a:ext cx="367037" cy="0"/>
              </a:xfrm>
              <a:custGeom>
                <a:avLst/>
                <a:gdLst>
                  <a:gd name="T0" fmla="*/ 0 w 269"/>
                  <a:gd name="T1" fmla="*/ 6 w 269"/>
                  <a:gd name="T2" fmla="*/ 13 w 269"/>
                  <a:gd name="T3" fmla="*/ 19 w 269"/>
                  <a:gd name="T4" fmla="*/ 25 w 269"/>
                  <a:gd name="T5" fmla="*/ 32 w 269"/>
                  <a:gd name="T6" fmla="*/ 38 w 269"/>
                  <a:gd name="T7" fmla="*/ 45 w 269"/>
                  <a:gd name="T8" fmla="*/ 51 w 269"/>
                  <a:gd name="T9" fmla="*/ 58 w 269"/>
                  <a:gd name="T10" fmla="*/ 64 w 269"/>
                  <a:gd name="T11" fmla="*/ 71 w 269"/>
                  <a:gd name="T12" fmla="*/ 77 w 269"/>
                  <a:gd name="T13" fmla="*/ 84 w 269"/>
                  <a:gd name="T14" fmla="*/ 90 w 269"/>
                  <a:gd name="T15" fmla="*/ 96 w 269"/>
                  <a:gd name="T16" fmla="*/ 103 w 269"/>
                  <a:gd name="T17" fmla="*/ 109 w 269"/>
                  <a:gd name="T18" fmla="*/ 116 w 269"/>
                  <a:gd name="T19" fmla="*/ 122 w 269"/>
                  <a:gd name="T20" fmla="*/ 128 w 269"/>
                  <a:gd name="T21" fmla="*/ 135 w 269"/>
                  <a:gd name="T22" fmla="*/ 141 w 269"/>
                  <a:gd name="T23" fmla="*/ 148 w 269"/>
                  <a:gd name="T24" fmla="*/ 154 w 269"/>
                  <a:gd name="T25" fmla="*/ 161 w 269"/>
                  <a:gd name="T26" fmla="*/ 167 w 269"/>
                  <a:gd name="T27" fmla="*/ 174 w 269"/>
                  <a:gd name="T28" fmla="*/ 180 w 269"/>
                  <a:gd name="T29" fmla="*/ 187 w 269"/>
                  <a:gd name="T30" fmla="*/ 193 w 269"/>
                  <a:gd name="T31" fmla="*/ 199 w 269"/>
                  <a:gd name="T32" fmla="*/ 206 w 269"/>
                  <a:gd name="T33" fmla="*/ 212 w 269"/>
                  <a:gd name="T34" fmla="*/ 219 w 269"/>
                  <a:gd name="T35" fmla="*/ 225 w 269"/>
                  <a:gd name="T36" fmla="*/ 231 w 269"/>
                  <a:gd name="T37" fmla="*/ 238 w 269"/>
                  <a:gd name="T38" fmla="*/ 244 w 269"/>
                  <a:gd name="T39" fmla="*/ 251 w 269"/>
                  <a:gd name="T40" fmla="*/ 257 w 269"/>
                  <a:gd name="T41" fmla="*/ 264 w 269"/>
                  <a:gd name="T42" fmla="*/ 269 w 26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  <a:cxn ang="0">
                    <a:pos x="T27" y="0"/>
                  </a:cxn>
                  <a:cxn ang="0">
                    <a:pos x="T28" y="0"/>
                  </a:cxn>
                  <a:cxn ang="0">
                    <a:pos x="T29" y="0"/>
                  </a:cxn>
                  <a:cxn ang="0">
                    <a:pos x="T30" y="0"/>
                  </a:cxn>
                  <a:cxn ang="0">
                    <a:pos x="T31" y="0"/>
                  </a:cxn>
                  <a:cxn ang="0">
                    <a:pos x="T32" y="0"/>
                  </a:cxn>
                  <a:cxn ang="0">
                    <a:pos x="T33" y="0"/>
                  </a:cxn>
                  <a:cxn ang="0">
                    <a:pos x="T34" y="0"/>
                  </a:cxn>
                  <a:cxn ang="0">
                    <a:pos x="T35" y="0"/>
                  </a:cxn>
                  <a:cxn ang="0">
                    <a:pos x="T36" y="0"/>
                  </a:cxn>
                  <a:cxn ang="0">
                    <a:pos x="T37" y="0"/>
                  </a:cxn>
                  <a:cxn ang="0">
                    <a:pos x="T38" y="0"/>
                  </a:cxn>
                  <a:cxn ang="0">
                    <a:pos x="T39" y="0"/>
                  </a:cxn>
                  <a:cxn ang="0">
                    <a:pos x="T40" y="0"/>
                  </a:cxn>
                  <a:cxn ang="0">
                    <a:pos x="T41" y="0"/>
                  </a:cxn>
                  <a:cxn ang="0">
                    <a:pos x="T42" y="0"/>
                  </a:cxn>
                </a:cxnLst>
                <a:rect l="0" t="0" r="r" b="b"/>
                <a:pathLst>
                  <a:path w="269">
                    <a:moveTo>
                      <a:pt x="0" y="0"/>
                    </a:moveTo>
                    <a:lnTo>
                      <a:pt x="6" y="0"/>
                    </a:lnTo>
                    <a:lnTo>
                      <a:pt x="13" y="0"/>
                    </a:lnTo>
                    <a:lnTo>
                      <a:pt x="19" y="0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45" y="0"/>
                    </a:lnTo>
                    <a:lnTo>
                      <a:pt x="51" y="0"/>
                    </a:lnTo>
                    <a:lnTo>
                      <a:pt x="58" y="0"/>
                    </a:lnTo>
                    <a:lnTo>
                      <a:pt x="64" y="0"/>
                    </a:lnTo>
                    <a:lnTo>
                      <a:pt x="71" y="0"/>
                    </a:lnTo>
                    <a:lnTo>
                      <a:pt x="77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103" y="0"/>
                    </a:lnTo>
                    <a:lnTo>
                      <a:pt x="109" y="0"/>
                    </a:lnTo>
                    <a:lnTo>
                      <a:pt x="116" y="0"/>
                    </a:lnTo>
                    <a:lnTo>
                      <a:pt x="122" y="0"/>
                    </a:lnTo>
                    <a:lnTo>
                      <a:pt x="128" y="0"/>
                    </a:lnTo>
                    <a:lnTo>
                      <a:pt x="135" y="0"/>
                    </a:lnTo>
                    <a:lnTo>
                      <a:pt x="141" y="0"/>
                    </a:lnTo>
                    <a:lnTo>
                      <a:pt x="148" y="0"/>
                    </a:lnTo>
                    <a:lnTo>
                      <a:pt x="154" y="0"/>
                    </a:lnTo>
                    <a:lnTo>
                      <a:pt x="161" y="0"/>
                    </a:lnTo>
                    <a:lnTo>
                      <a:pt x="167" y="0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7" y="0"/>
                    </a:lnTo>
                    <a:lnTo>
                      <a:pt x="193" y="0"/>
                    </a:lnTo>
                    <a:lnTo>
                      <a:pt x="199" y="0"/>
                    </a:lnTo>
                    <a:lnTo>
                      <a:pt x="206" y="0"/>
                    </a:lnTo>
                    <a:lnTo>
                      <a:pt x="212" y="0"/>
                    </a:lnTo>
                    <a:lnTo>
                      <a:pt x="219" y="0"/>
                    </a:lnTo>
                    <a:lnTo>
                      <a:pt x="225" y="0"/>
                    </a:lnTo>
                    <a:lnTo>
                      <a:pt x="231" y="0"/>
                    </a:lnTo>
                    <a:lnTo>
                      <a:pt x="238" y="0"/>
                    </a:lnTo>
                    <a:lnTo>
                      <a:pt x="244" y="0"/>
                    </a:lnTo>
                    <a:lnTo>
                      <a:pt x="251" y="0"/>
                    </a:lnTo>
                    <a:lnTo>
                      <a:pt x="257" y="0"/>
                    </a:lnTo>
                    <a:lnTo>
                      <a:pt x="264" y="0"/>
                    </a:lnTo>
                    <a:lnTo>
                      <a:pt x="269" y="0"/>
                    </a:lnTo>
                  </a:path>
                </a:pathLst>
              </a:custGeom>
              <a:noFill/>
              <a:ln w="9525" cap="flat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50" name="Freeform 681"/>
              <p:cNvSpPr>
                <a:spLocks noEditPoints="1"/>
              </p:cNvSpPr>
              <p:nvPr/>
            </p:nvSpPr>
            <p:spPr bwMode="auto">
              <a:xfrm>
                <a:off x="6221639" y="2887785"/>
                <a:ext cx="2513312" cy="414140"/>
              </a:xfrm>
              <a:custGeom>
                <a:avLst/>
                <a:gdLst>
                  <a:gd name="T0" fmla="*/ 138 w 1842"/>
                  <a:gd name="T1" fmla="*/ 307 h 307"/>
                  <a:gd name="T2" fmla="*/ 125 w 1842"/>
                  <a:gd name="T3" fmla="*/ 291 h 307"/>
                  <a:gd name="T4" fmla="*/ 202 w 1842"/>
                  <a:gd name="T5" fmla="*/ 307 h 307"/>
                  <a:gd name="T6" fmla="*/ 247 w 1842"/>
                  <a:gd name="T7" fmla="*/ 307 h 307"/>
                  <a:gd name="T8" fmla="*/ 221 w 1842"/>
                  <a:gd name="T9" fmla="*/ 291 h 307"/>
                  <a:gd name="T10" fmla="*/ 305 w 1842"/>
                  <a:gd name="T11" fmla="*/ 307 h 307"/>
                  <a:gd name="T12" fmla="*/ 349 w 1842"/>
                  <a:gd name="T13" fmla="*/ 307 h 307"/>
                  <a:gd name="T14" fmla="*/ 312 w 1842"/>
                  <a:gd name="T15" fmla="*/ 291 h 307"/>
                  <a:gd name="T16" fmla="*/ 415 w 1842"/>
                  <a:gd name="T17" fmla="*/ 307 h 307"/>
                  <a:gd name="T18" fmla="*/ 449 w 1842"/>
                  <a:gd name="T19" fmla="*/ 291 h 307"/>
                  <a:gd name="T20" fmla="*/ 408 w 1842"/>
                  <a:gd name="T21" fmla="*/ 291 h 307"/>
                  <a:gd name="T22" fmla="*/ 518 w 1842"/>
                  <a:gd name="T23" fmla="*/ 307 h 307"/>
                  <a:gd name="T24" fmla="*/ 543 w 1842"/>
                  <a:gd name="T25" fmla="*/ 291 h 307"/>
                  <a:gd name="T26" fmla="*/ 499 w 1842"/>
                  <a:gd name="T27" fmla="*/ 291 h 307"/>
                  <a:gd name="T28" fmla="*/ 627 w 1842"/>
                  <a:gd name="T29" fmla="*/ 307 h 307"/>
                  <a:gd name="T30" fmla="*/ 640 w 1842"/>
                  <a:gd name="T31" fmla="*/ 291 h 307"/>
                  <a:gd name="T32" fmla="*/ 599 w 1842"/>
                  <a:gd name="T33" fmla="*/ 291 h 307"/>
                  <a:gd name="T34" fmla="*/ 730 w 1842"/>
                  <a:gd name="T35" fmla="*/ 307 h 307"/>
                  <a:gd name="T36" fmla="*/ 730 w 1842"/>
                  <a:gd name="T37" fmla="*/ 291 h 307"/>
                  <a:gd name="T38" fmla="*/ 799 w 1842"/>
                  <a:gd name="T39" fmla="*/ 307 h 307"/>
                  <a:gd name="T40" fmla="*/ 839 w 1842"/>
                  <a:gd name="T41" fmla="*/ 307 h 307"/>
                  <a:gd name="T42" fmla="*/ 826 w 1842"/>
                  <a:gd name="T43" fmla="*/ 291 h 307"/>
                  <a:gd name="T44" fmla="*/ 899 w 1842"/>
                  <a:gd name="T45" fmla="*/ 307 h 307"/>
                  <a:gd name="T46" fmla="*/ 942 w 1842"/>
                  <a:gd name="T47" fmla="*/ 307 h 307"/>
                  <a:gd name="T48" fmla="*/ 916 w 1842"/>
                  <a:gd name="T49" fmla="*/ 291 h 307"/>
                  <a:gd name="T50" fmla="*/ 1007 w 1842"/>
                  <a:gd name="T51" fmla="*/ 307 h 307"/>
                  <a:gd name="T52" fmla="*/ 1049 w 1842"/>
                  <a:gd name="T53" fmla="*/ 307 h 307"/>
                  <a:gd name="T54" fmla="*/ 1013 w 1842"/>
                  <a:gd name="T55" fmla="*/ 291 h 307"/>
                  <a:gd name="T56" fmla="*/ 1110 w 1842"/>
                  <a:gd name="T57" fmla="*/ 307 h 307"/>
                  <a:gd name="T58" fmla="*/ 1148 w 1842"/>
                  <a:gd name="T59" fmla="*/ 291 h 307"/>
                  <a:gd name="T60" fmla="*/ 1103 w 1842"/>
                  <a:gd name="T61" fmla="*/ 291 h 307"/>
                  <a:gd name="T62" fmla="*/ 1219 w 1842"/>
                  <a:gd name="T63" fmla="*/ 307 h 307"/>
                  <a:gd name="T64" fmla="*/ 1244 w 1842"/>
                  <a:gd name="T65" fmla="*/ 290 h 307"/>
                  <a:gd name="T66" fmla="*/ 1200 w 1842"/>
                  <a:gd name="T67" fmla="*/ 291 h 307"/>
                  <a:gd name="T68" fmla="*/ 1315 w 1842"/>
                  <a:gd name="T69" fmla="*/ 286 h 307"/>
                  <a:gd name="T70" fmla="*/ 1323 w 1842"/>
                  <a:gd name="T71" fmla="*/ 247 h 307"/>
                  <a:gd name="T72" fmla="*/ 1310 w 1842"/>
                  <a:gd name="T73" fmla="*/ 268 h 307"/>
                  <a:gd name="T74" fmla="*/ 1293 w 1842"/>
                  <a:gd name="T75" fmla="*/ 280 h 307"/>
                  <a:gd name="T76" fmla="*/ 1365 w 1842"/>
                  <a:gd name="T77" fmla="*/ 158 h 307"/>
                  <a:gd name="T78" fmla="*/ 1407 w 1842"/>
                  <a:gd name="T79" fmla="*/ 108 h 307"/>
                  <a:gd name="T80" fmla="*/ 1392 w 1842"/>
                  <a:gd name="T81" fmla="*/ 101 h 307"/>
                  <a:gd name="T82" fmla="*/ 1462 w 1842"/>
                  <a:gd name="T83" fmla="*/ 24 h 307"/>
                  <a:gd name="T84" fmla="*/ 1470 w 1842"/>
                  <a:gd name="T85" fmla="*/ 11 h 307"/>
                  <a:gd name="T86" fmla="*/ 1483 w 1842"/>
                  <a:gd name="T87" fmla="*/ 16 h 307"/>
                  <a:gd name="T88" fmla="*/ 1468 w 1842"/>
                  <a:gd name="T89" fmla="*/ 2 h 307"/>
                  <a:gd name="T90" fmla="*/ 1445 w 1842"/>
                  <a:gd name="T91" fmla="*/ 18 h 307"/>
                  <a:gd name="T92" fmla="*/ 1546 w 1842"/>
                  <a:gd name="T93" fmla="*/ 72 h 307"/>
                  <a:gd name="T94" fmla="*/ 1534 w 1842"/>
                  <a:gd name="T95" fmla="*/ 29 h 307"/>
                  <a:gd name="T96" fmla="*/ 1602 w 1842"/>
                  <a:gd name="T97" fmla="*/ 164 h 307"/>
                  <a:gd name="T98" fmla="*/ 1577 w 1842"/>
                  <a:gd name="T99" fmla="*/ 121 h 307"/>
                  <a:gd name="T100" fmla="*/ 1657 w 1842"/>
                  <a:gd name="T101" fmla="*/ 248 h 307"/>
                  <a:gd name="T102" fmla="*/ 1642 w 1842"/>
                  <a:gd name="T103" fmla="*/ 198 h 307"/>
                  <a:gd name="T104" fmla="*/ 1711 w 1842"/>
                  <a:gd name="T105" fmla="*/ 297 h 307"/>
                  <a:gd name="T106" fmla="*/ 1744 w 1842"/>
                  <a:gd name="T107" fmla="*/ 305 h 307"/>
                  <a:gd name="T108" fmla="*/ 1723 w 1842"/>
                  <a:gd name="T109" fmla="*/ 284 h 307"/>
                  <a:gd name="T110" fmla="*/ 1708 w 1842"/>
                  <a:gd name="T111" fmla="*/ 285 h 307"/>
                  <a:gd name="T112" fmla="*/ 1804 w 1842"/>
                  <a:gd name="T113" fmla="*/ 307 h 307"/>
                  <a:gd name="T114" fmla="*/ 1842 w 1842"/>
                  <a:gd name="T115" fmla="*/ 291 h 307"/>
                  <a:gd name="T116" fmla="*/ 1798 w 1842"/>
                  <a:gd name="T117" fmla="*/ 290 h 307"/>
                  <a:gd name="T118" fmla="*/ 22 w 1842"/>
                  <a:gd name="T119" fmla="*/ 307 h 307"/>
                  <a:gd name="T120" fmla="*/ 48 w 1842"/>
                  <a:gd name="T121" fmla="*/ 291 h 307"/>
                  <a:gd name="T122" fmla="*/ 3 w 1842"/>
                  <a:gd name="T123" fmla="*/ 291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842" h="307">
                    <a:moveTo>
                      <a:pt x="100" y="307"/>
                    </a:moveTo>
                    <a:lnTo>
                      <a:pt x="106" y="307"/>
                    </a:lnTo>
                    <a:lnTo>
                      <a:pt x="112" y="307"/>
                    </a:lnTo>
                    <a:lnTo>
                      <a:pt x="118" y="307"/>
                    </a:lnTo>
                    <a:lnTo>
                      <a:pt x="125" y="307"/>
                    </a:lnTo>
                    <a:lnTo>
                      <a:pt x="131" y="307"/>
                    </a:lnTo>
                    <a:lnTo>
                      <a:pt x="138" y="307"/>
                    </a:lnTo>
                    <a:lnTo>
                      <a:pt x="144" y="307"/>
                    </a:lnTo>
                    <a:lnTo>
                      <a:pt x="150" y="307"/>
                    </a:lnTo>
                    <a:lnTo>
                      <a:pt x="150" y="291"/>
                    </a:lnTo>
                    <a:lnTo>
                      <a:pt x="144" y="291"/>
                    </a:lnTo>
                    <a:lnTo>
                      <a:pt x="138" y="291"/>
                    </a:lnTo>
                    <a:lnTo>
                      <a:pt x="131" y="291"/>
                    </a:lnTo>
                    <a:lnTo>
                      <a:pt x="125" y="291"/>
                    </a:lnTo>
                    <a:lnTo>
                      <a:pt x="118" y="291"/>
                    </a:lnTo>
                    <a:lnTo>
                      <a:pt x="112" y="291"/>
                    </a:lnTo>
                    <a:lnTo>
                      <a:pt x="106" y="291"/>
                    </a:lnTo>
                    <a:lnTo>
                      <a:pt x="100" y="291"/>
                    </a:lnTo>
                    <a:lnTo>
                      <a:pt x="100" y="307"/>
                    </a:lnTo>
                    <a:close/>
                    <a:moveTo>
                      <a:pt x="200" y="307"/>
                    </a:moveTo>
                    <a:lnTo>
                      <a:pt x="202" y="307"/>
                    </a:lnTo>
                    <a:lnTo>
                      <a:pt x="209" y="307"/>
                    </a:lnTo>
                    <a:lnTo>
                      <a:pt x="215" y="307"/>
                    </a:lnTo>
                    <a:lnTo>
                      <a:pt x="221" y="307"/>
                    </a:lnTo>
                    <a:lnTo>
                      <a:pt x="228" y="307"/>
                    </a:lnTo>
                    <a:lnTo>
                      <a:pt x="234" y="307"/>
                    </a:lnTo>
                    <a:lnTo>
                      <a:pt x="241" y="307"/>
                    </a:lnTo>
                    <a:lnTo>
                      <a:pt x="247" y="307"/>
                    </a:lnTo>
                    <a:lnTo>
                      <a:pt x="250" y="307"/>
                    </a:lnTo>
                    <a:lnTo>
                      <a:pt x="250" y="291"/>
                    </a:lnTo>
                    <a:lnTo>
                      <a:pt x="247" y="291"/>
                    </a:lnTo>
                    <a:lnTo>
                      <a:pt x="241" y="291"/>
                    </a:lnTo>
                    <a:lnTo>
                      <a:pt x="234" y="291"/>
                    </a:lnTo>
                    <a:lnTo>
                      <a:pt x="228" y="291"/>
                    </a:lnTo>
                    <a:lnTo>
                      <a:pt x="221" y="291"/>
                    </a:lnTo>
                    <a:lnTo>
                      <a:pt x="215" y="291"/>
                    </a:lnTo>
                    <a:lnTo>
                      <a:pt x="209" y="291"/>
                    </a:lnTo>
                    <a:lnTo>
                      <a:pt x="202" y="291"/>
                    </a:lnTo>
                    <a:lnTo>
                      <a:pt x="200" y="291"/>
                    </a:lnTo>
                    <a:lnTo>
                      <a:pt x="200" y="307"/>
                    </a:lnTo>
                    <a:close/>
                    <a:moveTo>
                      <a:pt x="300" y="307"/>
                    </a:moveTo>
                    <a:lnTo>
                      <a:pt x="305" y="307"/>
                    </a:lnTo>
                    <a:lnTo>
                      <a:pt x="312" y="307"/>
                    </a:lnTo>
                    <a:lnTo>
                      <a:pt x="318" y="307"/>
                    </a:lnTo>
                    <a:lnTo>
                      <a:pt x="325" y="307"/>
                    </a:lnTo>
                    <a:lnTo>
                      <a:pt x="331" y="307"/>
                    </a:lnTo>
                    <a:lnTo>
                      <a:pt x="337" y="307"/>
                    </a:lnTo>
                    <a:lnTo>
                      <a:pt x="344" y="307"/>
                    </a:lnTo>
                    <a:lnTo>
                      <a:pt x="349" y="307"/>
                    </a:lnTo>
                    <a:lnTo>
                      <a:pt x="349" y="291"/>
                    </a:lnTo>
                    <a:lnTo>
                      <a:pt x="344" y="291"/>
                    </a:lnTo>
                    <a:lnTo>
                      <a:pt x="337" y="291"/>
                    </a:lnTo>
                    <a:lnTo>
                      <a:pt x="331" y="291"/>
                    </a:lnTo>
                    <a:lnTo>
                      <a:pt x="325" y="291"/>
                    </a:lnTo>
                    <a:lnTo>
                      <a:pt x="318" y="291"/>
                    </a:lnTo>
                    <a:lnTo>
                      <a:pt x="312" y="291"/>
                    </a:lnTo>
                    <a:lnTo>
                      <a:pt x="305" y="291"/>
                    </a:lnTo>
                    <a:lnTo>
                      <a:pt x="300" y="291"/>
                    </a:lnTo>
                    <a:lnTo>
                      <a:pt x="300" y="307"/>
                    </a:lnTo>
                    <a:close/>
                    <a:moveTo>
                      <a:pt x="399" y="307"/>
                    </a:moveTo>
                    <a:lnTo>
                      <a:pt x="402" y="307"/>
                    </a:lnTo>
                    <a:lnTo>
                      <a:pt x="408" y="307"/>
                    </a:lnTo>
                    <a:lnTo>
                      <a:pt x="415" y="307"/>
                    </a:lnTo>
                    <a:lnTo>
                      <a:pt x="421" y="307"/>
                    </a:lnTo>
                    <a:lnTo>
                      <a:pt x="428" y="307"/>
                    </a:lnTo>
                    <a:lnTo>
                      <a:pt x="434" y="307"/>
                    </a:lnTo>
                    <a:lnTo>
                      <a:pt x="440" y="307"/>
                    </a:lnTo>
                    <a:lnTo>
                      <a:pt x="447" y="307"/>
                    </a:lnTo>
                    <a:lnTo>
                      <a:pt x="449" y="307"/>
                    </a:lnTo>
                    <a:lnTo>
                      <a:pt x="449" y="291"/>
                    </a:lnTo>
                    <a:lnTo>
                      <a:pt x="447" y="291"/>
                    </a:lnTo>
                    <a:lnTo>
                      <a:pt x="440" y="291"/>
                    </a:lnTo>
                    <a:lnTo>
                      <a:pt x="434" y="291"/>
                    </a:lnTo>
                    <a:lnTo>
                      <a:pt x="428" y="291"/>
                    </a:lnTo>
                    <a:lnTo>
                      <a:pt x="421" y="291"/>
                    </a:lnTo>
                    <a:lnTo>
                      <a:pt x="415" y="291"/>
                    </a:lnTo>
                    <a:lnTo>
                      <a:pt x="408" y="291"/>
                    </a:lnTo>
                    <a:lnTo>
                      <a:pt x="402" y="291"/>
                    </a:lnTo>
                    <a:lnTo>
                      <a:pt x="399" y="291"/>
                    </a:lnTo>
                    <a:lnTo>
                      <a:pt x="399" y="307"/>
                    </a:lnTo>
                    <a:close/>
                    <a:moveTo>
                      <a:pt x="499" y="307"/>
                    </a:moveTo>
                    <a:lnTo>
                      <a:pt x="505" y="307"/>
                    </a:lnTo>
                    <a:lnTo>
                      <a:pt x="511" y="307"/>
                    </a:lnTo>
                    <a:lnTo>
                      <a:pt x="518" y="307"/>
                    </a:lnTo>
                    <a:lnTo>
                      <a:pt x="524" y="307"/>
                    </a:lnTo>
                    <a:lnTo>
                      <a:pt x="531" y="307"/>
                    </a:lnTo>
                    <a:lnTo>
                      <a:pt x="537" y="307"/>
                    </a:lnTo>
                    <a:lnTo>
                      <a:pt x="543" y="307"/>
                    </a:lnTo>
                    <a:lnTo>
                      <a:pt x="549" y="307"/>
                    </a:lnTo>
                    <a:lnTo>
                      <a:pt x="549" y="291"/>
                    </a:lnTo>
                    <a:lnTo>
                      <a:pt x="543" y="291"/>
                    </a:lnTo>
                    <a:lnTo>
                      <a:pt x="537" y="291"/>
                    </a:lnTo>
                    <a:lnTo>
                      <a:pt x="531" y="291"/>
                    </a:lnTo>
                    <a:lnTo>
                      <a:pt x="524" y="291"/>
                    </a:lnTo>
                    <a:lnTo>
                      <a:pt x="518" y="291"/>
                    </a:lnTo>
                    <a:lnTo>
                      <a:pt x="511" y="291"/>
                    </a:lnTo>
                    <a:lnTo>
                      <a:pt x="505" y="291"/>
                    </a:lnTo>
                    <a:lnTo>
                      <a:pt x="499" y="291"/>
                    </a:lnTo>
                    <a:lnTo>
                      <a:pt x="499" y="307"/>
                    </a:lnTo>
                    <a:close/>
                    <a:moveTo>
                      <a:pt x="599" y="307"/>
                    </a:moveTo>
                    <a:lnTo>
                      <a:pt x="601" y="307"/>
                    </a:lnTo>
                    <a:lnTo>
                      <a:pt x="608" y="307"/>
                    </a:lnTo>
                    <a:lnTo>
                      <a:pt x="614" y="307"/>
                    </a:lnTo>
                    <a:lnTo>
                      <a:pt x="621" y="307"/>
                    </a:lnTo>
                    <a:lnTo>
                      <a:pt x="627" y="307"/>
                    </a:lnTo>
                    <a:lnTo>
                      <a:pt x="634" y="307"/>
                    </a:lnTo>
                    <a:lnTo>
                      <a:pt x="640" y="307"/>
                    </a:lnTo>
                    <a:lnTo>
                      <a:pt x="646" y="307"/>
                    </a:lnTo>
                    <a:lnTo>
                      <a:pt x="649" y="307"/>
                    </a:lnTo>
                    <a:lnTo>
                      <a:pt x="649" y="291"/>
                    </a:lnTo>
                    <a:lnTo>
                      <a:pt x="646" y="291"/>
                    </a:lnTo>
                    <a:lnTo>
                      <a:pt x="640" y="291"/>
                    </a:lnTo>
                    <a:lnTo>
                      <a:pt x="634" y="291"/>
                    </a:lnTo>
                    <a:lnTo>
                      <a:pt x="627" y="291"/>
                    </a:lnTo>
                    <a:lnTo>
                      <a:pt x="621" y="291"/>
                    </a:lnTo>
                    <a:lnTo>
                      <a:pt x="614" y="291"/>
                    </a:lnTo>
                    <a:lnTo>
                      <a:pt x="608" y="291"/>
                    </a:lnTo>
                    <a:lnTo>
                      <a:pt x="601" y="291"/>
                    </a:lnTo>
                    <a:lnTo>
                      <a:pt x="599" y="291"/>
                    </a:lnTo>
                    <a:lnTo>
                      <a:pt x="599" y="307"/>
                    </a:lnTo>
                    <a:close/>
                    <a:moveTo>
                      <a:pt x="699" y="307"/>
                    </a:moveTo>
                    <a:lnTo>
                      <a:pt x="704" y="307"/>
                    </a:lnTo>
                    <a:lnTo>
                      <a:pt x="711" y="307"/>
                    </a:lnTo>
                    <a:lnTo>
                      <a:pt x="717" y="307"/>
                    </a:lnTo>
                    <a:lnTo>
                      <a:pt x="724" y="307"/>
                    </a:lnTo>
                    <a:lnTo>
                      <a:pt x="730" y="307"/>
                    </a:lnTo>
                    <a:lnTo>
                      <a:pt x="737" y="307"/>
                    </a:lnTo>
                    <a:lnTo>
                      <a:pt x="743" y="307"/>
                    </a:lnTo>
                    <a:lnTo>
                      <a:pt x="749" y="307"/>
                    </a:lnTo>
                    <a:lnTo>
                      <a:pt x="749" y="291"/>
                    </a:lnTo>
                    <a:lnTo>
                      <a:pt x="743" y="291"/>
                    </a:lnTo>
                    <a:lnTo>
                      <a:pt x="737" y="291"/>
                    </a:lnTo>
                    <a:lnTo>
                      <a:pt x="730" y="291"/>
                    </a:lnTo>
                    <a:lnTo>
                      <a:pt x="724" y="291"/>
                    </a:lnTo>
                    <a:lnTo>
                      <a:pt x="717" y="291"/>
                    </a:lnTo>
                    <a:lnTo>
                      <a:pt x="711" y="291"/>
                    </a:lnTo>
                    <a:lnTo>
                      <a:pt x="704" y="291"/>
                    </a:lnTo>
                    <a:lnTo>
                      <a:pt x="699" y="291"/>
                    </a:lnTo>
                    <a:lnTo>
                      <a:pt x="699" y="307"/>
                    </a:lnTo>
                    <a:close/>
                    <a:moveTo>
                      <a:pt x="799" y="307"/>
                    </a:moveTo>
                    <a:lnTo>
                      <a:pt x="801" y="307"/>
                    </a:lnTo>
                    <a:lnTo>
                      <a:pt x="807" y="307"/>
                    </a:lnTo>
                    <a:lnTo>
                      <a:pt x="814" y="307"/>
                    </a:lnTo>
                    <a:lnTo>
                      <a:pt x="820" y="307"/>
                    </a:lnTo>
                    <a:lnTo>
                      <a:pt x="826" y="307"/>
                    </a:lnTo>
                    <a:lnTo>
                      <a:pt x="833" y="307"/>
                    </a:lnTo>
                    <a:lnTo>
                      <a:pt x="839" y="307"/>
                    </a:lnTo>
                    <a:lnTo>
                      <a:pt x="846" y="307"/>
                    </a:lnTo>
                    <a:lnTo>
                      <a:pt x="849" y="307"/>
                    </a:lnTo>
                    <a:lnTo>
                      <a:pt x="849" y="291"/>
                    </a:lnTo>
                    <a:lnTo>
                      <a:pt x="846" y="291"/>
                    </a:lnTo>
                    <a:lnTo>
                      <a:pt x="839" y="291"/>
                    </a:lnTo>
                    <a:lnTo>
                      <a:pt x="833" y="291"/>
                    </a:lnTo>
                    <a:lnTo>
                      <a:pt x="826" y="291"/>
                    </a:lnTo>
                    <a:lnTo>
                      <a:pt x="820" y="291"/>
                    </a:lnTo>
                    <a:lnTo>
                      <a:pt x="814" y="291"/>
                    </a:lnTo>
                    <a:lnTo>
                      <a:pt x="807" y="291"/>
                    </a:lnTo>
                    <a:lnTo>
                      <a:pt x="801" y="291"/>
                    </a:lnTo>
                    <a:lnTo>
                      <a:pt x="799" y="291"/>
                    </a:lnTo>
                    <a:lnTo>
                      <a:pt x="799" y="307"/>
                    </a:lnTo>
                    <a:close/>
                    <a:moveTo>
                      <a:pt x="899" y="307"/>
                    </a:moveTo>
                    <a:lnTo>
                      <a:pt x="904" y="307"/>
                    </a:lnTo>
                    <a:lnTo>
                      <a:pt x="910" y="307"/>
                    </a:lnTo>
                    <a:lnTo>
                      <a:pt x="916" y="307"/>
                    </a:lnTo>
                    <a:lnTo>
                      <a:pt x="923" y="307"/>
                    </a:lnTo>
                    <a:lnTo>
                      <a:pt x="929" y="307"/>
                    </a:lnTo>
                    <a:lnTo>
                      <a:pt x="936" y="307"/>
                    </a:lnTo>
                    <a:lnTo>
                      <a:pt x="942" y="307"/>
                    </a:lnTo>
                    <a:lnTo>
                      <a:pt x="949" y="307"/>
                    </a:lnTo>
                    <a:lnTo>
                      <a:pt x="949" y="291"/>
                    </a:lnTo>
                    <a:lnTo>
                      <a:pt x="942" y="291"/>
                    </a:lnTo>
                    <a:lnTo>
                      <a:pt x="936" y="291"/>
                    </a:lnTo>
                    <a:lnTo>
                      <a:pt x="929" y="291"/>
                    </a:lnTo>
                    <a:lnTo>
                      <a:pt x="923" y="291"/>
                    </a:lnTo>
                    <a:lnTo>
                      <a:pt x="916" y="291"/>
                    </a:lnTo>
                    <a:lnTo>
                      <a:pt x="910" y="291"/>
                    </a:lnTo>
                    <a:lnTo>
                      <a:pt x="904" y="291"/>
                    </a:lnTo>
                    <a:lnTo>
                      <a:pt x="899" y="291"/>
                    </a:lnTo>
                    <a:lnTo>
                      <a:pt x="899" y="307"/>
                    </a:lnTo>
                    <a:close/>
                    <a:moveTo>
                      <a:pt x="999" y="307"/>
                    </a:moveTo>
                    <a:lnTo>
                      <a:pt x="1000" y="307"/>
                    </a:lnTo>
                    <a:lnTo>
                      <a:pt x="1007" y="307"/>
                    </a:lnTo>
                    <a:lnTo>
                      <a:pt x="1013" y="307"/>
                    </a:lnTo>
                    <a:lnTo>
                      <a:pt x="1019" y="307"/>
                    </a:lnTo>
                    <a:lnTo>
                      <a:pt x="1026" y="307"/>
                    </a:lnTo>
                    <a:lnTo>
                      <a:pt x="1032" y="307"/>
                    </a:lnTo>
                    <a:lnTo>
                      <a:pt x="1039" y="307"/>
                    </a:lnTo>
                    <a:lnTo>
                      <a:pt x="1045" y="307"/>
                    </a:lnTo>
                    <a:lnTo>
                      <a:pt x="1049" y="307"/>
                    </a:lnTo>
                    <a:lnTo>
                      <a:pt x="1049" y="291"/>
                    </a:lnTo>
                    <a:lnTo>
                      <a:pt x="1045" y="291"/>
                    </a:lnTo>
                    <a:lnTo>
                      <a:pt x="1039" y="291"/>
                    </a:lnTo>
                    <a:lnTo>
                      <a:pt x="1032" y="291"/>
                    </a:lnTo>
                    <a:lnTo>
                      <a:pt x="1026" y="291"/>
                    </a:lnTo>
                    <a:lnTo>
                      <a:pt x="1019" y="291"/>
                    </a:lnTo>
                    <a:lnTo>
                      <a:pt x="1013" y="291"/>
                    </a:lnTo>
                    <a:lnTo>
                      <a:pt x="1007" y="291"/>
                    </a:lnTo>
                    <a:lnTo>
                      <a:pt x="1000" y="291"/>
                    </a:lnTo>
                    <a:lnTo>
                      <a:pt x="999" y="291"/>
                    </a:lnTo>
                    <a:lnTo>
                      <a:pt x="999" y="307"/>
                    </a:lnTo>
                    <a:close/>
                    <a:moveTo>
                      <a:pt x="1099" y="307"/>
                    </a:moveTo>
                    <a:lnTo>
                      <a:pt x="1103" y="307"/>
                    </a:lnTo>
                    <a:lnTo>
                      <a:pt x="1110" y="307"/>
                    </a:lnTo>
                    <a:lnTo>
                      <a:pt x="1116" y="307"/>
                    </a:lnTo>
                    <a:lnTo>
                      <a:pt x="1122" y="307"/>
                    </a:lnTo>
                    <a:lnTo>
                      <a:pt x="1129" y="307"/>
                    </a:lnTo>
                    <a:lnTo>
                      <a:pt x="1135" y="307"/>
                    </a:lnTo>
                    <a:lnTo>
                      <a:pt x="1142" y="307"/>
                    </a:lnTo>
                    <a:lnTo>
                      <a:pt x="1148" y="307"/>
                    </a:lnTo>
                    <a:lnTo>
                      <a:pt x="1148" y="291"/>
                    </a:lnTo>
                    <a:lnTo>
                      <a:pt x="1142" y="291"/>
                    </a:lnTo>
                    <a:lnTo>
                      <a:pt x="1135" y="291"/>
                    </a:lnTo>
                    <a:lnTo>
                      <a:pt x="1129" y="291"/>
                    </a:lnTo>
                    <a:lnTo>
                      <a:pt x="1122" y="291"/>
                    </a:lnTo>
                    <a:lnTo>
                      <a:pt x="1116" y="291"/>
                    </a:lnTo>
                    <a:lnTo>
                      <a:pt x="1110" y="291"/>
                    </a:lnTo>
                    <a:lnTo>
                      <a:pt x="1103" y="291"/>
                    </a:lnTo>
                    <a:lnTo>
                      <a:pt x="1099" y="291"/>
                    </a:lnTo>
                    <a:lnTo>
                      <a:pt x="1099" y="307"/>
                    </a:lnTo>
                    <a:close/>
                    <a:moveTo>
                      <a:pt x="1198" y="307"/>
                    </a:moveTo>
                    <a:lnTo>
                      <a:pt x="1200" y="307"/>
                    </a:lnTo>
                    <a:lnTo>
                      <a:pt x="1206" y="307"/>
                    </a:lnTo>
                    <a:lnTo>
                      <a:pt x="1213" y="307"/>
                    </a:lnTo>
                    <a:lnTo>
                      <a:pt x="1219" y="307"/>
                    </a:lnTo>
                    <a:lnTo>
                      <a:pt x="1225" y="307"/>
                    </a:lnTo>
                    <a:lnTo>
                      <a:pt x="1232" y="307"/>
                    </a:lnTo>
                    <a:lnTo>
                      <a:pt x="1239" y="307"/>
                    </a:lnTo>
                    <a:lnTo>
                      <a:pt x="1245" y="306"/>
                    </a:lnTo>
                    <a:lnTo>
                      <a:pt x="1249" y="306"/>
                    </a:lnTo>
                    <a:lnTo>
                      <a:pt x="1248" y="289"/>
                    </a:lnTo>
                    <a:lnTo>
                      <a:pt x="1244" y="290"/>
                    </a:lnTo>
                    <a:lnTo>
                      <a:pt x="1238" y="290"/>
                    </a:lnTo>
                    <a:lnTo>
                      <a:pt x="1232" y="290"/>
                    </a:lnTo>
                    <a:lnTo>
                      <a:pt x="1225" y="290"/>
                    </a:lnTo>
                    <a:lnTo>
                      <a:pt x="1219" y="291"/>
                    </a:lnTo>
                    <a:lnTo>
                      <a:pt x="1213" y="291"/>
                    </a:lnTo>
                    <a:lnTo>
                      <a:pt x="1206" y="291"/>
                    </a:lnTo>
                    <a:lnTo>
                      <a:pt x="1200" y="291"/>
                    </a:lnTo>
                    <a:lnTo>
                      <a:pt x="1198" y="291"/>
                    </a:lnTo>
                    <a:lnTo>
                      <a:pt x="1198" y="307"/>
                    </a:lnTo>
                    <a:close/>
                    <a:moveTo>
                      <a:pt x="1301" y="295"/>
                    </a:moveTo>
                    <a:lnTo>
                      <a:pt x="1307" y="292"/>
                    </a:lnTo>
                    <a:lnTo>
                      <a:pt x="1308" y="291"/>
                    </a:lnTo>
                    <a:lnTo>
                      <a:pt x="1314" y="287"/>
                    </a:lnTo>
                    <a:lnTo>
                      <a:pt x="1315" y="286"/>
                    </a:lnTo>
                    <a:lnTo>
                      <a:pt x="1321" y="280"/>
                    </a:lnTo>
                    <a:lnTo>
                      <a:pt x="1322" y="279"/>
                    </a:lnTo>
                    <a:lnTo>
                      <a:pt x="1328" y="270"/>
                    </a:lnTo>
                    <a:lnTo>
                      <a:pt x="1329" y="269"/>
                    </a:lnTo>
                    <a:lnTo>
                      <a:pt x="1335" y="259"/>
                    </a:lnTo>
                    <a:lnTo>
                      <a:pt x="1337" y="255"/>
                    </a:lnTo>
                    <a:lnTo>
                      <a:pt x="1323" y="247"/>
                    </a:lnTo>
                    <a:lnTo>
                      <a:pt x="1321" y="251"/>
                    </a:lnTo>
                    <a:lnTo>
                      <a:pt x="1315" y="261"/>
                    </a:lnTo>
                    <a:lnTo>
                      <a:pt x="1322" y="265"/>
                    </a:lnTo>
                    <a:lnTo>
                      <a:pt x="1315" y="260"/>
                    </a:lnTo>
                    <a:lnTo>
                      <a:pt x="1309" y="268"/>
                    </a:lnTo>
                    <a:lnTo>
                      <a:pt x="1316" y="273"/>
                    </a:lnTo>
                    <a:lnTo>
                      <a:pt x="1310" y="268"/>
                    </a:lnTo>
                    <a:lnTo>
                      <a:pt x="1303" y="274"/>
                    </a:lnTo>
                    <a:lnTo>
                      <a:pt x="1309" y="280"/>
                    </a:lnTo>
                    <a:lnTo>
                      <a:pt x="1304" y="273"/>
                    </a:lnTo>
                    <a:lnTo>
                      <a:pt x="1298" y="278"/>
                    </a:lnTo>
                    <a:lnTo>
                      <a:pt x="1303" y="285"/>
                    </a:lnTo>
                    <a:lnTo>
                      <a:pt x="1299" y="277"/>
                    </a:lnTo>
                    <a:lnTo>
                      <a:pt x="1293" y="280"/>
                    </a:lnTo>
                    <a:lnTo>
                      <a:pt x="1301" y="295"/>
                    </a:lnTo>
                    <a:close/>
                    <a:moveTo>
                      <a:pt x="1360" y="211"/>
                    </a:moveTo>
                    <a:lnTo>
                      <a:pt x="1362" y="208"/>
                    </a:lnTo>
                    <a:lnTo>
                      <a:pt x="1368" y="194"/>
                    </a:lnTo>
                    <a:lnTo>
                      <a:pt x="1374" y="179"/>
                    </a:lnTo>
                    <a:lnTo>
                      <a:pt x="1381" y="165"/>
                    </a:lnTo>
                    <a:lnTo>
                      <a:pt x="1365" y="158"/>
                    </a:lnTo>
                    <a:lnTo>
                      <a:pt x="1359" y="172"/>
                    </a:lnTo>
                    <a:lnTo>
                      <a:pt x="1353" y="187"/>
                    </a:lnTo>
                    <a:lnTo>
                      <a:pt x="1346" y="201"/>
                    </a:lnTo>
                    <a:lnTo>
                      <a:pt x="1345" y="204"/>
                    </a:lnTo>
                    <a:lnTo>
                      <a:pt x="1360" y="211"/>
                    </a:lnTo>
                    <a:close/>
                    <a:moveTo>
                      <a:pt x="1401" y="119"/>
                    </a:moveTo>
                    <a:lnTo>
                      <a:pt x="1407" y="108"/>
                    </a:lnTo>
                    <a:lnTo>
                      <a:pt x="1413" y="95"/>
                    </a:lnTo>
                    <a:lnTo>
                      <a:pt x="1419" y="82"/>
                    </a:lnTo>
                    <a:lnTo>
                      <a:pt x="1423" y="75"/>
                    </a:lnTo>
                    <a:lnTo>
                      <a:pt x="1409" y="68"/>
                    </a:lnTo>
                    <a:lnTo>
                      <a:pt x="1404" y="75"/>
                    </a:lnTo>
                    <a:lnTo>
                      <a:pt x="1398" y="87"/>
                    </a:lnTo>
                    <a:lnTo>
                      <a:pt x="1392" y="101"/>
                    </a:lnTo>
                    <a:lnTo>
                      <a:pt x="1386" y="112"/>
                    </a:lnTo>
                    <a:lnTo>
                      <a:pt x="1401" y="119"/>
                    </a:lnTo>
                    <a:close/>
                    <a:moveTo>
                      <a:pt x="1450" y="36"/>
                    </a:moveTo>
                    <a:lnTo>
                      <a:pt x="1457" y="29"/>
                    </a:lnTo>
                    <a:lnTo>
                      <a:pt x="1451" y="23"/>
                    </a:lnTo>
                    <a:lnTo>
                      <a:pt x="1456" y="30"/>
                    </a:lnTo>
                    <a:lnTo>
                      <a:pt x="1462" y="24"/>
                    </a:lnTo>
                    <a:lnTo>
                      <a:pt x="1457" y="18"/>
                    </a:lnTo>
                    <a:lnTo>
                      <a:pt x="1462" y="25"/>
                    </a:lnTo>
                    <a:lnTo>
                      <a:pt x="1468" y="20"/>
                    </a:lnTo>
                    <a:lnTo>
                      <a:pt x="1463" y="13"/>
                    </a:lnTo>
                    <a:lnTo>
                      <a:pt x="1467" y="21"/>
                    </a:lnTo>
                    <a:lnTo>
                      <a:pt x="1474" y="18"/>
                    </a:lnTo>
                    <a:lnTo>
                      <a:pt x="1470" y="11"/>
                    </a:lnTo>
                    <a:lnTo>
                      <a:pt x="1472" y="18"/>
                    </a:lnTo>
                    <a:lnTo>
                      <a:pt x="1479" y="16"/>
                    </a:lnTo>
                    <a:lnTo>
                      <a:pt x="1476" y="9"/>
                    </a:lnTo>
                    <a:lnTo>
                      <a:pt x="1477" y="17"/>
                    </a:lnTo>
                    <a:lnTo>
                      <a:pt x="1484" y="16"/>
                    </a:lnTo>
                    <a:lnTo>
                      <a:pt x="1483" y="8"/>
                    </a:lnTo>
                    <a:lnTo>
                      <a:pt x="1483" y="16"/>
                    </a:lnTo>
                    <a:lnTo>
                      <a:pt x="1486" y="16"/>
                    </a:lnTo>
                    <a:lnTo>
                      <a:pt x="1487" y="0"/>
                    </a:lnTo>
                    <a:lnTo>
                      <a:pt x="1483" y="0"/>
                    </a:lnTo>
                    <a:lnTo>
                      <a:pt x="1482" y="0"/>
                    </a:lnTo>
                    <a:lnTo>
                      <a:pt x="1475" y="0"/>
                    </a:lnTo>
                    <a:lnTo>
                      <a:pt x="1474" y="0"/>
                    </a:lnTo>
                    <a:lnTo>
                      <a:pt x="1468" y="2"/>
                    </a:lnTo>
                    <a:lnTo>
                      <a:pt x="1467" y="3"/>
                    </a:lnTo>
                    <a:lnTo>
                      <a:pt x="1460" y="6"/>
                    </a:lnTo>
                    <a:lnTo>
                      <a:pt x="1459" y="7"/>
                    </a:lnTo>
                    <a:lnTo>
                      <a:pt x="1452" y="11"/>
                    </a:lnTo>
                    <a:lnTo>
                      <a:pt x="1452" y="11"/>
                    </a:lnTo>
                    <a:lnTo>
                      <a:pt x="1445" y="17"/>
                    </a:lnTo>
                    <a:lnTo>
                      <a:pt x="1445" y="18"/>
                    </a:lnTo>
                    <a:lnTo>
                      <a:pt x="1438" y="24"/>
                    </a:lnTo>
                    <a:lnTo>
                      <a:pt x="1450" y="36"/>
                    </a:lnTo>
                    <a:close/>
                    <a:moveTo>
                      <a:pt x="1522" y="39"/>
                    </a:moveTo>
                    <a:lnTo>
                      <a:pt x="1528" y="46"/>
                    </a:lnTo>
                    <a:lnTo>
                      <a:pt x="1534" y="54"/>
                    </a:lnTo>
                    <a:lnTo>
                      <a:pt x="1541" y="62"/>
                    </a:lnTo>
                    <a:lnTo>
                      <a:pt x="1546" y="72"/>
                    </a:lnTo>
                    <a:lnTo>
                      <a:pt x="1551" y="78"/>
                    </a:lnTo>
                    <a:lnTo>
                      <a:pt x="1565" y="69"/>
                    </a:lnTo>
                    <a:lnTo>
                      <a:pt x="1561" y="62"/>
                    </a:lnTo>
                    <a:lnTo>
                      <a:pt x="1554" y="53"/>
                    </a:lnTo>
                    <a:lnTo>
                      <a:pt x="1547" y="44"/>
                    </a:lnTo>
                    <a:lnTo>
                      <a:pt x="1541" y="36"/>
                    </a:lnTo>
                    <a:lnTo>
                      <a:pt x="1534" y="29"/>
                    </a:lnTo>
                    <a:lnTo>
                      <a:pt x="1522" y="39"/>
                    </a:lnTo>
                    <a:close/>
                    <a:moveTo>
                      <a:pt x="1577" y="121"/>
                    </a:moveTo>
                    <a:lnTo>
                      <a:pt x="1578" y="123"/>
                    </a:lnTo>
                    <a:lnTo>
                      <a:pt x="1585" y="135"/>
                    </a:lnTo>
                    <a:lnTo>
                      <a:pt x="1591" y="146"/>
                    </a:lnTo>
                    <a:lnTo>
                      <a:pt x="1598" y="157"/>
                    </a:lnTo>
                    <a:lnTo>
                      <a:pt x="1602" y="164"/>
                    </a:lnTo>
                    <a:lnTo>
                      <a:pt x="1616" y="155"/>
                    </a:lnTo>
                    <a:lnTo>
                      <a:pt x="1612" y="148"/>
                    </a:lnTo>
                    <a:lnTo>
                      <a:pt x="1606" y="137"/>
                    </a:lnTo>
                    <a:lnTo>
                      <a:pt x="1599" y="126"/>
                    </a:lnTo>
                    <a:lnTo>
                      <a:pt x="1593" y="115"/>
                    </a:lnTo>
                    <a:lnTo>
                      <a:pt x="1591" y="112"/>
                    </a:lnTo>
                    <a:lnTo>
                      <a:pt x="1577" y="121"/>
                    </a:lnTo>
                    <a:close/>
                    <a:moveTo>
                      <a:pt x="1628" y="207"/>
                    </a:moveTo>
                    <a:lnTo>
                      <a:pt x="1630" y="210"/>
                    </a:lnTo>
                    <a:lnTo>
                      <a:pt x="1637" y="220"/>
                    </a:lnTo>
                    <a:lnTo>
                      <a:pt x="1643" y="229"/>
                    </a:lnTo>
                    <a:lnTo>
                      <a:pt x="1650" y="238"/>
                    </a:lnTo>
                    <a:lnTo>
                      <a:pt x="1656" y="247"/>
                    </a:lnTo>
                    <a:lnTo>
                      <a:pt x="1657" y="248"/>
                    </a:lnTo>
                    <a:lnTo>
                      <a:pt x="1671" y="238"/>
                    </a:lnTo>
                    <a:lnTo>
                      <a:pt x="1669" y="236"/>
                    </a:lnTo>
                    <a:lnTo>
                      <a:pt x="1663" y="228"/>
                    </a:lnTo>
                    <a:lnTo>
                      <a:pt x="1657" y="220"/>
                    </a:lnTo>
                    <a:lnTo>
                      <a:pt x="1650" y="211"/>
                    </a:lnTo>
                    <a:lnTo>
                      <a:pt x="1644" y="201"/>
                    </a:lnTo>
                    <a:lnTo>
                      <a:pt x="1642" y="198"/>
                    </a:lnTo>
                    <a:lnTo>
                      <a:pt x="1628" y="207"/>
                    </a:lnTo>
                    <a:close/>
                    <a:moveTo>
                      <a:pt x="1694" y="285"/>
                    </a:moveTo>
                    <a:lnTo>
                      <a:pt x="1696" y="287"/>
                    </a:lnTo>
                    <a:lnTo>
                      <a:pt x="1703" y="292"/>
                    </a:lnTo>
                    <a:lnTo>
                      <a:pt x="1704" y="293"/>
                    </a:lnTo>
                    <a:lnTo>
                      <a:pt x="1710" y="296"/>
                    </a:lnTo>
                    <a:lnTo>
                      <a:pt x="1711" y="297"/>
                    </a:lnTo>
                    <a:lnTo>
                      <a:pt x="1718" y="299"/>
                    </a:lnTo>
                    <a:lnTo>
                      <a:pt x="1719" y="300"/>
                    </a:lnTo>
                    <a:lnTo>
                      <a:pt x="1725" y="301"/>
                    </a:lnTo>
                    <a:lnTo>
                      <a:pt x="1726" y="301"/>
                    </a:lnTo>
                    <a:lnTo>
                      <a:pt x="1732" y="303"/>
                    </a:lnTo>
                    <a:lnTo>
                      <a:pt x="1739" y="304"/>
                    </a:lnTo>
                    <a:lnTo>
                      <a:pt x="1744" y="305"/>
                    </a:lnTo>
                    <a:lnTo>
                      <a:pt x="1745" y="288"/>
                    </a:lnTo>
                    <a:lnTo>
                      <a:pt x="1741" y="288"/>
                    </a:lnTo>
                    <a:lnTo>
                      <a:pt x="1735" y="287"/>
                    </a:lnTo>
                    <a:lnTo>
                      <a:pt x="1729" y="285"/>
                    </a:lnTo>
                    <a:lnTo>
                      <a:pt x="1727" y="293"/>
                    </a:lnTo>
                    <a:lnTo>
                      <a:pt x="1729" y="285"/>
                    </a:lnTo>
                    <a:lnTo>
                      <a:pt x="1723" y="284"/>
                    </a:lnTo>
                    <a:lnTo>
                      <a:pt x="1721" y="292"/>
                    </a:lnTo>
                    <a:lnTo>
                      <a:pt x="1724" y="284"/>
                    </a:lnTo>
                    <a:lnTo>
                      <a:pt x="1717" y="281"/>
                    </a:lnTo>
                    <a:lnTo>
                      <a:pt x="1714" y="289"/>
                    </a:lnTo>
                    <a:lnTo>
                      <a:pt x="1718" y="282"/>
                    </a:lnTo>
                    <a:lnTo>
                      <a:pt x="1712" y="278"/>
                    </a:lnTo>
                    <a:lnTo>
                      <a:pt x="1708" y="285"/>
                    </a:lnTo>
                    <a:lnTo>
                      <a:pt x="1713" y="279"/>
                    </a:lnTo>
                    <a:lnTo>
                      <a:pt x="1706" y="274"/>
                    </a:lnTo>
                    <a:lnTo>
                      <a:pt x="1704" y="272"/>
                    </a:lnTo>
                    <a:lnTo>
                      <a:pt x="1694" y="285"/>
                    </a:lnTo>
                    <a:close/>
                    <a:moveTo>
                      <a:pt x="1794" y="307"/>
                    </a:moveTo>
                    <a:lnTo>
                      <a:pt x="1798" y="307"/>
                    </a:lnTo>
                    <a:lnTo>
                      <a:pt x="1804" y="307"/>
                    </a:lnTo>
                    <a:lnTo>
                      <a:pt x="1811" y="307"/>
                    </a:lnTo>
                    <a:lnTo>
                      <a:pt x="1817" y="307"/>
                    </a:lnTo>
                    <a:lnTo>
                      <a:pt x="1824" y="307"/>
                    </a:lnTo>
                    <a:lnTo>
                      <a:pt x="1830" y="307"/>
                    </a:lnTo>
                    <a:lnTo>
                      <a:pt x="1836" y="307"/>
                    </a:lnTo>
                    <a:lnTo>
                      <a:pt x="1842" y="307"/>
                    </a:lnTo>
                    <a:lnTo>
                      <a:pt x="1842" y="291"/>
                    </a:lnTo>
                    <a:lnTo>
                      <a:pt x="1837" y="291"/>
                    </a:lnTo>
                    <a:lnTo>
                      <a:pt x="1830" y="291"/>
                    </a:lnTo>
                    <a:lnTo>
                      <a:pt x="1824" y="291"/>
                    </a:lnTo>
                    <a:lnTo>
                      <a:pt x="1817" y="291"/>
                    </a:lnTo>
                    <a:lnTo>
                      <a:pt x="1811" y="291"/>
                    </a:lnTo>
                    <a:lnTo>
                      <a:pt x="1804" y="290"/>
                    </a:lnTo>
                    <a:lnTo>
                      <a:pt x="1798" y="290"/>
                    </a:lnTo>
                    <a:lnTo>
                      <a:pt x="1794" y="290"/>
                    </a:lnTo>
                    <a:lnTo>
                      <a:pt x="1794" y="307"/>
                    </a:lnTo>
                    <a:close/>
                    <a:moveTo>
                      <a:pt x="0" y="307"/>
                    </a:moveTo>
                    <a:lnTo>
                      <a:pt x="3" y="307"/>
                    </a:lnTo>
                    <a:lnTo>
                      <a:pt x="9" y="307"/>
                    </a:lnTo>
                    <a:lnTo>
                      <a:pt x="16" y="307"/>
                    </a:lnTo>
                    <a:lnTo>
                      <a:pt x="22" y="307"/>
                    </a:lnTo>
                    <a:lnTo>
                      <a:pt x="29" y="307"/>
                    </a:lnTo>
                    <a:lnTo>
                      <a:pt x="35" y="307"/>
                    </a:lnTo>
                    <a:lnTo>
                      <a:pt x="42" y="307"/>
                    </a:lnTo>
                    <a:lnTo>
                      <a:pt x="48" y="307"/>
                    </a:lnTo>
                    <a:lnTo>
                      <a:pt x="50" y="307"/>
                    </a:lnTo>
                    <a:lnTo>
                      <a:pt x="50" y="291"/>
                    </a:lnTo>
                    <a:lnTo>
                      <a:pt x="48" y="291"/>
                    </a:lnTo>
                    <a:lnTo>
                      <a:pt x="42" y="291"/>
                    </a:lnTo>
                    <a:lnTo>
                      <a:pt x="35" y="291"/>
                    </a:lnTo>
                    <a:lnTo>
                      <a:pt x="29" y="291"/>
                    </a:lnTo>
                    <a:lnTo>
                      <a:pt x="22" y="291"/>
                    </a:lnTo>
                    <a:lnTo>
                      <a:pt x="16" y="291"/>
                    </a:lnTo>
                    <a:lnTo>
                      <a:pt x="9" y="291"/>
                    </a:lnTo>
                    <a:lnTo>
                      <a:pt x="3" y="291"/>
                    </a:lnTo>
                    <a:lnTo>
                      <a:pt x="0" y="291"/>
                    </a:lnTo>
                    <a:lnTo>
                      <a:pt x="0" y="307"/>
                    </a:lnTo>
                    <a:close/>
                  </a:path>
                </a:pathLst>
              </a:custGeom>
              <a:solidFill>
                <a:srgbClr val="00FF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51" name="Rectangle 556"/>
              <p:cNvSpPr>
                <a:spLocks noChangeArrowheads="1"/>
              </p:cNvSpPr>
              <p:nvPr/>
            </p:nvSpPr>
            <p:spPr bwMode="auto">
              <a:xfrm>
                <a:off x="7637583" y="2653268"/>
                <a:ext cx="342700" cy="1720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panose="020B0604020202020204" pitchFamily="34" charset="0"/>
                  </a:rPr>
                  <a:t>ULL </a:t>
                </a:r>
              </a:p>
            </p:txBody>
          </p:sp>
          <p:sp>
            <p:nvSpPr>
              <p:cNvPr id="1152" name="Rectangle 556"/>
              <p:cNvSpPr>
                <a:spLocks noChangeArrowheads="1"/>
              </p:cNvSpPr>
              <p:nvPr/>
            </p:nvSpPr>
            <p:spPr bwMode="auto">
              <a:xfrm>
                <a:off x="7175027" y="2749491"/>
                <a:ext cx="325372" cy="1720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000" b="1" dirty="0">
                    <a:solidFill>
                      <a:srgbClr val="FF0000"/>
                    </a:solidFill>
                  </a:rPr>
                  <a:t>L</a:t>
                </a:r>
                <a:r>
                  <a:rPr kumimoji="0" lang="en-US" altLang="en-US" sz="10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</a:rPr>
                  <a:t>LL </a:t>
                </a:r>
              </a:p>
            </p:txBody>
          </p:sp>
          <p:sp>
            <p:nvSpPr>
              <p:cNvPr id="1153" name="Rectangle 556"/>
              <p:cNvSpPr>
                <a:spLocks noChangeArrowheads="1"/>
              </p:cNvSpPr>
              <p:nvPr/>
            </p:nvSpPr>
            <p:spPr bwMode="auto">
              <a:xfrm>
                <a:off x="6700197" y="2764264"/>
                <a:ext cx="315745" cy="1720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000" b="1" dirty="0" smtClean="0">
                    <a:solidFill>
                      <a:srgbClr val="FF00FF"/>
                    </a:solidFill>
                  </a:rPr>
                  <a:t>RES</a:t>
                </a:r>
                <a:endPara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rgbClr val="FF00FF"/>
                  </a:solidFill>
                  <a:effectLst/>
                </a:endParaRPr>
              </a:p>
            </p:txBody>
          </p:sp>
          <p:sp>
            <p:nvSpPr>
              <p:cNvPr id="1154" name="Rectangle 556"/>
              <p:cNvSpPr>
                <a:spLocks noChangeArrowheads="1"/>
              </p:cNvSpPr>
              <p:nvPr/>
            </p:nvSpPr>
            <p:spPr bwMode="auto">
              <a:xfrm>
                <a:off x="8166021" y="2662515"/>
                <a:ext cx="238733" cy="1720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 smtClean="0">
                    <a:ln>
                      <a:noFill/>
                    </a:ln>
                    <a:solidFill>
                      <a:srgbClr val="00FF00"/>
                    </a:solidFill>
                    <a:effectLst/>
                    <a:latin typeface="Arial" panose="020B0604020202020204" pitchFamily="34" charset="0"/>
                  </a:rPr>
                  <a:t>INJ</a:t>
                </a:r>
              </a:p>
            </p:txBody>
          </p:sp>
          <p:sp>
            <p:nvSpPr>
              <p:cNvPr id="1155" name="Rectangle 556"/>
              <p:cNvSpPr>
                <a:spLocks noChangeArrowheads="1"/>
              </p:cNvSpPr>
              <p:nvPr/>
            </p:nvSpPr>
            <p:spPr bwMode="auto">
              <a:xfrm>
                <a:off x="8048680" y="3680248"/>
                <a:ext cx="537152" cy="1720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 smtClean="0">
                    <a:ln>
                      <a:noFill/>
                    </a:ln>
                    <a:solidFill>
                      <a:srgbClr val="00FF00"/>
                    </a:solidFill>
                    <a:effectLst/>
                    <a:latin typeface="Arial" panose="020B0604020202020204" pitchFamily="34" charset="0"/>
                  </a:rPr>
                  <a:t>DEPOP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085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roup 599"/>
          <p:cNvGrpSpPr/>
          <p:nvPr/>
        </p:nvGrpSpPr>
        <p:grpSpPr>
          <a:xfrm>
            <a:off x="455956" y="847612"/>
            <a:ext cx="4567650" cy="2115142"/>
            <a:chOff x="1704184" y="702470"/>
            <a:chExt cx="4567650" cy="2115142"/>
          </a:xfrm>
        </p:grpSpPr>
        <p:grpSp>
          <p:nvGrpSpPr>
            <p:cNvPr id="599" name="Group 598"/>
            <p:cNvGrpSpPr/>
            <p:nvPr/>
          </p:nvGrpSpPr>
          <p:grpSpPr>
            <a:xfrm>
              <a:off x="1704184" y="702470"/>
              <a:ext cx="4567650" cy="2115142"/>
              <a:chOff x="1704184" y="702470"/>
              <a:chExt cx="4567650" cy="2115142"/>
            </a:xfrm>
          </p:grpSpPr>
          <p:grpSp>
            <p:nvGrpSpPr>
              <p:cNvPr id="597" name="Group 596"/>
              <p:cNvGrpSpPr/>
              <p:nvPr/>
            </p:nvGrpSpPr>
            <p:grpSpPr>
              <a:xfrm>
                <a:off x="1932784" y="2663624"/>
                <a:ext cx="4320000" cy="153988"/>
                <a:chOff x="1981997" y="5272883"/>
                <a:chExt cx="7527925" cy="153988"/>
              </a:xfrm>
            </p:grpSpPr>
            <p:sp>
              <p:nvSpPr>
                <p:cNvPr id="411" name="Rectangle 22"/>
                <p:cNvSpPr>
                  <a:spLocks noChangeArrowheads="1"/>
                </p:cNvSpPr>
                <p:nvPr/>
              </p:nvSpPr>
              <p:spPr bwMode="auto">
                <a:xfrm>
                  <a:off x="1981997" y="5272883"/>
                  <a:ext cx="69850" cy="153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8</a:t>
                  </a:r>
                  <a:endPara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12" name="Rectangle 23"/>
                <p:cNvSpPr>
                  <a:spLocks noChangeArrowheads="1"/>
                </p:cNvSpPr>
                <p:nvPr/>
              </p:nvSpPr>
              <p:spPr bwMode="auto">
                <a:xfrm>
                  <a:off x="3225009" y="5272883"/>
                  <a:ext cx="69850" cy="153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9</a:t>
                  </a:r>
                  <a:endPara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13" name="Rectangle 24"/>
                <p:cNvSpPr>
                  <a:spLocks noChangeArrowheads="1"/>
                </p:cNvSpPr>
                <p:nvPr/>
              </p:nvSpPr>
              <p:spPr bwMode="auto">
                <a:xfrm>
                  <a:off x="4407697" y="5272883"/>
                  <a:ext cx="141288" cy="153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10</a:t>
                  </a:r>
                  <a:endPara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14" name="Rectangle 25"/>
                <p:cNvSpPr>
                  <a:spLocks noChangeArrowheads="1"/>
                </p:cNvSpPr>
                <p:nvPr/>
              </p:nvSpPr>
              <p:spPr bwMode="auto">
                <a:xfrm>
                  <a:off x="5650709" y="5272883"/>
                  <a:ext cx="141288" cy="153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11</a:t>
                  </a:r>
                  <a:endPara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15" name="Rectangle 26"/>
                <p:cNvSpPr>
                  <a:spLocks noChangeArrowheads="1"/>
                </p:cNvSpPr>
                <p:nvPr/>
              </p:nvSpPr>
              <p:spPr bwMode="auto">
                <a:xfrm>
                  <a:off x="6884197" y="5272883"/>
                  <a:ext cx="141288" cy="153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12</a:t>
                  </a:r>
                  <a:endPara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16" name="Rectangle 27"/>
                <p:cNvSpPr>
                  <a:spLocks noChangeArrowheads="1"/>
                </p:cNvSpPr>
                <p:nvPr/>
              </p:nvSpPr>
              <p:spPr bwMode="auto">
                <a:xfrm>
                  <a:off x="8127209" y="5272883"/>
                  <a:ext cx="141288" cy="153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13</a:t>
                  </a:r>
                  <a:endPara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17" name="Rectangle 28"/>
                <p:cNvSpPr>
                  <a:spLocks noChangeArrowheads="1"/>
                </p:cNvSpPr>
                <p:nvPr/>
              </p:nvSpPr>
              <p:spPr bwMode="auto">
                <a:xfrm>
                  <a:off x="9368634" y="5272883"/>
                  <a:ext cx="141288" cy="153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14</a:t>
                  </a:r>
                  <a:endPara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98" name="Group 597"/>
              <p:cNvGrpSpPr/>
              <p:nvPr/>
            </p:nvGrpSpPr>
            <p:grpSpPr>
              <a:xfrm>
                <a:off x="1704184" y="702470"/>
                <a:ext cx="228600" cy="1872000"/>
                <a:chOff x="1704184" y="664370"/>
                <a:chExt cx="228600" cy="4594226"/>
              </a:xfrm>
            </p:grpSpPr>
            <p:sp>
              <p:nvSpPr>
                <p:cNvPr id="434" name="Rectangle 45"/>
                <p:cNvSpPr>
                  <a:spLocks noChangeArrowheads="1"/>
                </p:cNvSpPr>
                <p:nvPr/>
              </p:nvSpPr>
              <p:spPr bwMode="auto">
                <a:xfrm>
                  <a:off x="1862934" y="5104608"/>
                  <a:ext cx="69850" cy="153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0</a:t>
                  </a:r>
                  <a:endPara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5" name="Rectangle 46"/>
                <p:cNvSpPr>
                  <a:spLocks noChangeArrowheads="1"/>
                </p:cNvSpPr>
                <p:nvPr/>
              </p:nvSpPr>
              <p:spPr bwMode="auto">
                <a:xfrm>
                  <a:off x="1704184" y="4369595"/>
                  <a:ext cx="176213" cy="153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0.5</a:t>
                  </a:r>
                  <a:endPara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6" name="Rectangle 47"/>
                <p:cNvSpPr>
                  <a:spLocks noChangeArrowheads="1"/>
                </p:cNvSpPr>
                <p:nvPr/>
              </p:nvSpPr>
              <p:spPr bwMode="auto">
                <a:xfrm>
                  <a:off x="1862934" y="3625058"/>
                  <a:ext cx="69850" cy="153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</a:t>
                  </a:r>
                  <a:endPara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7" name="Rectangle 48"/>
                <p:cNvSpPr>
                  <a:spLocks noChangeArrowheads="1"/>
                </p:cNvSpPr>
                <p:nvPr/>
              </p:nvSpPr>
              <p:spPr bwMode="auto">
                <a:xfrm>
                  <a:off x="1704184" y="2890045"/>
                  <a:ext cx="176213" cy="153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1.5</a:t>
                  </a:r>
                  <a:endPara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8" name="Rectangle 49"/>
                <p:cNvSpPr>
                  <a:spLocks noChangeArrowheads="1"/>
                </p:cNvSpPr>
                <p:nvPr/>
              </p:nvSpPr>
              <p:spPr bwMode="auto">
                <a:xfrm>
                  <a:off x="1862934" y="2143920"/>
                  <a:ext cx="69850" cy="153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2</a:t>
                  </a:r>
                  <a:endPara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9" name="Rectangle 50"/>
                <p:cNvSpPr>
                  <a:spLocks noChangeArrowheads="1"/>
                </p:cNvSpPr>
                <p:nvPr/>
              </p:nvSpPr>
              <p:spPr bwMode="auto">
                <a:xfrm>
                  <a:off x="1704184" y="1408908"/>
                  <a:ext cx="176213" cy="153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2.5</a:t>
                  </a:r>
                  <a:endPara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0" name="Rectangle 51"/>
                <p:cNvSpPr>
                  <a:spLocks noChangeArrowheads="1"/>
                </p:cNvSpPr>
                <p:nvPr/>
              </p:nvSpPr>
              <p:spPr bwMode="auto">
                <a:xfrm>
                  <a:off x="1862934" y="664370"/>
                  <a:ext cx="69850" cy="153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3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96" name="Group 595"/>
              <p:cNvGrpSpPr/>
              <p:nvPr/>
            </p:nvGrpSpPr>
            <p:grpSpPr>
              <a:xfrm>
                <a:off x="1951834" y="753270"/>
                <a:ext cx="4320000" cy="1872000"/>
                <a:chOff x="1951834" y="753270"/>
                <a:chExt cx="7616825" cy="4449763"/>
              </a:xfrm>
            </p:grpSpPr>
            <p:sp>
              <p:nvSpPr>
                <p:cNvPr id="395" name="Line 6"/>
                <p:cNvSpPr>
                  <a:spLocks noChangeShapeType="1"/>
                </p:cNvSpPr>
                <p:nvPr/>
              </p:nvSpPr>
              <p:spPr bwMode="auto">
                <a:xfrm>
                  <a:off x="2031209" y="5203033"/>
                  <a:ext cx="7446963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396" name="Line 7"/>
                <p:cNvSpPr>
                  <a:spLocks noChangeShapeType="1"/>
                </p:cNvSpPr>
                <p:nvPr/>
              </p:nvSpPr>
              <p:spPr bwMode="auto">
                <a:xfrm>
                  <a:off x="2031209" y="762795"/>
                  <a:ext cx="7446963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397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031209" y="5130008"/>
                  <a:ext cx="0" cy="73025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398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272634" y="5130008"/>
                  <a:ext cx="0" cy="73025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399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4514059" y="5130008"/>
                  <a:ext cx="0" cy="73025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00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5755484" y="5130008"/>
                  <a:ext cx="0" cy="73025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01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6996909" y="5130008"/>
                  <a:ext cx="0" cy="73025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02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8238334" y="5130008"/>
                  <a:ext cx="0" cy="73025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03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9478172" y="5130008"/>
                  <a:ext cx="0" cy="73025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04" name="Line 15"/>
                <p:cNvSpPr>
                  <a:spLocks noChangeShapeType="1"/>
                </p:cNvSpPr>
                <p:nvPr/>
              </p:nvSpPr>
              <p:spPr bwMode="auto">
                <a:xfrm>
                  <a:off x="2031209" y="762795"/>
                  <a:ext cx="0" cy="74613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05" name="Line 16"/>
                <p:cNvSpPr>
                  <a:spLocks noChangeShapeType="1"/>
                </p:cNvSpPr>
                <p:nvPr/>
              </p:nvSpPr>
              <p:spPr bwMode="auto">
                <a:xfrm>
                  <a:off x="3272634" y="762795"/>
                  <a:ext cx="0" cy="74613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06" name="Line 17"/>
                <p:cNvSpPr>
                  <a:spLocks noChangeShapeType="1"/>
                </p:cNvSpPr>
                <p:nvPr/>
              </p:nvSpPr>
              <p:spPr bwMode="auto">
                <a:xfrm>
                  <a:off x="4514059" y="762795"/>
                  <a:ext cx="0" cy="74613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07" name="Line 18"/>
                <p:cNvSpPr>
                  <a:spLocks noChangeShapeType="1"/>
                </p:cNvSpPr>
                <p:nvPr/>
              </p:nvSpPr>
              <p:spPr bwMode="auto">
                <a:xfrm>
                  <a:off x="5755484" y="762795"/>
                  <a:ext cx="0" cy="74613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08" name="Line 19"/>
                <p:cNvSpPr>
                  <a:spLocks noChangeShapeType="1"/>
                </p:cNvSpPr>
                <p:nvPr/>
              </p:nvSpPr>
              <p:spPr bwMode="auto">
                <a:xfrm>
                  <a:off x="6996909" y="762795"/>
                  <a:ext cx="0" cy="74613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09" name="Line 20"/>
                <p:cNvSpPr>
                  <a:spLocks noChangeShapeType="1"/>
                </p:cNvSpPr>
                <p:nvPr/>
              </p:nvSpPr>
              <p:spPr bwMode="auto">
                <a:xfrm>
                  <a:off x="8238334" y="762795"/>
                  <a:ext cx="0" cy="74613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10" name="Line 21"/>
                <p:cNvSpPr>
                  <a:spLocks noChangeShapeType="1"/>
                </p:cNvSpPr>
                <p:nvPr/>
              </p:nvSpPr>
              <p:spPr bwMode="auto">
                <a:xfrm>
                  <a:off x="9478172" y="762795"/>
                  <a:ext cx="0" cy="74613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18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031209" y="762795"/>
                  <a:ext cx="0" cy="4440238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19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9478172" y="762795"/>
                  <a:ext cx="0" cy="4440238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20" name="Line 31"/>
                <p:cNvSpPr>
                  <a:spLocks noChangeShapeType="1"/>
                </p:cNvSpPr>
                <p:nvPr/>
              </p:nvSpPr>
              <p:spPr bwMode="auto">
                <a:xfrm>
                  <a:off x="2031209" y="5203033"/>
                  <a:ext cx="74613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21" name="Line 32"/>
                <p:cNvSpPr>
                  <a:spLocks noChangeShapeType="1"/>
                </p:cNvSpPr>
                <p:nvPr/>
              </p:nvSpPr>
              <p:spPr bwMode="auto">
                <a:xfrm>
                  <a:off x="2031209" y="4463258"/>
                  <a:ext cx="74613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22" name="Line 33"/>
                <p:cNvSpPr>
                  <a:spLocks noChangeShapeType="1"/>
                </p:cNvSpPr>
                <p:nvPr/>
              </p:nvSpPr>
              <p:spPr bwMode="auto">
                <a:xfrm>
                  <a:off x="2031209" y="3723483"/>
                  <a:ext cx="74613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23" name="Line 34"/>
                <p:cNvSpPr>
                  <a:spLocks noChangeShapeType="1"/>
                </p:cNvSpPr>
                <p:nvPr/>
              </p:nvSpPr>
              <p:spPr bwMode="auto">
                <a:xfrm>
                  <a:off x="2031209" y="2983708"/>
                  <a:ext cx="74613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24" name="Line 35"/>
                <p:cNvSpPr>
                  <a:spLocks noChangeShapeType="1"/>
                </p:cNvSpPr>
                <p:nvPr/>
              </p:nvSpPr>
              <p:spPr bwMode="auto">
                <a:xfrm>
                  <a:off x="2031209" y="2242345"/>
                  <a:ext cx="74613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25" name="Line 36"/>
                <p:cNvSpPr>
                  <a:spLocks noChangeShapeType="1"/>
                </p:cNvSpPr>
                <p:nvPr/>
              </p:nvSpPr>
              <p:spPr bwMode="auto">
                <a:xfrm>
                  <a:off x="2031209" y="1502570"/>
                  <a:ext cx="74613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26" name="Line 37"/>
                <p:cNvSpPr>
                  <a:spLocks noChangeShapeType="1"/>
                </p:cNvSpPr>
                <p:nvPr/>
              </p:nvSpPr>
              <p:spPr bwMode="auto">
                <a:xfrm>
                  <a:off x="2031209" y="762795"/>
                  <a:ext cx="74613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27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9405147" y="5203033"/>
                  <a:ext cx="73025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28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9405147" y="4463258"/>
                  <a:ext cx="73025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29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9405147" y="3723483"/>
                  <a:ext cx="73025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30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9405147" y="2983708"/>
                  <a:ext cx="73025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31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9405147" y="2242345"/>
                  <a:ext cx="73025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32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9405147" y="1502570"/>
                  <a:ext cx="73025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33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9405147" y="762795"/>
                  <a:ext cx="73025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41" name="Freeform 52"/>
                <p:cNvSpPr>
                  <a:spLocks/>
                </p:cNvSpPr>
                <p:nvPr/>
              </p:nvSpPr>
              <p:spPr bwMode="auto">
                <a:xfrm>
                  <a:off x="2031209" y="5045870"/>
                  <a:ext cx="7446963" cy="73025"/>
                </a:xfrm>
                <a:custGeom>
                  <a:avLst/>
                  <a:gdLst>
                    <a:gd name="T0" fmla="*/ 0 w 4691"/>
                    <a:gd name="T1" fmla="*/ 15 h 46"/>
                    <a:gd name="T2" fmla="*/ 157 w 4691"/>
                    <a:gd name="T3" fmla="*/ 10 h 46"/>
                    <a:gd name="T4" fmla="*/ 313 w 4691"/>
                    <a:gd name="T5" fmla="*/ 16 h 46"/>
                    <a:gd name="T6" fmla="*/ 470 w 4691"/>
                    <a:gd name="T7" fmla="*/ 29 h 46"/>
                    <a:gd name="T8" fmla="*/ 626 w 4691"/>
                    <a:gd name="T9" fmla="*/ 38 h 46"/>
                    <a:gd name="T10" fmla="*/ 782 w 4691"/>
                    <a:gd name="T11" fmla="*/ 35 h 46"/>
                    <a:gd name="T12" fmla="*/ 939 w 4691"/>
                    <a:gd name="T13" fmla="*/ 46 h 46"/>
                    <a:gd name="T14" fmla="*/ 1095 w 4691"/>
                    <a:gd name="T15" fmla="*/ 46 h 46"/>
                    <a:gd name="T16" fmla="*/ 1251 w 4691"/>
                    <a:gd name="T17" fmla="*/ 8 h 46"/>
                    <a:gd name="T18" fmla="*/ 1408 w 4691"/>
                    <a:gd name="T19" fmla="*/ 0 h 46"/>
                    <a:gd name="T20" fmla="*/ 1564 w 4691"/>
                    <a:gd name="T21" fmla="*/ 0 h 46"/>
                    <a:gd name="T22" fmla="*/ 1721 w 4691"/>
                    <a:gd name="T23" fmla="*/ 6 h 46"/>
                    <a:gd name="T24" fmla="*/ 1877 w 4691"/>
                    <a:gd name="T25" fmla="*/ 0 h 46"/>
                    <a:gd name="T26" fmla="*/ 2033 w 4691"/>
                    <a:gd name="T27" fmla="*/ 11 h 46"/>
                    <a:gd name="T28" fmla="*/ 2190 w 4691"/>
                    <a:gd name="T29" fmla="*/ 2 h 46"/>
                    <a:gd name="T30" fmla="*/ 2346 w 4691"/>
                    <a:gd name="T31" fmla="*/ 11 h 46"/>
                    <a:gd name="T32" fmla="*/ 2502 w 4691"/>
                    <a:gd name="T33" fmla="*/ 9 h 46"/>
                    <a:gd name="T34" fmla="*/ 2659 w 4691"/>
                    <a:gd name="T35" fmla="*/ 8 h 46"/>
                    <a:gd name="T36" fmla="*/ 2815 w 4691"/>
                    <a:gd name="T37" fmla="*/ 10 h 46"/>
                    <a:gd name="T38" fmla="*/ 2971 w 4691"/>
                    <a:gd name="T39" fmla="*/ 14 h 46"/>
                    <a:gd name="T40" fmla="*/ 3128 w 4691"/>
                    <a:gd name="T41" fmla="*/ 20 h 46"/>
                    <a:gd name="T42" fmla="*/ 3284 w 4691"/>
                    <a:gd name="T43" fmla="*/ 7 h 46"/>
                    <a:gd name="T44" fmla="*/ 3441 w 4691"/>
                    <a:gd name="T45" fmla="*/ 12 h 46"/>
                    <a:gd name="T46" fmla="*/ 3597 w 4691"/>
                    <a:gd name="T47" fmla="*/ 16 h 46"/>
                    <a:gd name="T48" fmla="*/ 3753 w 4691"/>
                    <a:gd name="T49" fmla="*/ 19 h 46"/>
                    <a:gd name="T50" fmla="*/ 3910 w 4691"/>
                    <a:gd name="T51" fmla="*/ 19 h 46"/>
                    <a:gd name="T52" fmla="*/ 4066 w 4691"/>
                    <a:gd name="T53" fmla="*/ 12 h 46"/>
                    <a:gd name="T54" fmla="*/ 4222 w 4691"/>
                    <a:gd name="T55" fmla="*/ 17 h 46"/>
                    <a:gd name="T56" fmla="*/ 4379 w 4691"/>
                    <a:gd name="T57" fmla="*/ 8 h 46"/>
                    <a:gd name="T58" fmla="*/ 4535 w 4691"/>
                    <a:gd name="T59" fmla="*/ 16 h 46"/>
                    <a:gd name="T60" fmla="*/ 4691 w 4691"/>
                    <a:gd name="T61" fmla="*/ 21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691" h="46">
                      <a:moveTo>
                        <a:pt x="0" y="15"/>
                      </a:moveTo>
                      <a:lnTo>
                        <a:pt x="157" y="10"/>
                      </a:lnTo>
                      <a:lnTo>
                        <a:pt x="313" y="16"/>
                      </a:lnTo>
                      <a:lnTo>
                        <a:pt x="470" y="29"/>
                      </a:lnTo>
                      <a:lnTo>
                        <a:pt x="626" y="38"/>
                      </a:lnTo>
                      <a:lnTo>
                        <a:pt x="782" y="35"/>
                      </a:lnTo>
                      <a:lnTo>
                        <a:pt x="939" y="46"/>
                      </a:lnTo>
                      <a:lnTo>
                        <a:pt x="1095" y="46"/>
                      </a:lnTo>
                      <a:lnTo>
                        <a:pt x="1251" y="8"/>
                      </a:lnTo>
                      <a:lnTo>
                        <a:pt x="1408" y="0"/>
                      </a:lnTo>
                      <a:lnTo>
                        <a:pt x="1564" y="0"/>
                      </a:lnTo>
                      <a:lnTo>
                        <a:pt x="1721" y="6"/>
                      </a:lnTo>
                      <a:lnTo>
                        <a:pt x="1877" y="0"/>
                      </a:lnTo>
                      <a:lnTo>
                        <a:pt x="2033" y="11"/>
                      </a:lnTo>
                      <a:lnTo>
                        <a:pt x="2190" y="2"/>
                      </a:lnTo>
                      <a:lnTo>
                        <a:pt x="2346" y="11"/>
                      </a:lnTo>
                      <a:lnTo>
                        <a:pt x="2502" y="9"/>
                      </a:lnTo>
                      <a:lnTo>
                        <a:pt x="2659" y="8"/>
                      </a:lnTo>
                      <a:lnTo>
                        <a:pt x="2815" y="10"/>
                      </a:lnTo>
                      <a:lnTo>
                        <a:pt x="2971" y="14"/>
                      </a:lnTo>
                      <a:lnTo>
                        <a:pt x="3128" y="20"/>
                      </a:lnTo>
                      <a:lnTo>
                        <a:pt x="3284" y="7"/>
                      </a:lnTo>
                      <a:lnTo>
                        <a:pt x="3441" y="12"/>
                      </a:lnTo>
                      <a:lnTo>
                        <a:pt x="3597" y="16"/>
                      </a:lnTo>
                      <a:lnTo>
                        <a:pt x="3753" y="19"/>
                      </a:lnTo>
                      <a:lnTo>
                        <a:pt x="3910" y="19"/>
                      </a:lnTo>
                      <a:lnTo>
                        <a:pt x="4066" y="12"/>
                      </a:lnTo>
                      <a:lnTo>
                        <a:pt x="4222" y="17"/>
                      </a:lnTo>
                      <a:lnTo>
                        <a:pt x="4379" y="8"/>
                      </a:lnTo>
                      <a:lnTo>
                        <a:pt x="4535" y="16"/>
                      </a:lnTo>
                      <a:lnTo>
                        <a:pt x="4691" y="21"/>
                      </a:lnTo>
                    </a:path>
                  </a:pathLst>
                </a:cu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42" name="Line 53"/>
                <p:cNvSpPr>
                  <a:spLocks noChangeShapeType="1"/>
                </p:cNvSpPr>
                <p:nvPr/>
              </p:nvSpPr>
              <p:spPr bwMode="auto">
                <a:xfrm>
                  <a:off x="1962947" y="5069683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43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2037559" y="4995070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44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1981997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45" name="Line 56"/>
                <p:cNvSpPr>
                  <a:spLocks noChangeShapeType="1"/>
                </p:cNvSpPr>
                <p:nvPr/>
              </p:nvSpPr>
              <p:spPr bwMode="auto">
                <a:xfrm>
                  <a:off x="1981997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46" name="Line 57"/>
                <p:cNvSpPr>
                  <a:spLocks noChangeShapeType="1"/>
                </p:cNvSpPr>
                <p:nvPr/>
              </p:nvSpPr>
              <p:spPr bwMode="auto">
                <a:xfrm>
                  <a:off x="2201072" y="505857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47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275684" y="4985545"/>
                  <a:ext cx="0" cy="1476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4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220122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49" name="Line 60"/>
                <p:cNvSpPr>
                  <a:spLocks noChangeShapeType="1"/>
                </p:cNvSpPr>
                <p:nvPr/>
              </p:nvSpPr>
              <p:spPr bwMode="auto">
                <a:xfrm>
                  <a:off x="2220122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50" name="Line 61"/>
                <p:cNvSpPr>
                  <a:spLocks noChangeShapeType="1"/>
                </p:cNvSpPr>
                <p:nvPr/>
              </p:nvSpPr>
              <p:spPr bwMode="auto">
                <a:xfrm>
                  <a:off x="2448722" y="5069683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51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523334" y="4995070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52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2469359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53" name="Line 64"/>
                <p:cNvSpPr>
                  <a:spLocks noChangeShapeType="1"/>
                </p:cNvSpPr>
                <p:nvPr/>
              </p:nvSpPr>
              <p:spPr bwMode="auto">
                <a:xfrm>
                  <a:off x="2469359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54" name="Line 65"/>
                <p:cNvSpPr>
                  <a:spLocks noChangeShapeType="1"/>
                </p:cNvSpPr>
                <p:nvPr/>
              </p:nvSpPr>
              <p:spPr bwMode="auto">
                <a:xfrm>
                  <a:off x="2697959" y="5088733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55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772572" y="5014120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56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2718597" y="5034758"/>
                  <a:ext cx="107950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57" name="Line 68"/>
                <p:cNvSpPr>
                  <a:spLocks noChangeShapeType="1"/>
                </p:cNvSpPr>
                <p:nvPr/>
              </p:nvSpPr>
              <p:spPr bwMode="auto">
                <a:xfrm>
                  <a:off x="2718597" y="5034758"/>
                  <a:ext cx="107950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58" name="Line 69"/>
                <p:cNvSpPr>
                  <a:spLocks noChangeShapeType="1"/>
                </p:cNvSpPr>
                <p:nvPr/>
              </p:nvSpPr>
              <p:spPr bwMode="auto">
                <a:xfrm>
                  <a:off x="2947197" y="510937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59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3021809" y="5034758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60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2966247" y="5053808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61" name="Line 72"/>
                <p:cNvSpPr>
                  <a:spLocks noChangeShapeType="1"/>
                </p:cNvSpPr>
                <p:nvPr/>
              </p:nvSpPr>
              <p:spPr bwMode="auto">
                <a:xfrm>
                  <a:off x="2966247" y="5053808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62" name="Line 73"/>
                <p:cNvSpPr>
                  <a:spLocks noChangeShapeType="1"/>
                </p:cNvSpPr>
                <p:nvPr/>
              </p:nvSpPr>
              <p:spPr bwMode="auto">
                <a:xfrm>
                  <a:off x="3194847" y="5099845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63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3269459" y="5025233"/>
                  <a:ext cx="0" cy="1476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64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3215484" y="5044283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65" name="Line 76"/>
                <p:cNvSpPr>
                  <a:spLocks noChangeShapeType="1"/>
                </p:cNvSpPr>
                <p:nvPr/>
              </p:nvSpPr>
              <p:spPr bwMode="auto">
                <a:xfrm>
                  <a:off x="3215484" y="5044283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66" name="Line 77"/>
                <p:cNvSpPr>
                  <a:spLocks noChangeShapeType="1"/>
                </p:cNvSpPr>
                <p:nvPr/>
              </p:nvSpPr>
              <p:spPr bwMode="auto">
                <a:xfrm>
                  <a:off x="3444084" y="5118895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67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3518697" y="5044283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68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3463134" y="5064920"/>
                  <a:ext cx="109538" cy="10795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69" name="Line 80"/>
                <p:cNvSpPr>
                  <a:spLocks noChangeShapeType="1"/>
                </p:cNvSpPr>
                <p:nvPr/>
              </p:nvSpPr>
              <p:spPr bwMode="auto">
                <a:xfrm>
                  <a:off x="3463134" y="5064920"/>
                  <a:ext cx="109538" cy="10795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70" name="Line 81"/>
                <p:cNvSpPr>
                  <a:spLocks noChangeShapeType="1"/>
                </p:cNvSpPr>
                <p:nvPr/>
              </p:nvSpPr>
              <p:spPr bwMode="auto">
                <a:xfrm>
                  <a:off x="3691734" y="5118895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71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3766347" y="5044283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72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3712372" y="5064920"/>
                  <a:ext cx="109538" cy="10795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73" name="Line 84"/>
                <p:cNvSpPr>
                  <a:spLocks noChangeShapeType="1"/>
                </p:cNvSpPr>
                <p:nvPr/>
              </p:nvSpPr>
              <p:spPr bwMode="auto">
                <a:xfrm>
                  <a:off x="3712372" y="5064920"/>
                  <a:ext cx="109538" cy="10795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74" name="Line 85"/>
                <p:cNvSpPr>
                  <a:spLocks noChangeShapeType="1"/>
                </p:cNvSpPr>
                <p:nvPr/>
              </p:nvSpPr>
              <p:spPr bwMode="auto">
                <a:xfrm>
                  <a:off x="3940972" y="505857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75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4015584" y="4985545"/>
                  <a:ext cx="0" cy="1476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76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3960022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77" name="Line 88"/>
                <p:cNvSpPr>
                  <a:spLocks noChangeShapeType="1"/>
                </p:cNvSpPr>
                <p:nvPr/>
              </p:nvSpPr>
              <p:spPr bwMode="auto">
                <a:xfrm>
                  <a:off x="3960022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78" name="Line 89"/>
                <p:cNvSpPr>
                  <a:spLocks noChangeShapeType="1"/>
                </p:cNvSpPr>
                <p:nvPr/>
              </p:nvSpPr>
              <p:spPr bwMode="auto">
                <a:xfrm>
                  <a:off x="4188622" y="5049045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79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4263234" y="4974433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80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4209259" y="499507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81" name="Line 92"/>
                <p:cNvSpPr>
                  <a:spLocks noChangeShapeType="1"/>
                </p:cNvSpPr>
                <p:nvPr/>
              </p:nvSpPr>
              <p:spPr bwMode="auto">
                <a:xfrm>
                  <a:off x="4209259" y="499507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82" name="Line 93"/>
                <p:cNvSpPr>
                  <a:spLocks noChangeShapeType="1"/>
                </p:cNvSpPr>
                <p:nvPr/>
              </p:nvSpPr>
              <p:spPr bwMode="auto">
                <a:xfrm>
                  <a:off x="4437859" y="5049045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83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4512472" y="4974433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84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4458497" y="4995070"/>
                  <a:ext cx="107950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85" name="Line 96"/>
                <p:cNvSpPr>
                  <a:spLocks noChangeShapeType="1"/>
                </p:cNvSpPr>
                <p:nvPr/>
              </p:nvSpPr>
              <p:spPr bwMode="auto">
                <a:xfrm>
                  <a:off x="4458497" y="4995070"/>
                  <a:ext cx="107950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86" name="Line 97"/>
                <p:cNvSpPr>
                  <a:spLocks noChangeShapeType="1"/>
                </p:cNvSpPr>
                <p:nvPr/>
              </p:nvSpPr>
              <p:spPr bwMode="auto">
                <a:xfrm>
                  <a:off x="4687097" y="505857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87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761709" y="4985545"/>
                  <a:ext cx="0" cy="1476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88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4706147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89" name="Line 100"/>
                <p:cNvSpPr>
                  <a:spLocks noChangeShapeType="1"/>
                </p:cNvSpPr>
                <p:nvPr/>
              </p:nvSpPr>
              <p:spPr bwMode="auto">
                <a:xfrm>
                  <a:off x="4706147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90" name="Line 101"/>
                <p:cNvSpPr>
                  <a:spLocks noChangeShapeType="1"/>
                </p:cNvSpPr>
                <p:nvPr/>
              </p:nvSpPr>
              <p:spPr bwMode="auto">
                <a:xfrm>
                  <a:off x="4934747" y="5049045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91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5009359" y="4974433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92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4955384" y="499507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93" name="Line 104"/>
                <p:cNvSpPr>
                  <a:spLocks noChangeShapeType="1"/>
                </p:cNvSpPr>
                <p:nvPr/>
              </p:nvSpPr>
              <p:spPr bwMode="auto">
                <a:xfrm>
                  <a:off x="4955384" y="499507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94" name="Line 105"/>
                <p:cNvSpPr>
                  <a:spLocks noChangeShapeType="1"/>
                </p:cNvSpPr>
                <p:nvPr/>
              </p:nvSpPr>
              <p:spPr bwMode="auto">
                <a:xfrm>
                  <a:off x="5183984" y="505857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95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5258597" y="4985545"/>
                  <a:ext cx="0" cy="1476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96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5203034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97" name="Line 108"/>
                <p:cNvSpPr>
                  <a:spLocks noChangeShapeType="1"/>
                </p:cNvSpPr>
                <p:nvPr/>
              </p:nvSpPr>
              <p:spPr bwMode="auto">
                <a:xfrm>
                  <a:off x="5203034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98" name="Line 109"/>
                <p:cNvSpPr>
                  <a:spLocks noChangeShapeType="1"/>
                </p:cNvSpPr>
                <p:nvPr/>
              </p:nvSpPr>
              <p:spPr bwMode="auto">
                <a:xfrm>
                  <a:off x="5431634" y="5049045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99" name="Line 110"/>
                <p:cNvSpPr>
                  <a:spLocks noChangeShapeType="1"/>
                </p:cNvSpPr>
                <p:nvPr/>
              </p:nvSpPr>
              <p:spPr bwMode="auto">
                <a:xfrm flipV="1">
                  <a:off x="5506247" y="4974433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00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5452272" y="499507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01" name="Line 112"/>
                <p:cNvSpPr>
                  <a:spLocks noChangeShapeType="1"/>
                </p:cNvSpPr>
                <p:nvPr/>
              </p:nvSpPr>
              <p:spPr bwMode="auto">
                <a:xfrm>
                  <a:off x="5452272" y="499507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02" name="Line 113"/>
                <p:cNvSpPr>
                  <a:spLocks noChangeShapeType="1"/>
                </p:cNvSpPr>
                <p:nvPr/>
              </p:nvSpPr>
              <p:spPr bwMode="auto">
                <a:xfrm>
                  <a:off x="5680872" y="505857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03" name="Line 114"/>
                <p:cNvSpPr>
                  <a:spLocks noChangeShapeType="1"/>
                </p:cNvSpPr>
                <p:nvPr/>
              </p:nvSpPr>
              <p:spPr bwMode="auto">
                <a:xfrm flipV="1">
                  <a:off x="5755484" y="4985545"/>
                  <a:ext cx="0" cy="1476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04" name="Line 115"/>
                <p:cNvSpPr>
                  <a:spLocks noChangeShapeType="1"/>
                </p:cNvSpPr>
                <p:nvPr/>
              </p:nvSpPr>
              <p:spPr bwMode="auto">
                <a:xfrm flipV="1">
                  <a:off x="5699922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05" name="Line 116"/>
                <p:cNvSpPr>
                  <a:spLocks noChangeShapeType="1"/>
                </p:cNvSpPr>
                <p:nvPr/>
              </p:nvSpPr>
              <p:spPr bwMode="auto">
                <a:xfrm>
                  <a:off x="5699922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06" name="Line 117"/>
                <p:cNvSpPr>
                  <a:spLocks noChangeShapeType="1"/>
                </p:cNvSpPr>
                <p:nvPr/>
              </p:nvSpPr>
              <p:spPr bwMode="auto">
                <a:xfrm>
                  <a:off x="5928522" y="505857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07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6003134" y="4985545"/>
                  <a:ext cx="0" cy="1476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08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5949159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09" name="Line 120"/>
                <p:cNvSpPr>
                  <a:spLocks noChangeShapeType="1"/>
                </p:cNvSpPr>
                <p:nvPr/>
              </p:nvSpPr>
              <p:spPr bwMode="auto">
                <a:xfrm>
                  <a:off x="5949159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10" name="Line 121"/>
                <p:cNvSpPr>
                  <a:spLocks noChangeShapeType="1"/>
                </p:cNvSpPr>
                <p:nvPr/>
              </p:nvSpPr>
              <p:spPr bwMode="auto">
                <a:xfrm>
                  <a:off x="6177759" y="505857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11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6252372" y="4985545"/>
                  <a:ext cx="0" cy="1476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12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6198397" y="5004595"/>
                  <a:ext cx="107950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13" name="Line 124"/>
                <p:cNvSpPr>
                  <a:spLocks noChangeShapeType="1"/>
                </p:cNvSpPr>
                <p:nvPr/>
              </p:nvSpPr>
              <p:spPr bwMode="auto">
                <a:xfrm>
                  <a:off x="6198397" y="5004595"/>
                  <a:ext cx="107950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14" name="Line 125"/>
                <p:cNvSpPr>
                  <a:spLocks noChangeShapeType="1"/>
                </p:cNvSpPr>
                <p:nvPr/>
              </p:nvSpPr>
              <p:spPr bwMode="auto">
                <a:xfrm>
                  <a:off x="6426997" y="505857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15" name="Line 126"/>
                <p:cNvSpPr>
                  <a:spLocks noChangeShapeType="1"/>
                </p:cNvSpPr>
                <p:nvPr/>
              </p:nvSpPr>
              <p:spPr bwMode="auto">
                <a:xfrm flipV="1">
                  <a:off x="6501609" y="4985545"/>
                  <a:ext cx="0" cy="1476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16" name="Line 127"/>
                <p:cNvSpPr>
                  <a:spLocks noChangeShapeType="1"/>
                </p:cNvSpPr>
                <p:nvPr/>
              </p:nvSpPr>
              <p:spPr bwMode="auto">
                <a:xfrm flipV="1">
                  <a:off x="6446047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17" name="Line 128"/>
                <p:cNvSpPr>
                  <a:spLocks noChangeShapeType="1"/>
                </p:cNvSpPr>
                <p:nvPr/>
              </p:nvSpPr>
              <p:spPr bwMode="auto">
                <a:xfrm>
                  <a:off x="6446047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18" name="Line 129"/>
                <p:cNvSpPr>
                  <a:spLocks noChangeShapeType="1"/>
                </p:cNvSpPr>
                <p:nvPr/>
              </p:nvSpPr>
              <p:spPr bwMode="auto">
                <a:xfrm>
                  <a:off x="6674647" y="5069683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19" name="Line 130"/>
                <p:cNvSpPr>
                  <a:spLocks noChangeShapeType="1"/>
                </p:cNvSpPr>
                <p:nvPr/>
              </p:nvSpPr>
              <p:spPr bwMode="auto">
                <a:xfrm flipV="1">
                  <a:off x="6749259" y="4995070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20" name="Line 131"/>
                <p:cNvSpPr>
                  <a:spLocks noChangeShapeType="1"/>
                </p:cNvSpPr>
                <p:nvPr/>
              </p:nvSpPr>
              <p:spPr bwMode="auto">
                <a:xfrm flipV="1">
                  <a:off x="6695284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21" name="Line 132"/>
                <p:cNvSpPr>
                  <a:spLocks noChangeShapeType="1"/>
                </p:cNvSpPr>
                <p:nvPr/>
              </p:nvSpPr>
              <p:spPr bwMode="auto">
                <a:xfrm>
                  <a:off x="6695284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22" name="Line 133"/>
                <p:cNvSpPr>
                  <a:spLocks noChangeShapeType="1"/>
                </p:cNvSpPr>
                <p:nvPr/>
              </p:nvSpPr>
              <p:spPr bwMode="auto">
                <a:xfrm>
                  <a:off x="6923884" y="5079208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23" name="Line 134"/>
                <p:cNvSpPr>
                  <a:spLocks noChangeShapeType="1"/>
                </p:cNvSpPr>
                <p:nvPr/>
              </p:nvSpPr>
              <p:spPr bwMode="auto">
                <a:xfrm flipV="1">
                  <a:off x="6998497" y="5004595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24" name="Line 135"/>
                <p:cNvSpPr>
                  <a:spLocks noChangeShapeType="1"/>
                </p:cNvSpPr>
                <p:nvPr/>
              </p:nvSpPr>
              <p:spPr bwMode="auto">
                <a:xfrm flipV="1">
                  <a:off x="6942934" y="5025233"/>
                  <a:ext cx="109538" cy="10795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25" name="Line 136"/>
                <p:cNvSpPr>
                  <a:spLocks noChangeShapeType="1"/>
                </p:cNvSpPr>
                <p:nvPr/>
              </p:nvSpPr>
              <p:spPr bwMode="auto">
                <a:xfrm>
                  <a:off x="6942934" y="5025233"/>
                  <a:ext cx="109538" cy="10795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26" name="Line 137"/>
                <p:cNvSpPr>
                  <a:spLocks noChangeShapeType="1"/>
                </p:cNvSpPr>
                <p:nvPr/>
              </p:nvSpPr>
              <p:spPr bwMode="auto">
                <a:xfrm>
                  <a:off x="7171534" y="505857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27" name="Line 138"/>
                <p:cNvSpPr>
                  <a:spLocks noChangeShapeType="1"/>
                </p:cNvSpPr>
                <p:nvPr/>
              </p:nvSpPr>
              <p:spPr bwMode="auto">
                <a:xfrm flipV="1">
                  <a:off x="7246147" y="4985545"/>
                  <a:ext cx="0" cy="1476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28" name="Line 139"/>
                <p:cNvSpPr>
                  <a:spLocks noChangeShapeType="1"/>
                </p:cNvSpPr>
                <p:nvPr/>
              </p:nvSpPr>
              <p:spPr bwMode="auto">
                <a:xfrm flipV="1">
                  <a:off x="7192172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29" name="Line 140"/>
                <p:cNvSpPr>
                  <a:spLocks noChangeShapeType="1"/>
                </p:cNvSpPr>
                <p:nvPr/>
              </p:nvSpPr>
              <p:spPr bwMode="auto">
                <a:xfrm>
                  <a:off x="7192172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30" name="Line 141"/>
                <p:cNvSpPr>
                  <a:spLocks noChangeShapeType="1"/>
                </p:cNvSpPr>
                <p:nvPr/>
              </p:nvSpPr>
              <p:spPr bwMode="auto">
                <a:xfrm>
                  <a:off x="7420772" y="5069683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31" name="Line 142"/>
                <p:cNvSpPr>
                  <a:spLocks noChangeShapeType="1"/>
                </p:cNvSpPr>
                <p:nvPr/>
              </p:nvSpPr>
              <p:spPr bwMode="auto">
                <a:xfrm flipV="1">
                  <a:off x="7495384" y="4995070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32" name="Line 143"/>
                <p:cNvSpPr>
                  <a:spLocks noChangeShapeType="1"/>
                </p:cNvSpPr>
                <p:nvPr/>
              </p:nvSpPr>
              <p:spPr bwMode="auto">
                <a:xfrm flipV="1">
                  <a:off x="7439822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33" name="Line 144"/>
                <p:cNvSpPr>
                  <a:spLocks noChangeShapeType="1"/>
                </p:cNvSpPr>
                <p:nvPr/>
              </p:nvSpPr>
              <p:spPr bwMode="auto">
                <a:xfrm>
                  <a:off x="7439822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34" name="Line 145"/>
                <p:cNvSpPr>
                  <a:spLocks noChangeShapeType="1"/>
                </p:cNvSpPr>
                <p:nvPr/>
              </p:nvSpPr>
              <p:spPr bwMode="auto">
                <a:xfrm>
                  <a:off x="7668422" y="5069683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35" name="Line 146"/>
                <p:cNvSpPr>
                  <a:spLocks noChangeShapeType="1"/>
                </p:cNvSpPr>
                <p:nvPr/>
              </p:nvSpPr>
              <p:spPr bwMode="auto">
                <a:xfrm flipV="1">
                  <a:off x="7743034" y="4995070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36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7689059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37" name="Line 148"/>
                <p:cNvSpPr>
                  <a:spLocks noChangeShapeType="1"/>
                </p:cNvSpPr>
                <p:nvPr/>
              </p:nvSpPr>
              <p:spPr bwMode="auto">
                <a:xfrm>
                  <a:off x="7689059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38" name="Line 149"/>
                <p:cNvSpPr>
                  <a:spLocks noChangeShapeType="1"/>
                </p:cNvSpPr>
                <p:nvPr/>
              </p:nvSpPr>
              <p:spPr bwMode="auto">
                <a:xfrm>
                  <a:off x="7917659" y="5079208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39" name="Line 150"/>
                <p:cNvSpPr>
                  <a:spLocks noChangeShapeType="1"/>
                </p:cNvSpPr>
                <p:nvPr/>
              </p:nvSpPr>
              <p:spPr bwMode="auto">
                <a:xfrm flipV="1">
                  <a:off x="7992272" y="5004595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40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7938297" y="5025233"/>
                  <a:ext cx="107950" cy="10795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41" name="Line 152"/>
                <p:cNvSpPr>
                  <a:spLocks noChangeShapeType="1"/>
                </p:cNvSpPr>
                <p:nvPr/>
              </p:nvSpPr>
              <p:spPr bwMode="auto">
                <a:xfrm>
                  <a:off x="7938297" y="5025233"/>
                  <a:ext cx="107950" cy="10795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42" name="Line 153"/>
                <p:cNvSpPr>
                  <a:spLocks noChangeShapeType="1"/>
                </p:cNvSpPr>
                <p:nvPr/>
              </p:nvSpPr>
              <p:spPr bwMode="auto">
                <a:xfrm>
                  <a:off x="8166897" y="5079208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43" name="Line 154"/>
                <p:cNvSpPr>
                  <a:spLocks noChangeShapeType="1"/>
                </p:cNvSpPr>
                <p:nvPr/>
              </p:nvSpPr>
              <p:spPr bwMode="auto">
                <a:xfrm flipV="1">
                  <a:off x="8241509" y="5004595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44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8185947" y="5025233"/>
                  <a:ext cx="109538" cy="10795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45" name="Line 156"/>
                <p:cNvSpPr>
                  <a:spLocks noChangeShapeType="1"/>
                </p:cNvSpPr>
                <p:nvPr/>
              </p:nvSpPr>
              <p:spPr bwMode="auto">
                <a:xfrm>
                  <a:off x="8185947" y="5025233"/>
                  <a:ext cx="109538" cy="10795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46" name="Line 157"/>
                <p:cNvSpPr>
                  <a:spLocks noChangeShapeType="1"/>
                </p:cNvSpPr>
                <p:nvPr/>
              </p:nvSpPr>
              <p:spPr bwMode="auto">
                <a:xfrm>
                  <a:off x="8414547" y="505857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47" name="Line 158"/>
                <p:cNvSpPr>
                  <a:spLocks noChangeShapeType="1"/>
                </p:cNvSpPr>
                <p:nvPr/>
              </p:nvSpPr>
              <p:spPr bwMode="auto">
                <a:xfrm flipV="1">
                  <a:off x="8489159" y="4985545"/>
                  <a:ext cx="0" cy="1476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48" name="Line 159"/>
                <p:cNvSpPr>
                  <a:spLocks noChangeShapeType="1"/>
                </p:cNvSpPr>
                <p:nvPr/>
              </p:nvSpPr>
              <p:spPr bwMode="auto">
                <a:xfrm flipV="1">
                  <a:off x="8435184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49" name="Line 160"/>
                <p:cNvSpPr>
                  <a:spLocks noChangeShapeType="1"/>
                </p:cNvSpPr>
                <p:nvPr/>
              </p:nvSpPr>
              <p:spPr bwMode="auto">
                <a:xfrm>
                  <a:off x="8435184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50" name="Line 161"/>
                <p:cNvSpPr>
                  <a:spLocks noChangeShapeType="1"/>
                </p:cNvSpPr>
                <p:nvPr/>
              </p:nvSpPr>
              <p:spPr bwMode="auto">
                <a:xfrm>
                  <a:off x="8663784" y="5069683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51" name="Line 162"/>
                <p:cNvSpPr>
                  <a:spLocks noChangeShapeType="1"/>
                </p:cNvSpPr>
                <p:nvPr/>
              </p:nvSpPr>
              <p:spPr bwMode="auto">
                <a:xfrm flipV="1">
                  <a:off x="8738397" y="4995070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52" name="Line 163"/>
                <p:cNvSpPr>
                  <a:spLocks noChangeShapeType="1"/>
                </p:cNvSpPr>
                <p:nvPr/>
              </p:nvSpPr>
              <p:spPr bwMode="auto">
                <a:xfrm flipV="1">
                  <a:off x="8682834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53" name="Line 164"/>
                <p:cNvSpPr>
                  <a:spLocks noChangeShapeType="1"/>
                </p:cNvSpPr>
                <p:nvPr/>
              </p:nvSpPr>
              <p:spPr bwMode="auto">
                <a:xfrm>
                  <a:off x="8682834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54" name="Line 165"/>
                <p:cNvSpPr>
                  <a:spLocks noChangeShapeType="1"/>
                </p:cNvSpPr>
                <p:nvPr/>
              </p:nvSpPr>
              <p:spPr bwMode="auto">
                <a:xfrm>
                  <a:off x="8911434" y="505857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55" name="Line 166"/>
                <p:cNvSpPr>
                  <a:spLocks noChangeShapeType="1"/>
                </p:cNvSpPr>
                <p:nvPr/>
              </p:nvSpPr>
              <p:spPr bwMode="auto">
                <a:xfrm flipV="1">
                  <a:off x="8986047" y="4985545"/>
                  <a:ext cx="0" cy="1476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56" name="Line 167"/>
                <p:cNvSpPr>
                  <a:spLocks noChangeShapeType="1"/>
                </p:cNvSpPr>
                <p:nvPr/>
              </p:nvSpPr>
              <p:spPr bwMode="auto">
                <a:xfrm flipV="1">
                  <a:off x="8932072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57" name="Line 168"/>
                <p:cNvSpPr>
                  <a:spLocks noChangeShapeType="1"/>
                </p:cNvSpPr>
                <p:nvPr/>
              </p:nvSpPr>
              <p:spPr bwMode="auto">
                <a:xfrm>
                  <a:off x="8932072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58" name="Line 169"/>
                <p:cNvSpPr>
                  <a:spLocks noChangeShapeType="1"/>
                </p:cNvSpPr>
                <p:nvPr/>
              </p:nvSpPr>
              <p:spPr bwMode="auto">
                <a:xfrm>
                  <a:off x="9160672" y="5069683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59" name="Line 170"/>
                <p:cNvSpPr>
                  <a:spLocks noChangeShapeType="1"/>
                </p:cNvSpPr>
                <p:nvPr/>
              </p:nvSpPr>
              <p:spPr bwMode="auto">
                <a:xfrm flipV="1">
                  <a:off x="9235284" y="4995070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60" name="Line 171"/>
                <p:cNvSpPr>
                  <a:spLocks noChangeShapeType="1"/>
                </p:cNvSpPr>
                <p:nvPr/>
              </p:nvSpPr>
              <p:spPr bwMode="auto">
                <a:xfrm flipV="1">
                  <a:off x="9179722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61" name="Line 172"/>
                <p:cNvSpPr>
                  <a:spLocks noChangeShapeType="1"/>
                </p:cNvSpPr>
                <p:nvPr/>
              </p:nvSpPr>
              <p:spPr bwMode="auto">
                <a:xfrm>
                  <a:off x="9179722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62" name="Line 173"/>
                <p:cNvSpPr>
                  <a:spLocks noChangeShapeType="1"/>
                </p:cNvSpPr>
                <p:nvPr/>
              </p:nvSpPr>
              <p:spPr bwMode="auto">
                <a:xfrm>
                  <a:off x="9408322" y="5079208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63" name="Line 174"/>
                <p:cNvSpPr>
                  <a:spLocks noChangeShapeType="1"/>
                </p:cNvSpPr>
                <p:nvPr/>
              </p:nvSpPr>
              <p:spPr bwMode="auto">
                <a:xfrm flipV="1">
                  <a:off x="9482934" y="5004595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64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9428959" y="5025233"/>
                  <a:ext cx="109538" cy="10795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65" name="Line 176"/>
                <p:cNvSpPr>
                  <a:spLocks noChangeShapeType="1"/>
                </p:cNvSpPr>
                <p:nvPr/>
              </p:nvSpPr>
              <p:spPr bwMode="auto">
                <a:xfrm>
                  <a:off x="9428959" y="5025233"/>
                  <a:ext cx="109538" cy="10795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66" name="Freeform 177"/>
                <p:cNvSpPr>
                  <a:spLocks/>
                </p:cNvSpPr>
                <p:nvPr/>
              </p:nvSpPr>
              <p:spPr bwMode="auto">
                <a:xfrm>
                  <a:off x="2031209" y="4102895"/>
                  <a:ext cx="7446963" cy="950913"/>
                </a:xfrm>
                <a:custGeom>
                  <a:avLst/>
                  <a:gdLst>
                    <a:gd name="T0" fmla="*/ 0 w 4691"/>
                    <a:gd name="T1" fmla="*/ 463 h 599"/>
                    <a:gd name="T2" fmla="*/ 157 w 4691"/>
                    <a:gd name="T3" fmla="*/ 391 h 599"/>
                    <a:gd name="T4" fmla="*/ 313 w 4691"/>
                    <a:gd name="T5" fmla="*/ 377 h 599"/>
                    <a:gd name="T6" fmla="*/ 470 w 4691"/>
                    <a:gd name="T7" fmla="*/ 342 h 599"/>
                    <a:gd name="T8" fmla="*/ 626 w 4691"/>
                    <a:gd name="T9" fmla="*/ 284 h 599"/>
                    <a:gd name="T10" fmla="*/ 782 w 4691"/>
                    <a:gd name="T11" fmla="*/ 285 h 599"/>
                    <a:gd name="T12" fmla="*/ 939 w 4691"/>
                    <a:gd name="T13" fmla="*/ 269 h 599"/>
                    <a:gd name="T14" fmla="*/ 1095 w 4691"/>
                    <a:gd name="T15" fmla="*/ 243 h 599"/>
                    <a:gd name="T16" fmla="*/ 1251 w 4691"/>
                    <a:gd name="T17" fmla="*/ 0 h 599"/>
                    <a:gd name="T18" fmla="*/ 1408 w 4691"/>
                    <a:gd name="T19" fmla="*/ 57 h 599"/>
                    <a:gd name="T20" fmla="*/ 1564 w 4691"/>
                    <a:gd name="T21" fmla="*/ 105 h 599"/>
                    <a:gd name="T22" fmla="*/ 1721 w 4691"/>
                    <a:gd name="T23" fmla="*/ 166 h 599"/>
                    <a:gd name="T24" fmla="*/ 1877 w 4691"/>
                    <a:gd name="T25" fmla="*/ 197 h 599"/>
                    <a:gd name="T26" fmla="*/ 2033 w 4691"/>
                    <a:gd name="T27" fmla="*/ 279 h 599"/>
                    <a:gd name="T28" fmla="*/ 2190 w 4691"/>
                    <a:gd name="T29" fmla="*/ 294 h 599"/>
                    <a:gd name="T30" fmla="*/ 2346 w 4691"/>
                    <a:gd name="T31" fmla="*/ 336 h 599"/>
                    <a:gd name="T32" fmla="*/ 2502 w 4691"/>
                    <a:gd name="T33" fmla="*/ 371 h 599"/>
                    <a:gd name="T34" fmla="*/ 2659 w 4691"/>
                    <a:gd name="T35" fmla="*/ 429 h 599"/>
                    <a:gd name="T36" fmla="*/ 2815 w 4691"/>
                    <a:gd name="T37" fmla="*/ 449 h 599"/>
                    <a:gd name="T38" fmla="*/ 2971 w 4691"/>
                    <a:gd name="T39" fmla="*/ 479 h 599"/>
                    <a:gd name="T40" fmla="*/ 3128 w 4691"/>
                    <a:gd name="T41" fmla="*/ 491 h 599"/>
                    <a:gd name="T42" fmla="*/ 3284 w 4691"/>
                    <a:gd name="T43" fmla="*/ 514 h 599"/>
                    <a:gd name="T44" fmla="*/ 3441 w 4691"/>
                    <a:gd name="T45" fmla="*/ 540 h 599"/>
                    <a:gd name="T46" fmla="*/ 3597 w 4691"/>
                    <a:gd name="T47" fmla="*/ 538 h 599"/>
                    <a:gd name="T48" fmla="*/ 3753 w 4691"/>
                    <a:gd name="T49" fmla="*/ 549 h 599"/>
                    <a:gd name="T50" fmla="*/ 3910 w 4691"/>
                    <a:gd name="T51" fmla="*/ 568 h 599"/>
                    <a:gd name="T52" fmla="*/ 4066 w 4691"/>
                    <a:gd name="T53" fmla="*/ 574 h 599"/>
                    <a:gd name="T54" fmla="*/ 4222 w 4691"/>
                    <a:gd name="T55" fmla="*/ 583 h 599"/>
                    <a:gd name="T56" fmla="*/ 4379 w 4691"/>
                    <a:gd name="T57" fmla="*/ 599 h 599"/>
                    <a:gd name="T58" fmla="*/ 4535 w 4691"/>
                    <a:gd name="T59" fmla="*/ 595 h 599"/>
                    <a:gd name="T60" fmla="*/ 4691 w 4691"/>
                    <a:gd name="T61" fmla="*/ 597 h 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691" h="599">
                      <a:moveTo>
                        <a:pt x="0" y="463"/>
                      </a:moveTo>
                      <a:lnTo>
                        <a:pt x="157" y="391"/>
                      </a:lnTo>
                      <a:lnTo>
                        <a:pt x="313" y="377"/>
                      </a:lnTo>
                      <a:lnTo>
                        <a:pt x="470" y="342"/>
                      </a:lnTo>
                      <a:lnTo>
                        <a:pt x="626" y="284"/>
                      </a:lnTo>
                      <a:lnTo>
                        <a:pt x="782" y="285"/>
                      </a:lnTo>
                      <a:lnTo>
                        <a:pt x="939" y="269"/>
                      </a:lnTo>
                      <a:lnTo>
                        <a:pt x="1095" y="243"/>
                      </a:lnTo>
                      <a:lnTo>
                        <a:pt x="1251" y="0"/>
                      </a:lnTo>
                      <a:lnTo>
                        <a:pt x="1408" y="57"/>
                      </a:lnTo>
                      <a:lnTo>
                        <a:pt x="1564" y="105"/>
                      </a:lnTo>
                      <a:lnTo>
                        <a:pt x="1721" y="166"/>
                      </a:lnTo>
                      <a:lnTo>
                        <a:pt x="1877" y="197"/>
                      </a:lnTo>
                      <a:lnTo>
                        <a:pt x="2033" y="279"/>
                      </a:lnTo>
                      <a:lnTo>
                        <a:pt x="2190" y="294"/>
                      </a:lnTo>
                      <a:lnTo>
                        <a:pt x="2346" y="336"/>
                      </a:lnTo>
                      <a:lnTo>
                        <a:pt x="2502" y="371"/>
                      </a:lnTo>
                      <a:lnTo>
                        <a:pt x="2659" y="429"/>
                      </a:lnTo>
                      <a:lnTo>
                        <a:pt x="2815" y="449"/>
                      </a:lnTo>
                      <a:lnTo>
                        <a:pt x="2971" y="479"/>
                      </a:lnTo>
                      <a:lnTo>
                        <a:pt x="3128" y="491"/>
                      </a:lnTo>
                      <a:lnTo>
                        <a:pt x="3284" y="514"/>
                      </a:lnTo>
                      <a:lnTo>
                        <a:pt x="3441" y="540"/>
                      </a:lnTo>
                      <a:lnTo>
                        <a:pt x="3597" y="538"/>
                      </a:lnTo>
                      <a:lnTo>
                        <a:pt x="3753" y="549"/>
                      </a:lnTo>
                      <a:lnTo>
                        <a:pt x="3910" y="568"/>
                      </a:lnTo>
                      <a:lnTo>
                        <a:pt x="4066" y="574"/>
                      </a:lnTo>
                      <a:lnTo>
                        <a:pt x="4222" y="583"/>
                      </a:lnTo>
                      <a:lnTo>
                        <a:pt x="4379" y="599"/>
                      </a:lnTo>
                      <a:lnTo>
                        <a:pt x="4535" y="595"/>
                      </a:lnTo>
                      <a:lnTo>
                        <a:pt x="4691" y="597"/>
                      </a:lnTo>
                    </a:path>
                  </a:pathLst>
                </a:cu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67" name="Line 178"/>
                <p:cNvSpPr>
                  <a:spLocks noChangeShapeType="1"/>
                </p:cNvSpPr>
                <p:nvPr/>
              </p:nvSpPr>
              <p:spPr bwMode="auto">
                <a:xfrm>
                  <a:off x="1962947" y="4841083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68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2037559" y="4766470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69" name="Line 180"/>
                <p:cNvSpPr>
                  <a:spLocks noChangeShapeType="1"/>
                </p:cNvSpPr>
                <p:nvPr/>
              </p:nvSpPr>
              <p:spPr bwMode="auto">
                <a:xfrm flipV="1">
                  <a:off x="1981997" y="47855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70" name="Line 181"/>
                <p:cNvSpPr>
                  <a:spLocks noChangeShapeType="1"/>
                </p:cNvSpPr>
                <p:nvPr/>
              </p:nvSpPr>
              <p:spPr bwMode="auto">
                <a:xfrm>
                  <a:off x="1981997" y="47855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71" name="Line 182"/>
                <p:cNvSpPr>
                  <a:spLocks noChangeShapeType="1"/>
                </p:cNvSpPr>
                <p:nvPr/>
              </p:nvSpPr>
              <p:spPr bwMode="auto">
                <a:xfrm>
                  <a:off x="2201072" y="472202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72" name="Line 183"/>
                <p:cNvSpPr>
                  <a:spLocks noChangeShapeType="1"/>
                </p:cNvSpPr>
                <p:nvPr/>
              </p:nvSpPr>
              <p:spPr bwMode="auto">
                <a:xfrm flipV="1">
                  <a:off x="2275684" y="4647408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73" name="Line 184"/>
                <p:cNvSpPr>
                  <a:spLocks noChangeShapeType="1"/>
                </p:cNvSpPr>
                <p:nvPr/>
              </p:nvSpPr>
              <p:spPr bwMode="auto">
                <a:xfrm flipV="1">
                  <a:off x="2220122" y="4666458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74" name="Line 185"/>
                <p:cNvSpPr>
                  <a:spLocks noChangeShapeType="1"/>
                </p:cNvSpPr>
                <p:nvPr/>
              </p:nvSpPr>
              <p:spPr bwMode="auto">
                <a:xfrm>
                  <a:off x="2220122" y="4666458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75" name="Line 186"/>
                <p:cNvSpPr>
                  <a:spLocks noChangeShapeType="1"/>
                </p:cNvSpPr>
                <p:nvPr/>
              </p:nvSpPr>
              <p:spPr bwMode="auto">
                <a:xfrm>
                  <a:off x="2448722" y="4701383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76" name="Line 187"/>
                <p:cNvSpPr>
                  <a:spLocks noChangeShapeType="1"/>
                </p:cNvSpPr>
                <p:nvPr/>
              </p:nvSpPr>
              <p:spPr bwMode="auto">
                <a:xfrm flipV="1">
                  <a:off x="2523334" y="4626770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77" name="Line 188"/>
                <p:cNvSpPr>
                  <a:spLocks noChangeShapeType="1"/>
                </p:cNvSpPr>
                <p:nvPr/>
              </p:nvSpPr>
              <p:spPr bwMode="auto">
                <a:xfrm flipV="1">
                  <a:off x="2469359" y="4647408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78" name="Line 189"/>
                <p:cNvSpPr>
                  <a:spLocks noChangeShapeType="1"/>
                </p:cNvSpPr>
                <p:nvPr/>
              </p:nvSpPr>
              <p:spPr bwMode="auto">
                <a:xfrm>
                  <a:off x="2469359" y="4647408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79" name="Line 190"/>
                <p:cNvSpPr>
                  <a:spLocks noChangeShapeType="1"/>
                </p:cNvSpPr>
                <p:nvPr/>
              </p:nvSpPr>
              <p:spPr bwMode="auto">
                <a:xfrm>
                  <a:off x="2697959" y="4642645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80" name="Line 191"/>
                <p:cNvSpPr>
                  <a:spLocks noChangeShapeType="1"/>
                </p:cNvSpPr>
                <p:nvPr/>
              </p:nvSpPr>
              <p:spPr bwMode="auto">
                <a:xfrm flipV="1">
                  <a:off x="2772572" y="4568033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81" name="Line 192"/>
                <p:cNvSpPr>
                  <a:spLocks noChangeShapeType="1"/>
                </p:cNvSpPr>
                <p:nvPr/>
              </p:nvSpPr>
              <p:spPr bwMode="auto">
                <a:xfrm flipV="1">
                  <a:off x="2718597" y="4587083"/>
                  <a:ext cx="107950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82" name="Line 193"/>
                <p:cNvSpPr>
                  <a:spLocks noChangeShapeType="1"/>
                </p:cNvSpPr>
                <p:nvPr/>
              </p:nvSpPr>
              <p:spPr bwMode="auto">
                <a:xfrm>
                  <a:off x="2718597" y="4587083"/>
                  <a:ext cx="107950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83" name="Line 194"/>
                <p:cNvSpPr>
                  <a:spLocks noChangeShapeType="1"/>
                </p:cNvSpPr>
                <p:nvPr/>
              </p:nvSpPr>
              <p:spPr bwMode="auto">
                <a:xfrm>
                  <a:off x="2947197" y="4552158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84" name="Line 195"/>
                <p:cNvSpPr>
                  <a:spLocks noChangeShapeType="1"/>
                </p:cNvSpPr>
                <p:nvPr/>
              </p:nvSpPr>
              <p:spPr bwMode="auto">
                <a:xfrm flipV="1">
                  <a:off x="3021809" y="4477545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85" name="Line 196"/>
                <p:cNvSpPr>
                  <a:spLocks noChangeShapeType="1"/>
                </p:cNvSpPr>
                <p:nvPr/>
              </p:nvSpPr>
              <p:spPr bwMode="auto">
                <a:xfrm flipV="1">
                  <a:off x="2966247" y="4498183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86" name="Line 197"/>
                <p:cNvSpPr>
                  <a:spLocks noChangeShapeType="1"/>
                </p:cNvSpPr>
                <p:nvPr/>
              </p:nvSpPr>
              <p:spPr bwMode="auto">
                <a:xfrm>
                  <a:off x="2966247" y="4498183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87" name="Line 198"/>
                <p:cNvSpPr>
                  <a:spLocks noChangeShapeType="1"/>
                </p:cNvSpPr>
                <p:nvPr/>
              </p:nvSpPr>
              <p:spPr bwMode="auto">
                <a:xfrm>
                  <a:off x="3194847" y="4552158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88" name="Line 199"/>
                <p:cNvSpPr>
                  <a:spLocks noChangeShapeType="1"/>
                </p:cNvSpPr>
                <p:nvPr/>
              </p:nvSpPr>
              <p:spPr bwMode="auto">
                <a:xfrm flipV="1">
                  <a:off x="3269459" y="4477545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89" name="Line 200"/>
                <p:cNvSpPr>
                  <a:spLocks noChangeShapeType="1"/>
                </p:cNvSpPr>
                <p:nvPr/>
              </p:nvSpPr>
              <p:spPr bwMode="auto">
                <a:xfrm flipV="1">
                  <a:off x="3215484" y="4498183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90" name="Line 201"/>
                <p:cNvSpPr>
                  <a:spLocks noChangeShapeType="1"/>
                </p:cNvSpPr>
                <p:nvPr/>
              </p:nvSpPr>
              <p:spPr bwMode="auto">
                <a:xfrm>
                  <a:off x="3215484" y="4498183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91" name="Line 202"/>
                <p:cNvSpPr>
                  <a:spLocks noChangeShapeType="1"/>
                </p:cNvSpPr>
                <p:nvPr/>
              </p:nvSpPr>
              <p:spPr bwMode="auto">
                <a:xfrm>
                  <a:off x="3444084" y="4533108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92" name="Line 203"/>
                <p:cNvSpPr>
                  <a:spLocks noChangeShapeType="1"/>
                </p:cNvSpPr>
                <p:nvPr/>
              </p:nvSpPr>
              <p:spPr bwMode="auto">
                <a:xfrm flipV="1">
                  <a:off x="3518697" y="4458495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93" name="Line 204"/>
                <p:cNvSpPr>
                  <a:spLocks noChangeShapeType="1"/>
                </p:cNvSpPr>
                <p:nvPr/>
              </p:nvSpPr>
              <p:spPr bwMode="auto">
                <a:xfrm flipV="1">
                  <a:off x="3463134" y="447754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grpSp>
              <p:nvGrpSpPr>
                <p:cNvPr id="595" name="Group 594"/>
                <p:cNvGrpSpPr/>
                <p:nvPr/>
              </p:nvGrpSpPr>
              <p:grpSpPr>
                <a:xfrm>
                  <a:off x="1951834" y="753270"/>
                  <a:ext cx="7616825" cy="4370387"/>
                  <a:chOff x="2227263" y="1038225"/>
                  <a:chExt cx="7616825" cy="4370387"/>
                </a:xfrm>
              </p:grpSpPr>
              <p:grpSp>
                <p:nvGrpSpPr>
                  <p:cNvPr id="8" name="Group 406"/>
                  <p:cNvGrpSpPr>
                    <a:grpSpLocks/>
                  </p:cNvGrpSpPr>
                  <p:nvPr/>
                </p:nvGrpSpPr>
                <p:grpSpPr bwMode="auto">
                  <a:xfrm>
                    <a:off x="2238375" y="2835275"/>
                    <a:ext cx="7594600" cy="2573337"/>
                    <a:chOff x="1410" y="1786"/>
                    <a:chExt cx="4784" cy="1621"/>
                  </a:xfrm>
                </p:grpSpPr>
                <p:sp>
                  <p:nvSpPr>
                    <p:cNvPr id="194" name="Line 2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55" y="3000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195" name="Line 2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99" y="3010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196" name="Line 20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46" y="2963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197" name="Line 20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12" y="2975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198" name="Line 2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12" y="2975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199" name="Line 2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6" y="2766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00" name="Line 21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03" y="2719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01" name="Line 21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68" y="2731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02" name="Line 2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68" y="2731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03" name="Line 2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12" y="2822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04" name="Line 21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59" y="2775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05" name="Line 21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25" y="2788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06" name="Line 2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25" y="2788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07" name="Line 2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69" y="2866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08" name="Line 22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16" y="2819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09" name="Line 22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82" y="2831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10" name="Line 2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82" y="2831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11" name="Line 2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26" y="2928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12" name="Line 22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73" y="2882"/>
                      <a:ext cx="0" cy="93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13" name="Line 22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38" y="289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14" name="Line 2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38" y="289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15" name="Line 2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82" y="2960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16" name="Line 22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29" y="2913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17" name="Line 22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295" y="2925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18" name="Line 2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95" y="2925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19" name="Line 2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39" y="3041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20" name="Line 23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486" y="2994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21" name="Line 23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451" y="3007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22" name="Line 2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51" y="3007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23" name="Line 2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95" y="3060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24" name="Line 23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42" y="3013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25" name="Line 23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08" y="3025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26" name="Line 2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8" y="3025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27" name="Line 2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52" y="3097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28" name="Line 24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99" y="3050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29" name="Line 24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64" y="3063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30" name="Line 2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64" y="3063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31" name="Line 2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08" y="3135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32" name="Line 24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55" y="3088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33" name="Line 24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21" y="3101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34" name="Line 2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21" y="3101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35" name="Line 2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65" y="3191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36" name="Line 24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112" y="3144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37" name="Line 24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078" y="3157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38" name="Line 2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78" y="3157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39" name="Line 2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2" y="3210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40" name="Line 25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69" y="3163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41" name="Line 25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34" y="3176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42" name="Line 2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34" y="3176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43" name="Line 2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78" y="3241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44" name="Line 25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425" y="3194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45" name="Line 25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391" y="3207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46" name="Line 2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91" y="3207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47" name="Line 2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35" y="3254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48" name="Line 26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82" y="3207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49" name="Line 26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47" y="3219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50" name="Line 2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47" y="3219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51" name="Line 2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91" y="3279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52" name="Line 26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38" y="3232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53" name="Line 26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04" y="324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54" name="Line 2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04" y="324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55" name="Line 2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48" y="3304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56" name="Line 26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895" y="3257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57" name="Line 26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860" y="3269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58" name="Line 2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60" y="3269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59" name="Line 2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04" y="3304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60" name="Line 27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051" y="3257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61" name="Line 27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017" y="3269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62" name="Line 2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17" y="3269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63" name="Line 2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61" y="3310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64" name="Line 27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208" y="3263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65" name="Line 27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174" y="3276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66" name="Line 2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74" y="3276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67" name="Line 2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18" y="3329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68" name="Line 28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365" y="3282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69" name="Line 28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330" y="3295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70" name="Line 2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30" y="3295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71" name="Line 2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74" y="3335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72" name="Line 28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521" y="3288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73" name="Line 28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487" y="3301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74" name="Line 2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87" y="3301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75" name="Line 2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31" y="3348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76" name="Line 28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678" y="3301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77" name="Line 28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643" y="3313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78" name="Line 2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43" y="3313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79" name="Line 2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87" y="3360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80" name="Line 29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834" y="3313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81" name="Line 29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800" y="3326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82" name="Line 2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00" y="3326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83" name="Line 2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44" y="3360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84" name="Line 29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991" y="3313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85" name="Line 29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956" y="3326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86" name="Line 2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56" y="3326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87" name="Line 2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100" y="3360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88" name="Line 30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147" y="3313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89" name="Line 30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113" y="3326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90" name="Line 3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113" y="3326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91" name="Freeform 303"/>
                    <p:cNvSpPr>
                      <a:spLocks/>
                    </p:cNvSpPr>
                    <p:nvPr/>
                  </p:nvSpPr>
                  <p:spPr bwMode="auto">
                    <a:xfrm>
                      <a:off x="1453" y="1833"/>
                      <a:ext cx="4691" cy="1471"/>
                    </a:xfrm>
                    <a:custGeom>
                      <a:avLst/>
                      <a:gdLst>
                        <a:gd name="T0" fmla="*/ 0 w 4691"/>
                        <a:gd name="T1" fmla="*/ 1261 h 1471"/>
                        <a:gd name="T2" fmla="*/ 157 w 4691"/>
                        <a:gd name="T3" fmla="*/ 1140 h 1471"/>
                        <a:gd name="T4" fmla="*/ 313 w 4691"/>
                        <a:gd name="T5" fmla="*/ 1086 h 1471"/>
                        <a:gd name="T6" fmla="*/ 470 w 4691"/>
                        <a:gd name="T7" fmla="*/ 1011 h 1471"/>
                        <a:gd name="T8" fmla="*/ 626 w 4691"/>
                        <a:gd name="T9" fmla="*/ 867 h 1471"/>
                        <a:gd name="T10" fmla="*/ 782 w 4691"/>
                        <a:gd name="T11" fmla="*/ 695 h 1471"/>
                        <a:gd name="T12" fmla="*/ 939 w 4691"/>
                        <a:gd name="T13" fmla="*/ 543 h 1471"/>
                        <a:gd name="T14" fmla="*/ 1095 w 4691"/>
                        <a:gd name="T15" fmla="*/ 369 h 1471"/>
                        <a:gd name="T16" fmla="*/ 1251 w 4691"/>
                        <a:gd name="T17" fmla="*/ 0 h 1471"/>
                        <a:gd name="T18" fmla="*/ 1408 w 4691"/>
                        <a:gd name="T19" fmla="*/ 99 h 1471"/>
                        <a:gd name="T20" fmla="*/ 1564 w 4691"/>
                        <a:gd name="T21" fmla="*/ 346 h 1471"/>
                        <a:gd name="T22" fmla="*/ 1721 w 4691"/>
                        <a:gd name="T23" fmla="*/ 513 h 1471"/>
                        <a:gd name="T24" fmla="*/ 1877 w 4691"/>
                        <a:gd name="T25" fmla="*/ 659 h 1471"/>
                        <a:gd name="T26" fmla="*/ 2033 w 4691"/>
                        <a:gd name="T27" fmla="*/ 801 h 1471"/>
                        <a:gd name="T28" fmla="*/ 2190 w 4691"/>
                        <a:gd name="T29" fmla="*/ 840 h 1471"/>
                        <a:gd name="T30" fmla="*/ 2346 w 4691"/>
                        <a:gd name="T31" fmla="*/ 943 h 1471"/>
                        <a:gd name="T32" fmla="*/ 2502 w 4691"/>
                        <a:gd name="T33" fmla="*/ 1043 h 1471"/>
                        <a:gd name="T34" fmla="*/ 2659 w 4691"/>
                        <a:gd name="T35" fmla="*/ 1097 h 1471"/>
                        <a:gd name="T36" fmla="*/ 2815 w 4691"/>
                        <a:gd name="T37" fmla="*/ 1148 h 1471"/>
                        <a:gd name="T38" fmla="*/ 2971 w 4691"/>
                        <a:gd name="T39" fmla="*/ 1208 h 1471"/>
                        <a:gd name="T40" fmla="*/ 3128 w 4691"/>
                        <a:gd name="T41" fmla="*/ 1285 h 1471"/>
                        <a:gd name="T42" fmla="*/ 3284 w 4691"/>
                        <a:gd name="T43" fmla="*/ 1293 h 1471"/>
                        <a:gd name="T44" fmla="*/ 3441 w 4691"/>
                        <a:gd name="T45" fmla="*/ 1346 h 1471"/>
                        <a:gd name="T46" fmla="*/ 3597 w 4691"/>
                        <a:gd name="T47" fmla="*/ 1344 h 1471"/>
                        <a:gd name="T48" fmla="*/ 3753 w 4691"/>
                        <a:gd name="T49" fmla="*/ 1384 h 1471"/>
                        <a:gd name="T50" fmla="*/ 3910 w 4691"/>
                        <a:gd name="T51" fmla="*/ 1395 h 1471"/>
                        <a:gd name="T52" fmla="*/ 4066 w 4691"/>
                        <a:gd name="T53" fmla="*/ 1404 h 1471"/>
                        <a:gd name="T54" fmla="*/ 4222 w 4691"/>
                        <a:gd name="T55" fmla="*/ 1421 h 1471"/>
                        <a:gd name="T56" fmla="*/ 4379 w 4691"/>
                        <a:gd name="T57" fmla="*/ 1442 h 1471"/>
                        <a:gd name="T58" fmla="*/ 4535 w 4691"/>
                        <a:gd name="T59" fmla="*/ 1453 h 1471"/>
                        <a:gd name="T60" fmla="*/ 4691 w 4691"/>
                        <a:gd name="T61" fmla="*/ 1471 h 14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4691" h="1471">
                          <a:moveTo>
                            <a:pt x="0" y="1261"/>
                          </a:moveTo>
                          <a:lnTo>
                            <a:pt x="157" y="1140"/>
                          </a:lnTo>
                          <a:lnTo>
                            <a:pt x="313" y="1086"/>
                          </a:lnTo>
                          <a:lnTo>
                            <a:pt x="470" y="1011"/>
                          </a:lnTo>
                          <a:lnTo>
                            <a:pt x="626" y="867"/>
                          </a:lnTo>
                          <a:lnTo>
                            <a:pt x="782" y="695"/>
                          </a:lnTo>
                          <a:lnTo>
                            <a:pt x="939" y="543"/>
                          </a:lnTo>
                          <a:lnTo>
                            <a:pt x="1095" y="369"/>
                          </a:lnTo>
                          <a:lnTo>
                            <a:pt x="1251" y="0"/>
                          </a:lnTo>
                          <a:lnTo>
                            <a:pt x="1408" y="99"/>
                          </a:lnTo>
                          <a:lnTo>
                            <a:pt x="1564" y="346"/>
                          </a:lnTo>
                          <a:lnTo>
                            <a:pt x="1721" y="513"/>
                          </a:lnTo>
                          <a:lnTo>
                            <a:pt x="1877" y="659"/>
                          </a:lnTo>
                          <a:lnTo>
                            <a:pt x="2033" y="801"/>
                          </a:lnTo>
                          <a:lnTo>
                            <a:pt x="2190" y="840"/>
                          </a:lnTo>
                          <a:lnTo>
                            <a:pt x="2346" y="943"/>
                          </a:lnTo>
                          <a:lnTo>
                            <a:pt x="2502" y="1043"/>
                          </a:lnTo>
                          <a:lnTo>
                            <a:pt x="2659" y="1097"/>
                          </a:lnTo>
                          <a:lnTo>
                            <a:pt x="2815" y="1148"/>
                          </a:lnTo>
                          <a:lnTo>
                            <a:pt x="2971" y="1208"/>
                          </a:lnTo>
                          <a:lnTo>
                            <a:pt x="3128" y="1285"/>
                          </a:lnTo>
                          <a:lnTo>
                            <a:pt x="3284" y="1293"/>
                          </a:lnTo>
                          <a:lnTo>
                            <a:pt x="3441" y="1346"/>
                          </a:lnTo>
                          <a:lnTo>
                            <a:pt x="3597" y="1344"/>
                          </a:lnTo>
                          <a:lnTo>
                            <a:pt x="3753" y="1384"/>
                          </a:lnTo>
                          <a:lnTo>
                            <a:pt x="3910" y="1395"/>
                          </a:lnTo>
                          <a:lnTo>
                            <a:pt x="4066" y="1404"/>
                          </a:lnTo>
                          <a:lnTo>
                            <a:pt x="4222" y="1421"/>
                          </a:lnTo>
                          <a:lnTo>
                            <a:pt x="4379" y="1442"/>
                          </a:lnTo>
                          <a:lnTo>
                            <a:pt x="4535" y="1453"/>
                          </a:lnTo>
                          <a:lnTo>
                            <a:pt x="4691" y="1471"/>
                          </a:lnTo>
                        </a:path>
                      </a:pathLst>
                    </a:cu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92" name="Line 30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10" y="3091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93" name="Line 30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457" y="3044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94" name="Line 30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422" y="3057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95" name="Line 3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22" y="3057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96" name="Line 30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60" y="2972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97" name="Line 30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607" y="2925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98" name="Line 31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572" y="2938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99" name="Line 3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72" y="2938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00" name="Line 3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16" y="2916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01" name="Line 31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763" y="2869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02" name="Line 31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729" y="2882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03" name="Line 3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29" y="2882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04" name="Line 3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73" y="2847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05" name="Line 31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20" y="2800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06" name="Line 31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886" y="2813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07" name="Line 3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86" y="2813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08" name="Line 3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30" y="2697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09" name="Line 32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77" y="2650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10" name="Line 32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42" y="2663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11" name="Line 3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42" y="2663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12" name="Line 3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86" y="2528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13" name="Line 32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33" y="2481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14" name="Line 32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199" y="2494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15" name="Line 3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99" y="2494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16" name="Line 3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43" y="2378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17" name="Line 32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90" y="2331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18" name="Line 33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55" y="2343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19" name="Line 3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55" y="2343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20" name="Line 3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99" y="2203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21" name="Line 33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46" y="2156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22" name="Line 33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12" y="2168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23" name="Line 3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12" y="2168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24" name="Line 3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6" y="1833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25" name="Line 33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03" y="1786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26" name="Line 33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68" y="1799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27" name="Line 3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68" y="1799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28" name="Line 3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12" y="1933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29" name="Line 34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59" y="1887"/>
                      <a:ext cx="0" cy="93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30" name="Line 34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25" y="1899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31" name="Line 3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25" y="1899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32" name="Line 3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69" y="2178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33" name="Line 34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16" y="2131"/>
                      <a:ext cx="0" cy="93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34" name="Line 34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82" y="2143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35" name="Line 3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82" y="2143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36" name="Line 3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26" y="2346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37" name="Line 34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73" y="2300"/>
                      <a:ext cx="0" cy="93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38" name="Line 35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38" y="2312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39" name="Line 3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38" y="2312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40" name="Line 3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82" y="2490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41" name="Line 35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29" y="2443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42" name="Line 35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295" y="2456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43" name="Line 3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95" y="2456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44" name="Line 3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39" y="2634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45" name="Line 35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486" y="2587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46" name="Line 35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451" y="2600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47" name="Line 3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51" y="2600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48" name="Line 3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95" y="2672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49" name="Line 36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42" y="2625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50" name="Line 36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08" y="2637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51" name="Line 3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8" y="2637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52" name="Line 3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52" y="2778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53" name="Line 36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99" y="2731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54" name="Line 36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64" y="274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55" name="Line 3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64" y="274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56" name="Line 3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08" y="2878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57" name="Line 36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55" y="2831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58" name="Line 37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21" y="284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59" name="Line 3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21" y="284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60" name="Line 3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65" y="2928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61" name="Line 37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112" y="2882"/>
                      <a:ext cx="0" cy="93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62" name="Line 37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078" y="2894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63" name="Line 3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78" y="2894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64" name="Line 3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2" y="2979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65" name="Line 37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69" y="2932"/>
                      <a:ext cx="0" cy="93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66" name="Line 37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34" y="294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67" name="Line 3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34" y="294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68" name="Line 3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78" y="3041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69" name="Line 38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425" y="2994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70" name="Line 38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391" y="3007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71" name="Line 3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91" y="3007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72" name="Line 3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35" y="3116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73" name="Line 38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82" y="3069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74" name="Line 38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47" y="3082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75" name="Line 3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47" y="3082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76" name="Line 3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91" y="3122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77" name="Line 38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38" y="3075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78" name="Line 39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04" y="3088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79" name="Line 3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04" y="3088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80" name="Line 3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48" y="3179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81" name="Line 39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895" y="3132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82" name="Line 39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860" y="314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83" name="Line 3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60" y="314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84" name="Line 3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04" y="3179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85" name="Line 39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051" y="3132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86" name="Line 39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017" y="314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87" name="Line 3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17" y="314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88" name="Line 4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61" y="3216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89" name="Line 40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208" y="3169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90" name="Line 40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174" y="3182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91" name="Line 4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74" y="3182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92" name="Line 40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18" y="3229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93" name="Line 40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365" y="3182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</p:grpSp>
              <p:sp>
                <p:nvSpPr>
                  <p:cNvPr id="9" name="Line 40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61375" y="5070475"/>
                    <a:ext cx="109538" cy="10953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0" name="Line 408"/>
                  <p:cNvSpPr>
                    <a:spLocks noChangeShapeType="1"/>
                  </p:cNvSpPr>
                  <p:nvPr/>
                </p:nvSpPr>
                <p:spPr bwMode="auto">
                  <a:xfrm>
                    <a:off x="8461375" y="5070475"/>
                    <a:ext cx="109538" cy="10953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1" name="Line 409"/>
                  <p:cNvSpPr>
                    <a:spLocks noChangeShapeType="1"/>
                  </p:cNvSpPr>
                  <p:nvPr/>
                </p:nvSpPr>
                <p:spPr bwMode="auto">
                  <a:xfrm>
                    <a:off x="8689975" y="5135563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2" name="Line 4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764588" y="5060950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3" name="Line 4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710613" y="5081588"/>
                    <a:ext cx="109538" cy="10795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4" name="Line 412"/>
                  <p:cNvSpPr>
                    <a:spLocks noChangeShapeType="1"/>
                  </p:cNvSpPr>
                  <p:nvPr/>
                </p:nvSpPr>
                <p:spPr bwMode="auto">
                  <a:xfrm>
                    <a:off x="8710613" y="5081588"/>
                    <a:ext cx="109538" cy="10795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5" name="Line 413"/>
                  <p:cNvSpPr>
                    <a:spLocks noChangeShapeType="1"/>
                  </p:cNvSpPr>
                  <p:nvPr/>
                </p:nvSpPr>
                <p:spPr bwMode="auto">
                  <a:xfrm>
                    <a:off x="8939213" y="5165725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6" name="Line 4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013825" y="5091113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7" name="Line 4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958263" y="5110163"/>
                    <a:ext cx="109538" cy="10953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8" name="Line 416"/>
                  <p:cNvSpPr>
                    <a:spLocks noChangeShapeType="1"/>
                  </p:cNvSpPr>
                  <p:nvPr/>
                </p:nvSpPr>
                <p:spPr bwMode="auto">
                  <a:xfrm>
                    <a:off x="8958263" y="5110163"/>
                    <a:ext cx="109538" cy="10953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9" name="Line 417"/>
                  <p:cNvSpPr>
                    <a:spLocks noChangeShapeType="1"/>
                  </p:cNvSpPr>
                  <p:nvPr/>
                </p:nvSpPr>
                <p:spPr bwMode="auto">
                  <a:xfrm>
                    <a:off x="9186863" y="5195888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20" name="Line 4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261475" y="5121275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21" name="Line 4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207500" y="5140325"/>
                    <a:ext cx="109538" cy="10953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22" name="Line 420"/>
                  <p:cNvSpPr>
                    <a:spLocks noChangeShapeType="1"/>
                  </p:cNvSpPr>
                  <p:nvPr/>
                </p:nvSpPr>
                <p:spPr bwMode="auto">
                  <a:xfrm>
                    <a:off x="9207500" y="5140325"/>
                    <a:ext cx="109538" cy="10953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23" name="Line 421"/>
                  <p:cNvSpPr>
                    <a:spLocks noChangeShapeType="1"/>
                  </p:cNvSpPr>
                  <p:nvPr/>
                </p:nvSpPr>
                <p:spPr bwMode="auto">
                  <a:xfrm>
                    <a:off x="9436100" y="5214938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24" name="Line 4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510713" y="5140325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25" name="Line 4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55150" y="5160963"/>
                    <a:ext cx="109538" cy="10953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26" name="Line 424"/>
                  <p:cNvSpPr>
                    <a:spLocks noChangeShapeType="1"/>
                  </p:cNvSpPr>
                  <p:nvPr/>
                </p:nvSpPr>
                <p:spPr bwMode="auto">
                  <a:xfrm>
                    <a:off x="9455150" y="5160963"/>
                    <a:ext cx="109538" cy="10953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27" name="Line 425"/>
                  <p:cNvSpPr>
                    <a:spLocks noChangeShapeType="1"/>
                  </p:cNvSpPr>
                  <p:nvPr/>
                </p:nvSpPr>
                <p:spPr bwMode="auto">
                  <a:xfrm>
                    <a:off x="9683750" y="5245100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28" name="Line 4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58363" y="5170488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29" name="Line 4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04388" y="5189538"/>
                    <a:ext cx="109538" cy="10953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30" name="Line 428"/>
                  <p:cNvSpPr>
                    <a:spLocks noChangeShapeType="1"/>
                  </p:cNvSpPr>
                  <p:nvPr/>
                </p:nvSpPr>
                <p:spPr bwMode="auto">
                  <a:xfrm>
                    <a:off x="9704388" y="5189538"/>
                    <a:ext cx="109538" cy="10953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31" name="Freeform 429"/>
                  <p:cNvSpPr>
                    <a:spLocks/>
                  </p:cNvSpPr>
                  <p:nvPr/>
                </p:nvSpPr>
                <p:spPr bwMode="auto">
                  <a:xfrm>
                    <a:off x="2306638" y="1123950"/>
                    <a:ext cx="7446963" cy="2209800"/>
                  </a:xfrm>
                  <a:custGeom>
                    <a:avLst/>
                    <a:gdLst>
                      <a:gd name="T0" fmla="*/ 0 w 4691"/>
                      <a:gd name="T1" fmla="*/ 687 h 1392"/>
                      <a:gd name="T2" fmla="*/ 157 w 4691"/>
                      <a:gd name="T3" fmla="*/ 133 h 1392"/>
                      <a:gd name="T4" fmla="*/ 313 w 4691"/>
                      <a:gd name="T5" fmla="*/ 163 h 1392"/>
                      <a:gd name="T6" fmla="*/ 470 w 4691"/>
                      <a:gd name="T7" fmla="*/ 284 h 1392"/>
                      <a:gd name="T8" fmla="*/ 626 w 4691"/>
                      <a:gd name="T9" fmla="*/ 399 h 1392"/>
                      <a:gd name="T10" fmla="*/ 782 w 4691"/>
                      <a:gd name="T11" fmla="*/ 599 h 1392"/>
                      <a:gd name="T12" fmla="*/ 939 w 4691"/>
                      <a:gd name="T13" fmla="*/ 665 h 1392"/>
                      <a:gd name="T14" fmla="*/ 1095 w 4691"/>
                      <a:gd name="T15" fmla="*/ 874 h 1392"/>
                      <a:gd name="T16" fmla="*/ 1251 w 4691"/>
                      <a:gd name="T17" fmla="*/ 1392 h 1392"/>
                      <a:gd name="T18" fmla="*/ 1408 w 4691"/>
                      <a:gd name="T19" fmla="*/ 1282 h 1392"/>
                      <a:gd name="T20" fmla="*/ 1564 w 4691"/>
                      <a:gd name="T21" fmla="*/ 1199 h 1392"/>
                      <a:gd name="T22" fmla="*/ 1721 w 4691"/>
                      <a:gd name="T23" fmla="*/ 1029 h 1392"/>
                      <a:gd name="T24" fmla="*/ 1877 w 4691"/>
                      <a:gd name="T25" fmla="*/ 1046 h 1392"/>
                      <a:gd name="T26" fmla="*/ 2033 w 4691"/>
                      <a:gd name="T27" fmla="*/ 1034 h 1392"/>
                      <a:gd name="T28" fmla="*/ 2190 w 4691"/>
                      <a:gd name="T29" fmla="*/ 949 h 1392"/>
                      <a:gd name="T30" fmla="*/ 2346 w 4691"/>
                      <a:gd name="T31" fmla="*/ 604 h 1392"/>
                      <a:gd name="T32" fmla="*/ 2502 w 4691"/>
                      <a:gd name="T33" fmla="*/ 519 h 1392"/>
                      <a:gd name="T34" fmla="*/ 2659 w 4691"/>
                      <a:gd name="T35" fmla="*/ 307 h 1392"/>
                      <a:gd name="T36" fmla="*/ 2815 w 4691"/>
                      <a:gd name="T37" fmla="*/ 344 h 1392"/>
                      <a:gd name="T38" fmla="*/ 2971 w 4691"/>
                      <a:gd name="T39" fmla="*/ 242 h 1392"/>
                      <a:gd name="T40" fmla="*/ 3128 w 4691"/>
                      <a:gd name="T41" fmla="*/ 273 h 1392"/>
                      <a:gd name="T42" fmla="*/ 3284 w 4691"/>
                      <a:gd name="T43" fmla="*/ 288 h 1392"/>
                      <a:gd name="T44" fmla="*/ 3441 w 4691"/>
                      <a:gd name="T45" fmla="*/ 95 h 1392"/>
                      <a:gd name="T46" fmla="*/ 3597 w 4691"/>
                      <a:gd name="T47" fmla="*/ 159 h 1392"/>
                      <a:gd name="T48" fmla="*/ 3753 w 4691"/>
                      <a:gd name="T49" fmla="*/ 60 h 1392"/>
                      <a:gd name="T50" fmla="*/ 3910 w 4691"/>
                      <a:gd name="T51" fmla="*/ 62 h 1392"/>
                      <a:gd name="T52" fmla="*/ 4066 w 4691"/>
                      <a:gd name="T53" fmla="*/ 0 h 1392"/>
                      <a:gd name="T54" fmla="*/ 4222 w 4691"/>
                      <a:gd name="T55" fmla="*/ 51 h 1392"/>
                      <a:gd name="T56" fmla="*/ 4379 w 4691"/>
                      <a:gd name="T57" fmla="*/ 44 h 1392"/>
                      <a:gd name="T58" fmla="*/ 4535 w 4691"/>
                      <a:gd name="T59" fmla="*/ 48 h 1392"/>
                      <a:gd name="T60" fmla="*/ 4691 w 4691"/>
                      <a:gd name="T61" fmla="*/ 96 h 13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4691" h="1392">
                        <a:moveTo>
                          <a:pt x="0" y="687"/>
                        </a:moveTo>
                        <a:lnTo>
                          <a:pt x="157" y="133"/>
                        </a:lnTo>
                        <a:lnTo>
                          <a:pt x="313" y="163"/>
                        </a:lnTo>
                        <a:lnTo>
                          <a:pt x="470" y="284"/>
                        </a:lnTo>
                        <a:lnTo>
                          <a:pt x="626" y="399"/>
                        </a:lnTo>
                        <a:lnTo>
                          <a:pt x="782" y="599"/>
                        </a:lnTo>
                        <a:lnTo>
                          <a:pt x="939" y="665"/>
                        </a:lnTo>
                        <a:lnTo>
                          <a:pt x="1095" y="874"/>
                        </a:lnTo>
                        <a:lnTo>
                          <a:pt x="1251" y="1392"/>
                        </a:lnTo>
                        <a:lnTo>
                          <a:pt x="1408" y="1282"/>
                        </a:lnTo>
                        <a:lnTo>
                          <a:pt x="1564" y="1199"/>
                        </a:lnTo>
                        <a:lnTo>
                          <a:pt x="1721" y="1029"/>
                        </a:lnTo>
                        <a:lnTo>
                          <a:pt x="1877" y="1046"/>
                        </a:lnTo>
                        <a:lnTo>
                          <a:pt x="2033" y="1034"/>
                        </a:lnTo>
                        <a:lnTo>
                          <a:pt x="2190" y="949"/>
                        </a:lnTo>
                        <a:lnTo>
                          <a:pt x="2346" y="604"/>
                        </a:lnTo>
                        <a:lnTo>
                          <a:pt x="2502" y="519"/>
                        </a:lnTo>
                        <a:lnTo>
                          <a:pt x="2659" y="307"/>
                        </a:lnTo>
                        <a:lnTo>
                          <a:pt x="2815" y="344"/>
                        </a:lnTo>
                        <a:lnTo>
                          <a:pt x="2971" y="242"/>
                        </a:lnTo>
                        <a:lnTo>
                          <a:pt x="3128" y="273"/>
                        </a:lnTo>
                        <a:lnTo>
                          <a:pt x="3284" y="288"/>
                        </a:lnTo>
                        <a:lnTo>
                          <a:pt x="3441" y="95"/>
                        </a:lnTo>
                        <a:lnTo>
                          <a:pt x="3597" y="159"/>
                        </a:lnTo>
                        <a:lnTo>
                          <a:pt x="3753" y="60"/>
                        </a:lnTo>
                        <a:lnTo>
                          <a:pt x="3910" y="62"/>
                        </a:lnTo>
                        <a:lnTo>
                          <a:pt x="4066" y="0"/>
                        </a:lnTo>
                        <a:lnTo>
                          <a:pt x="4222" y="51"/>
                        </a:lnTo>
                        <a:lnTo>
                          <a:pt x="4379" y="44"/>
                        </a:lnTo>
                        <a:lnTo>
                          <a:pt x="4535" y="48"/>
                        </a:lnTo>
                        <a:lnTo>
                          <a:pt x="4691" y="96"/>
                        </a:lnTo>
                      </a:path>
                    </a:pathLst>
                  </a:cu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32" name="Line 430"/>
                  <p:cNvSpPr>
                    <a:spLocks noChangeShapeType="1"/>
                  </p:cNvSpPr>
                  <p:nvPr/>
                </p:nvSpPr>
                <p:spPr bwMode="auto">
                  <a:xfrm>
                    <a:off x="2227263" y="2214563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33" name="Line 4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12988" y="2130425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34" name="Line 4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47900" y="2151063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35" name="Line 433"/>
                  <p:cNvSpPr>
                    <a:spLocks noChangeShapeType="1"/>
                  </p:cNvSpPr>
                  <p:nvPr/>
                </p:nvSpPr>
                <p:spPr bwMode="auto">
                  <a:xfrm>
                    <a:off x="2247900" y="2151063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36" name="Line 434"/>
                  <p:cNvSpPr>
                    <a:spLocks noChangeShapeType="1"/>
                  </p:cNvSpPr>
                  <p:nvPr/>
                </p:nvSpPr>
                <p:spPr bwMode="auto">
                  <a:xfrm>
                    <a:off x="2466975" y="1330325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37" name="Line 4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51113" y="1246188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38" name="Line 4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86025" y="1266825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39" name="Line 437"/>
                  <p:cNvSpPr>
                    <a:spLocks noChangeShapeType="1"/>
                  </p:cNvSpPr>
                  <p:nvPr/>
                </p:nvSpPr>
                <p:spPr bwMode="auto">
                  <a:xfrm>
                    <a:off x="2486025" y="1266825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0" name="Line 438"/>
                  <p:cNvSpPr>
                    <a:spLocks noChangeShapeType="1"/>
                  </p:cNvSpPr>
                  <p:nvPr/>
                </p:nvSpPr>
                <p:spPr bwMode="auto">
                  <a:xfrm>
                    <a:off x="2714625" y="1381125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1" name="Line 4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98763" y="1296988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2" name="Line 4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35263" y="1316038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3" name="Line 441"/>
                  <p:cNvSpPr>
                    <a:spLocks noChangeShapeType="1"/>
                  </p:cNvSpPr>
                  <p:nvPr/>
                </p:nvSpPr>
                <p:spPr bwMode="auto">
                  <a:xfrm>
                    <a:off x="2735263" y="1316038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4" name="Line 442"/>
                  <p:cNvSpPr>
                    <a:spLocks noChangeShapeType="1"/>
                  </p:cNvSpPr>
                  <p:nvPr/>
                </p:nvSpPr>
                <p:spPr bwMode="auto">
                  <a:xfrm>
                    <a:off x="2963863" y="1570038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5" name="Line 4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48000" y="1484313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6" name="Line 4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82913" y="1504950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7" name="Line 445"/>
                  <p:cNvSpPr>
                    <a:spLocks noChangeShapeType="1"/>
                  </p:cNvSpPr>
                  <p:nvPr/>
                </p:nvSpPr>
                <p:spPr bwMode="auto">
                  <a:xfrm>
                    <a:off x="2982913" y="1504950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8" name="Line 446"/>
                  <p:cNvSpPr>
                    <a:spLocks noChangeShapeType="1"/>
                  </p:cNvSpPr>
                  <p:nvPr/>
                </p:nvSpPr>
                <p:spPr bwMode="auto">
                  <a:xfrm>
                    <a:off x="3211513" y="1758950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9" name="Line 4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97238" y="1673225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0" name="Line 4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32150" y="1693863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1" name="Line 449"/>
                  <p:cNvSpPr>
                    <a:spLocks noChangeShapeType="1"/>
                  </p:cNvSpPr>
                  <p:nvPr/>
                </p:nvSpPr>
                <p:spPr bwMode="auto">
                  <a:xfrm>
                    <a:off x="3232150" y="1693863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2" name="Line 450"/>
                  <p:cNvSpPr>
                    <a:spLocks noChangeShapeType="1"/>
                  </p:cNvSpPr>
                  <p:nvPr/>
                </p:nvSpPr>
                <p:spPr bwMode="auto">
                  <a:xfrm>
                    <a:off x="3460750" y="2076450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3" name="Line 4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4888" y="1992313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4" name="Line 4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79800" y="2011363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5" name="Line 453"/>
                  <p:cNvSpPr>
                    <a:spLocks noChangeShapeType="1"/>
                  </p:cNvSpPr>
                  <p:nvPr/>
                </p:nvSpPr>
                <p:spPr bwMode="auto">
                  <a:xfrm>
                    <a:off x="3479800" y="2011363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6" name="Line 454"/>
                  <p:cNvSpPr>
                    <a:spLocks noChangeShapeType="1"/>
                  </p:cNvSpPr>
                  <p:nvPr/>
                </p:nvSpPr>
                <p:spPr bwMode="auto">
                  <a:xfrm>
                    <a:off x="3708400" y="2174875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7" name="Line 4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94125" y="2090738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8" name="Line 45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29038" y="2111375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9" name="Line 457"/>
                  <p:cNvSpPr>
                    <a:spLocks noChangeShapeType="1"/>
                  </p:cNvSpPr>
                  <p:nvPr/>
                </p:nvSpPr>
                <p:spPr bwMode="auto">
                  <a:xfrm>
                    <a:off x="3729038" y="2111375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0" name="Line 458"/>
                  <p:cNvSpPr>
                    <a:spLocks noChangeShapeType="1"/>
                  </p:cNvSpPr>
                  <p:nvPr/>
                </p:nvSpPr>
                <p:spPr bwMode="auto">
                  <a:xfrm>
                    <a:off x="3957638" y="2513013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1" name="Line 45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41775" y="2428875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2" name="Line 4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78275" y="2447925"/>
                    <a:ext cx="128588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3" name="Line 461"/>
                  <p:cNvSpPr>
                    <a:spLocks noChangeShapeType="1"/>
                  </p:cNvSpPr>
                  <p:nvPr/>
                </p:nvSpPr>
                <p:spPr bwMode="auto">
                  <a:xfrm>
                    <a:off x="3978275" y="2447925"/>
                    <a:ext cx="128588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4" name="Line 462"/>
                  <p:cNvSpPr>
                    <a:spLocks noChangeShapeType="1"/>
                  </p:cNvSpPr>
                  <p:nvPr/>
                </p:nvSpPr>
                <p:spPr bwMode="auto">
                  <a:xfrm>
                    <a:off x="4206875" y="3336925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5" name="Line 4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91013" y="3252788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6" name="Line 46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25925" y="3273425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7" name="Line 465"/>
                  <p:cNvSpPr>
                    <a:spLocks noChangeShapeType="1"/>
                  </p:cNvSpPr>
                  <p:nvPr/>
                </p:nvSpPr>
                <p:spPr bwMode="auto">
                  <a:xfrm>
                    <a:off x="4225925" y="3273425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8" name="Line 466"/>
                  <p:cNvSpPr>
                    <a:spLocks noChangeShapeType="1"/>
                  </p:cNvSpPr>
                  <p:nvPr/>
                </p:nvSpPr>
                <p:spPr bwMode="auto">
                  <a:xfrm>
                    <a:off x="4454525" y="3159125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9" name="Line 46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38663" y="3074988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0" name="Line 46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75163" y="3094038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1" name="Line 469"/>
                  <p:cNvSpPr>
                    <a:spLocks noChangeShapeType="1"/>
                  </p:cNvSpPr>
                  <p:nvPr/>
                </p:nvSpPr>
                <p:spPr bwMode="auto">
                  <a:xfrm>
                    <a:off x="4475163" y="3094038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2" name="Line 470"/>
                  <p:cNvSpPr>
                    <a:spLocks noChangeShapeType="1"/>
                  </p:cNvSpPr>
                  <p:nvPr/>
                </p:nvSpPr>
                <p:spPr bwMode="auto">
                  <a:xfrm>
                    <a:off x="4703763" y="3028950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3" name="Line 47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87900" y="2944813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4" name="Line 47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22813" y="2965450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5" name="Line 473"/>
                  <p:cNvSpPr>
                    <a:spLocks noChangeShapeType="1"/>
                  </p:cNvSpPr>
                  <p:nvPr/>
                </p:nvSpPr>
                <p:spPr bwMode="auto">
                  <a:xfrm>
                    <a:off x="4722813" y="2965450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6" name="Line 474"/>
                  <p:cNvSpPr>
                    <a:spLocks noChangeShapeType="1"/>
                  </p:cNvSpPr>
                  <p:nvPr/>
                </p:nvSpPr>
                <p:spPr bwMode="auto">
                  <a:xfrm>
                    <a:off x="4951413" y="2762250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7" name="Line 4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37138" y="2676525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8" name="Line 47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972050" y="2697163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9" name="Line 477"/>
                  <p:cNvSpPr>
                    <a:spLocks noChangeShapeType="1"/>
                  </p:cNvSpPr>
                  <p:nvPr/>
                </p:nvSpPr>
                <p:spPr bwMode="auto">
                  <a:xfrm>
                    <a:off x="4972050" y="2697163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80" name="Line 478"/>
                  <p:cNvSpPr>
                    <a:spLocks noChangeShapeType="1"/>
                  </p:cNvSpPr>
                  <p:nvPr/>
                </p:nvSpPr>
                <p:spPr bwMode="auto">
                  <a:xfrm>
                    <a:off x="5200650" y="2781300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81" name="Line 47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284788" y="2697163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82" name="Line 4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219700" y="2716213"/>
                    <a:ext cx="130175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83" name="Line 481"/>
                  <p:cNvSpPr>
                    <a:spLocks noChangeShapeType="1"/>
                  </p:cNvSpPr>
                  <p:nvPr/>
                </p:nvSpPr>
                <p:spPr bwMode="auto">
                  <a:xfrm>
                    <a:off x="5219700" y="2716213"/>
                    <a:ext cx="130175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84" name="Line 482"/>
                  <p:cNvSpPr>
                    <a:spLocks noChangeShapeType="1"/>
                  </p:cNvSpPr>
                  <p:nvPr/>
                </p:nvSpPr>
                <p:spPr bwMode="auto">
                  <a:xfrm>
                    <a:off x="5448300" y="2762250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85" name="Line 48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534025" y="2676525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86" name="Line 48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68938" y="2697163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87" name="Line 485"/>
                  <p:cNvSpPr>
                    <a:spLocks noChangeShapeType="1"/>
                  </p:cNvSpPr>
                  <p:nvPr/>
                </p:nvSpPr>
                <p:spPr bwMode="auto">
                  <a:xfrm>
                    <a:off x="5468938" y="2697163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88" name="Line 486"/>
                  <p:cNvSpPr>
                    <a:spLocks noChangeShapeType="1"/>
                  </p:cNvSpPr>
                  <p:nvPr/>
                </p:nvSpPr>
                <p:spPr bwMode="auto">
                  <a:xfrm>
                    <a:off x="5697538" y="2632075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89" name="Line 48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81675" y="2547938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90" name="Line 4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18175" y="2566988"/>
                    <a:ext cx="128588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91" name="Line 489"/>
                  <p:cNvSpPr>
                    <a:spLocks noChangeShapeType="1"/>
                  </p:cNvSpPr>
                  <p:nvPr/>
                </p:nvSpPr>
                <p:spPr bwMode="auto">
                  <a:xfrm>
                    <a:off x="5718175" y="2566988"/>
                    <a:ext cx="128588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92" name="Line 490"/>
                  <p:cNvSpPr>
                    <a:spLocks noChangeShapeType="1"/>
                  </p:cNvSpPr>
                  <p:nvPr/>
                </p:nvSpPr>
                <p:spPr bwMode="auto">
                  <a:xfrm>
                    <a:off x="5946775" y="2085975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93" name="Line 49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030913" y="2001838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94" name="Line 49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965825" y="2020888"/>
                    <a:ext cx="130175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95" name="Line 493"/>
                  <p:cNvSpPr>
                    <a:spLocks noChangeShapeType="1"/>
                  </p:cNvSpPr>
                  <p:nvPr/>
                </p:nvSpPr>
                <p:spPr bwMode="auto">
                  <a:xfrm>
                    <a:off x="5965825" y="2020888"/>
                    <a:ext cx="130175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96" name="Line 494"/>
                  <p:cNvSpPr>
                    <a:spLocks noChangeShapeType="1"/>
                  </p:cNvSpPr>
                  <p:nvPr/>
                </p:nvSpPr>
                <p:spPr bwMode="auto">
                  <a:xfrm>
                    <a:off x="6194425" y="1946275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97" name="Line 49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278563" y="1862138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98" name="Line 49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215063" y="1882775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99" name="Line 497"/>
                  <p:cNvSpPr>
                    <a:spLocks noChangeShapeType="1"/>
                  </p:cNvSpPr>
                  <p:nvPr/>
                </p:nvSpPr>
                <p:spPr bwMode="auto">
                  <a:xfrm>
                    <a:off x="6215063" y="1882775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00" name="Line 498"/>
                  <p:cNvSpPr>
                    <a:spLocks noChangeShapeType="1"/>
                  </p:cNvSpPr>
                  <p:nvPr/>
                </p:nvSpPr>
                <p:spPr bwMode="auto">
                  <a:xfrm>
                    <a:off x="6443663" y="1609725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01" name="Line 4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527800" y="1524000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02" name="Line 5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462713" y="1544638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03" name="Line 501"/>
                  <p:cNvSpPr>
                    <a:spLocks noChangeShapeType="1"/>
                  </p:cNvSpPr>
                  <p:nvPr/>
                </p:nvSpPr>
                <p:spPr bwMode="auto">
                  <a:xfrm>
                    <a:off x="6462713" y="1544638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04" name="Line 502"/>
                  <p:cNvSpPr>
                    <a:spLocks noChangeShapeType="1"/>
                  </p:cNvSpPr>
                  <p:nvPr/>
                </p:nvSpPr>
                <p:spPr bwMode="auto">
                  <a:xfrm>
                    <a:off x="6691313" y="1668463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05" name="Line 50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777038" y="1584325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06" name="Line 50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711950" y="1604963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07" name="Line 505"/>
                  <p:cNvSpPr>
                    <a:spLocks noChangeShapeType="1"/>
                  </p:cNvSpPr>
                  <p:nvPr/>
                </p:nvSpPr>
                <p:spPr bwMode="auto">
                  <a:xfrm>
                    <a:off x="6711950" y="1604963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08" name="Line 506"/>
                  <p:cNvSpPr>
                    <a:spLocks noChangeShapeType="1"/>
                  </p:cNvSpPr>
                  <p:nvPr/>
                </p:nvSpPr>
                <p:spPr bwMode="auto">
                  <a:xfrm>
                    <a:off x="6940550" y="1509713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09" name="Line 50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24688" y="1425575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10" name="Line 50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959600" y="1444625"/>
                    <a:ext cx="130175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11" name="Line 509"/>
                  <p:cNvSpPr>
                    <a:spLocks noChangeShapeType="1"/>
                  </p:cNvSpPr>
                  <p:nvPr/>
                </p:nvSpPr>
                <p:spPr bwMode="auto">
                  <a:xfrm>
                    <a:off x="6959600" y="1444625"/>
                    <a:ext cx="130175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12" name="Line 510"/>
                  <p:cNvSpPr>
                    <a:spLocks noChangeShapeType="1"/>
                  </p:cNvSpPr>
                  <p:nvPr/>
                </p:nvSpPr>
                <p:spPr bwMode="auto">
                  <a:xfrm>
                    <a:off x="7188200" y="1558925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13" name="Line 5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273925" y="1474788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14" name="Line 5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208838" y="1495425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15" name="Line 513"/>
                  <p:cNvSpPr>
                    <a:spLocks noChangeShapeType="1"/>
                  </p:cNvSpPr>
                  <p:nvPr/>
                </p:nvSpPr>
                <p:spPr bwMode="auto">
                  <a:xfrm>
                    <a:off x="7208838" y="1495425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16" name="Line 514"/>
                  <p:cNvSpPr>
                    <a:spLocks noChangeShapeType="1"/>
                  </p:cNvSpPr>
                  <p:nvPr/>
                </p:nvSpPr>
                <p:spPr bwMode="auto">
                  <a:xfrm>
                    <a:off x="7437438" y="1579563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17" name="Line 5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521575" y="1495425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18" name="Line 5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458075" y="1514475"/>
                    <a:ext cx="128588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19" name="Line 517"/>
                  <p:cNvSpPr>
                    <a:spLocks noChangeShapeType="1"/>
                  </p:cNvSpPr>
                  <p:nvPr/>
                </p:nvSpPr>
                <p:spPr bwMode="auto">
                  <a:xfrm>
                    <a:off x="7458075" y="1514475"/>
                    <a:ext cx="128588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20" name="Line 518"/>
                  <p:cNvSpPr>
                    <a:spLocks noChangeShapeType="1"/>
                  </p:cNvSpPr>
                  <p:nvPr/>
                </p:nvSpPr>
                <p:spPr bwMode="auto">
                  <a:xfrm>
                    <a:off x="7686675" y="1271588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21" name="Line 5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770813" y="1187450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22" name="Line 5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705725" y="1206500"/>
                    <a:ext cx="130175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23" name="Line 521"/>
                  <p:cNvSpPr>
                    <a:spLocks noChangeShapeType="1"/>
                  </p:cNvSpPr>
                  <p:nvPr/>
                </p:nvSpPr>
                <p:spPr bwMode="auto">
                  <a:xfrm>
                    <a:off x="7705725" y="1206500"/>
                    <a:ext cx="130175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24" name="Line 522"/>
                  <p:cNvSpPr>
                    <a:spLocks noChangeShapeType="1"/>
                  </p:cNvSpPr>
                  <p:nvPr/>
                </p:nvSpPr>
                <p:spPr bwMode="auto">
                  <a:xfrm>
                    <a:off x="7934325" y="1381125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25" name="Line 5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018463" y="1296988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26" name="Line 5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954963" y="1316038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27" name="Line 525"/>
                  <p:cNvSpPr>
                    <a:spLocks noChangeShapeType="1"/>
                  </p:cNvSpPr>
                  <p:nvPr/>
                </p:nvSpPr>
                <p:spPr bwMode="auto">
                  <a:xfrm>
                    <a:off x="7954963" y="1316038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28" name="Line 526"/>
                  <p:cNvSpPr>
                    <a:spLocks noChangeShapeType="1"/>
                  </p:cNvSpPr>
                  <p:nvPr/>
                </p:nvSpPr>
                <p:spPr bwMode="auto">
                  <a:xfrm>
                    <a:off x="8183563" y="1222375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29" name="Line 5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67700" y="1136650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30" name="Line 5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02613" y="1157288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31" name="Line 529"/>
                  <p:cNvSpPr>
                    <a:spLocks noChangeShapeType="1"/>
                  </p:cNvSpPr>
                  <p:nvPr/>
                </p:nvSpPr>
                <p:spPr bwMode="auto">
                  <a:xfrm>
                    <a:off x="8202613" y="1157288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32" name="Line 530"/>
                  <p:cNvSpPr>
                    <a:spLocks noChangeShapeType="1"/>
                  </p:cNvSpPr>
                  <p:nvPr/>
                </p:nvSpPr>
                <p:spPr bwMode="auto">
                  <a:xfrm>
                    <a:off x="8431213" y="1222375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33" name="Line 5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516938" y="1136650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34" name="Line 5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51850" y="1157288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35" name="Line 533"/>
                  <p:cNvSpPr>
                    <a:spLocks noChangeShapeType="1"/>
                  </p:cNvSpPr>
                  <p:nvPr/>
                </p:nvSpPr>
                <p:spPr bwMode="auto">
                  <a:xfrm>
                    <a:off x="8451850" y="1157288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36" name="Line 534"/>
                  <p:cNvSpPr>
                    <a:spLocks noChangeShapeType="1"/>
                  </p:cNvSpPr>
                  <p:nvPr/>
                </p:nvSpPr>
                <p:spPr bwMode="auto">
                  <a:xfrm>
                    <a:off x="8680450" y="1122363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37" name="Line 5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764588" y="1038225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38" name="Line 5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699500" y="1057275"/>
                    <a:ext cx="130175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39" name="Line 537"/>
                  <p:cNvSpPr>
                    <a:spLocks noChangeShapeType="1"/>
                  </p:cNvSpPr>
                  <p:nvPr/>
                </p:nvSpPr>
                <p:spPr bwMode="auto">
                  <a:xfrm>
                    <a:off x="8699500" y="1057275"/>
                    <a:ext cx="130175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40" name="Line 538"/>
                  <p:cNvSpPr>
                    <a:spLocks noChangeShapeType="1"/>
                  </p:cNvSpPr>
                  <p:nvPr/>
                </p:nvSpPr>
                <p:spPr bwMode="auto">
                  <a:xfrm>
                    <a:off x="8928100" y="1201738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41" name="Line 5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013825" y="1117600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42" name="Line 5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948738" y="1136650"/>
                    <a:ext cx="128588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43" name="Line 541"/>
                  <p:cNvSpPr>
                    <a:spLocks noChangeShapeType="1"/>
                  </p:cNvSpPr>
                  <p:nvPr/>
                </p:nvSpPr>
                <p:spPr bwMode="auto">
                  <a:xfrm>
                    <a:off x="8948738" y="1136650"/>
                    <a:ext cx="128588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44" name="Line 542"/>
                  <p:cNvSpPr>
                    <a:spLocks noChangeShapeType="1"/>
                  </p:cNvSpPr>
                  <p:nvPr/>
                </p:nvSpPr>
                <p:spPr bwMode="auto">
                  <a:xfrm>
                    <a:off x="9177338" y="1192213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45" name="Line 5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261475" y="1108075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46" name="Line 5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197975" y="1127125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47" name="Line 545"/>
                  <p:cNvSpPr>
                    <a:spLocks noChangeShapeType="1"/>
                  </p:cNvSpPr>
                  <p:nvPr/>
                </p:nvSpPr>
                <p:spPr bwMode="auto">
                  <a:xfrm>
                    <a:off x="9197975" y="1127125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48" name="Line 546"/>
                  <p:cNvSpPr>
                    <a:spLocks noChangeShapeType="1"/>
                  </p:cNvSpPr>
                  <p:nvPr/>
                </p:nvSpPr>
                <p:spPr bwMode="auto">
                  <a:xfrm>
                    <a:off x="9426575" y="1201738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49" name="Line 5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510713" y="1117600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50" name="Line 5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45625" y="1136650"/>
                    <a:ext cx="130175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51" name="Line 549"/>
                  <p:cNvSpPr>
                    <a:spLocks noChangeShapeType="1"/>
                  </p:cNvSpPr>
                  <p:nvPr/>
                </p:nvSpPr>
                <p:spPr bwMode="auto">
                  <a:xfrm>
                    <a:off x="9445625" y="1136650"/>
                    <a:ext cx="130175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52" name="Line 550"/>
                  <p:cNvSpPr>
                    <a:spLocks noChangeShapeType="1"/>
                  </p:cNvSpPr>
                  <p:nvPr/>
                </p:nvSpPr>
                <p:spPr bwMode="auto">
                  <a:xfrm>
                    <a:off x="9674225" y="1281113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53" name="Line 5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58363" y="1196975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54" name="Line 5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94863" y="1216025"/>
                    <a:ext cx="128588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55" name="Line 553"/>
                  <p:cNvSpPr>
                    <a:spLocks noChangeShapeType="1"/>
                  </p:cNvSpPr>
                  <p:nvPr/>
                </p:nvSpPr>
                <p:spPr bwMode="auto">
                  <a:xfrm>
                    <a:off x="9694863" y="1216025"/>
                    <a:ext cx="128588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</p:grpSp>
          </p:grpSp>
        </p:grpSp>
        <p:grpSp>
          <p:nvGrpSpPr>
            <p:cNvPr id="594" name="Group 593"/>
            <p:cNvGrpSpPr/>
            <p:nvPr/>
          </p:nvGrpSpPr>
          <p:grpSpPr>
            <a:xfrm>
              <a:off x="4740329" y="1227646"/>
              <a:ext cx="1247907" cy="946615"/>
              <a:chOff x="7635875" y="2289175"/>
              <a:chExt cx="1527079" cy="1227038"/>
            </a:xfrm>
          </p:grpSpPr>
          <p:sp>
            <p:nvSpPr>
              <p:cNvPr id="157" name="Freeform 555"/>
              <p:cNvSpPr>
                <a:spLocks/>
              </p:cNvSpPr>
              <p:nvPr/>
            </p:nvSpPr>
            <p:spPr bwMode="auto">
              <a:xfrm>
                <a:off x="8077200" y="2316163"/>
                <a:ext cx="98425" cy="123825"/>
              </a:xfrm>
              <a:custGeom>
                <a:avLst/>
                <a:gdLst>
                  <a:gd name="T0" fmla="*/ 84 w 158"/>
                  <a:gd name="T1" fmla="*/ 191 h 197"/>
                  <a:gd name="T2" fmla="*/ 87 w 158"/>
                  <a:gd name="T3" fmla="*/ 172 h 197"/>
                  <a:gd name="T4" fmla="*/ 94 w 158"/>
                  <a:gd name="T5" fmla="*/ 144 h 197"/>
                  <a:gd name="T6" fmla="*/ 102 w 158"/>
                  <a:gd name="T7" fmla="*/ 120 h 197"/>
                  <a:gd name="T8" fmla="*/ 103 w 158"/>
                  <a:gd name="T9" fmla="*/ 98 h 197"/>
                  <a:gd name="T10" fmla="*/ 99 w 158"/>
                  <a:gd name="T11" fmla="*/ 62 h 197"/>
                  <a:gd name="T12" fmla="*/ 85 w 158"/>
                  <a:gd name="T13" fmla="*/ 34 h 197"/>
                  <a:gd name="T14" fmla="*/ 55 w 158"/>
                  <a:gd name="T15" fmla="*/ 23 h 197"/>
                  <a:gd name="T16" fmla="*/ 35 w 158"/>
                  <a:gd name="T17" fmla="*/ 27 h 197"/>
                  <a:gd name="T18" fmla="*/ 18 w 158"/>
                  <a:gd name="T19" fmla="*/ 39 h 197"/>
                  <a:gd name="T20" fmla="*/ 9 w 158"/>
                  <a:gd name="T21" fmla="*/ 56 h 197"/>
                  <a:gd name="T22" fmla="*/ 6 w 158"/>
                  <a:gd name="T23" fmla="*/ 58 h 197"/>
                  <a:gd name="T24" fmla="*/ 3 w 158"/>
                  <a:gd name="T25" fmla="*/ 58 h 197"/>
                  <a:gd name="T26" fmla="*/ 0 w 158"/>
                  <a:gd name="T27" fmla="*/ 55 h 197"/>
                  <a:gd name="T28" fmla="*/ 0 w 158"/>
                  <a:gd name="T29" fmla="*/ 54 h 197"/>
                  <a:gd name="T30" fmla="*/ 12 w 158"/>
                  <a:gd name="T31" fmla="*/ 28 h 197"/>
                  <a:gd name="T32" fmla="*/ 33 w 158"/>
                  <a:gd name="T33" fmla="*/ 8 h 197"/>
                  <a:gd name="T34" fmla="*/ 59 w 158"/>
                  <a:gd name="T35" fmla="*/ 0 h 197"/>
                  <a:gd name="T36" fmla="*/ 84 w 158"/>
                  <a:gd name="T37" fmla="*/ 9 h 197"/>
                  <a:gd name="T38" fmla="*/ 100 w 158"/>
                  <a:gd name="T39" fmla="*/ 34 h 197"/>
                  <a:gd name="T40" fmla="*/ 109 w 158"/>
                  <a:gd name="T41" fmla="*/ 63 h 197"/>
                  <a:gd name="T42" fmla="*/ 112 w 158"/>
                  <a:gd name="T43" fmla="*/ 91 h 197"/>
                  <a:gd name="T44" fmla="*/ 145 w 158"/>
                  <a:gd name="T45" fmla="*/ 14 h 197"/>
                  <a:gd name="T46" fmla="*/ 150 w 158"/>
                  <a:gd name="T47" fmla="*/ 4 h 197"/>
                  <a:gd name="T48" fmla="*/ 152 w 158"/>
                  <a:gd name="T49" fmla="*/ 3 h 197"/>
                  <a:gd name="T50" fmla="*/ 156 w 158"/>
                  <a:gd name="T51" fmla="*/ 3 h 197"/>
                  <a:gd name="T52" fmla="*/ 158 w 158"/>
                  <a:gd name="T53" fmla="*/ 6 h 197"/>
                  <a:gd name="T54" fmla="*/ 157 w 158"/>
                  <a:gd name="T55" fmla="*/ 8 h 197"/>
                  <a:gd name="T56" fmla="*/ 153 w 158"/>
                  <a:gd name="T57" fmla="*/ 17 h 197"/>
                  <a:gd name="T58" fmla="*/ 129 w 158"/>
                  <a:gd name="T59" fmla="*/ 70 h 197"/>
                  <a:gd name="T60" fmla="*/ 110 w 158"/>
                  <a:gd name="T61" fmla="*/ 121 h 197"/>
                  <a:gd name="T62" fmla="*/ 106 w 158"/>
                  <a:gd name="T63" fmla="*/ 149 h 197"/>
                  <a:gd name="T64" fmla="*/ 98 w 158"/>
                  <a:gd name="T65" fmla="*/ 181 h 197"/>
                  <a:gd name="T66" fmla="*/ 88 w 158"/>
                  <a:gd name="T67" fmla="*/ 197 h 197"/>
                  <a:gd name="T68" fmla="*/ 84 w 158"/>
                  <a:gd name="T69" fmla="*/ 19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8" h="197">
                    <a:moveTo>
                      <a:pt x="84" y="191"/>
                    </a:moveTo>
                    <a:cubicBezTo>
                      <a:pt x="84" y="187"/>
                      <a:pt x="85" y="180"/>
                      <a:pt x="87" y="172"/>
                    </a:cubicBezTo>
                    <a:cubicBezTo>
                      <a:pt x="89" y="163"/>
                      <a:pt x="91" y="154"/>
                      <a:pt x="94" y="144"/>
                    </a:cubicBezTo>
                    <a:cubicBezTo>
                      <a:pt x="97" y="134"/>
                      <a:pt x="100" y="126"/>
                      <a:pt x="102" y="120"/>
                    </a:cubicBezTo>
                    <a:cubicBezTo>
                      <a:pt x="102" y="110"/>
                      <a:pt x="103" y="103"/>
                      <a:pt x="103" y="98"/>
                    </a:cubicBezTo>
                    <a:cubicBezTo>
                      <a:pt x="103" y="85"/>
                      <a:pt x="102" y="73"/>
                      <a:pt x="99" y="62"/>
                    </a:cubicBezTo>
                    <a:cubicBezTo>
                      <a:pt x="97" y="51"/>
                      <a:pt x="92" y="41"/>
                      <a:pt x="85" y="34"/>
                    </a:cubicBezTo>
                    <a:cubicBezTo>
                      <a:pt x="78" y="26"/>
                      <a:pt x="68" y="23"/>
                      <a:pt x="55" y="23"/>
                    </a:cubicBezTo>
                    <a:cubicBezTo>
                      <a:pt x="49" y="23"/>
                      <a:pt x="42" y="24"/>
                      <a:pt x="35" y="27"/>
                    </a:cubicBezTo>
                    <a:cubicBezTo>
                      <a:pt x="29" y="30"/>
                      <a:pt x="23" y="34"/>
                      <a:pt x="18" y="39"/>
                    </a:cubicBezTo>
                    <a:cubicBezTo>
                      <a:pt x="14" y="44"/>
                      <a:pt x="10" y="50"/>
                      <a:pt x="9" y="56"/>
                    </a:cubicBezTo>
                    <a:cubicBezTo>
                      <a:pt x="8" y="57"/>
                      <a:pt x="7" y="58"/>
                      <a:pt x="6" y="58"/>
                    </a:cubicBezTo>
                    <a:lnTo>
                      <a:pt x="3" y="58"/>
                    </a:lnTo>
                    <a:cubicBezTo>
                      <a:pt x="1" y="58"/>
                      <a:pt x="0" y="57"/>
                      <a:pt x="0" y="55"/>
                    </a:cubicBezTo>
                    <a:lnTo>
                      <a:pt x="0" y="54"/>
                    </a:lnTo>
                    <a:cubicBezTo>
                      <a:pt x="3" y="45"/>
                      <a:pt x="7" y="36"/>
                      <a:pt x="12" y="28"/>
                    </a:cubicBezTo>
                    <a:cubicBezTo>
                      <a:pt x="18" y="20"/>
                      <a:pt x="25" y="13"/>
                      <a:pt x="33" y="8"/>
                    </a:cubicBezTo>
                    <a:cubicBezTo>
                      <a:pt x="41" y="3"/>
                      <a:pt x="50" y="0"/>
                      <a:pt x="59" y="0"/>
                    </a:cubicBezTo>
                    <a:cubicBezTo>
                      <a:pt x="69" y="0"/>
                      <a:pt x="77" y="3"/>
                      <a:pt x="84" y="9"/>
                    </a:cubicBezTo>
                    <a:cubicBezTo>
                      <a:pt x="91" y="16"/>
                      <a:pt x="96" y="24"/>
                      <a:pt x="100" y="34"/>
                    </a:cubicBezTo>
                    <a:cubicBezTo>
                      <a:pt x="104" y="43"/>
                      <a:pt x="107" y="53"/>
                      <a:pt x="109" y="63"/>
                    </a:cubicBezTo>
                    <a:cubicBezTo>
                      <a:pt x="111" y="73"/>
                      <a:pt x="112" y="82"/>
                      <a:pt x="112" y="91"/>
                    </a:cubicBezTo>
                    <a:cubicBezTo>
                      <a:pt x="122" y="64"/>
                      <a:pt x="133" y="38"/>
                      <a:pt x="145" y="14"/>
                    </a:cubicBezTo>
                    <a:lnTo>
                      <a:pt x="150" y="4"/>
                    </a:lnTo>
                    <a:cubicBezTo>
                      <a:pt x="151" y="3"/>
                      <a:pt x="151" y="3"/>
                      <a:pt x="152" y="3"/>
                    </a:cubicBezTo>
                    <a:lnTo>
                      <a:pt x="156" y="3"/>
                    </a:lnTo>
                    <a:cubicBezTo>
                      <a:pt x="157" y="3"/>
                      <a:pt x="158" y="4"/>
                      <a:pt x="158" y="6"/>
                    </a:cubicBezTo>
                    <a:cubicBezTo>
                      <a:pt x="158" y="6"/>
                      <a:pt x="158" y="7"/>
                      <a:pt x="157" y="8"/>
                    </a:cubicBezTo>
                    <a:lnTo>
                      <a:pt x="153" y="17"/>
                    </a:lnTo>
                    <a:cubicBezTo>
                      <a:pt x="144" y="34"/>
                      <a:pt x="136" y="52"/>
                      <a:pt x="129" y="70"/>
                    </a:cubicBezTo>
                    <a:cubicBezTo>
                      <a:pt x="122" y="87"/>
                      <a:pt x="116" y="105"/>
                      <a:pt x="110" y="121"/>
                    </a:cubicBezTo>
                    <a:cubicBezTo>
                      <a:pt x="110" y="128"/>
                      <a:pt x="108" y="137"/>
                      <a:pt x="106" y="149"/>
                    </a:cubicBezTo>
                    <a:cubicBezTo>
                      <a:pt x="104" y="160"/>
                      <a:pt x="101" y="171"/>
                      <a:pt x="98" y="181"/>
                    </a:cubicBezTo>
                    <a:cubicBezTo>
                      <a:pt x="95" y="192"/>
                      <a:pt x="92" y="197"/>
                      <a:pt x="88" y="197"/>
                    </a:cubicBezTo>
                    <a:cubicBezTo>
                      <a:pt x="85" y="197"/>
                      <a:pt x="84" y="195"/>
                      <a:pt x="84" y="19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58" name="Rectangle 556"/>
              <p:cNvSpPr>
                <a:spLocks noChangeArrowheads="1"/>
              </p:cNvSpPr>
              <p:nvPr/>
            </p:nvSpPr>
            <p:spPr bwMode="auto">
              <a:xfrm>
                <a:off x="8172450" y="2359025"/>
                <a:ext cx="26930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ULL </a:t>
                </a:r>
                <a:endPara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9" name="Freeform 557"/>
              <p:cNvSpPr>
                <a:spLocks/>
              </p:cNvSpPr>
              <p:nvPr/>
            </p:nvSpPr>
            <p:spPr bwMode="auto">
              <a:xfrm>
                <a:off x="8499475" y="2413000"/>
                <a:ext cx="133350" cy="77787"/>
              </a:xfrm>
              <a:custGeom>
                <a:avLst/>
                <a:gdLst>
                  <a:gd name="T0" fmla="*/ 4 w 213"/>
                  <a:gd name="T1" fmla="*/ 67 h 125"/>
                  <a:gd name="T2" fmla="*/ 1 w 213"/>
                  <a:gd name="T3" fmla="*/ 66 h 125"/>
                  <a:gd name="T4" fmla="*/ 0 w 213"/>
                  <a:gd name="T5" fmla="*/ 62 h 125"/>
                  <a:gd name="T6" fmla="*/ 1 w 213"/>
                  <a:gd name="T7" fmla="*/ 59 h 125"/>
                  <a:gd name="T8" fmla="*/ 4 w 213"/>
                  <a:gd name="T9" fmla="*/ 58 h 125"/>
                  <a:gd name="T10" fmla="*/ 187 w 213"/>
                  <a:gd name="T11" fmla="*/ 58 h 125"/>
                  <a:gd name="T12" fmla="*/ 171 w 213"/>
                  <a:gd name="T13" fmla="*/ 42 h 125"/>
                  <a:gd name="T14" fmla="*/ 159 w 213"/>
                  <a:gd name="T15" fmla="*/ 24 h 125"/>
                  <a:gd name="T16" fmla="*/ 152 w 213"/>
                  <a:gd name="T17" fmla="*/ 3 h 125"/>
                  <a:gd name="T18" fmla="*/ 154 w 213"/>
                  <a:gd name="T19" fmla="*/ 0 h 125"/>
                  <a:gd name="T20" fmla="*/ 159 w 213"/>
                  <a:gd name="T21" fmla="*/ 0 h 125"/>
                  <a:gd name="T22" fmla="*/ 161 w 213"/>
                  <a:gd name="T23" fmla="*/ 1 h 125"/>
                  <a:gd name="T24" fmla="*/ 162 w 213"/>
                  <a:gd name="T25" fmla="*/ 2 h 125"/>
                  <a:gd name="T26" fmla="*/ 168 w 213"/>
                  <a:gd name="T27" fmla="*/ 21 h 125"/>
                  <a:gd name="T28" fmla="*/ 179 w 213"/>
                  <a:gd name="T29" fmla="*/ 38 h 125"/>
                  <a:gd name="T30" fmla="*/ 193 w 213"/>
                  <a:gd name="T31" fmla="*/ 51 h 125"/>
                  <a:gd name="T32" fmla="*/ 211 w 213"/>
                  <a:gd name="T33" fmla="*/ 60 h 125"/>
                  <a:gd name="T34" fmla="*/ 213 w 213"/>
                  <a:gd name="T35" fmla="*/ 62 h 125"/>
                  <a:gd name="T36" fmla="*/ 211 w 213"/>
                  <a:gd name="T37" fmla="*/ 65 h 125"/>
                  <a:gd name="T38" fmla="*/ 188 w 213"/>
                  <a:gd name="T39" fmla="*/ 78 h 125"/>
                  <a:gd name="T40" fmla="*/ 171 w 213"/>
                  <a:gd name="T41" fmla="*/ 98 h 125"/>
                  <a:gd name="T42" fmla="*/ 162 w 213"/>
                  <a:gd name="T43" fmla="*/ 123 h 125"/>
                  <a:gd name="T44" fmla="*/ 161 w 213"/>
                  <a:gd name="T45" fmla="*/ 124 h 125"/>
                  <a:gd name="T46" fmla="*/ 159 w 213"/>
                  <a:gd name="T47" fmla="*/ 125 h 125"/>
                  <a:gd name="T48" fmla="*/ 154 w 213"/>
                  <a:gd name="T49" fmla="*/ 125 h 125"/>
                  <a:gd name="T50" fmla="*/ 152 w 213"/>
                  <a:gd name="T51" fmla="*/ 122 h 125"/>
                  <a:gd name="T52" fmla="*/ 164 w 213"/>
                  <a:gd name="T53" fmla="*/ 91 h 125"/>
                  <a:gd name="T54" fmla="*/ 187 w 213"/>
                  <a:gd name="T55" fmla="*/ 67 h 125"/>
                  <a:gd name="T56" fmla="*/ 4 w 213"/>
                  <a:gd name="T57" fmla="*/ 6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3" h="125">
                    <a:moveTo>
                      <a:pt x="4" y="67"/>
                    </a:moveTo>
                    <a:cubicBezTo>
                      <a:pt x="3" y="67"/>
                      <a:pt x="2" y="67"/>
                      <a:pt x="1" y="66"/>
                    </a:cubicBezTo>
                    <a:cubicBezTo>
                      <a:pt x="0" y="65"/>
                      <a:pt x="0" y="64"/>
                      <a:pt x="0" y="62"/>
                    </a:cubicBezTo>
                    <a:cubicBezTo>
                      <a:pt x="0" y="61"/>
                      <a:pt x="0" y="60"/>
                      <a:pt x="1" y="59"/>
                    </a:cubicBezTo>
                    <a:cubicBezTo>
                      <a:pt x="2" y="58"/>
                      <a:pt x="3" y="58"/>
                      <a:pt x="4" y="58"/>
                    </a:cubicBezTo>
                    <a:lnTo>
                      <a:pt x="187" y="58"/>
                    </a:lnTo>
                    <a:cubicBezTo>
                      <a:pt x="181" y="53"/>
                      <a:pt x="175" y="48"/>
                      <a:pt x="171" y="42"/>
                    </a:cubicBezTo>
                    <a:cubicBezTo>
                      <a:pt x="166" y="37"/>
                      <a:pt x="162" y="31"/>
                      <a:pt x="159" y="24"/>
                    </a:cubicBezTo>
                    <a:cubicBezTo>
                      <a:pt x="156" y="17"/>
                      <a:pt x="153" y="10"/>
                      <a:pt x="152" y="3"/>
                    </a:cubicBezTo>
                    <a:cubicBezTo>
                      <a:pt x="152" y="1"/>
                      <a:pt x="153" y="0"/>
                      <a:pt x="154" y="0"/>
                    </a:cubicBezTo>
                    <a:lnTo>
                      <a:pt x="159" y="0"/>
                    </a:lnTo>
                    <a:cubicBezTo>
                      <a:pt x="160" y="0"/>
                      <a:pt x="160" y="0"/>
                      <a:pt x="161" y="1"/>
                    </a:cubicBezTo>
                    <a:cubicBezTo>
                      <a:pt x="161" y="1"/>
                      <a:pt x="161" y="1"/>
                      <a:pt x="162" y="2"/>
                    </a:cubicBezTo>
                    <a:cubicBezTo>
                      <a:pt x="163" y="9"/>
                      <a:pt x="165" y="15"/>
                      <a:pt x="168" y="21"/>
                    </a:cubicBezTo>
                    <a:cubicBezTo>
                      <a:pt x="171" y="27"/>
                      <a:pt x="174" y="33"/>
                      <a:pt x="179" y="38"/>
                    </a:cubicBezTo>
                    <a:cubicBezTo>
                      <a:pt x="183" y="43"/>
                      <a:pt x="188" y="47"/>
                      <a:pt x="193" y="51"/>
                    </a:cubicBezTo>
                    <a:cubicBezTo>
                      <a:pt x="198" y="54"/>
                      <a:pt x="204" y="57"/>
                      <a:pt x="211" y="60"/>
                    </a:cubicBezTo>
                    <a:cubicBezTo>
                      <a:pt x="212" y="60"/>
                      <a:pt x="213" y="61"/>
                      <a:pt x="213" y="62"/>
                    </a:cubicBezTo>
                    <a:cubicBezTo>
                      <a:pt x="213" y="64"/>
                      <a:pt x="212" y="64"/>
                      <a:pt x="211" y="65"/>
                    </a:cubicBezTo>
                    <a:cubicBezTo>
                      <a:pt x="203" y="68"/>
                      <a:pt x="195" y="72"/>
                      <a:pt x="188" y="78"/>
                    </a:cubicBezTo>
                    <a:cubicBezTo>
                      <a:pt x="181" y="83"/>
                      <a:pt x="175" y="90"/>
                      <a:pt x="171" y="98"/>
                    </a:cubicBezTo>
                    <a:cubicBezTo>
                      <a:pt x="166" y="106"/>
                      <a:pt x="163" y="114"/>
                      <a:pt x="162" y="123"/>
                    </a:cubicBezTo>
                    <a:cubicBezTo>
                      <a:pt x="161" y="124"/>
                      <a:pt x="161" y="124"/>
                      <a:pt x="161" y="124"/>
                    </a:cubicBezTo>
                    <a:cubicBezTo>
                      <a:pt x="160" y="125"/>
                      <a:pt x="160" y="125"/>
                      <a:pt x="159" y="125"/>
                    </a:cubicBezTo>
                    <a:lnTo>
                      <a:pt x="154" y="125"/>
                    </a:lnTo>
                    <a:cubicBezTo>
                      <a:pt x="153" y="125"/>
                      <a:pt x="152" y="124"/>
                      <a:pt x="152" y="122"/>
                    </a:cubicBezTo>
                    <a:cubicBezTo>
                      <a:pt x="154" y="111"/>
                      <a:pt x="158" y="101"/>
                      <a:pt x="164" y="91"/>
                    </a:cubicBezTo>
                    <a:cubicBezTo>
                      <a:pt x="170" y="82"/>
                      <a:pt x="178" y="74"/>
                      <a:pt x="187" y="67"/>
                    </a:cubicBezTo>
                    <a:lnTo>
                      <a:pt x="4" y="6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60" name="Rectangle 558"/>
              <p:cNvSpPr>
                <a:spLocks noChangeArrowheads="1"/>
              </p:cNvSpPr>
              <p:nvPr/>
            </p:nvSpPr>
            <p:spPr bwMode="auto">
              <a:xfrm>
                <a:off x="8640763" y="2359025"/>
                <a:ext cx="246862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LLL</a:t>
                </a:r>
                <a:endPara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1" name="Line 559"/>
              <p:cNvSpPr>
                <a:spLocks noChangeShapeType="1"/>
              </p:cNvSpPr>
              <p:nvPr/>
            </p:nvSpPr>
            <p:spPr bwMode="auto">
              <a:xfrm>
                <a:off x="7635875" y="2360613"/>
                <a:ext cx="398463" cy="0"/>
              </a:xfrm>
              <a:prstGeom prst="line">
                <a:avLst/>
              </a:prstGeom>
              <a:noFill/>
              <a:ln w="2698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62" name="Line 560"/>
              <p:cNvSpPr>
                <a:spLocks noChangeShapeType="1"/>
              </p:cNvSpPr>
              <p:nvPr/>
            </p:nvSpPr>
            <p:spPr bwMode="auto">
              <a:xfrm>
                <a:off x="7766050" y="2363788"/>
                <a:ext cx="149225" cy="0"/>
              </a:xfrm>
              <a:prstGeom prst="line">
                <a:avLst/>
              </a:prstGeom>
              <a:noFill/>
              <a:ln w="2698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63" name="Line 561"/>
              <p:cNvSpPr>
                <a:spLocks noChangeShapeType="1"/>
              </p:cNvSpPr>
              <p:nvPr/>
            </p:nvSpPr>
            <p:spPr bwMode="auto">
              <a:xfrm flipV="1">
                <a:off x="7840663" y="2289175"/>
                <a:ext cx="0" cy="149225"/>
              </a:xfrm>
              <a:prstGeom prst="line">
                <a:avLst/>
              </a:prstGeom>
              <a:noFill/>
              <a:ln w="2698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64" name="Line 562"/>
              <p:cNvSpPr>
                <a:spLocks noChangeShapeType="1"/>
              </p:cNvSpPr>
              <p:nvPr/>
            </p:nvSpPr>
            <p:spPr bwMode="auto">
              <a:xfrm flipV="1">
                <a:off x="7785100" y="2309813"/>
                <a:ext cx="109538" cy="109537"/>
              </a:xfrm>
              <a:prstGeom prst="line">
                <a:avLst/>
              </a:prstGeom>
              <a:noFill/>
              <a:ln w="2698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65" name="Line 563"/>
              <p:cNvSpPr>
                <a:spLocks noChangeShapeType="1"/>
              </p:cNvSpPr>
              <p:nvPr/>
            </p:nvSpPr>
            <p:spPr bwMode="auto">
              <a:xfrm>
                <a:off x="7785100" y="2309813"/>
                <a:ext cx="109538" cy="109537"/>
              </a:xfrm>
              <a:prstGeom prst="line">
                <a:avLst/>
              </a:prstGeom>
              <a:noFill/>
              <a:ln w="2698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66" name="Freeform 564"/>
              <p:cNvSpPr>
                <a:spLocks/>
              </p:cNvSpPr>
              <p:nvPr/>
            </p:nvSpPr>
            <p:spPr bwMode="auto">
              <a:xfrm>
                <a:off x="8077200" y="2654300"/>
                <a:ext cx="98425" cy="122237"/>
              </a:xfrm>
              <a:custGeom>
                <a:avLst/>
                <a:gdLst>
                  <a:gd name="T0" fmla="*/ 84 w 158"/>
                  <a:gd name="T1" fmla="*/ 191 h 197"/>
                  <a:gd name="T2" fmla="*/ 87 w 158"/>
                  <a:gd name="T3" fmla="*/ 172 h 197"/>
                  <a:gd name="T4" fmla="*/ 94 w 158"/>
                  <a:gd name="T5" fmla="*/ 144 h 197"/>
                  <a:gd name="T6" fmla="*/ 102 w 158"/>
                  <a:gd name="T7" fmla="*/ 120 h 197"/>
                  <a:gd name="T8" fmla="*/ 103 w 158"/>
                  <a:gd name="T9" fmla="*/ 98 h 197"/>
                  <a:gd name="T10" fmla="*/ 99 w 158"/>
                  <a:gd name="T11" fmla="*/ 62 h 197"/>
                  <a:gd name="T12" fmla="*/ 85 w 158"/>
                  <a:gd name="T13" fmla="*/ 34 h 197"/>
                  <a:gd name="T14" fmla="*/ 55 w 158"/>
                  <a:gd name="T15" fmla="*/ 23 h 197"/>
                  <a:gd name="T16" fmla="*/ 35 w 158"/>
                  <a:gd name="T17" fmla="*/ 27 h 197"/>
                  <a:gd name="T18" fmla="*/ 18 w 158"/>
                  <a:gd name="T19" fmla="*/ 39 h 197"/>
                  <a:gd name="T20" fmla="*/ 9 w 158"/>
                  <a:gd name="T21" fmla="*/ 56 h 197"/>
                  <a:gd name="T22" fmla="*/ 6 w 158"/>
                  <a:gd name="T23" fmla="*/ 58 h 197"/>
                  <a:gd name="T24" fmla="*/ 3 w 158"/>
                  <a:gd name="T25" fmla="*/ 58 h 197"/>
                  <a:gd name="T26" fmla="*/ 0 w 158"/>
                  <a:gd name="T27" fmla="*/ 55 h 197"/>
                  <a:gd name="T28" fmla="*/ 0 w 158"/>
                  <a:gd name="T29" fmla="*/ 54 h 197"/>
                  <a:gd name="T30" fmla="*/ 12 w 158"/>
                  <a:gd name="T31" fmla="*/ 28 h 197"/>
                  <a:gd name="T32" fmla="*/ 33 w 158"/>
                  <a:gd name="T33" fmla="*/ 8 h 197"/>
                  <a:gd name="T34" fmla="*/ 59 w 158"/>
                  <a:gd name="T35" fmla="*/ 0 h 197"/>
                  <a:gd name="T36" fmla="*/ 84 w 158"/>
                  <a:gd name="T37" fmla="*/ 9 h 197"/>
                  <a:gd name="T38" fmla="*/ 100 w 158"/>
                  <a:gd name="T39" fmla="*/ 34 h 197"/>
                  <a:gd name="T40" fmla="*/ 109 w 158"/>
                  <a:gd name="T41" fmla="*/ 63 h 197"/>
                  <a:gd name="T42" fmla="*/ 112 w 158"/>
                  <a:gd name="T43" fmla="*/ 91 h 197"/>
                  <a:gd name="T44" fmla="*/ 145 w 158"/>
                  <a:gd name="T45" fmla="*/ 14 h 197"/>
                  <a:gd name="T46" fmla="*/ 150 w 158"/>
                  <a:gd name="T47" fmla="*/ 4 h 197"/>
                  <a:gd name="T48" fmla="*/ 152 w 158"/>
                  <a:gd name="T49" fmla="*/ 3 h 197"/>
                  <a:gd name="T50" fmla="*/ 156 w 158"/>
                  <a:gd name="T51" fmla="*/ 3 h 197"/>
                  <a:gd name="T52" fmla="*/ 158 w 158"/>
                  <a:gd name="T53" fmla="*/ 6 h 197"/>
                  <a:gd name="T54" fmla="*/ 157 w 158"/>
                  <a:gd name="T55" fmla="*/ 8 h 197"/>
                  <a:gd name="T56" fmla="*/ 153 w 158"/>
                  <a:gd name="T57" fmla="*/ 17 h 197"/>
                  <a:gd name="T58" fmla="*/ 129 w 158"/>
                  <a:gd name="T59" fmla="*/ 70 h 197"/>
                  <a:gd name="T60" fmla="*/ 110 w 158"/>
                  <a:gd name="T61" fmla="*/ 121 h 197"/>
                  <a:gd name="T62" fmla="*/ 106 w 158"/>
                  <a:gd name="T63" fmla="*/ 149 h 197"/>
                  <a:gd name="T64" fmla="*/ 98 w 158"/>
                  <a:gd name="T65" fmla="*/ 181 h 197"/>
                  <a:gd name="T66" fmla="*/ 88 w 158"/>
                  <a:gd name="T67" fmla="*/ 197 h 197"/>
                  <a:gd name="T68" fmla="*/ 84 w 158"/>
                  <a:gd name="T69" fmla="*/ 19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8" h="197">
                    <a:moveTo>
                      <a:pt x="84" y="191"/>
                    </a:moveTo>
                    <a:cubicBezTo>
                      <a:pt x="84" y="187"/>
                      <a:pt x="85" y="180"/>
                      <a:pt x="87" y="172"/>
                    </a:cubicBezTo>
                    <a:cubicBezTo>
                      <a:pt x="89" y="163"/>
                      <a:pt x="91" y="154"/>
                      <a:pt x="94" y="144"/>
                    </a:cubicBezTo>
                    <a:cubicBezTo>
                      <a:pt x="97" y="134"/>
                      <a:pt x="100" y="126"/>
                      <a:pt x="102" y="120"/>
                    </a:cubicBezTo>
                    <a:cubicBezTo>
                      <a:pt x="102" y="110"/>
                      <a:pt x="103" y="103"/>
                      <a:pt x="103" y="98"/>
                    </a:cubicBezTo>
                    <a:cubicBezTo>
                      <a:pt x="103" y="85"/>
                      <a:pt x="102" y="73"/>
                      <a:pt x="99" y="62"/>
                    </a:cubicBezTo>
                    <a:cubicBezTo>
                      <a:pt x="97" y="51"/>
                      <a:pt x="92" y="41"/>
                      <a:pt x="85" y="34"/>
                    </a:cubicBezTo>
                    <a:cubicBezTo>
                      <a:pt x="78" y="26"/>
                      <a:pt x="68" y="23"/>
                      <a:pt x="55" y="23"/>
                    </a:cubicBezTo>
                    <a:cubicBezTo>
                      <a:pt x="49" y="23"/>
                      <a:pt x="42" y="24"/>
                      <a:pt x="35" y="27"/>
                    </a:cubicBezTo>
                    <a:cubicBezTo>
                      <a:pt x="29" y="30"/>
                      <a:pt x="23" y="34"/>
                      <a:pt x="18" y="39"/>
                    </a:cubicBezTo>
                    <a:cubicBezTo>
                      <a:pt x="14" y="44"/>
                      <a:pt x="10" y="50"/>
                      <a:pt x="9" y="56"/>
                    </a:cubicBezTo>
                    <a:cubicBezTo>
                      <a:pt x="8" y="57"/>
                      <a:pt x="7" y="58"/>
                      <a:pt x="6" y="58"/>
                    </a:cubicBezTo>
                    <a:lnTo>
                      <a:pt x="3" y="58"/>
                    </a:lnTo>
                    <a:cubicBezTo>
                      <a:pt x="1" y="58"/>
                      <a:pt x="0" y="57"/>
                      <a:pt x="0" y="55"/>
                    </a:cubicBezTo>
                    <a:lnTo>
                      <a:pt x="0" y="54"/>
                    </a:lnTo>
                    <a:cubicBezTo>
                      <a:pt x="3" y="45"/>
                      <a:pt x="7" y="36"/>
                      <a:pt x="12" y="28"/>
                    </a:cubicBezTo>
                    <a:cubicBezTo>
                      <a:pt x="18" y="20"/>
                      <a:pt x="25" y="13"/>
                      <a:pt x="33" y="8"/>
                    </a:cubicBezTo>
                    <a:cubicBezTo>
                      <a:pt x="41" y="3"/>
                      <a:pt x="50" y="0"/>
                      <a:pt x="59" y="0"/>
                    </a:cubicBezTo>
                    <a:cubicBezTo>
                      <a:pt x="69" y="0"/>
                      <a:pt x="77" y="3"/>
                      <a:pt x="84" y="9"/>
                    </a:cubicBezTo>
                    <a:cubicBezTo>
                      <a:pt x="91" y="16"/>
                      <a:pt x="96" y="24"/>
                      <a:pt x="100" y="34"/>
                    </a:cubicBezTo>
                    <a:cubicBezTo>
                      <a:pt x="104" y="43"/>
                      <a:pt x="107" y="53"/>
                      <a:pt x="109" y="63"/>
                    </a:cubicBezTo>
                    <a:cubicBezTo>
                      <a:pt x="111" y="73"/>
                      <a:pt x="112" y="82"/>
                      <a:pt x="112" y="91"/>
                    </a:cubicBezTo>
                    <a:cubicBezTo>
                      <a:pt x="122" y="64"/>
                      <a:pt x="133" y="38"/>
                      <a:pt x="145" y="14"/>
                    </a:cubicBezTo>
                    <a:lnTo>
                      <a:pt x="150" y="4"/>
                    </a:lnTo>
                    <a:cubicBezTo>
                      <a:pt x="151" y="3"/>
                      <a:pt x="151" y="3"/>
                      <a:pt x="152" y="3"/>
                    </a:cubicBezTo>
                    <a:lnTo>
                      <a:pt x="156" y="3"/>
                    </a:lnTo>
                    <a:cubicBezTo>
                      <a:pt x="157" y="3"/>
                      <a:pt x="158" y="4"/>
                      <a:pt x="158" y="6"/>
                    </a:cubicBezTo>
                    <a:cubicBezTo>
                      <a:pt x="158" y="6"/>
                      <a:pt x="158" y="7"/>
                      <a:pt x="157" y="8"/>
                    </a:cubicBezTo>
                    <a:lnTo>
                      <a:pt x="153" y="17"/>
                    </a:lnTo>
                    <a:cubicBezTo>
                      <a:pt x="144" y="34"/>
                      <a:pt x="136" y="52"/>
                      <a:pt x="129" y="70"/>
                    </a:cubicBezTo>
                    <a:cubicBezTo>
                      <a:pt x="122" y="87"/>
                      <a:pt x="116" y="105"/>
                      <a:pt x="110" y="121"/>
                    </a:cubicBezTo>
                    <a:cubicBezTo>
                      <a:pt x="110" y="128"/>
                      <a:pt x="108" y="137"/>
                      <a:pt x="106" y="149"/>
                    </a:cubicBezTo>
                    <a:cubicBezTo>
                      <a:pt x="104" y="160"/>
                      <a:pt x="101" y="171"/>
                      <a:pt x="98" y="181"/>
                    </a:cubicBezTo>
                    <a:cubicBezTo>
                      <a:pt x="95" y="192"/>
                      <a:pt x="92" y="197"/>
                      <a:pt x="88" y="197"/>
                    </a:cubicBezTo>
                    <a:cubicBezTo>
                      <a:pt x="85" y="197"/>
                      <a:pt x="84" y="195"/>
                      <a:pt x="84" y="19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67" name="Rectangle 565"/>
              <p:cNvSpPr>
                <a:spLocks noChangeArrowheads="1"/>
              </p:cNvSpPr>
              <p:nvPr/>
            </p:nvSpPr>
            <p:spPr bwMode="auto">
              <a:xfrm>
                <a:off x="8172450" y="2697163"/>
                <a:ext cx="246862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LLL </a:t>
                </a:r>
                <a:endPara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8" name="Freeform 566"/>
              <p:cNvSpPr>
                <a:spLocks/>
              </p:cNvSpPr>
              <p:nvPr/>
            </p:nvSpPr>
            <p:spPr bwMode="auto">
              <a:xfrm>
                <a:off x="8480425" y="2749550"/>
                <a:ext cx="131763" cy="77787"/>
              </a:xfrm>
              <a:custGeom>
                <a:avLst/>
                <a:gdLst>
                  <a:gd name="T0" fmla="*/ 4 w 213"/>
                  <a:gd name="T1" fmla="*/ 67 h 125"/>
                  <a:gd name="T2" fmla="*/ 1 w 213"/>
                  <a:gd name="T3" fmla="*/ 66 h 125"/>
                  <a:gd name="T4" fmla="*/ 0 w 213"/>
                  <a:gd name="T5" fmla="*/ 62 h 125"/>
                  <a:gd name="T6" fmla="*/ 1 w 213"/>
                  <a:gd name="T7" fmla="*/ 59 h 125"/>
                  <a:gd name="T8" fmla="*/ 4 w 213"/>
                  <a:gd name="T9" fmla="*/ 58 h 125"/>
                  <a:gd name="T10" fmla="*/ 187 w 213"/>
                  <a:gd name="T11" fmla="*/ 58 h 125"/>
                  <a:gd name="T12" fmla="*/ 171 w 213"/>
                  <a:gd name="T13" fmla="*/ 42 h 125"/>
                  <a:gd name="T14" fmla="*/ 159 w 213"/>
                  <a:gd name="T15" fmla="*/ 24 h 125"/>
                  <a:gd name="T16" fmla="*/ 152 w 213"/>
                  <a:gd name="T17" fmla="*/ 3 h 125"/>
                  <a:gd name="T18" fmla="*/ 154 w 213"/>
                  <a:gd name="T19" fmla="*/ 0 h 125"/>
                  <a:gd name="T20" fmla="*/ 159 w 213"/>
                  <a:gd name="T21" fmla="*/ 0 h 125"/>
                  <a:gd name="T22" fmla="*/ 161 w 213"/>
                  <a:gd name="T23" fmla="*/ 1 h 125"/>
                  <a:gd name="T24" fmla="*/ 162 w 213"/>
                  <a:gd name="T25" fmla="*/ 2 h 125"/>
                  <a:gd name="T26" fmla="*/ 168 w 213"/>
                  <a:gd name="T27" fmla="*/ 21 h 125"/>
                  <a:gd name="T28" fmla="*/ 179 w 213"/>
                  <a:gd name="T29" fmla="*/ 38 h 125"/>
                  <a:gd name="T30" fmla="*/ 193 w 213"/>
                  <a:gd name="T31" fmla="*/ 51 h 125"/>
                  <a:gd name="T32" fmla="*/ 211 w 213"/>
                  <a:gd name="T33" fmla="*/ 60 h 125"/>
                  <a:gd name="T34" fmla="*/ 213 w 213"/>
                  <a:gd name="T35" fmla="*/ 62 h 125"/>
                  <a:gd name="T36" fmla="*/ 211 w 213"/>
                  <a:gd name="T37" fmla="*/ 65 h 125"/>
                  <a:gd name="T38" fmla="*/ 188 w 213"/>
                  <a:gd name="T39" fmla="*/ 78 h 125"/>
                  <a:gd name="T40" fmla="*/ 171 w 213"/>
                  <a:gd name="T41" fmla="*/ 98 h 125"/>
                  <a:gd name="T42" fmla="*/ 162 w 213"/>
                  <a:gd name="T43" fmla="*/ 123 h 125"/>
                  <a:gd name="T44" fmla="*/ 161 w 213"/>
                  <a:gd name="T45" fmla="*/ 124 h 125"/>
                  <a:gd name="T46" fmla="*/ 159 w 213"/>
                  <a:gd name="T47" fmla="*/ 125 h 125"/>
                  <a:gd name="T48" fmla="*/ 154 w 213"/>
                  <a:gd name="T49" fmla="*/ 125 h 125"/>
                  <a:gd name="T50" fmla="*/ 152 w 213"/>
                  <a:gd name="T51" fmla="*/ 122 h 125"/>
                  <a:gd name="T52" fmla="*/ 164 w 213"/>
                  <a:gd name="T53" fmla="*/ 91 h 125"/>
                  <a:gd name="T54" fmla="*/ 187 w 213"/>
                  <a:gd name="T55" fmla="*/ 67 h 125"/>
                  <a:gd name="T56" fmla="*/ 4 w 213"/>
                  <a:gd name="T57" fmla="*/ 6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3" h="125">
                    <a:moveTo>
                      <a:pt x="4" y="67"/>
                    </a:moveTo>
                    <a:cubicBezTo>
                      <a:pt x="3" y="67"/>
                      <a:pt x="2" y="67"/>
                      <a:pt x="1" y="66"/>
                    </a:cubicBezTo>
                    <a:cubicBezTo>
                      <a:pt x="0" y="65"/>
                      <a:pt x="0" y="64"/>
                      <a:pt x="0" y="62"/>
                    </a:cubicBezTo>
                    <a:cubicBezTo>
                      <a:pt x="0" y="61"/>
                      <a:pt x="0" y="60"/>
                      <a:pt x="1" y="59"/>
                    </a:cubicBezTo>
                    <a:cubicBezTo>
                      <a:pt x="2" y="58"/>
                      <a:pt x="3" y="58"/>
                      <a:pt x="4" y="58"/>
                    </a:cubicBezTo>
                    <a:lnTo>
                      <a:pt x="187" y="58"/>
                    </a:lnTo>
                    <a:cubicBezTo>
                      <a:pt x="181" y="53"/>
                      <a:pt x="175" y="48"/>
                      <a:pt x="171" y="42"/>
                    </a:cubicBezTo>
                    <a:cubicBezTo>
                      <a:pt x="166" y="37"/>
                      <a:pt x="162" y="31"/>
                      <a:pt x="159" y="24"/>
                    </a:cubicBezTo>
                    <a:cubicBezTo>
                      <a:pt x="156" y="17"/>
                      <a:pt x="153" y="10"/>
                      <a:pt x="152" y="3"/>
                    </a:cubicBezTo>
                    <a:cubicBezTo>
                      <a:pt x="152" y="1"/>
                      <a:pt x="153" y="0"/>
                      <a:pt x="154" y="0"/>
                    </a:cubicBezTo>
                    <a:lnTo>
                      <a:pt x="159" y="0"/>
                    </a:lnTo>
                    <a:cubicBezTo>
                      <a:pt x="160" y="0"/>
                      <a:pt x="160" y="0"/>
                      <a:pt x="161" y="1"/>
                    </a:cubicBezTo>
                    <a:cubicBezTo>
                      <a:pt x="161" y="1"/>
                      <a:pt x="161" y="1"/>
                      <a:pt x="162" y="2"/>
                    </a:cubicBezTo>
                    <a:cubicBezTo>
                      <a:pt x="163" y="9"/>
                      <a:pt x="165" y="15"/>
                      <a:pt x="168" y="21"/>
                    </a:cubicBezTo>
                    <a:cubicBezTo>
                      <a:pt x="171" y="27"/>
                      <a:pt x="174" y="33"/>
                      <a:pt x="179" y="38"/>
                    </a:cubicBezTo>
                    <a:cubicBezTo>
                      <a:pt x="183" y="43"/>
                      <a:pt x="188" y="47"/>
                      <a:pt x="193" y="51"/>
                    </a:cubicBezTo>
                    <a:cubicBezTo>
                      <a:pt x="198" y="54"/>
                      <a:pt x="204" y="57"/>
                      <a:pt x="211" y="60"/>
                    </a:cubicBezTo>
                    <a:cubicBezTo>
                      <a:pt x="212" y="60"/>
                      <a:pt x="213" y="61"/>
                      <a:pt x="213" y="62"/>
                    </a:cubicBezTo>
                    <a:cubicBezTo>
                      <a:pt x="213" y="64"/>
                      <a:pt x="212" y="64"/>
                      <a:pt x="211" y="65"/>
                    </a:cubicBezTo>
                    <a:cubicBezTo>
                      <a:pt x="203" y="68"/>
                      <a:pt x="195" y="72"/>
                      <a:pt x="188" y="78"/>
                    </a:cubicBezTo>
                    <a:cubicBezTo>
                      <a:pt x="181" y="83"/>
                      <a:pt x="175" y="90"/>
                      <a:pt x="171" y="98"/>
                    </a:cubicBezTo>
                    <a:cubicBezTo>
                      <a:pt x="166" y="106"/>
                      <a:pt x="163" y="114"/>
                      <a:pt x="162" y="123"/>
                    </a:cubicBezTo>
                    <a:cubicBezTo>
                      <a:pt x="161" y="124"/>
                      <a:pt x="161" y="124"/>
                      <a:pt x="161" y="124"/>
                    </a:cubicBezTo>
                    <a:cubicBezTo>
                      <a:pt x="160" y="125"/>
                      <a:pt x="160" y="125"/>
                      <a:pt x="159" y="125"/>
                    </a:cubicBezTo>
                    <a:lnTo>
                      <a:pt x="154" y="125"/>
                    </a:lnTo>
                    <a:cubicBezTo>
                      <a:pt x="153" y="125"/>
                      <a:pt x="152" y="124"/>
                      <a:pt x="152" y="122"/>
                    </a:cubicBezTo>
                    <a:cubicBezTo>
                      <a:pt x="154" y="111"/>
                      <a:pt x="158" y="101"/>
                      <a:pt x="164" y="91"/>
                    </a:cubicBezTo>
                    <a:cubicBezTo>
                      <a:pt x="170" y="82"/>
                      <a:pt x="178" y="74"/>
                      <a:pt x="187" y="67"/>
                    </a:cubicBezTo>
                    <a:lnTo>
                      <a:pt x="4" y="6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69" name="Rectangle 567"/>
              <p:cNvSpPr>
                <a:spLocks noChangeArrowheads="1"/>
              </p:cNvSpPr>
              <p:nvPr/>
            </p:nvSpPr>
            <p:spPr bwMode="auto">
              <a:xfrm>
                <a:off x="8620125" y="2697163"/>
                <a:ext cx="298159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RES</a:t>
                </a:r>
                <a:endPara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0" name="Line 568"/>
              <p:cNvSpPr>
                <a:spLocks noChangeShapeType="1"/>
              </p:cNvSpPr>
              <p:nvPr/>
            </p:nvSpPr>
            <p:spPr bwMode="auto">
              <a:xfrm>
                <a:off x="7635875" y="2693988"/>
                <a:ext cx="398463" cy="0"/>
              </a:xfrm>
              <a:prstGeom prst="line">
                <a:avLst/>
              </a:prstGeom>
              <a:noFill/>
              <a:ln w="2698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71" name="Line 569"/>
              <p:cNvSpPr>
                <a:spLocks noChangeShapeType="1"/>
              </p:cNvSpPr>
              <p:nvPr/>
            </p:nvSpPr>
            <p:spPr bwMode="auto">
              <a:xfrm>
                <a:off x="7766050" y="2692400"/>
                <a:ext cx="149225" cy="0"/>
              </a:xfrm>
              <a:prstGeom prst="line">
                <a:avLst/>
              </a:prstGeom>
              <a:noFill/>
              <a:ln w="2698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72" name="Line 570"/>
              <p:cNvSpPr>
                <a:spLocks noChangeShapeType="1"/>
              </p:cNvSpPr>
              <p:nvPr/>
            </p:nvSpPr>
            <p:spPr bwMode="auto">
              <a:xfrm flipV="1">
                <a:off x="7840663" y="2617788"/>
                <a:ext cx="0" cy="149225"/>
              </a:xfrm>
              <a:prstGeom prst="line">
                <a:avLst/>
              </a:prstGeom>
              <a:noFill/>
              <a:ln w="2698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73" name="Line 571"/>
              <p:cNvSpPr>
                <a:spLocks noChangeShapeType="1"/>
              </p:cNvSpPr>
              <p:nvPr/>
            </p:nvSpPr>
            <p:spPr bwMode="auto">
              <a:xfrm flipV="1">
                <a:off x="7785100" y="2636838"/>
                <a:ext cx="109538" cy="109537"/>
              </a:xfrm>
              <a:prstGeom prst="line">
                <a:avLst/>
              </a:prstGeom>
              <a:noFill/>
              <a:ln w="2698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74" name="Line 572"/>
              <p:cNvSpPr>
                <a:spLocks noChangeShapeType="1"/>
              </p:cNvSpPr>
              <p:nvPr/>
            </p:nvSpPr>
            <p:spPr bwMode="auto">
              <a:xfrm>
                <a:off x="7785100" y="2636838"/>
                <a:ext cx="109538" cy="109537"/>
              </a:xfrm>
              <a:prstGeom prst="line">
                <a:avLst/>
              </a:prstGeom>
              <a:noFill/>
              <a:ln w="2698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75" name="Freeform 573"/>
              <p:cNvSpPr>
                <a:spLocks/>
              </p:cNvSpPr>
              <p:nvPr/>
            </p:nvSpPr>
            <p:spPr bwMode="auto">
              <a:xfrm>
                <a:off x="8077200" y="2982913"/>
                <a:ext cx="98425" cy="122237"/>
              </a:xfrm>
              <a:custGeom>
                <a:avLst/>
                <a:gdLst>
                  <a:gd name="T0" fmla="*/ 84 w 158"/>
                  <a:gd name="T1" fmla="*/ 191 h 197"/>
                  <a:gd name="T2" fmla="*/ 87 w 158"/>
                  <a:gd name="T3" fmla="*/ 172 h 197"/>
                  <a:gd name="T4" fmla="*/ 94 w 158"/>
                  <a:gd name="T5" fmla="*/ 144 h 197"/>
                  <a:gd name="T6" fmla="*/ 102 w 158"/>
                  <a:gd name="T7" fmla="*/ 120 h 197"/>
                  <a:gd name="T8" fmla="*/ 103 w 158"/>
                  <a:gd name="T9" fmla="*/ 98 h 197"/>
                  <a:gd name="T10" fmla="*/ 99 w 158"/>
                  <a:gd name="T11" fmla="*/ 62 h 197"/>
                  <a:gd name="T12" fmla="*/ 85 w 158"/>
                  <a:gd name="T13" fmla="*/ 34 h 197"/>
                  <a:gd name="T14" fmla="*/ 55 w 158"/>
                  <a:gd name="T15" fmla="*/ 23 h 197"/>
                  <a:gd name="T16" fmla="*/ 35 w 158"/>
                  <a:gd name="T17" fmla="*/ 27 h 197"/>
                  <a:gd name="T18" fmla="*/ 18 w 158"/>
                  <a:gd name="T19" fmla="*/ 39 h 197"/>
                  <a:gd name="T20" fmla="*/ 9 w 158"/>
                  <a:gd name="T21" fmla="*/ 56 h 197"/>
                  <a:gd name="T22" fmla="*/ 6 w 158"/>
                  <a:gd name="T23" fmla="*/ 58 h 197"/>
                  <a:gd name="T24" fmla="*/ 3 w 158"/>
                  <a:gd name="T25" fmla="*/ 58 h 197"/>
                  <a:gd name="T26" fmla="*/ 0 w 158"/>
                  <a:gd name="T27" fmla="*/ 55 h 197"/>
                  <a:gd name="T28" fmla="*/ 0 w 158"/>
                  <a:gd name="T29" fmla="*/ 54 h 197"/>
                  <a:gd name="T30" fmla="*/ 12 w 158"/>
                  <a:gd name="T31" fmla="*/ 28 h 197"/>
                  <a:gd name="T32" fmla="*/ 33 w 158"/>
                  <a:gd name="T33" fmla="*/ 8 h 197"/>
                  <a:gd name="T34" fmla="*/ 59 w 158"/>
                  <a:gd name="T35" fmla="*/ 0 h 197"/>
                  <a:gd name="T36" fmla="*/ 84 w 158"/>
                  <a:gd name="T37" fmla="*/ 9 h 197"/>
                  <a:gd name="T38" fmla="*/ 100 w 158"/>
                  <a:gd name="T39" fmla="*/ 34 h 197"/>
                  <a:gd name="T40" fmla="*/ 109 w 158"/>
                  <a:gd name="T41" fmla="*/ 63 h 197"/>
                  <a:gd name="T42" fmla="*/ 112 w 158"/>
                  <a:gd name="T43" fmla="*/ 91 h 197"/>
                  <a:gd name="T44" fmla="*/ 145 w 158"/>
                  <a:gd name="T45" fmla="*/ 14 h 197"/>
                  <a:gd name="T46" fmla="*/ 150 w 158"/>
                  <a:gd name="T47" fmla="*/ 4 h 197"/>
                  <a:gd name="T48" fmla="*/ 152 w 158"/>
                  <a:gd name="T49" fmla="*/ 3 h 197"/>
                  <a:gd name="T50" fmla="*/ 156 w 158"/>
                  <a:gd name="T51" fmla="*/ 3 h 197"/>
                  <a:gd name="T52" fmla="*/ 158 w 158"/>
                  <a:gd name="T53" fmla="*/ 6 h 197"/>
                  <a:gd name="T54" fmla="*/ 157 w 158"/>
                  <a:gd name="T55" fmla="*/ 8 h 197"/>
                  <a:gd name="T56" fmla="*/ 153 w 158"/>
                  <a:gd name="T57" fmla="*/ 17 h 197"/>
                  <a:gd name="T58" fmla="*/ 129 w 158"/>
                  <a:gd name="T59" fmla="*/ 70 h 197"/>
                  <a:gd name="T60" fmla="*/ 110 w 158"/>
                  <a:gd name="T61" fmla="*/ 121 h 197"/>
                  <a:gd name="T62" fmla="*/ 106 w 158"/>
                  <a:gd name="T63" fmla="*/ 149 h 197"/>
                  <a:gd name="T64" fmla="*/ 98 w 158"/>
                  <a:gd name="T65" fmla="*/ 181 h 197"/>
                  <a:gd name="T66" fmla="*/ 88 w 158"/>
                  <a:gd name="T67" fmla="*/ 197 h 197"/>
                  <a:gd name="T68" fmla="*/ 84 w 158"/>
                  <a:gd name="T69" fmla="*/ 19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8" h="197">
                    <a:moveTo>
                      <a:pt x="84" y="191"/>
                    </a:moveTo>
                    <a:cubicBezTo>
                      <a:pt x="84" y="187"/>
                      <a:pt x="85" y="180"/>
                      <a:pt x="87" y="172"/>
                    </a:cubicBezTo>
                    <a:cubicBezTo>
                      <a:pt x="89" y="163"/>
                      <a:pt x="91" y="154"/>
                      <a:pt x="94" y="144"/>
                    </a:cubicBezTo>
                    <a:cubicBezTo>
                      <a:pt x="97" y="134"/>
                      <a:pt x="100" y="126"/>
                      <a:pt x="102" y="120"/>
                    </a:cubicBezTo>
                    <a:cubicBezTo>
                      <a:pt x="102" y="110"/>
                      <a:pt x="103" y="103"/>
                      <a:pt x="103" y="98"/>
                    </a:cubicBezTo>
                    <a:cubicBezTo>
                      <a:pt x="103" y="85"/>
                      <a:pt x="102" y="73"/>
                      <a:pt x="99" y="62"/>
                    </a:cubicBezTo>
                    <a:cubicBezTo>
                      <a:pt x="97" y="51"/>
                      <a:pt x="92" y="41"/>
                      <a:pt x="85" y="34"/>
                    </a:cubicBezTo>
                    <a:cubicBezTo>
                      <a:pt x="78" y="26"/>
                      <a:pt x="68" y="23"/>
                      <a:pt x="55" y="23"/>
                    </a:cubicBezTo>
                    <a:cubicBezTo>
                      <a:pt x="49" y="23"/>
                      <a:pt x="42" y="24"/>
                      <a:pt x="35" y="27"/>
                    </a:cubicBezTo>
                    <a:cubicBezTo>
                      <a:pt x="29" y="30"/>
                      <a:pt x="23" y="34"/>
                      <a:pt x="18" y="39"/>
                    </a:cubicBezTo>
                    <a:cubicBezTo>
                      <a:pt x="14" y="44"/>
                      <a:pt x="10" y="50"/>
                      <a:pt x="9" y="56"/>
                    </a:cubicBezTo>
                    <a:cubicBezTo>
                      <a:pt x="8" y="57"/>
                      <a:pt x="7" y="58"/>
                      <a:pt x="6" y="58"/>
                    </a:cubicBezTo>
                    <a:lnTo>
                      <a:pt x="3" y="58"/>
                    </a:lnTo>
                    <a:cubicBezTo>
                      <a:pt x="1" y="58"/>
                      <a:pt x="0" y="57"/>
                      <a:pt x="0" y="55"/>
                    </a:cubicBezTo>
                    <a:lnTo>
                      <a:pt x="0" y="54"/>
                    </a:lnTo>
                    <a:cubicBezTo>
                      <a:pt x="3" y="45"/>
                      <a:pt x="7" y="36"/>
                      <a:pt x="12" y="28"/>
                    </a:cubicBezTo>
                    <a:cubicBezTo>
                      <a:pt x="18" y="20"/>
                      <a:pt x="25" y="13"/>
                      <a:pt x="33" y="8"/>
                    </a:cubicBezTo>
                    <a:cubicBezTo>
                      <a:pt x="41" y="3"/>
                      <a:pt x="50" y="0"/>
                      <a:pt x="59" y="0"/>
                    </a:cubicBezTo>
                    <a:cubicBezTo>
                      <a:pt x="69" y="0"/>
                      <a:pt x="77" y="3"/>
                      <a:pt x="84" y="9"/>
                    </a:cubicBezTo>
                    <a:cubicBezTo>
                      <a:pt x="91" y="16"/>
                      <a:pt x="96" y="24"/>
                      <a:pt x="100" y="34"/>
                    </a:cubicBezTo>
                    <a:cubicBezTo>
                      <a:pt x="104" y="43"/>
                      <a:pt x="107" y="53"/>
                      <a:pt x="109" y="63"/>
                    </a:cubicBezTo>
                    <a:cubicBezTo>
                      <a:pt x="111" y="73"/>
                      <a:pt x="112" y="82"/>
                      <a:pt x="112" y="91"/>
                    </a:cubicBezTo>
                    <a:cubicBezTo>
                      <a:pt x="122" y="64"/>
                      <a:pt x="133" y="38"/>
                      <a:pt x="145" y="14"/>
                    </a:cubicBezTo>
                    <a:lnTo>
                      <a:pt x="150" y="4"/>
                    </a:lnTo>
                    <a:cubicBezTo>
                      <a:pt x="151" y="3"/>
                      <a:pt x="151" y="3"/>
                      <a:pt x="152" y="3"/>
                    </a:cubicBezTo>
                    <a:lnTo>
                      <a:pt x="156" y="3"/>
                    </a:lnTo>
                    <a:cubicBezTo>
                      <a:pt x="157" y="3"/>
                      <a:pt x="158" y="4"/>
                      <a:pt x="158" y="6"/>
                    </a:cubicBezTo>
                    <a:cubicBezTo>
                      <a:pt x="158" y="6"/>
                      <a:pt x="158" y="7"/>
                      <a:pt x="157" y="8"/>
                    </a:cubicBezTo>
                    <a:lnTo>
                      <a:pt x="153" y="17"/>
                    </a:lnTo>
                    <a:cubicBezTo>
                      <a:pt x="144" y="34"/>
                      <a:pt x="136" y="52"/>
                      <a:pt x="129" y="70"/>
                    </a:cubicBezTo>
                    <a:cubicBezTo>
                      <a:pt x="122" y="87"/>
                      <a:pt x="116" y="105"/>
                      <a:pt x="110" y="121"/>
                    </a:cubicBezTo>
                    <a:cubicBezTo>
                      <a:pt x="110" y="128"/>
                      <a:pt x="108" y="137"/>
                      <a:pt x="106" y="149"/>
                    </a:cubicBezTo>
                    <a:cubicBezTo>
                      <a:pt x="104" y="160"/>
                      <a:pt x="101" y="171"/>
                      <a:pt x="98" y="181"/>
                    </a:cubicBezTo>
                    <a:cubicBezTo>
                      <a:pt x="95" y="192"/>
                      <a:pt x="92" y="197"/>
                      <a:pt x="88" y="197"/>
                    </a:cubicBezTo>
                    <a:cubicBezTo>
                      <a:pt x="85" y="197"/>
                      <a:pt x="84" y="195"/>
                      <a:pt x="84" y="19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76" name="Rectangle 574"/>
              <p:cNvSpPr>
                <a:spLocks noChangeArrowheads="1"/>
              </p:cNvSpPr>
              <p:nvPr/>
            </p:nvSpPr>
            <p:spPr bwMode="auto">
              <a:xfrm>
                <a:off x="8172450" y="3025775"/>
                <a:ext cx="246862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LLL </a:t>
                </a:r>
                <a:endPara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7" name="Freeform 575"/>
              <p:cNvSpPr>
                <a:spLocks/>
              </p:cNvSpPr>
              <p:nvPr/>
            </p:nvSpPr>
            <p:spPr bwMode="auto">
              <a:xfrm>
                <a:off x="8480425" y="3078163"/>
                <a:ext cx="131763" cy="77787"/>
              </a:xfrm>
              <a:custGeom>
                <a:avLst/>
                <a:gdLst>
                  <a:gd name="T0" fmla="*/ 4 w 213"/>
                  <a:gd name="T1" fmla="*/ 67 h 125"/>
                  <a:gd name="T2" fmla="*/ 1 w 213"/>
                  <a:gd name="T3" fmla="*/ 66 h 125"/>
                  <a:gd name="T4" fmla="*/ 0 w 213"/>
                  <a:gd name="T5" fmla="*/ 62 h 125"/>
                  <a:gd name="T6" fmla="*/ 1 w 213"/>
                  <a:gd name="T7" fmla="*/ 59 h 125"/>
                  <a:gd name="T8" fmla="*/ 4 w 213"/>
                  <a:gd name="T9" fmla="*/ 58 h 125"/>
                  <a:gd name="T10" fmla="*/ 187 w 213"/>
                  <a:gd name="T11" fmla="*/ 58 h 125"/>
                  <a:gd name="T12" fmla="*/ 171 w 213"/>
                  <a:gd name="T13" fmla="*/ 42 h 125"/>
                  <a:gd name="T14" fmla="*/ 159 w 213"/>
                  <a:gd name="T15" fmla="*/ 24 h 125"/>
                  <a:gd name="T16" fmla="*/ 152 w 213"/>
                  <a:gd name="T17" fmla="*/ 3 h 125"/>
                  <a:gd name="T18" fmla="*/ 154 w 213"/>
                  <a:gd name="T19" fmla="*/ 0 h 125"/>
                  <a:gd name="T20" fmla="*/ 159 w 213"/>
                  <a:gd name="T21" fmla="*/ 0 h 125"/>
                  <a:gd name="T22" fmla="*/ 161 w 213"/>
                  <a:gd name="T23" fmla="*/ 1 h 125"/>
                  <a:gd name="T24" fmla="*/ 162 w 213"/>
                  <a:gd name="T25" fmla="*/ 2 h 125"/>
                  <a:gd name="T26" fmla="*/ 168 w 213"/>
                  <a:gd name="T27" fmla="*/ 21 h 125"/>
                  <a:gd name="T28" fmla="*/ 179 w 213"/>
                  <a:gd name="T29" fmla="*/ 38 h 125"/>
                  <a:gd name="T30" fmla="*/ 193 w 213"/>
                  <a:gd name="T31" fmla="*/ 51 h 125"/>
                  <a:gd name="T32" fmla="*/ 211 w 213"/>
                  <a:gd name="T33" fmla="*/ 60 h 125"/>
                  <a:gd name="T34" fmla="*/ 213 w 213"/>
                  <a:gd name="T35" fmla="*/ 62 h 125"/>
                  <a:gd name="T36" fmla="*/ 211 w 213"/>
                  <a:gd name="T37" fmla="*/ 65 h 125"/>
                  <a:gd name="T38" fmla="*/ 188 w 213"/>
                  <a:gd name="T39" fmla="*/ 78 h 125"/>
                  <a:gd name="T40" fmla="*/ 171 w 213"/>
                  <a:gd name="T41" fmla="*/ 98 h 125"/>
                  <a:gd name="T42" fmla="*/ 162 w 213"/>
                  <a:gd name="T43" fmla="*/ 123 h 125"/>
                  <a:gd name="T44" fmla="*/ 161 w 213"/>
                  <a:gd name="T45" fmla="*/ 124 h 125"/>
                  <a:gd name="T46" fmla="*/ 159 w 213"/>
                  <a:gd name="T47" fmla="*/ 125 h 125"/>
                  <a:gd name="T48" fmla="*/ 154 w 213"/>
                  <a:gd name="T49" fmla="*/ 125 h 125"/>
                  <a:gd name="T50" fmla="*/ 152 w 213"/>
                  <a:gd name="T51" fmla="*/ 122 h 125"/>
                  <a:gd name="T52" fmla="*/ 164 w 213"/>
                  <a:gd name="T53" fmla="*/ 91 h 125"/>
                  <a:gd name="T54" fmla="*/ 187 w 213"/>
                  <a:gd name="T55" fmla="*/ 67 h 125"/>
                  <a:gd name="T56" fmla="*/ 4 w 213"/>
                  <a:gd name="T57" fmla="*/ 6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3" h="125">
                    <a:moveTo>
                      <a:pt x="4" y="67"/>
                    </a:moveTo>
                    <a:cubicBezTo>
                      <a:pt x="3" y="67"/>
                      <a:pt x="2" y="67"/>
                      <a:pt x="1" y="66"/>
                    </a:cubicBezTo>
                    <a:cubicBezTo>
                      <a:pt x="0" y="65"/>
                      <a:pt x="0" y="64"/>
                      <a:pt x="0" y="62"/>
                    </a:cubicBezTo>
                    <a:cubicBezTo>
                      <a:pt x="0" y="61"/>
                      <a:pt x="0" y="60"/>
                      <a:pt x="1" y="59"/>
                    </a:cubicBezTo>
                    <a:cubicBezTo>
                      <a:pt x="2" y="58"/>
                      <a:pt x="3" y="58"/>
                      <a:pt x="4" y="58"/>
                    </a:cubicBezTo>
                    <a:lnTo>
                      <a:pt x="187" y="58"/>
                    </a:lnTo>
                    <a:cubicBezTo>
                      <a:pt x="181" y="53"/>
                      <a:pt x="175" y="48"/>
                      <a:pt x="171" y="42"/>
                    </a:cubicBezTo>
                    <a:cubicBezTo>
                      <a:pt x="166" y="37"/>
                      <a:pt x="162" y="31"/>
                      <a:pt x="159" y="24"/>
                    </a:cubicBezTo>
                    <a:cubicBezTo>
                      <a:pt x="156" y="17"/>
                      <a:pt x="153" y="10"/>
                      <a:pt x="152" y="3"/>
                    </a:cubicBezTo>
                    <a:cubicBezTo>
                      <a:pt x="152" y="1"/>
                      <a:pt x="153" y="0"/>
                      <a:pt x="154" y="0"/>
                    </a:cubicBezTo>
                    <a:lnTo>
                      <a:pt x="159" y="0"/>
                    </a:lnTo>
                    <a:cubicBezTo>
                      <a:pt x="160" y="0"/>
                      <a:pt x="160" y="0"/>
                      <a:pt x="161" y="1"/>
                    </a:cubicBezTo>
                    <a:cubicBezTo>
                      <a:pt x="161" y="1"/>
                      <a:pt x="161" y="1"/>
                      <a:pt x="162" y="2"/>
                    </a:cubicBezTo>
                    <a:cubicBezTo>
                      <a:pt x="163" y="9"/>
                      <a:pt x="165" y="15"/>
                      <a:pt x="168" y="21"/>
                    </a:cubicBezTo>
                    <a:cubicBezTo>
                      <a:pt x="171" y="27"/>
                      <a:pt x="174" y="33"/>
                      <a:pt x="179" y="38"/>
                    </a:cubicBezTo>
                    <a:cubicBezTo>
                      <a:pt x="183" y="43"/>
                      <a:pt x="188" y="47"/>
                      <a:pt x="193" y="51"/>
                    </a:cubicBezTo>
                    <a:cubicBezTo>
                      <a:pt x="198" y="54"/>
                      <a:pt x="204" y="57"/>
                      <a:pt x="211" y="60"/>
                    </a:cubicBezTo>
                    <a:cubicBezTo>
                      <a:pt x="212" y="60"/>
                      <a:pt x="213" y="61"/>
                      <a:pt x="213" y="62"/>
                    </a:cubicBezTo>
                    <a:cubicBezTo>
                      <a:pt x="213" y="64"/>
                      <a:pt x="212" y="64"/>
                      <a:pt x="211" y="65"/>
                    </a:cubicBezTo>
                    <a:cubicBezTo>
                      <a:pt x="203" y="68"/>
                      <a:pt x="195" y="72"/>
                      <a:pt x="188" y="78"/>
                    </a:cubicBezTo>
                    <a:cubicBezTo>
                      <a:pt x="181" y="83"/>
                      <a:pt x="175" y="90"/>
                      <a:pt x="171" y="98"/>
                    </a:cubicBezTo>
                    <a:cubicBezTo>
                      <a:pt x="166" y="106"/>
                      <a:pt x="163" y="114"/>
                      <a:pt x="162" y="123"/>
                    </a:cubicBezTo>
                    <a:cubicBezTo>
                      <a:pt x="161" y="124"/>
                      <a:pt x="161" y="124"/>
                      <a:pt x="161" y="124"/>
                    </a:cubicBezTo>
                    <a:cubicBezTo>
                      <a:pt x="160" y="125"/>
                      <a:pt x="160" y="125"/>
                      <a:pt x="159" y="125"/>
                    </a:cubicBezTo>
                    <a:lnTo>
                      <a:pt x="154" y="125"/>
                    </a:lnTo>
                    <a:cubicBezTo>
                      <a:pt x="153" y="125"/>
                      <a:pt x="152" y="124"/>
                      <a:pt x="152" y="122"/>
                    </a:cubicBezTo>
                    <a:cubicBezTo>
                      <a:pt x="154" y="111"/>
                      <a:pt x="158" y="101"/>
                      <a:pt x="164" y="91"/>
                    </a:cubicBezTo>
                    <a:cubicBezTo>
                      <a:pt x="170" y="82"/>
                      <a:pt x="178" y="74"/>
                      <a:pt x="187" y="67"/>
                    </a:cubicBezTo>
                    <a:lnTo>
                      <a:pt x="4" y="6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78" name="Rectangle 576"/>
              <p:cNvSpPr>
                <a:spLocks noChangeArrowheads="1"/>
              </p:cNvSpPr>
              <p:nvPr/>
            </p:nvSpPr>
            <p:spPr bwMode="auto">
              <a:xfrm>
                <a:off x="8620125" y="3025775"/>
                <a:ext cx="48250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DEPOP</a:t>
                </a:r>
                <a:endPara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9" name="Line 577"/>
              <p:cNvSpPr>
                <a:spLocks noChangeShapeType="1"/>
              </p:cNvSpPr>
              <p:nvPr/>
            </p:nvSpPr>
            <p:spPr bwMode="auto">
              <a:xfrm>
                <a:off x="7635875" y="3027363"/>
                <a:ext cx="398463" cy="0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80" name="Line 578"/>
              <p:cNvSpPr>
                <a:spLocks noChangeShapeType="1"/>
              </p:cNvSpPr>
              <p:nvPr/>
            </p:nvSpPr>
            <p:spPr bwMode="auto">
              <a:xfrm>
                <a:off x="7766050" y="3028950"/>
                <a:ext cx="149225" cy="0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81" name="Line 579"/>
              <p:cNvSpPr>
                <a:spLocks noChangeShapeType="1"/>
              </p:cNvSpPr>
              <p:nvPr/>
            </p:nvSpPr>
            <p:spPr bwMode="auto">
              <a:xfrm flipV="1">
                <a:off x="7840663" y="2955925"/>
                <a:ext cx="0" cy="147637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82" name="Line 580"/>
              <p:cNvSpPr>
                <a:spLocks noChangeShapeType="1"/>
              </p:cNvSpPr>
              <p:nvPr/>
            </p:nvSpPr>
            <p:spPr bwMode="auto">
              <a:xfrm flipV="1">
                <a:off x="7785100" y="2974975"/>
                <a:ext cx="109538" cy="109537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83" name="Line 581"/>
              <p:cNvSpPr>
                <a:spLocks noChangeShapeType="1"/>
              </p:cNvSpPr>
              <p:nvPr/>
            </p:nvSpPr>
            <p:spPr bwMode="auto">
              <a:xfrm>
                <a:off x="7785100" y="2974975"/>
                <a:ext cx="109538" cy="109537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84" name="Freeform 582"/>
              <p:cNvSpPr>
                <a:spLocks/>
              </p:cNvSpPr>
              <p:nvPr/>
            </p:nvSpPr>
            <p:spPr bwMode="auto">
              <a:xfrm>
                <a:off x="8077200" y="3321050"/>
                <a:ext cx="98425" cy="122237"/>
              </a:xfrm>
              <a:custGeom>
                <a:avLst/>
                <a:gdLst>
                  <a:gd name="T0" fmla="*/ 84 w 158"/>
                  <a:gd name="T1" fmla="*/ 191 h 197"/>
                  <a:gd name="T2" fmla="*/ 87 w 158"/>
                  <a:gd name="T3" fmla="*/ 172 h 197"/>
                  <a:gd name="T4" fmla="*/ 94 w 158"/>
                  <a:gd name="T5" fmla="*/ 144 h 197"/>
                  <a:gd name="T6" fmla="*/ 102 w 158"/>
                  <a:gd name="T7" fmla="*/ 120 h 197"/>
                  <a:gd name="T8" fmla="*/ 103 w 158"/>
                  <a:gd name="T9" fmla="*/ 98 h 197"/>
                  <a:gd name="T10" fmla="*/ 99 w 158"/>
                  <a:gd name="T11" fmla="*/ 62 h 197"/>
                  <a:gd name="T12" fmla="*/ 85 w 158"/>
                  <a:gd name="T13" fmla="*/ 34 h 197"/>
                  <a:gd name="T14" fmla="*/ 55 w 158"/>
                  <a:gd name="T15" fmla="*/ 23 h 197"/>
                  <a:gd name="T16" fmla="*/ 35 w 158"/>
                  <a:gd name="T17" fmla="*/ 27 h 197"/>
                  <a:gd name="T18" fmla="*/ 18 w 158"/>
                  <a:gd name="T19" fmla="*/ 39 h 197"/>
                  <a:gd name="T20" fmla="*/ 9 w 158"/>
                  <a:gd name="T21" fmla="*/ 56 h 197"/>
                  <a:gd name="T22" fmla="*/ 6 w 158"/>
                  <a:gd name="T23" fmla="*/ 58 h 197"/>
                  <a:gd name="T24" fmla="*/ 3 w 158"/>
                  <a:gd name="T25" fmla="*/ 58 h 197"/>
                  <a:gd name="T26" fmla="*/ 0 w 158"/>
                  <a:gd name="T27" fmla="*/ 55 h 197"/>
                  <a:gd name="T28" fmla="*/ 0 w 158"/>
                  <a:gd name="T29" fmla="*/ 54 h 197"/>
                  <a:gd name="T30" fmla="*/ 12 w 158"/>
                  <a:gd name="T31" fmla="*/ 28 h 197"/>
                  <a:gd name="T32" fmla="*/ 33 w 158"/>
                  <a:gd name="T33" fmla="*/ 8 h 197"/>
                  <a:gd name="T34" fmla="*/ 59 w 158"/>
                  <a:gd name="T35" fmla="*/ 0 h 197"/>
                  <a:gd name="T36" fmla="*/ 84 w 158"/>
                  <a:gd name="T37" fmla="*/ 9 h 197"/>
                  <a:gd name="T38" fmla="*/ 100 w 158"/>
                  <a:gd name="T39" fmla="*/ 34 h 197"/>
                  <a:gd name="T40" fmla="*/ 109 w 158"/>
                  <a:gd name="T41" fmla="*/ 63 h 197"/>
                  <a:gd name="T42" fmla="*/ 112 w 158"/>
                  <a:gd name="T43" fmla="*/ 91 h 197"/>
                  <a:gd name="T44" fmla="*/ 145 w 158"/>
                  <a:gd name="T45" fmla="*/ 14 h 197"/>
                  <a:gd name="T46" fmla="*/ 150 w 158"/>
                  <a:gd name="T47" fmla="*/ 4 h 197"/>
                  <a:gd name="T48" fmla="*/ 152 w 158"/>
                  <a:gd name="T49" fmla="*/ 3 h 197"/>
                  <a:gd name="T50" fmla="*/ 156 w 158"/>
                  <a:gd name="T51" fmla="*/ 3 h 197"/>
                  <a:gd name="T52" fmla="*/ 158 w 158"/>
                  <a:gd name="T53" fmla="*/ 6 h 197"/>
                  <a:gd name="T54" fmla="*/ 157 w 158"/>
                  <a:gd name="T55" fmla="*/ 8 h 197"/>
                  <a:gd name="T56" fmla="*/ 153 w 158"/>
                  <a:gd name="T57" fmla="*/ 17 h 197"/>
                  <a:gd name="T58" fmla="*/ 129 w 158"/>
                  <a:gd name="T59" fmla="*/ 70 h 197"/>
                  <a:gd name="T60" fmla="*/ 110 w 158"/>
                  <a:gd name="T61" fmla="*/ 121 h 197"/>
                  <a:gd name="T62" fmla="*/ 106 w 158"/>
                  <a:gd name="T63" fmla="*/ 149 h 197"/>
                  <a:gd name="T64" fmla="*/ 98 w 158"/>
                  <a:gd name="T65" fmla="*/ 181 h 197"/>
                  <a:gd name="T66" fmla="*/ 88 w 158"/>
                  <a:gd name="T67" fmla="*/ 197 h 197"/>
                  <a:gd name="T68" fmla="*/ 84 w 158"/>
                  <a:gd name="T69" fmla="*/ 19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8" h="197">
                    <a:moveTo>
                      <a:pt x="84" y="191"/>
                    </a:moveTo>
                    <a:cubicBezTo>
                      <a:pt x="84" y="187"/>
                      <a:pt x="85" y="180"/>
                      <a:pt x="87" y="172"/>
                    </a:cubicBezTo>
                    <a:cubicBezTo>
                      <a:pt x="89" y="163"/>
                      <a:pt x="91" y="154"/>
                      <a:pt x="94" y="144"/>
                    </a:cubicBezTo>
                    <a:cubicBezTo>
                      <a:pt x="97" y="134"/>
                      <a:pt x="100" y="126"/>
                      <a:pt x="102" y="120"/>
                    </a:cubicBezTo>
                    <a:cubicBezTo>
                      <a:pt x="102" y="110"/>
                      <a:pt x="103" y="103"/>
                      <a:pt x="103" y="98"/>
                    </a:cubicBezTo>
                    <a:cubicBezTo>
                      <a:pt x="103" y="85"/>
                      <a:pt x="102" y="73"/>
                      <a:pt x="99" y="62"/>
                    </a:cubicBezTo>
                    <a:cubicBezTo>
                      <a:pt x="97" y="51"/>
                      <a:pt x="92" y="41"/>
                      <a:pt x="85" y="34"/>
                    </a:cubicBezTo>
                    <a:cubicBezTo>
                      <a:pt x="78" y="26"/>
                      <a:pt x="68" y="23"/>
                      <a:pt x="55" y="23"/>
                    </a:cubicBezTo>
                    <a:cubicBezTo>
                      <a:pt x="49" y="23"/>
                      <a:pt x="42" y="24"/>
                      <a:pt x="35" y="27"/>
                    </a:cubicBezTo>
                    <a:cubicBezTo>
                      <a:pt x="29" y="30"/>
                      <a:pt x="23" y="34"/>
                      <a:pt x="18" y="39"/>
                    </a:cubicBezTo>
                    <a:cubicBezTo>
                      <a:pt x="14" y="44"/>
                      <a:pt x="10" y="50"/>
                      <a:pt x="9" y="56"/>
                    </a:cubicBezTo>
                    <a:cubicBezTo>
                      <a:pt x="8" y="57"/>
                      <a:pt x="7" y="58"/>
                      <a:pt x="6" y="58"/>
                    </a:cubicBezTo>
                    <a:lnTo>
                      <a:pt x="3" y="58"/>
                    </a:lnTo>
                    <a:cubicBezTo>
                      <a:pt x="1" y="58"/>
                      <a:pt x="0" y="57"/>
                      <a:pt x="0" y="55"/>
                    </a:cubicBezTo>
                    <a:lnTo>
                      <a:pt x="0" y="54"/>
                    </a:lnTo>
                    <a:cubicBezTo>
                      <a:pt x="3" y="45"/>
                      <a:pt x="7" y="36"/>
                      <a:pt x="12" y="28"/>
                    </a:cubicBezTo>
                    <a:cubicBezTo>
                      <a:pt x="18" y="20"/>
                      <a:pt x="25" y="13"/>
                      <a:pt x="33" y="8"/>
                    </a:cubicBezTo>
                    <a:cubicBezTo>
                      <a:pt x="41" y="3"/>
                      <a:pt x="50" y="0"/>
                      <a:pt x="59" y="0"/>
                    </a:cubicBezTo>
                    <a:cubicBezTo>
                      <a:pt x="69" y="0"/>
                      <a:pt x="77" y="3"/>
                      <a:pt x="84" y="9"/>
                    </a:cubicBezTo>
                    <a:cubicBezTo>
                      <a:pt x="91" y="16"/>
                      <a:pt x="96" y="24"/>
                      <a:pt x="100" y="34"/>
                    </a:cubicBezTo>
                    <a:cubicBezTo>
                      <a:pt x="104" y="43"/>
                      <a:pt x="107" y="53"/>
                      <a:pt x="109" y="63"/>
                    </a:cubicBezTo>
                    <a:cubicBezTo>
                      <a:pt x="111" y="73"/>
                      <a:pt x="112" y="82"/>
                      <a:pt x="112" y="91"/>
                    </a:cubicBezTo>
                    <a:cubicBezTo>
                      <a:pt x="122" y="64"/>
                      <a:pt x="133" y="38"/>
                      <a:pt x="145" y="14"/>
                    </a:cubicBezTo>
                    <a:lnTo>
                      <a:pt x="150" y="4"/>
                    </a:lnTo>
                    <a:cubicBezTo>
                      <a:pt x="151" y="3"/>
                      <a:pt x="151" y="3"/>
                      <a:pt x="152" y="3"/>
                    </a:cubicBezTo>
                    <a:lnTo>
                      <a:pt x="156" y="3"/>
                    </a:lnTo>
                    <a:cubicBezTo>
                      <a:pt x="157" y="3"/>
                      <a:pt x="158" y="4"/>
                      <a:pt x="158" y="6"/>
                    </a:cubicBezTo>
                    <a:cubicBezTo>
                      <a:pt x="158" y="6"/>
                      <a:pt x="158" y="7"/>
                      <a:pt x="157" y="8"/>
                    </a:cubicBezTo>
                    <a:lnTo>
                      <a:pt x="153" y="17"/>
                    </a:lnTo>
                    <a:cubicBezTo>
                      <a:pt x="144" y="34"/>
                      <a:pt x="136" y="52"/>
                      <a:pt x="129" y="70"/>
                    </a:cubicBezTo>
                    <a:cubicBezTo>
                      <a:pt x="122" y="87"/>
                      <a:pt x="116" y="105"/>
                      <a:pt x="110" y="121"/>
                    </a:cubicBezTo>
                    <a:cubicBezTo>
                      <a:pt x="110" y="128"/>
                      <a:pt x="108" y="137"/>
                      <a:pt x="106" y="149"/>
                    </a:cubicBezTo>
                    <a:cubicBezTo>
                      <a:pt x="104" y="160"/>
                      <a:pt x="101" y="171"/>
                      <a:pt x="98" y="181"/>
                    </a:cubicBezTo>
                    <a:cubicBezTo>
                      <a:pt x="95" y="192"/>
                      <a:pt x="92" y="197"/>
                      <a:pt x="88" y="197"/>
                    </a:cubicBezTo>
                    <a:cubicBezTo>
                      <a:pt x="85" y="197"/>
                      <a:pt x="84" y="195"/>
                      <a:pt x="84" y="19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85" name="Rectangle 583"/>
              <p:cNvSpPr>
                <a:spLocks noChangeArrowheads="1"/>
              </p:cNvSpPr>
              <p:nvPr/>
            </p:nvSpPr>
            <p:spPr bwMode="auto">
              <a:xfrm>
                <a:off x="8172450" y="3362325"/>
                <a:ext cx="298159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RES </a:t>
                </a:r>
                <a:endPara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6" name="Freeform 584"/>
              <p:cNvSpPr>
                <a:spLocks/>
              </p:cNvSpPr>
              <p:nvPr/>
            </p:nvSpPr>
            <p:spPr bwMode="auto">
              <a:xfrm>
                <a:off x="8539163" y="3416300"/>
                <a:ext cx="133350" cy="77787"/>
              </a:xfrm>
              <a:custGeom>
                <a:avLst/>
                <a:gdLst>
                  <a:gd name="T0" fmla="*/ 4 w 213"/>
                  <a:gd name="T1" fmla="*/ 67 h 125"/>
                  <a:gd name="T2" fmla="*/ 1 w 213"/>
                  <a:gd name="T3" fmla="*/ 66 h 125"/>
                  <a:gd name="T4" fmla="*/ 0 w 213"/>
                  <a:gd name="T5" fmla="*/ 62 h 125"/>
                  <a:gd name="T6" fmla="*/ 1 w 213"/>
                  <a:gd name="T7" fmla="*/ 59 h 125"/>
                  <a:gd name="T8" fmla="*/ 4 w 213"/>
                  <a:gd name="T9" fmla="*/ 58 h 125"/>
                  <a:gd name="T10" fmla="*/ 187 w 213"/>
                  <a:gd name="T11" fmla="*/ 58 h 125"/>
                  <a:gd name="T12" fmla="*/ 171 w 213"/>
                  <a:gd name="T13" fmla="*/ 42 h 125"/>
                  <a:gd name="T14" fmla="*/ 159 w 213"/>
                  <a:gd name="T15" fmla="*/ 24 h 125"/>
                  <a:gd name="T16" fmla="*/ 152 w 213"/>
                  <a:gd name="T17" fmla="*/ 3 h 125"/>
                  <a:gd name="T18" fmla="*/ 154 w 213"/>
                  <a:gd name="T19" fmla="*/ 0 h 125"/>
                  <a:gd name="T20" fmla="*/ 159 w 213"/>
                  <a:gd name="T21" fmla="*/ 0 h 125"/>
                  <a:gd name="T22" fmla="*/ 161 w 213"/>
                  <a:gd name="T23" fmla="*/ 1 h 125"/>
                  <a:gd name="T24" fmla="*/ 162 w 213"/>
                  <a:gd name="T25" fmla="*/ 2 h 125"/>
                  <a:gd name="T26" fmla="*/ 168 w 213"/>
                  <a:gd name="T27" fmla="*/ 21 h 125"/>
                  <a:gd name="T28" fmla="*/ 179 w 213"/>
                  <a:gd name="T29" fmla="*/ 38 h 125"/>
                  <a:gd name="T30" fmla="*/ 193 w 213"/>
                  <a:gd name="T31" fmla="*/ 51 h 125"/>
                  <a:gd name="T32" fmla="*/ 211 w 213"/>
                  <a:gd name="T33" fmla="*/ 60 h 125"/>
                  <a:gd name="T34" fmla="*/ 213 w 213"/>
                  <a:gd name="T35" fmla="*/ 62 h 125"/>
                  <a:gd name="T36" fmla="*/ 211 w 213"/>
                  <a:gd name="T37" fmla="*/ 65 h 125"/>
                  <a:gd name="T38" fmla="*/ 188 w 213"/>
                  <a:gd name="T39" fmla="*/ 78 h 125"/>
                  <a:gd name="T40" fmla="*/ 171 w 213"/>
                  <a:gd name="T41" fmla="*/ 98 h 125"/>
                  <a:gd name="T42" fmla="*/ 162 w 213"/>
                  <a:gd name="T43" fmla="*/ 123 h 125"/>
                  <a:gd name="T44" fmla="*/ 161 w 213"/>
                  <a:gd name="T45" fmla="*/ 124 h 125"/>
                  <a:gd name="T46" fmla="*/ 159 w 213"/>
                  <a:gd name="T47" fmla="*/ 125 h 125"/>
                  <a:gd name="T48" fmla="*/ 154 w 213"/>
                  <a:gd name="T49" fmla="*/ 125 h 125"/>
                  <a:gd name="T50" fmla="*/ 152 w 213"/>
                  <a:gd name="T51" fmla="*/ 122 h 125"/>
                  <a:gd name="T52" fmla="*/ 164 w 213"/>
                  <a:gd name="T53" fmla="*/ 91 h 125"/>
                  <a:gd name="T54" fmla="*/ 187 w 213"/>
                  <a:gd name="T55" fmla="*/ 67 h 125"/>
                  <a:gd name="T56" fmla="*/ 4 w 213"/>
                  <a:gd name="T57" fmla="*/ 6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3" h="125">
                    <a:moveTo>
                      <a:pt x="4" y="67"/>
                    </a:moveTo>
                    <a:cubicBezTo>
                      <a:pt x="3" y="67"/>
                      <a:pt x="2" y="67"/>
                      <a:pt x="1" y="66"/>
                    </a:cubicBezTo>
                    <a:cubicBezTo>
                      <a:pt x="0" y="65"/>
                      <a:pt x="0" y="64"/>
                      <a:pt x="0" y="62"/>
                    </a:cubicBezTo>
                    <a:cubicBezTo>
                      <a:pt x="0" y="61"/>
                      <a:pt x="0" y="60"/>
                      <a:pt x="1" y="59"/>
                    </a:cubicBezTo>
                    <a:cubicBezTo>
                      <a:pt x="2" y="58"/>
                      <a:pt x="3" y="58"/>
                      <a:pt x="4" y="58"/>
                    </a:cubicBezTo>
                    <a:lnTo>
                      <a:pt x="187" y="58"/>
                    </a:lnTo>
                    <a:cubicBezTo>
                      <a:pt x="181" y="53"/>
                      <a:pt x="175" y="48"/>
                      <a:pt x="171" y="42"/>
                    </a:cubicBezTo>
                    <a:cubicBezTo>
                      <a:pt x="166" y="37"/>
                      <a:pt x="162" y="31"/>
                      <a:pt x="159" y="24"/>
                    </a:cubicBezTo>
                    <a:cubicBezTo>
                      <a:pt x="156" y="17"/>
                      <a:pt x="153" y="10"/>
                      <a:pt x="152" y="3"/>
                    </a:cubicBezTo>
                    <a:cubicBezTo>
                      <a:pt x="152" y="1"/>
                      <a:pt x="153" y="0"/>
                      <a:pt x="154" y="0"/>
                    </a:cubicBezTo>
                    <a:lnTo>
                      <a:pt x="159" y="0"/>
                    </a:lnTo>
                    <a:cubicBezTo>
                      <a:pt x="160" y="0"/>
                      <a:pt x="160" y="0"/>
                      <a:pt x="161" y="1"/>
                    </a:cubicBezTo>
                    <a:cubicBezTo>
                      <a:pt x="161" y="1"/>
                      <a:pt x="161" y="1"/>
                      <a:pt x="162" y="2"/>
                    </a:cubicBezTo>
                    <a:cubicBezTo>
                      <a:pt x="163" y="9"/>
                      <a:pt x="165" y="15"/>
                      <a:pt x="168" y="21"/>
                    </a:cubicBezTo>
                    <a:cubicBezTo>
                      <a:pt x="171" y="27"/>
                      <a:pt x="174" y="33"/>
                      <a:pt x="179" y="38"/>
                    </a:cubicBezTo>
                    <a:cubicBezTo>
                      <a:pt x="183" y="43"/>
                      <a:pt x="188" y="47"/>
                      <a:pt x="193" y="51"/>
                    </a:cubicBezTo>
                    <a:cubicBezTo>
                      <a:pt x="198" y="54"/>
                      <a:pt x="204" y="57"/>
                      <a:pt x="211" y="60"/>
                    </a:cubicBezTo>
                    <a:cubicBezTo>
                      <a:pt x="212" y="60"/>
                      <a:pt x="213" y="61"/>
                      <a:pt x="213" y="62"/>
                    </a:cubicBezTo>
                    <a:cubicBezTo>
                      <a:pt x="213" y="64"/>
                      <a:pt x="212" y="64"/>
                      <a:pt x="211" y="65"/>
                    </a:cubicBezTo>
                    <a:cubicBezTo>
                      <a:pt x="203" y="68"/>
                      <a:pt x="195" y="72"/>
                      <a:pt x="188" y="78"/>
                    </a:cubicBezTo>
                    <a:cubicBezTo>
                      <a:pt x="181" y="83"/>
                      <a:pt x="175" y="90"/>
                      <a:pt x="171" y="98"/>
                    </a:cubicBezTo>
                    <a:cubicBezTo>
                      <a:pt x="166" y="106"/>
                      <a:pt x="163" y="114"/>
                      <a:pt x="162" y="123"/>
                    </a:cubicBezTo>
                    <a:cubicBezTo>
                      <a:pt x="161" y="124"/>
                      <a:pt x="161" y="124"/>
                      <a:pt x="161" y="124"/>
                    </a:cubicBezTo>
                    <a:cubicBezTo>
                      <a:pt x="160" y="125"/>
                      <a:pt x="160" y="125"/>
                      <a:pt x="159" y="125"/>
                    </a:cubicBezTo>
                    <a:lnTo>
                      <a:pt x="154" y="125"/>
                    </a:lnTo>
                    <a:cubicBezTo>
                      <a:pt x="153" y="125"/>
                      <a:pt x="152" y="124"/>
                      <a:pt x="152" y="122"/>
                    </a:cubicBezTo>
                    <a:cubicBezTo>
                      <a:pt x="154" y="111"/>
                      <a:pt x="158" y="101"/>
                      <a:pt x="164" y="91"/>
                    </a:cubicBezTo>
                    <a:cubicBezTo>
                      <a:pt x="170" y="82"/>
                      <a:pt x="178" y="74"/>
                      <a:pt x="187" y="67"/>
                    </a:cubicBezTo>
                    <a:lnTo>
                      <a:pt x="4" y="6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87" name="Rectangle 585"/>
              <p:cNvSpPr>
                <a:spLocks noChangeArrowheads="1"/>
              </p:cNvSpPr>
              <p:nvPr/>
            </p:nvSpPr>
            <p:spPr bwMode="auto">
              <a:xfrm>
                <a:off x="8680450" y="3362325"/>
                <a:ext cx="48250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DEPOP</a:t>
                </a:r>
                <a:endPara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8" name="Line 586"/>
              <p:cNvSpPr>
                <a:spLocks noChangeShapeType="1"/>
              </p:cNvSpPr>
              <p:nvPr/>
            </p:nvSpPr>
            <p:spPr bwMode="auto">
              <a:xfrm>
                <a:off x="7635875" y="3362325"/>
                <a:ext cx="398463" cy="0"/>
              </a:xfrm>
              <a:prstGeom prst="line">
                <a:avLst/>
              </a:prstGeom>
              <a:noFill/>
              <a:ln w="269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89" name="Line 587"/>
              <p:cNvSpPr>
                <a:spLocks noChangeShapeType="1"/>
              </p:cNvSpPr>
              <p:nvPr/>
            </p:nvSpPr>
            <p:spPr bwMode="auto">
              <a:xfrm>
                <a:off x="7754938" y="3357563"/>
                <a:ext cx="169863" cy="0"/>
              </a:xfrm>
              <a:prstGeom prst="line">
                <a:avLst/>
              </a:prstGeom>
              <a:noFill/>
              <a:ln w="269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90" name="Line 588"/>
              <p:cNvSpPr>
                <a:spLocks noChangeShapeType="1"/>
              </p:cNvSpPr>
              <p:nvPr/>
            </p:nvSpPr>
            <p:spPr bwMode="auto">
              <a:xfrm flipV="1">
                <a:off x="7840663" y="3273425"/>
                <a:ext cx="0" cy="168275"/>
              </a:xfrm>
              <a:prstGeom prst="line">
                <a:avLst/>
              </a:prstGeom>
              <a:noFill/>
              <a:ln w="269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91" name="Line 589"/>
              <p:cNvSpPr>
                <a:spLocks noChangeShapeType="1"/>
              </p:cNvSpPr>
              <p:nvPr/>
            </p:nvSpPr>
            <p:spPr bwMode="auto">
              <a:xfrm flipV="1">
                <a:off x="7775575" y="3292475"/>
                <a:ext cx="128588" cy="130175"/>
              </a:xfrm>
              <a:prstGeom prst="line">
                <a:avLst/>
              </a:prstGeom>
              <a:noFill/>
              <a:ln w="269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92" name="Line 590"/>
              <p:cNvSpPr>
                <a:spLocks noChangeShapeType="1"/>
              </p:cNvSpPr>
              <p:nvPr/>
            </p:nvSpPr>
            <p:spPr bwMode="auto">
              <a:xfrm>
                <a:off x="7775575" y="3292475"/>
                <a:ext cx="128588" cy="130175"/>
              </a:xfrm>
              <a:prstGeom prst="line">
                <a:avLst/>
              </a:prstGeom>
              <a:noFill/>
              <a:ln w="269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</p:grpSp>
      </p:grpSp>
      <p:grpSp>
        <p:nvGrpSpPr>
          <p:cNvPr id="704" name="Group 703"/>
          <p:cNvGrpSpPr/>
          <p:nvPr/>
        </p:nvGrpSpPr>
        <p:grpSpPr>
          <a:xfrm>
            <a:off x="5708322" y="2294231"/>
            <a:ext cx="3068048" cy="1674519"/>
            <a:chOff x="5708321" y="2294231"/>
            <a:chExt cx="3026631" cy="2252370"/>
          </a:xfrm>
        </p:grpSpPr>
        <p:grpSp>
          <p:nvGrpSpPr>
            <p:cNvPr id="703" name="Group 702"/>
            <p:cNvGrpSpPr/>
            <p:nvPr/>
          </p:nvGrpSpPr>
          <p:grpSpPr>
            <a:xfrm>
              <a:off x="6404475" y="4150437"/>
              <a:ext cx="2170836" cy="396164"/>
              <a:chOff x="6404475" y="4150437"/>
              <a:chExt cx="2170836" cy="396164"/>
            </a:xfrm>
          </p:grpSpPr>
          <p:sp>
            <p:nvSpPr>
              <p:cNvPr id="693" name="TextBox 692"/>
              <p:cNvSpPr txBox="1"/>
              <p:nvPr/>
            </p:nvSpPr>
            <p:spPr>
              <a:xfrm flipH="1">
                <a:off x="6806453" y="4285066"/>
                <a:ext cx="1593378" cy="2615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/>
                  <a:t>z</a:t>
                </a:r>
                <a:r>
                  <a:rPr lang="en-GB" sz="1400" dirty="0" smtClean="0"/>
                  <a:t> (nm)</a:t>
                </a:r>
                <a:endParaRPr lang="en-GB" sz="1400" dirty="0"/>
              </a:p>
            </p:txBody>
          </p:sp>
          <p:sp>
            <p:nvSpPr>
              <p:cNvPr id="624" name="Rectangle 614"/>
              <p:cNvSpPr>
                <a:spLocks noChangeArrowheads="1"/>
              </p:cNvSpPr>
              <p:nvPr/>
            </p:nvSpPr>
            <p:spPr bwMode="auto">
              <a:xfrm>
                <a:off x="6404475" y="4150437"/>
                <a:ext cx="60036" cy="13085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5" name="Rectangle 615"/>
              <p:cNvSpPr>
                <a:spLocks noChangeArrowheads="1"/>
              </p:cNvSpPr>
              <p:nvPr/>
            </p:nvSpPr>
            <p:spPr bwMode="auto">
              <a:xfrm>
                <a:off x="6665085" y="4162579"/>
                <a:ext cx="121436" cy="13085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6" name="Rectangle 616"/>
              <p:cNvSpPr>
                <a:spLocks noChangeArrowheads="1"/>
              </p:cNvSpPr>
              <p:nvPr/>
            </p:nvSpPr>
            <p:spPr bwMode="auto">
              <a:xfrm>
                <a:off x="6954348" y="4162579"/>
                <a:ext cx="121436" cy="13085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7" name="Rectangle 617"/>
              <p:cNvSpPr>
                <a:spLocks noChangeArrowheads="1"/>
              </p:cNvSpPr>
              <p:nvPr/>
            </p:nvSpPr>
            <p:spPr bwMode="auto">
              <a:xfrm>
                <a:off x="7243610" y="4162579"/>
                <a:ext cx="121436" cy="13085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30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8" name="Rectangle 618"/>
              <p:cNvSpPr>
                <a:spLocks noChangeArrowheads="1"/>
              </p:cNvSpPr>
              <p:nvPr/>
            </p:nvSpPr>
            <p:spPr bwMode="auto">
              <a:xfrm>
                <a:off x="7542424" y="4162579"/>
                <a:ext cx="121436" cy="13085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40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9" name="Rectangle 619"/>
              <p:cNvSpPr>
                <a:spLocks noChangeArrowheads="1"/>
              </p:cNvSpPr>
              <p:nvPr/>
            </p:nvSpPr>
            <p:spPr bwMode="auto">
              <a:xfrm>
                <a:off x="7831687" y="4162579"/>
                <a:ext cx="121436" cy="13085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50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30" name="Rectangle 620"/>
              <p:cNvSpPr>
                <a:spLocks noChangeArrowheads="1"/>
              </p:cNvSpPr>
              <p:nvPr/>
            </p:nvSpPr>
            <p:spPr bwMode="auto">
              <a:xfrm>
                <a:off x="8155061" y="4162579"/>
                <a:ext cx="121436" cy="13085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60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31" name="Rectangle 621"/>
              <p:cNvSpPr>
                <a:spLocks noChangeArrowheads="1"/>
              </p:cNvSpPr>
              <p:nvPr/>
            </p:nvSpPr>
            <p:spPr bwMode="auto">
              <a:xfrm>
                <a:off x="8453875" y="4162579"/>
                <a:ext cx="121436" cy="13085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70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02" name="Group 701"/>
            <p:cNvGrpSpPr/>
            <p:nvPr/>
          </p:nvGrpSpPr>
          <p:grpSpPr>
            <a:xfrm>
              <a:off x="5708321" y="2294231"/>
              <a:ext cx="529691" cy="1733449"/>
              <a:chOff x="5708321" y="2294231"/>
              <a:chExt cx="529691" cy="1733449"/>
            </a:xfrm>
          </p:grpSpPr>
          <p:sp>
            <p:nvSpPr>
              <p:cNvPr id="692" name="TextBox 691"/>
              <p:cNvSpPr txBox="1"/>
              <p:nvPr/>
            </p:nvSpPr>
            <p:spPr>
              <a:xfrm rot="16200000" flipH="1">
                <a:off x="5052926" y="3091806"/>
                <a:ext cx="1575324" cy="2645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 smtClean="0"/>
                  <a:t>Energy (eV)</a:t>
                </a:r>
                <a:endParaRPr lang="en-GB" sz="1400" dirty="0"/>
              </a:p>
            </p:txBody>
          </p:sp>
          <p:sp>
            <p:nvSpPr>
              <p:cNvPr id="644" name="Rectangle 634"/>
              <p:cNvSpPr>
                <a:spLocks noChangeArrowheads="1"/>
              </p:cNvSpPr>
              <p:nvPr/>
            </p:nvSpPr>
            <p:spPr bwMode="auto">
              <a:xfrm>
                <a:off x="6016972" y="3867150"/>
                <a:ext cx="212854" cy="1605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45" name="Rectangle 635"/>
              <p:cNvSpPr>
                <a:spLocks noChangeArrowheads="1"/>
              </p:cNvSpPr>
              <p:nvPr/>
            </p:nvSpPr>
            <p:spPr bwMode="auto">
              <a:xfrm>
                <a:off x="5956936" y="3471897"/>
                <a:ext cx="281076" cy="1605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0.15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46" name="Rectangle 636"/>
              <p:cNvSpPr>
                <a:spLocks noChangeArrowheads="1"/>
              </p:cNvSpPr>
              <p:nvPr/>
            </p:nvSpPr>
            <p:spPr bwMode="auto">
              <a:xfrm>
                <a:off x="6016972" y="3076644"/>
                <a:ext cx="212854" cy="1605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47" name="Rectangle 637"/>
              <p:cNvSpPr>
                <a:spLocks noChangeArrowheads="1"/>
              </p:cNvSpPr>
              <p:nvPr/>
            </p:nvSpPr>
            <p:spPr bwMode="auto">
              <a:xfrm>
                <a:off x="5956936" y="2689485"/>
                <a:ext cx="281076" cy="1605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0.25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48" name="Rectangle 638"/>
              <p:cNvSpPr>
                <a:spLocks noChangeArrowheads="1"/>
              </p:cNvSpPr>
              <p:nvPr/>
            </p:nvSpPr>
            <p:spPr bwMode="auto">
              <a:xfrm>
                <a:off x="6016972" y="2294231"/>
                <a:ext cx="212854" cy="1605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0.3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01" name="Group 700"/>
            <p:cNvGrpSpPr/>
            <p:nvPr/>
          </p:nvGrpSpPr>
          <p:grpSpPr>
            <a:xfrm>
              <a:off x="6221639" y="2353586"/>
              <a:ext cx="2513313" cy="1767174"/>
              <a:chOff x="6221639" y="2353586"/>
              <a:chExt cx="2513313" cy="1767174"/>
            </a:xfrm>
          </p:grpSpPr>
          <p:sp>
            <p:nvSpPr>
              <p:cNvPr id="606" name="Line 596"/>
              <p:cNvSpPr>
                <a:spLocks noChangeShapeType="1"/>
              </p:cNvSpPr>
              <p:nvPr/>
            </p:nvSpPr>
            <p:spPr bwMode="auto">
              <a:xfrm>
                <a:off x="6221639" y="4120760"/>
                <a:ext cx="251194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7" name="Line 597"/>
              <p:cNvSpPr>
                <a:spLocks noChangeShapeType="1"/>
              </p:cNvSpPr>
              <p:nvPr/>
            </p:nvSpPr>
            <p:spPr bwMode="auto">
              <a:xfrm>
                <a:off x="6221639" y="2353586"/>
                <a:ext cx="251194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8" name="Line 598"/>
              <p:cNvSpPr>
                <a:spLocks noChangeShapeType="1"/>
              </p:cNvSpPr>
              <p:nvPr/>
            </p:nvSpPr>
            <p:spPr bwMode="auto">
              <a:xfrm flipV="1">
                <a:off x="6453595" y="4095129"/>
                <a:ext cx="0" cy="2563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9" name="Line 599"/>
              <p:cNvSpPr>
                <a:spLocks noChangeShapeType="1"/>
              </p:cNvSpPr>
              <p:nvPr/>
            </p:nvSpPr>
            <p:spPr bwMode="auto">
              <a:xfrm flipV="1">
                <a:off x="6746952" y="4095129"/>
                <a:ext cx="0" cy="2563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0" name="Line 600"/>
              <p:cNvSpPr>
                <a:spLocks noChangeShapeType="1"/>
              </p:cNvSpPr>
              <p:nvPr/>
            </p:nvSpPr>
            <p:spPr bwMode="auto">
              <a:xfrm flipV="1">
                <a:off x="7038943" y="4095129"/>
                <a:ext cx="0" cy="2563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1" name="Line 601"/>
              <p:cNvSpPr>
                <a:spLocks noChangeShapeType="1"/>
              </p:cNvSpPr>
              <p:nvPr/>
            </p:nvSpPr>
            <p:spPr bwMode="auto">
              <a:xfrm flipV="1">
                <a:off x="7332299" y="4095129"/>
                <a:ext cx="0" cy="2563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2" name="Line 602"/>
              <p:cNvSpPr>
                <a:spLocks noChangeShapeType="1"/>
              </p:cNvSpPr>
              <p:nvPr/>
            </p:nvSpPr>
            <p:spPr bwMode="auto">
              <a:xfrm flipV="1">
                <a:off x="7624291" y="4095129"/>
                <a:ext cx="0" cy="2563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3" name="Line 603"/>
              <p:cNvSpPr>
                <a:spLocks noChangeShapeType="1"/>
              </p:cNvSpPr>
              <p:nvPr/>
            </p:nvSpPr>
            <p:spPr bwMode="auto">
              <a:xfrm flipV="1">
                <a:off x="7917648" y="4095129"/>
                <a:ext cx="0" cy="2563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4" name="Line 604"/>
              <p:cNvSpPr>
                <a:spLocks noChangeShapeType="1"/>
              </p:cNvSpPr>
              <p:nvPr/>
            </p:nvSpPr>
            <p:spPr bwMode="auto">
              <a:xfrm flipV="1">
                <a:off x="8209639" y="4095129"/>
                <a:ext cx="0" cy="2563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5" name="Line 605"/>
              <p:cNvSpPr>
                <a:spLocks noChangeShapeType="1"/>
              </p:cNvSpPr>
              <p:nvPr/>
            </p:nvSpPr>
            <p:spPr bwMode="auto">
              <a:xfrm flipV="1">
                <a:off x="8501631" y="4095129"/>
                <a:ext cx="0" cy="2563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6" name="Line 606"/>
              <p:cNvSpPr>
                <a:spLocks noChangeShapeType="1"/>
              </p:cNvSpPr>
              <p:nvPr/>
            </p:nvSpPr>
            <p:spPr bwMode="auto">
              <a:xfrm>
                <a:off x="6453595" y="2353586"/>
                <a:ext cx="0" cy="2428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7" name="Line 607"/>
              <p:cNvSpPr>
                <a:spLocks noChangeShapeType="1"/>
              </p:cNvSpPr>
              <p:nvPr/>
            </p:nvSpPr>
            <p:spPr bwMode="auto">
              <a:xfrm>
                <a:off x="6746952" y="2353586"/>
                <a:ext cx="0" cy="2428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8" name="Line 608"/>
              <p:cNvSpPr>
                <a:spLocks noChangeShapeType="1"/>
              </p:cNvSpPr>
              <p:nvPr/>
            </p:nvSpPr>
            <p:spPr bwMode="auto">
              <a:xfrm>
                <a:off x="7038943" y="2353586"/>
                <a:ext cx="0" cy="2428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9" name="Line 609"/>
              <p:cNvSpPr>
                <a:spLocks noChangeShapeType="1"/>
              </p:cNvSpPr>
              <p:nvPr/>
            </p:nvSpPr>
            <p:spPr bwMode="auto">
              <a:xfrm>
                <a:off x="7332299" y="2353586"/>
                <a:ext cx="0" cy="2428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0" name="Line 610"/>
              <p:cNvSpPr>
                <a:spLocks noChangeShapeType="1"/>
              </p:cNvSpPr>
              <p:nvPr/>
            </p:nvSpPr>
            <p:spPr bwMode="auto">
              <a:xfrm>
                <a:off x="7624291" y="2353586"/>
                <a:ext cx="0" cy="2428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1" name="Line 611"/>
              <p:cNvSpPr>
                <a:spLocks noChangeShapeType="1"/>
              </p:cNvSpPr>
              <p:nvPr/>
            </p:nvSpPr>
            <p:spPr bwMode="auto">
              <a:xfrm>
                <a:off x="7917648" y="2353586"/>
                <a:ext cx="0" cy="2428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2" name="Line 612"/>
              <p:cNvSpPr>
                <a:spLocks noChangeShapeType="1"/>
              </p:cNvSpPr>
              <p:nvPr/>
            </p:nvSpPr>
            <p:spPr bwMode="auto">
              <a:xfrm>
                <a:off x="8209639" y="2353586"/>
                <a:ext cx="0" cy="2428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3" name="Line 613"/>
              <p:cNvSpPr>
                <a:spLocks noChangeShapeType="1"/>
              </p:cNvSpPr>
              <p:nvPr/>
            </p:nvSpPr>
            <p:spPr bwMode="auto">
              <a:xfrm>
                <a:off x="8501631" y="2353586"/>
                <a:ext cx="0" cy="2428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2" name="Line 622"/>
              <p:cNvSpPr>
                <a:spLocks noChangeShapeType="1"/>
              </p:cNvSpPr>
              <p:nvPr/>
            </p:nvSpPr>
            <p:spPr bwMode="auto">
              <a:xfrm flipV="1">
                <a:off x="6221639" y="2353586"/>
                <a:ext cx="0" cy="1767173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3" name="Line 623"/>
              <p:cNvSpPr>
                <a:spLocks noChangeShapeType="1"/>
              </p:cNvSpPr>
              <p:nvPr/>
            </p:nvSpPr>
            <p:spPr bwMode="auto">
              <a:xfrm flipV="1">
                <a:off x="8733587" y="2353586"/>
                <a:ext cx="0" cy="1767173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4" name="Line 624"/>
              <p:cNvSpPr>
                <a:spLocks noChangeShapeType="1"/>
              </p:cNvSpPr>
              <p:nvPr/>
            </p:nvSpPr>
            <p:spPr bwMode="auto">
              <a:xfrm>
                <a:off x="6221639" y="3923808"/>
                <a:ext cx="25925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5" name="Line 625"/>
              <p:cNvSpPr>
                <a:spLocks noChangeShapeType="1"/>
              </p:cNvSpPr>
              <p:nvPr/>
            </p:nvSpPr>
            <p:spPr bwMode="auto">
              <a:xfrm>
                <a:off x="6221639" y="3531253"/>
                <a:ext cx="25925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6" name="Line 626"/>
              <p:cNvSpPr>
                <a:spLocks noChangeShapeType="1"/>
              </p:cNvSpPr>
              <p:nvPr/>
            </p:nvSpPr>
            <p:spPr bwMode="auto">
              <a:xfrm>
                <a:off x="6221639" y="3138697"/>
                <a:ext cx="25925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7" name="Line 627"/>
              <p:cNvSpPr>
                <a:spLocks noChangeShapeType="1"/>
              </p:cNvSpPr>
              <p:nvPr/>
            </p:nvSpPr>
            <p:spPr bwMode="auto">
              <a:xfrm>
                <a:off x="6221639" y="2746142"/>
                <a:ext cx="25925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8" name="Line 628"/>
              <p:cNvSpPr>
                <a:spLocks noChangeShapeType="1"/>
              </p:cNvSpPr>
              <p:nvPr/>
            </p:nvSpPr>
            <p:spPr bwMode="auto">
              <a:xfrm>
                <a:off x="6221639" y="2353586"/>
                <a:ext cx="25925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9" name="Line 629"/>
              <p:cNvSpPr>
                <a:spLocks noChangeShapeType="1"/>
              </p:cNvSpPr>
              <p:nvPr/>
            </p:nvSpPr>
            <p:spPr bwMode="auto">
              <a:xfrm flipH="1">
                <a:off x="8709027" y="3923808"/>
                <a:ext cx="24560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0" name="Line 630"/>
              <p:cNvSpPr>
                <a:spLocks noChangeShapeType="1"/>
              </p:cNvSpPr>
              <p:nvPr/>
            </p:nvSpPr>
            <p:spPr bwMode="auto">
              <a:xfrm flipH="1">
                <a:off x="8709027" y="3531253"/>
                <a:ext cx="24560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1" name="Line 631"/>
              <p:cNvSpPr>
                <a:spLocks noChangeShapeType="1"/>
              </p:cNvSpPr>
              <p:nvPr/>
            </p:nvSpPr>
            <p:spPr bwMode="auto">
              <a:xfrm flipH="1">
                <a:off x="8709027" y="3138697"/>
                <a:ext cx="24560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2" name="Line 632"/>
              <p:cNvSpPr>
                <a:spLocks noChangeShapeType="1"/>
              </p:cNvSpPr>
              <p:nvPr/>
            </p:nvSpPr>
            <p:spPr bwMode="auto">
              <a:xfrm flipH="1">
                <a:off x="8709027" y="2746142"/>
                <a:ext cx="24560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3" name="Line 633"/>
              <p:cNvSpPr>
                <a:spLocks noChangeShapeType="1"/>
              </p:cNvSpPr>
              <p:nvPr/>
            </p:nvSpPr>
            <p:spPr bwMode="auto">
              <a:xfrm flipH="1">
                <a:off x="8709027" y="2353586"/>
                <a:ext cx="24560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9" name="Freeform 639"/>
              <p:cNvSpPr>
                <a:spLocks/>
              </p:cNvSpPr>
              <p:nvPr/>
            </p:nvSpPr>
            <p:spPr bwMode="auto">
              <a:xfrm>
                <a:off x="6221639" y="4022284"/>
                <a:ext cx="141903" cy="36423"/>
              </a:xfrm>
              <a:custGeom>
                <a:avLst/>
                <a:gdLst>
                  <a:gd name="T0" fmla="*/ 0 w 104"/>
                  <a:gd name="T1" fmla="*/ 27 h 27"/>
                  <a:gd name="T2" fmla="*/ 1 w 104"/>
                  <a:gd name="T3" fmla="*/ 27 h 27"/>
                  <a:gd name="T4" fmla="*/ 3 w 104"/>
                  <a:gd name="T5" fmla="*/ 27 h 27"/>
                  <a:gd name="T6" fmla="*/ 5 w 104"/>
                  <a:gd name="T7" fmla="*/ 26 h 27"/>
                  <a:gd name="T8" fmla="*/ 7 w 104"/>
                  <a:gd name="T9" fmla="*/ 25 h 27"/>
                  <a:gd name="T10" fmla="*/ 9 w 104"/>
                  <a:gd name="T11" fmla="*/ 25 h 27"/>
                  <a:gd name="T12" fmla="*/ 12 w 104"/>
                  <a:gd name="T13" fmla="*/ 25 h 27"/>
                  <a:gd name="T14" fmla="*/ 14 w 104"/>
                  <a:gd name="T15" fmla="*/ 24 h 27"/>
                  <a:gd name="T16" fmla="*/ 16 w 104"/>
                  <a:gd name="T17" fmla="*/ 23 h 27"/>
                  <a:gd name="T18" fmla="*/ 18 w 104"/>
                  <a:gd name="T19" fmla="*/ 23 h 27"/>
                  <a:gd name="T20" fmla="*/ 20 w 104"/>
                  <a:gd name="T21" fmla="*/ 22 h 27"/>
                  <a:gd name="T22" fmla="*/ 22 w 104"/>
                  <a:gd name="T23" fmla="*/ 22 h 27"/>
                  <a:gd name="T24" fmla="*/ 24 w 104"/>
                  <a:gd name="T25" fmla="*/ 21 h 27"/>
                  <a:gd name="T26" fmla="*/ 26 w 104"/>
                  <a:gd name="T27" fmla="*/ 20 h 27"/>
                  <a:gd name="T28" fmla="*/ 29 w 104"/>
                  <a:gd name="T29" fmla="*/ 20 h 27"/>
                  <a:gd name="T30" fmla="*/ 31 w 104"/>
                  <a:gd name="T31" fmla="*/ 19 h 27"/>
                  <a:gd name="T32" fmla="*/ 33 w 104"/>
                  <a:gd name="T33" fmla="*/ 19 h 27"/>
                  <a:gd name="T34" fmla="*/ 35 w 104"/>
                  <a:gd name="T35" fmla="*/ 18 h 27"/>
                  <a:gd name="T36" fmla="*/ 37 w 104"/>
                  <a:gd name="T37" fmla="*/ 18 h 27"/>
                  <a:gd name="T38" fmla="*/ 39 w 104"/>
                  <a:gd name="T39" fmla="*/ 17 h 27"/>
                  <a:gd name="T40" fmla="*/ 42 w 104"/>
                  <a:gd name="T41" fmla="*/ 16 h 27"/>
                  <a:gd name="T42" fmla="*/ 44 w 104"/>
                  <a:gd name="T43" fmla="*/ 16 h 27"/>
                  <a:gd name="T44" fmla="*/ 46 w 104"/>
                  <a:gd name="T45" fmla="*/ 15 h 27"/>
                  <a:gd name="T46" fmla="*/ 48 w 104"/>
                  <a:gd name="T47" fmla="*/ 15 h 27"/>
                  <a:gd name="T48" fmla="*/ 50 w 104"/>
                  <a:gd name="T49" fmla="*/ 14 h 27"/>
                  <a:gd name="T50" fmla="*/ 52 w 104"/>
                  <a:gd name="T51" fmla="*/ 14 h 27"/>
                  <a:gd name="T52" fmla="*/ 55 w 104"/>
                  <a:gd name="T53" fmla="*/ 13 h 27"/>
                  <a:gd name="T54" fmla="*/ 56 w 104"/>
                  <a:gd name="T55" fmla="*/ 13 h 27"/>
                  <a:gd name="T56" fmla="*/ 59 w 104"/>
                  <a:gd name="T57" fmla="*/ 12 h 27"/>
                  <a:gd name="T58" fmla="*/ 61 w 104"/>
                  <a:gd name="T59" fmla="*/ 11 h 27"/>
                  <a:gd name="T60" fmla="*/ 63 w 104"/>
                  <a:gd name="T61" fmla="*/ 11 h 27"/>
                  <a:gd name="T62" fmla="*/ 65 w 104"/>
                  <a:gd name="T63" fmla="*/ 10 h 27"/>
                  <a:gd name="T64" fmla="*/ 67 w 104"/>
                  <a:gd name="T65" fmla="*/ 9 h 27"/>
                  <a:gd name="T66" fmla="*/ 69 w 104"/>
                  <a:gd name="T67" fmla="*/ 9 h 27"/>
                  <a:gd name="T68" fmla="*/ 72 w 104"/>
                  <a:gd name="T69" fmla="*/ 9 h 27"/>
                  <a:gd name="T70" fmla="*/ 74 w 104"/>
                  <a:gd name="T71" fmla="*/ 8 h 27"/>
                  <a:gd name="T72" fmla="*/ 76 w 104"/>
                  <a:gd name="T73" fmla="*/ 8 h 27"/>
                  <a:gd name="T74" fmla="*/ 78 w 104"/>
                  <a:gd name="T75" fmla="*/ 7 h 27"/>
                  <a:gd name="T76" fmla="*/ 80 w 104"/>
                  <a:gd name="T77" fmla="*/ 6 h 27"/>
                  <a:gd name="T78" fmla="*/ 82 w 104"/>
                  <a:gd name="T79" fmla="*/ 6 h 27"/>
                  <a:gd name="T80" fmla="*/ 85 w 104"/>
                  <a:gd name="T81" fmla="*/ 5 h 27"/>
                  <a:gd name="T82" fmla="*/ 87 w 104"/>
                  <a:gd name="T83" fmla="*/ 4 h 27"/>
                  <a:gd name="T84" fmla="*/ 89 w 104"/>
                  <a:gd name="T85" fmla="*/ 4 h 27"/>
                  <a:gd name="T86" fmla="*/ 91 w 104"/>
                  <a:gd name="T87" fmla="*/ 3 h 27"/>
                  <a:gd name="T88" fmla="*/ 93 w 104"/>
                  <a:gd name="T89" fmla="*/ 3 h 27"/>
                  <a:gd name="T90" fmla="*/ 95 w 104"/>
                  <a:gd name="T91" fmla="*/ 2 h 27"/>
                  <a:gd name="T92" fmla="*/ 97 w 104"/>
                  <a:gd name="T93" fmla="*/ 2 h 27"/>
                  <a:gd name="T94" fmla="*/ 99 w 104"/>
                  <a:gd name="T95" fmla="*/ 1 h 27"/>
                  <a:gd name="T96" fmla="*/ 102 w 104"/>
                  <a:gd name="T97" fmla="*/ 0 h 27"/>
                  <a:gd name="T98" fmla="*/ 104 w 104"/>
                  <a:gd name="T9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27">
                    <a:moveTo>
                      <a:pt x="0" y="27"/>
                    </a:moveTo>
                    <a:lnTo>
                      <a:pt x="1" y="27"/>
                    </a:lnTo>
                    <a:lnTo>
                      <a:pt x="3" y="27"/>
                    </a:lnTo>
                    <a:lnTo>
                      <a:pt x="5" y="26"/>
                    </a:lnTo>
                    <a:lnTo>
                      <a:pt x="7" y="25"/>
                    </a:lnTo>
                    <a:lnTo>
                      <a:pt x="9" y="25"/>
                    </a:lnTo>
                    <a:lnTo>
                      <a:pt x="12" y="25"/>
                    </a:lnTo>
                    <a:lnTo>
                      <a:pt x="14" y="24"/>
                    </a:lnTo>
                    <a:lnTo>
                      <a:pt x="16" y="23"/>
                    </a:lnTo>
                    <a:lnTo>
                      <a:pt x="18" y="23"/>
                    </a:lnTo>
                    <a:lnTo>
                      <a:pt x="20" y="22"/>
                    </a:lnTo>
                    <a:lnTo>
                      <a:pt x="22" y="22"/>
                    </a:lnTo>
                    <a:lnTo>
                      <a:pt x="24" y="21"/>
                    </a:lnTo>
                    <a:lnTo>
                      <a:pt x="26" y="20"/>
                    </a:lnTo>
                    <a:lnTo>
                      <a:pt x="29" y="20"/>
                    </a:lnTo>
                    <a:lnTo>
                      <a:pt x="31" y="19"/>
                    </a:lnTo>
                    <a:lnTo>
                      <a:pt x="33" y="19"/>
                    </a:lnTo>
                    <a:lnTo>
                      <a:pt x="35" y="18"/>
                    </a:lnTo>
                    <a:lnTo>
                      <a:pt x="37" y="18"/>
                    </a:lnTo>
                    <a:lnTo>
                      <a:pt x="39" y="17"/>
                    </a:lnTo>
                    <a:lnTo>
                      <a:pt x="42" y="16"/>
                    </a:lnTo>
                    <a:lnTo>
                      <a:pt x="44" y="16"/>
                    </a:lnTo>
                    <a:lnTo>
                      <a:pt x="46" y="15"/>
                    </a:lnTo>
                    <a:lnTo>
                      <a:pt x="48" y="15"/>
                    </a:lnTo>
                    <a:lnTo>
                      <a:pt x="50" y="14"/>
                    </a:lnTo>
                    <a:lnTo>
                      <a:pt x="52" y="14"/>
                    </a:lnTo>
                    <a:lnTo>
                      <a:pt x="55" y="13"/>
                    </a:lnTo>
                    <a:lnTo>
                      <a:pt x="56" y="13"/>
                    </a:lnTo>
                    <a:lnTo>
                      <a:pt x="59" y="12"/>
                    </a:lnTo>
                    <a:lnTo>
                      <a:pt x="61" y="11"/>
                    </a:lnTo>
                    <a:lnTo>
                      <a:pt x="63" y="11"/>
                    </a:lnTo>
                    <a:lnTo>
                      <a:pt x="65" y="10"/>
                    </a:lnTo>
                    <a:lnTo>
                      <a:pt x="67" y="9"/>
                    </a:lnTo>
                    <a:lnTo>
                      <a:pt x="69" y="9"/>
                    </a:lnTo>
                    <a:lnTo>
                      <a:pt x="72" y="9"/>
                    </a:lnTo>
                    <a:lnTo>
                      <a:pt x="74" y="8"/>
                    </a:lnTo>
                    <a:lnTo>
                      <a:pt x="76" y="8"/>
                    </a:lnTo>
                    <a:lnTo>
                      <a:pt x="78" y="7"/>
                    </a:lnTo>
                    <a:lnTo>
                      <a:pt x="80" y="6"/>
                    </a:lnTo>
                    <a:lnTo>
                      <a:pt x="82" y="6"/>
                    </a:lnTo>
                    <a:lnTo>
                      <a:pt x="85" y="5"/>
                    </a:lnTo>
                    <a:lnTo>
                      <a:pt x="87" y="4"/>
                    </a:lnTo>
                    <a:lnTo>
                      <a:pt x="89" y="4"/>
                    </a:lnTo>
                    <a:lnTo>
                      <a:pt x="91" y="3"/>
                    </a:lnTo>
                    <a:lnTo>
                      <a:pt x="93" y="3"/>
                    </a:lnTo>
                    <a:lnTo>
                      <a:pt x="95" y="2"/>
                    </a:lnTo>
                    <a:lnTo>
                      <a:pt x="97" y="2"/>
                    </a:lnTo>
                    <a:lnTo>
                      <a:pt x="99" y="1"/>
                    </a:lnTo>
                    <a:lnTo>
                      <a:pt x="102" y="0"/>
                    </a:lnTo>
                    <a:lnTo>
                      <a:pt x="104" y="0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0" name="Freeform 640"/>
              <p:cNvSpPr>
                <a:spLocks/>
              </p:cNvSpPr>
              <p:nvPr/>
            </p:nvSpPr>
            <p:spPr bwMode="auto">
              <a:xfrm>
                <a:off x="6363541" y="2924208"/>
                <a:ext cx="143267" cy="1098076"/>
              </a:xfrm>
              <a:custGeom>
                <a:avLst/>
                <a:gdLst>
                  <a:gd name="T0" fmla="*/ 0 w 105"/>
                  <a:gd name="T1" fmla="*/ 814 h 814"/>
                  <a:gd name="T2" fmla="*/ 2 w 105"/>
                  <a:gd name="T3" fmla="*/ 813 h 814"/>
                  <a:gd name="T4" fmla="*/ 4 w 105"/>
                  <a:gd name="T5" fmla="*/ 813 h 814"/>
                  <a:gd name="T6" fmla="*/ 6 w 105"/>
                  <a:gd name="T7" fmla="*/ 812 h 814"/>
                  <a:gd name="T8" fmla="*/ 8 w 105"/>
                  <a:gd name="T9" fmla="*/ 812 h 814"/>
                  <a:gd name="T10" fmla="*/ 10 w 105"/>
                  <a:gd name="T11" fmla="*/ 811 h 814"/>
                  <a:gd name="T12" fmla="*/ 13 w 105"/>
                  <a:gd name="T13" fmla="*/ 811 h 814"/>
                  <a:gd name="T14" fmla="*/ 14 w 105"/>
                  <a:gd name="T15" fmla="*/ 810 h 814"/>
                  <a:gd name="T16" fmla="*/ 17 w 105"/>
                  <a:gd name="T17" fmla="*/ 809 h 814"/>
                  <a:gd name="T18" fmla="*/ 19 w 105"/>
                  <a:gd name="T19" fmla="*/ 809 h 814"/>
                  <a:gd name="T20" fmla="*/ 21 w 105"/>
                  <a:gd name="T21" fmla="*/ 808 h 814"/>
                  <a:gd name="T22" fmla="*/ 23 w 105"/>
                  <a:gd name="T23" fmla="*/ 807 h 814"/>
                  <a:gd name="T24" fmla="*/ 25 w 105"/>
                  <a:gd name="T25" fmla="*/ 807 h 814"/>
                  <a:gd name="T26" fmla="*/ 27 w 105"/>
                  <a:gd name="T27" fmla="*/ 807 h 814"/>
                  <a:gd name="T28" fmla="*/ 30 w 105"/>
                  <a:gd name="T29" fmla="*/ 806 h 814"/>
                  <a:gd name="T30" fmla="*/ 32 w 105"/>
                  <a:gd name="T31" fmla="*/ 806 h 814"/>
                  <a:gd name="T32" fmla="*/ 34 w 105"/>
                  <a:gd name="T33" fmla="*/ 805 h 814"/>
                  <a:gd name="T34" fmla="*/ 36 w 105"/>
                  <a:gd name="T35" fmla="*/ 804 h 814"/>
                  <a:gd name="T36" fmla="*/ 38 w 105"/>
                  <a:gd name="T37" fmla="*/ 804 h 814"/>
                  <a:gd name="T38" fmla="*/ 40 w 105"/>
                  <a:gd name="T39" fmla="*/ 803 h 814"/>
                  <a:gd name="T40" fmla="*/ 43 w 105"/>
                  <a:gd name="T41" fmla="*/ 802 h 814"/>
                  <a:gd name="T42" fmla="*/ 45 w 105"/>
                  <a:gd name="T43" fmla="*/ 802 h 814"/>
                  <a:gd name="T44" fmla="*/ 47 w 105"/>
                  <a:gd name="T45" fmla="*/ 801 h 814"/>
                  <a:gd name="T46" fmla="*/ 49 w 105"/>
                  <a:gd name="T47" fmla="*/ 801 h 814"/>
                  <a:gd name="T48" fmla="*/ 51 w 105"/>
                  <a:gd name="T49" fmla="*/ 800 h 814"/>
                  <a:gd name="T50" fmla="*/ 53 w 105"/>
                  <a:gd name="T51" fmla="*/ 800 h 814"/>
                  <a:gd name="T52" fmla="*/ 55 w 105"/>
                  <a:gd name="T53" fmla="*/ 799 h 814"/>
                  <a:gd name="T54" fmla="*/ 57 w 105"/>
                  <a:gd name="T55" fmla="*/ 799 h 814"/>
                  <a:gd name="T56" fmla="*/ 60 w 105"/>
                  <a:gd name="T57" fmla="*/ 798 h 814"/>
                  <a:gd name="T58" fmla="*/ 62 w 105"/>
                  <a:gd name="T59" fmla="*/ 797 h 814"/>
                  <a:gd name="T60" fmla="*/ 64 w 105"/>
                  <a:gd name="T61" fmla="*/ 797 h 814"/>
                  <a:gd name="T62" fmla="*/ 66 w 105"/>
                  <a:gd name="T63" fmla="*/ 796 h 814"/>
                  <a:gd name="T64" fmla="*/ 68 w 105"/>
                  <a:gd name="T65" fmla="*/ 796 h 814"/>
                  <a:gd name="T66" fmla="*/ 70 w 105"/>
                  <a:gd name="T67" fmla="*/ 795 h 814"/>
                  <a:gd name="T68" fmla="*/ 73 w 105"/>
                  <a:gd name="T69" fmla="*/ 795 h 814"/>
                  <a:gd name="T70" fmla="*/ 75 w 105"/>
                  <a:gd name="T71" fmla="*/ 794 h 814"/>
                  <a:gd name="T72" fmla="*/ 77 w 105"/>
                  <a:gd name="T73" fmla="*/ 793 h 814"/>
                  <a:gd name="T74" fmla="*/ 79 w 105"/>
                  <a:gd name="T75" fmla="*/ 793 h 814"/>
                  <a:gd name="T76" fmla="*/ 81 w 105"/>
                  <a:gd name="T77" fmla="*/ 792 h 814"/>
                  <a:gd name="T78" fmla="*/ 83 w 105"/>
                  <a:gd name="T79" fmla="*/ 792 h 814"/>
                  <a:gd name="T80" fmla="*/ 86 w 105"/>
                  <a:gd name="T81" fmla="*/ 791 h 814"/>
                  <a:gd name="T82" fmla="*/ 87 w 105"/>
                  <a:gd name="T83" fmla="*/ 791 h 814"/>
                  <a:gd name="T84" fmla="*/ 90 w 105"/>
                  <a:gd name="T85" fmla="*/ 790 h 814"/>
                  <a:gd name="T86" fmla="*/ 92 w 105"/>
                  <a:gd name="T87" fmla="*/ 790 h 814"/>
                  <a:gd name="T88" fmla="*/ 94 w 105"/>
                  <a:gd name="T89" fmla="*/ 789 h 814"/>
                  <a:gd name="T90" fmla="*/ 96 w 105"/>
                  <a:gd name="T91" fmla="*/ 2 h 814"/>
                  <a:gd name="T92" fmla="*/ 98 w 105"/>
                  <a:gd name="T93" fmla="*/ 2 h 814"/>
                  <a:gd name="T94" fmla="*/ 100 w 105"/>
                  <a:gd name="T95" fmla="*/ 1 h 814"/>
                  <a:gd name="T96" fmla="*/ 103 w 105"/>
                  <a:gd name="T97" fmla="*/ 0 h 814"/>
                  <a:gd name="T98" fmla="*/ 105 w 105"/>
                  <a:gd name="T99" fmla="*/ 0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814">
                    <a:moveTo>
                      <a:pt x="0" y="814"/>
                    </a:moveTo>
                    <a:lnTo>
                      <a:pt x="2" y="813"/>
                    </a:lnTo>
                    <a:lnTo>
                      <a:pt x="4" y="813"/>
                    </a:lnTo>
                    <a:lnTo>
                      <a:pt x="6" y="812"/>
                    </a:lnTo>
                    <a:lnTo>
                      <a:pt x="8" y="812"/>
                    </a:lnTo>
                    <a:lnTo>
                      <a:pt x="10" y="811"/>
                    </a:lnTo>
                    <a:lnTo>
                      <a:pt x="13" y="811"/>
                    </a:lnTo>
                    <a:lnTo>
                      <a:pt x="14" y="810"/>
                    </a:lnTo>
                    <a:lnTo>
                      <a:pt x="17" y="809"/>
                    </a:lnTo>
                    <a:lnTo>
                      <a:pt x="19" y="809"/>
                    </a:lnTo>
                    <a:lnTo>
                      <a:pt x="21" y="808"/>
                    </a:lnTo>
                    <a:lnTo>
                      <a:pt x="23" y="807"/>
                    </a:lnTo>
                    <a:lnTo>
                      <a:pt x="25" y="807"/>
                    </a:lnTo>
                    <a:lnTo>
                      <a:pt x="27" y="807"/>
                    </a:lnTo>
                    <a:lnTo>
                      <a:pt x="30" y="806"/>
                    </a:lnTo>
                    <a:lnTo>
                      <a:pt x="32" y="806"/>
                    </a:lnTo>
                    <a:lnTo>
                      <a:pt x="34" y="805"/>
                    </a:lnTo>
                    <a:lnTo>
                      <a:pt x="36" y="804"/>
                    </a:lnTo>
                    <a:lnTo>
                      <a:pt x="38" y="804"/>
                    </a:lnTo>
                    <a:lnTo>
                      <a:pt x="40" y="803"/>
                    </a:lnTo>
                    <a:lnTo>
                      <a:pt x="43" y="802"/>
                    </a:lnTo>
                    <a:lnTo>
                      <a:pt x="45" y="802"/>
                    </a:lnTo>
                    <a:lnTo>
                      <a:pt x="47" y="801"/>
                    </a:lnTo>
                    <a:lnTo>
                      <a:pt x="49" y="801"/>
                    </a:lnTo>
                    <a:lnTo>
                      <a:pt x="51" y="800"/>
                    </a:lnTo>
                    <a:lnTo>
                      <a:pt x="53" y="800"/>
                    </a:lnTo>
                    <a:lnTo>
                      <a:pt x="55" y="799"/>
                    </a:lnTo>
                    <a:lnTo>
                      <a:pt x="57" y="799"/>
                    </a:lnTo>
                    <a:lnTo>
                      <a:pt x="60" y="798"/>
                    </a:lnTo>
                    <a:lnTo>
                      <a:pt x="62" y="797"/>
                    </a:lnTo>
                    <a:lnTo>
                      <a:pt x="64" y="797"/>
                    </a:lnTo>
                    <a:lnTo>
                      <a:pt x="66" y="796"/>
                    </a:lnTo>
                    <a:lnTo>
                      <a:pt x="68" y="796"/>
                    </a:lnTo>
                    <a:lnTo>
                      <a:pt x="70" y="795"/>
                    </a:lnTo>
                    <a:lnTo>
                      <a:pt x="73" y="795"/>
                    </a:lnTo>
                    <a:lnTo>
                      <a:pt x="75" y="794"/>
                    </a:lnTo>
                    <a:lnTo>
                      <a:pt x="77" y="793"/>
                    </a:lnTo>
                    <a:lnTo>
                      <a:pt x="79" y="793"/>
                    </a:lnTo>
                    <a:lnTo>
                      <a:pt x="81" y="792"/>
                    </a:lnTo>
                    <a:lnTo>
                      <a:pt x="83" y="792"/>
                    </a:lnTo>
                    <a:lnTo>
                      <a:pt x="86" y="791"/>
                    </a:lnTo>
                    <a:lnTo>
                      <a:pt x="87" y="791"/>
                    </a:lnTo>
                    <a:lnTo>
                      <a:pt x="90" y="790"/>
                    </a:lnTo>
                    <a:lnTo>
                      <a:pt x="92" y="790"/>
                    </a:lnTo>
                    <a:lnTo>
                      <a:pt x="94" y="789"/>
                    </a:lnTo>
                    <a:lnTo>
                      <a:pt x="96" y="2"/>
                    </a:lnTo>
                    <a:lnTo>
                      <a:pt x="98" y="2"/>
                    </a:lnTo>
                    <a:lnTo>
                      <a:pt x="100" y="1"/>
                    </a:lnTo>
                    <a:lnTo>
                      <a:pt x="103" y="0"/>
                    </a:lnTo>
                    <a:lnTo>
                      <a:pt x="105" y="0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1" name="Freeform 641"/>
              <p:cNvSpPr>
                <a:spLocks/>
              </p:cNvSpPr>
              <p:nvPr/>
            </p:nvSpPr>
            <p:spPr bwMode="auto">
              <a:xfrm>
                <a:off x="6506809" y="2893181"/>
                <a:ext cx="143267" cy="1058955"/>
              </a:xfrm>
              <a:custGeom>
                <a:avLst/>
                <a:gdLst>
                  <a:gd name="T0" fmla="*/ 0 w 105"/>
                  <a:gd name="T1" fmla="*/ 23 h 785"/>
                  <a:gd name="T2" fmla="*/ 2 w 105"/>
                  <a:gd name="T3" fmla="*/ 22 h 785"/>
                  <a:gd name="T4" fmla="*/ 4 w 105"/>
                  <a:gd name="T5" fmla="*/ 22 h 785"/>
                  <a:gd name="T6" fmla="*/ 6 w 105"/>
                  <a:gd name="T7" fmla="*/ 21 h 785"/>
                  <a:gd name="T8" fmla="*/ 8 w 105"/>
                  <a:gd name="T9" fmla="*/ 21 h 785"/>
                  <a:gd name="T10" fmla="*/ 11 w 105"/>
                  <a:gd name="T11" fmla="*/ 20 h 785"/>
                  <a:gd name="T12" fmla="*/ 12 w 105"/>
                  <a:gd name="T13" fmla="*/ 19 h 785"/>
                  <a:gd name="T14" fmla="*/ 15 w 105"/>
                  <a:gd name="T15" fmla="*/ 19 h 785"/>
                  <a:gd name="T16" fmla="*/ 17 w 105"/>
                  <a:gd name="T17" fmla="*/ 18 h 785"/>
                  <a:gd name="T18" fmla="*/ 19 w 105"/>
                  <a:gd name="T19" fmla="*/ 18 h 785"/>
                  <a:gd name="T20" fmla="*/ 21 w 105"/>
                  <a:gd name="T21" fmla="*/ 17 h 785"/>
                  <a:gd name="T22" fmla="*/ 23 w 105"/>
                  <a:gd name="T23" fmla="*/ 17 h 785"/>
                  <a:gd name="T24" fmla="*/ 25 w 105"/>
                  <a:gd name="T25" fmla="*/ 16 h 785"/>
                  <a:gd name="T26" fmla="*/ 28 w 105"/>
                  <a:gd name="T27" fmla="*/ 16 h 785"/>
                  <a:gd name="T28" fmla="*/ 30 w 105"/>
                  <a:gd name="T29" fmla="*/ 15 h 785"/>
                  <a:gd name="T30" fmla="*/ 32 w 105"/>
                  <a:gd name="T31" fmla="*/ 14 h 785"/>
                  <a:gd name="T32" fmla="*/ 34 w 105"/>
                  <a:gd name="T33" fmla="*/ 14 h 785"/>
                  <a:gd name="T34" fmla="*/ 36 w 105"/>
                  <a:gd name="T35" fmla="*/ 13 h 785"/>
                  <a:gd name="T36" fmla="*/ 38 w 105"/>
                  <a:gd name="T37" fmla="*/ 13 h 785"/>
                  <a:gd name="T38" fmla="*/ 41 w 105"/>
                  <a:gd name="T39" fmla="*/ 12 h 785"/>
                  <a:gd name="T40" fmla="*/ 43 w 105"/>
                  <a:gd name="T41" fmla="*/ 12 h 785"/>
                  <a:gd name="T42" fmla="*/ 45 w 105"/>
                  <a:gd name="T43" fmla="*/ 11 h 785"/>
                  <a:gd name="T44" fmla="*/ 47 w 105"/>
                  <a:gd name="T45" fmla="*/ 10 h 785"/>
                  <a:gd name="T46" fmla="*/ 49 w 105"/>
                  <a:gd name="T47" fmla="*/ 10 h 785"/>
                  <a:gd name="T48" fmla="*/ 51 w 105"/>
                  <a:gd name="T49" fmla="*/ 9 h 785"/>
                  <a:gd name="T50" fmla="*/ 53 w 105"/>
                  <a:gd name="T51" fmla="*/ 9 h 785"/>
                  <a:gd name="T52" fmla="*/ 55 w 105"/>
                  <a:gd name="T53" fmla="*/ 8 h 785"/>
                  <a:gd name="T54" fmla="*/ 58 w 105"/>
                  <a:gd name="T55" fmla="*/ 7 h 785"/>
                  <a:gd name="T56" fmla="*/ 60 w 105"/>
                  <a:gd name="T57" fmla="*/ 7 h 785"/>
                  <a:gd name="T58" fmla="*/ 62 w 105"/>
                  <a:gd name="T59" fmla="*/ 6 h 785"/>
                  <a:gd name="T60" fmla="*/ 64 w 105"/>
                  <a:gd name="T61" fmla="*/ 6 h 785"/>
                  <a:gd name="T62" fmla="*/ 66 w 105"/>
                  <a:gd name="T63" fmla="*/ 5 h 785"/>
                  <a:gd name="T64" fmla="*/ 68 w 105"/>
                  <a:gd name="T65" fmla="*/ 5 h 785"/>
                  <a:gd name="T66" fmla="*/ 71 w 105"/>
                  <a:gd name="T67" fmla="*/ 4 h 785"/>
                  <a:gd name="T68" fmla="*/ 73 w 105"/>
                  <a:gd name="T69" fmla="*/ 3 h 785"/>
                  <a:gd name="T70" fmla="*/ 75 w 105"/>
                  <a:gd name="T71" fmla="*/ 3 h 785"/>
                  <a:gd name="T72" fmla="*/ 77 w 105"/>
                  <a:gd name="T73" fmla="*/ 2 h 785"/>
                  <a:gd name="T74" fmla="*/ 79 w 105"/>
                  <a:gd name="T75" fmla="*/ 2 h 785"/>
                  <a:gd name="T76" fmla="*/ 81 w 105"/>
                  <a:gd name="T77" fmla="*/ 1 h 785"/>
                  <a:gd name="T78" fmla="*/ 84 w 105"/>
                  <a:gd name="T79" fmla="*/ 1 h 785"/>
                  <a:gd name="T80" fmla="*/ 85 w 105"/>
                  <a:gd name="T81" fmla="*/ 0 h 785"/>
                  <a:gd name="T82" fmla="*/ 88 w 105"/>
                  <a:gd name="T83" fmla="*/ 0 h 785"/>
                  <a:gd name="T84" fmla="*/ 90 w 105"/>
                  <a:gd name="T85" fmla="*/ 785 h 785"/>
                  <a:gd name="T86" fmla="*/ 92 w 105"/>
                  <a:gd name="T87" fmla="*/ 784 h 785"/>
                  <a:gd name="T88" fmla="*/ 94 w 105"/>
                  <a:gd name="T89" fmla="*/ 784 h 785"/>
                  <a:gd name="T90" fmla="*/ 96 w 105"/>
                  <a:gd name="T91" fmla="*/ 783 h 785"/>
                  <a:gd name="T92" fmla="*/ 98 w 105"/>
                  <a:gd name="T93" fmla="*/ 783 h 785"/>
                  <a:gd name="T94" fmla="*/ 101 w 105"/>
                  <a:gd name="T95" fmla="*/ 782 h 785"/>
                  <a:gd name="T96" fmla="*/ 103 w 105"/>
                  <a:gd name="T97" fmla="*/ 782 h 785"/>
                  <a:gd name="T98" fmla="*/ 105 w 105"/>
                  <a:gd name="T99" fmla="*/ 781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785">
                    <a:moveTo>
                      <a:pt x="0" y="23"/>
                    </a:moveTo>
                    <a:lnTo>
                      <a:pt x="2" y="22"/>
                    </a:lnTo>
                    <a:lnTo>
                      <a:pt x="4" y="22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11" y="20"/>
                    </a:lnTo>
                    <a:lnTo>
                      <a:pt x="12" y="19"/>
                    </a:lnTo>
                    <a:lnTo>
                      <a:pt x="15" y="19"/>
                    </a:lnTo>
                    <a:lnTo>
                      <a:pt x="17" y="18"/>
                    </a:lnTo>
                    <a:lnTo>
                      <a:pt x="19" y="18"/>
                    </a:lnTo>
                    <a:lnTo>
                      <a:pt x="21" y="17"/>
                    </a:lnTo>
                    <a:lnTo>
                      <a:pt x="23" y="17"/>
                    </a:lnTo>
                    <a:lnTo>
                      <a:pt x="25" y="16"/>
                    </a:lnTo>
                    <a:lnTo>
                      <a:pt x="28" y="16"/>
                    </a:lnTo>
                    <a:lnTo>
                      <a:pt x="30" y="15"/>
                    </a:lnTo>
                    <a:lnTo>
                      <a:pt x="32" y="14"/>
                    </a:lnTo>
                    <a:lnTo>
                      <a:pt x="34" y="14"/>
                    </a:lnTo>
                    <a:lnTo>
                      <a:pt x="36" y="13"/>
                    </a:lnTo>
                    <a:lnTo>
                      <a:pt x="38" y="13"/>
                    </a:lnTo>
                    <a:lnTo>
                      <a:pt x="41" y="12"/>
                    </a:lnTo>
                    <a:lnTo>
                      <a:pt x="43" y="12"/>
                    </a:lnTo>
                    <a:lnTo>
                      <a:pt x="45" y="11"/>
                    </a:lnTo>
                    <a:lnTo>
                      <a:pt x="47" y="10"/>
                    </a:lnTo>
                    <a:lnTo>
                      <a:pt x="49" y="10"/>
                    </a:lnTo>
                    <a:lnTo>
                      <a:pt x="51" y="9"/>
                    </a:lnTo>
                    <a:lnTo>
                      <a:pt x="53" y="9"/>
                    </a:lnTo>
                    <a:lnTo>
                      <a:pt x="55" y="8"/>
                    </a:lnTo>
                    <a:lnTo>
                      <a:pt x="58" y="7"/>
                    </a:lnTo>
                    <a:lnTo>
                      <a:pt x="60" y="7"/>
                    </a:lnTo>
                    <a:lnTo>
                      <a:pt x="62" y="6"/>
                    </a:lnTo>
                    <a:lnTo>
                      <a:pt x="64" y="6"/>
                    </a:lnTo>
                    <a:lnTo>
                      <a:pt x="66" y="5"/>
                    </a:lnTo>
                    <a:lnTo>
                      <a:pt x="68" y="5"/>
                    </a:lnTo>
                    <a:lnTo>
                      <a:pt x="71" y="4"/>
                    </a:lnTo>
                    <a:lnTo>
                      <a:pt x="73" y="3"/>
                    </a:lnTo>
                    <a:lnTo>
                      <a:pt x="75" y="3"/>
                    </a:lnTo>
                    <a:lnTo>
                      <a:pt x="77" y="2"/>
                    </a:lnTo>
                    <a:lnTo>
                      <a:pt x="79" y="2"/>
                    </a:lnTo>
                    <a:lnTo>
                      <a:pt x="81" y="1"/>
                    </a:lnTo>
                    <a:lnTo>
                      <a:pt x="84" y="1"/>
                    </a:lnTo>
                    <a:lnTo>
                      <a:pt x="85" y="0"/>
                    </a:lnTo>
                    <a:lnTo>
                      <a:pt x="88" y="0"/>
                    </a:lnTo>
                    <a:lnTo>
                      <a:pt x="90" y="785"/>
                    </a:lnTo>
                    <a:lnTo>
                      <a:pt x="92" y="784"/>
                    </a:lnTo>
                    <a:lnTo>
                      <a:pt x="94" y="784"/>
                    </a:lnTo>
                    <a:lnTo>
                      <a:pt x="96" y="783"/>
                    </a:lnTo>
                    <a:lnTo>
                      <a:pt x="98" y="783"/>
                    </a:lnTo>
                    <a:lnTo>
                      <a:pt x="101" y="782"/>
                    </a:lnTo>
                    <a:lnTo>
                      <a:pt x="103" y="782"/>
                    </a:lnTo>
                    <a:lnTo>
                      <a:pt x="105" y="781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2" name="Freeform 642"/>
              <p:cNvSpPr>
                <a:spLocks/>
              </p:cNvSpPr>
              <p:nvPr/>
            </p:nvSpPr>
            <p:spPr bwMode="auto">
              <a:xfrm>
                <a:off x="6650075" y="3908969"/>
                <a:ext cx="143267" cy="37772"/>
              </a:xfrm>
              <a:custGeom>
                <a:avLst/>
                <a:gdLst>
                  <a:gd name="T0" fmla="*/ 0 w 105"/>
                  <a:gd name="T1" fmla="*/ 28 h 28"/>
                  <a:gd name="T2" fmla="*/ 2 w 105"/>
                  <a:gd name="T3" fmla="*/ 28 h 28"/>
                  <a:gd name="T4" fmla="*/ 4 w 105"/>
                  <a:gd name="T5" fmla="*/ 27 h 28"/>
                  <a:gd name="T6" fmla="*/ 6 w 105"/>
                  <a:gd name="T7" fmla="*/ 26 h 28"/>
                  <a:gd name="T8" fmla="*/ 9 w 105"/>
                  <a:gd name="T9" fmla="*/ 26 h 28"/>
                  <a:gd name="T10" fmla="*/ 11 w 105"/>
                  <a:gd name="T11" fmla="*/ 25 h 28"/>
                  <a:gd name="T12" fmla="*/ 13 w 105"/>
                  <a:gd name="T13" fmla="*/ 24 h 28"/>
                  <a:gd name="T14" fmla="*/ 15 w 105"/>
                  <a:gd name="T15" fmla="*/ 24 h 28"/>
                  <a:gd name="T16" fmla="*/ 17 w 105"/>
                  <a:gd name="T17" fmla="*/ 23 h 28"/>
                  <a:gd name="T18" fmla="*/ 19 w 105"/>
                  <a:gd name="T19" fmla="*/ 23 h 28"/>
                  <a:gd name="T20" fmla="*/ 21 w 105"/>
                  <a:gd name="T21" fmla="*/ 22 h 28"/>
                  <a:gd name="T22" fmla="*/ 23 w 105"/>
                  <a:gd name="T23" fmla="*/ 22 h 28"/>
                  <a:gd name="T24" fmla="*/ 26 w 105"/>
                  <a:gd name="T25" fmla="*/ 21 h 28"/>
                  <a:gd name="T26" fmla="*/ 28 w 105"/>
                  <a:gd name="T27" fmla="*/ 21 h 28"/>
                  <a:gd name="T28" fmla="*/ 30 w 105"/>
                  <a:gd name="T29" fmla="*/ 20 h 28"/>
                  <a:gd name="T30" fmla="*/ 32 w 105"/>
                  <a:gd name="T31" fmla="*/ 19 h 28"/>
                  <a:gd name="T32" fmla="*/ 34 w 105"/>
                  <a:gd name="T33" fmla="*/ 19 h 28"/>
                  <a:gd name="T34" fmla="*/ 36 w 105"/>
                  <a:gd name="T35" fmla="*/ 18 h 28"/>
                  <a:gd name="T36" fmla="*/ 39 w 105"/>
                  <a:gd name="T37" fmla="*/ 18 h 28"/>
                  <a:gd name="T38" fmla="*/ 41 w 105"/>
                  <a:gd name="T39" fmla="*/ 17 h 28"/>
                  <a:gd name="T40" fmla="*/ 43 w 105"/>
                  <a:gd name="T41" fmla="*/ 17 h 28"/>
                  <a:gd name="T42" fmla="*/ 45 w 105"/>
                  <a:gd name="T43" fmla="*/ 16 h 28"/>
                  <a:gd name="T44" fmla="*/ 47 w 105"/>
                  <a:gd name="T45" fmla="*/ 15 h 28"/>
                  <a:gd name="T46" fmla="*/ 49 w 105"/>
                  <a:gd name="T47" fmla="*/ 15 h 28"/>
                  <a:gd name="T48" fmla="*/ 51 w 105"/>
                  <a:gd name="T49" fmla="*/ 14 h 28"/>
                  <a:gd name="T50" fmla="*/ 53 w 105"/>
                  <a:gd name="T51" fmla="*/ 14 h 28"/>
                  <a:gd name="T52" fmla="*/ 56 w 105"/>
                  <a:gd name="T53" fmla="*/ 13 h 28"/>
                  <a:gd name="T54" fmla="*/ 58 w 105"/>
                  <a:gd name="T55" fmla="*/ 13 h 28"/>
                  <a:gd name="T56" fmla="*/ 60 w 105"/>
                  <a:gd name="T57" fmla="*/ 12 h 28"/>
                  <a:gd name="T58" fmla="*/ 62 w 105"/>
                  <a:gd name="T59" fmla="*/ 12 h 28"/>
                  <a:gd name="T60" fmla="*/ 64 w 105"/>
                  <a:gd name="T61" fmla="*/ 11 h 28"/>
                  <a:gd name="T62" fmla="*/ 66 w 105"/>
                  <a:gd name="T63" fmla="*/ 10 h 28"/>
                  <a:gd name="T64" fmla="*/ 69 w 105"/>
                  <a:gd name="T65" fmla="*/ 10 h 28"/>
                  <a:gd name="T66" fmla="*/ 71 w 105"/>
                  <a:gd name="T67" fmla="*/ 9 h 28"/>
                  <a:gd name="T68" fmla="*/ 73 w 105"/>
                  <a:gd name="T69" fmla="*/ 8 h 28"/>
                  <a:gd name="T70" fmla="*/ 75 w 105"/>
                  <a:gd name="T71" fmla="*/ 8 h 28"/>
                  <a:gd name="T72" fmla="*/ 77 w 105"/>
                  <a:gd name="T73" fmla="*/ 7 h 28"/>
                  <a:gd name="T74" fmla="*/ 79 w 105"/>
                  <a:gd name="T75" fmla="*/ 7 h 28"/>
                  <a:gd name="T76" fmla="*/ 82 w 105"/>
                  <a:gd name="T77" fmla="*/ 7 h 28"/>
                  <a:gd name="T78" fmla="*/ 83 w 105"/>
                  <a:gd name="T79" fmla="*/ 6 h 28"/>
                  <a:gd name="T80" fmla="*/ 86 w 105"/>
                  <a:gd name="T81" fmla="*/ 5 h 28"/>
                  <a:gd name="T82" fmla="*/ 88 w 105"/>
                  <a:gd name="T83" fmla="*/ 5 h 28"/>
                  <a:gd name="T84" fmla="*/ 90 w 105"/>
                  <a:gd name="T85" fmla="*/ 4 h 28"/>
                  <a:gd name="T86" fmla="*/ 92 w 105"/>
                  <a:gd name="T87" fmla="*/ 3 h 28"/>
                  <a:gd name="T88" fmla="*/ 94 w 105"/>
                  <a:gd name="T89" fmla="*/ 3 h 28"/>
                  <a:gd name="T90" fmla="*/ 96 w 105"/>
                  <a:gd name="T91" fmla="*/ 2 h 28"/>
                  <a:gd name="T92" fmla="*/ 99 w 105"/>
                  <a:gd name="T93" fmla="*/ 2 h 28"/>
                  <a:gd name="T94" fmla="*/ 101 w 105"/>
                  <a:gd name="T95" fmla="*/ 1 h 28"/>
                  <a:gd name="T96" fmla="*/ 103 w 105"/>
                  <a:gd name="T97" fmla="*/ 1 h 28"/>
                  <a:gd name="T98" fmla="*/ 105 w 105"/>
                  <a:gd name="T9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28">
                    <a:moveTo>
                      <a:pt x="0" y="28"/>
                    </a:moveTo>
                    <a:lnTo>
                      <a:pt x="2" y="28"/>
                    </a:lnTo>
                    <a:lnTo>
                      <a:pt x="4" y="27"/>
                    </a:lnTo>
                    <a:lnTo>
                      <a:pt x="6" y="26"/>
                    </a:lnTo>
                    <a:lnTo>
                      <a:pt x="9" y="26"/>
                    </a:lnTo>
                    <a:lnTo>
                      <a:pt x="11" y="25"/>
                    </a:lnTo>
                    <a:lnTo>
                      <a:pt x="13" y="24"/>
                    </a:lnTo>
                    <a:lnTo>
                      <a:pt x="15" y="24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21" y="22"/>
                    </a:lnTo>
                    <a:lnTo>
                      <a:pt x="23" y="22"/>
                    </a:lnTo>
                    <a:lnTo>
                      <a:pt x="26" y="21"/>
                    </a:lnTo>
                    <a:lnTo>
                      <a:pt x="28" y="21"/>
                    </a:lnTo>
                    <a:lnTo>
                      <a:pt x="30" y="20"/>
                    </a:lnTo>
                    <a:lnTo>
                      <a:pt x="32" y="19"/>
                    </a:lnTo>
                    <a:lnTo>
                      <a:pt x="34" y="19"/>
                    </a:lnTo>
                    <a:lnTo>
                      <a:pt x="36" y="18"/>
                    </a:lnTo>
                    <a:lnTo>
                      <a:pt x="39" y="18"/>
                    </a:lnTo>
                    <a:lnTo>
                      <a:pt x="41" y="17"/>
                    </a:lnTo>
                    <a:lnTo>
                      <a:pt x="43" y="17"/>
                    </a:lnTo>
                    <a:lnTo>
                      <a:pt x="45" y="16"/>
                    </a:lnTo>
                    <a:lnTo>
                      <a:pt x="47" y="15"/>
                    </a:lnTo>
                    <a:lnTo>
                      <a:pt x="49" y="15"/>
                    </a:lnTo>
                    <a:lnTo>
                      <a:pt x="51" y="14"/>
                    </a:lnTo>
                    <a:lnTo>
                      <a:pt x="53" y="14"/>
                    </a:lnTo>
                    <a:lnTo>
                      <a:pt x="56" y="13"/>
                    </a:lnTo>
                    <a:lnTo>
                      <a:pt x="58" y="13"/>
                    </a:lnTo>
                    <a:lnTo>
                      <a:pt x="60" y="12"/>
                    </a:lnTo>
                    <a:lnTo>
                      <a:pt x="62" y="12"/>
                    </a:lnTo>
                    <a:lnTo>
                      <a:pt x="64" y="11"/>
                    </a:lnTo>
                    <a:lnTo>
                      <a:pt x="66" y="10"/>
                    </a:lnTo>
                    <a:lnTo>
                      <a:pt x="69" y="10"/>
                    </a:lnTo>
                    <a:lnTo>
                      <a:pt x="71" y="9"/>
                    </a:lnTo>
                    <a:lnTo>
                      <a:pt x="73" y="8"/>
                    </a:lnTo>
                    <a:lnTo>
                      <a:pt x="75" y="8"/>
                    </a:lnTo>
                    <a:lnTo>
                      <a:pt x="77" y="7"/>
                    </a:lnTo>
                    <a:lnTo>
                      <a:pt x="79" y="7"/>
                    </a:lnTo>
                    <a:lnTo>
                      <a:pt x="82" y="7"/>
                    </a:lnTo>
                    <a:lnTo>
                      <a:pt x="83" y="6"/>
                    </a:lnTo>
                    <a:lnTo>
                      <a:pt x="86" y="5"/>
                    </a:lnTo>
                    <a:lnTo>
                      <a:pt x="88" y="5"/>
                    </a:lnTo>
                    <a:lnTo>
                      <a:pt x="90" y="4"/>
                    </a:lnTo>
                    <a:lnTo>
                      <a:pt x="92" y="3"/>
                    </a:lnTo>
                    <a:lnTo>
                      <a:pt x="94" y="3"/>
                    </a:lnTo>
                    <a:lnTo>
                      <a:pt x="96" y="2"/>
                    </a:lnTo>
                    <a:lnTo>
                      <a:pt x="99" y="2"/>
                    </a:lnTo>
                    <a:lnTo>
                      <a:pt x="101" y="1"/>
                    </a:lnTo>
                    <a:lnTo>
                      <a:pt x="103" y="1"/>
                    </a:lnTo>
                    <a:lnTo>
                      <a:pt x="105" y="0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3" name="Freeform 643"/>
              <p:cNvSpPr>
                <a:spLocks/>
              </p:cNvSpPr>
              <p:nvPr/>
            </p:nvSpPr>
            <p:spPr bwMode="auto">
              <a:xfrm>
                <a:off x="6793343" y="3871198"/>
                <a:ext cx="143267" cy="37772"/>
              </a:xfrm>
              <a:custGeom>
                <a:avLst/>
                <a:gdLst>
                  <a:gd name="T0" fmla="*/ 0 w 105"/>
                  <a:gd name="T1" fmla="*/ 28 h 28"/>
                  <a:gd name="T2" fmla="*/ 2 w 105"/>
                  <a:gd name="T3" fmla="*/ 27 h 28"/>
                  <a:gd name="T4" fmla="*/ 4 w 105"/>
                  <a:gd name="T5" fmla="*/ 27 h 28"/>
                  <a:gd name="T6" fmla="*/ 7 w 105"/>
                  <a:gd name="T7" fmla="*/ 26 h 28"/>
                  <a:gd name="T8" fmla="*/ 9 w 105"/>
                  <a:gd name="T9" fmla="*/ 26 h 28"/>
                  <a:gd name="T10" fmla="*/ 11 w 105"/>
                  <a:gd name="T11" fmla="*/ 25 h 28"/>
                  <a:gd name="T12" fmla="*/ 13 w 105"/>
                  <a:gd name="T13" fmla="*/ 25 h 28"/>
                  <a:gd name="T14" fmla="*/ 15 w 105"/>
                  <a:gd name="T15" fmla="*/ 24 h 28"/>
                  <a:gd name="T16" fmla="*/ 17 w 105"/>
                  <a:gd name="T17" fmla="*/ 24 h 28"/>
                  <a:gd name="T18" fmla="*/ 19 w 105"/>
                  <a:gd name="T19" fmla="*/ 23 h 28"/>
                  <a:gd name="T20" fmla="*/ 21 w 105"/>
                  <a:gd name="T21" fmla="*/ 22 h 28"/>
                  <a:gd name="T22" fmla="*/ 24 w 105"/>
                  <a:gd name="T23" fmla="*/ 22 h 28"/>
                  <a:gd name="T24" fmla="*/ 26 w 105"/>
                  <a:gd name="T25" fmla="*/ 21 h 28"/>
                  <a:gd name="T26" fmla="*/ 28 w 105"/>
                  <a:gd name="T27" fmla="*/ 20 h 28"/>
                  <a:gd name="T28" fmla="*/ 30 w 105"/>
                  <a:gd name="T29" fmla="*/ 20 h 28"/>
                  <a:gd name="T30" fmla="*/ 32 w 105"/>
                  <a:gd name="T31" fmla="*/ 20 h 28"/>
                  <a:gd name="T32" fmla="*/ 34 w 105"/>
                  <a:gd name="T33" fmla="*/ 19 h 28"/>
                  <a:gd name="T34" fmla="*/ 37 w 105"/>
                  <a:gd name="T35" fmla="*/ 19 h 28"/>
                  <a:gd name="T36" fmla="*/ 39 w 105"/>
                  <a:gd name="T37" fmla="*/ 18 h 28"/>
                  <a:gd name="T38" fmla="*/ 41 w 105"/>
                  <a:gd name="T39" fmla="*/ 17 h 28"/>
                  <a:gd name="T40" fmla="*/ 43 w 105"/>
                  <a:gd name="T41" fmla="*/ 17 h 28"/>
                  <a:gd name="T42" fmla="*/ 45 w 105"/>
                  <a:gd name="T43" fmla="*/ 16 h 28"/>
                  <a:gd name="T44" fmla="*/ 47 w 105"/>
                  <a:gd name="T45" fmla="*/ 15 h 28"/>
                  <a:gd name="T46" fmla="*/ 49 w 105"/>
                  <a:gd name="T47" fmla="*/ 15 h 28"/>
                  <a:gd name="T48" fmla="*/ 51 w 105"/>
                  <a:gd name="T49" fmla="*/ 14 h 28"/>
                  <a:gd name="T50" fmla="*/ 53 w 105"/>
                  <a:gd name="T51" fmla="*/ 14 h 28"/>
                  <a:gd name="T52" fmla="*/ 56 w 105"/>
                  <a:gd name="T53" fmla="*/ 13 h 28"/>
                  <a:gd name="T54" fmla="*/ 58 w 105"/>
                  <a:gd name="T55" fmla="*/ 13 h 28"/>
                  <a:gd name="T56" fmla="*/ 60 w 105"/>
                  <a:gd name="T57" fmla="*/ 12 h 28"/>
                  <a:gd name="T58" fmla="*/ 62 w 105"/>
                  <a:gd name="T59" fmla="*/ 12 h 28"/>
                  <a:gd name="T60" fmla="*/ 64 w 105"/>
                  <a:gd name="T61" fmla="*/ 11 h 28"/>
                  <a:gd name="T62" fmla="*/ 66 w 105"/>
                  <a:gd name="T63" fmla="*/ 10 h 28"/>
                  <a:gd name="T64" fmla="*/ 69 w 105"/>
                  <a:gd name="T65" fmla="*/ 10 h 28"/>
                  <a:gd name="T66" fmla="*/ 71 w 105"/>
                  <a:gd name="T67" fmla="*/ 9 h 28"/>
                  <a:gd name="T68" fmla="*/ 73 w 105"/>
                  <a:gd name="T69" fmla="*/ 9 h 28"/>
                  <a:gd name="T70" fmla="*/ 75 w 105"/>
                  <a:gd name="T71" fmla="*/ 8 h 28"/>
                  <a:gd name="T72" fmla="*/ 77 w 105"/>
                  <a:gd name="T73" fmla="*/ 8 h 28"/>
                  <a:gd name="T74" fmla="*/ 79 w 105"/>
                  <a:gd name="T75" fmla="*/ 7 h 28"/>
                  <a:gd name="T76" fmla="*/ 81 w 105"/>
                  <a:gd name="T77" fmla="*/ 6 h 28"/>
                  <a:gd name="T78" fmla="*/ 83 w 105"/>
                  <a:gd name="T79" fmla="*/ 6 h 28"/>
                  <a:gd name="T80" fmla="*/ 86 w 105"/>
                  <a:gd name="T81" fmla="*/ 5 h 28"/>
                  <a:gd name="T82" fmla="*/ 88 w 105"/>
                  <a:gd name="T83" fmla="*/ 4 h 28"/>
                  <a:gd name="T84" fmla="*/ 90 w 105"/>
                  <a:gd name="T85" fmla="*/ 4 h 28"/>
                  <a:gd name="T86" fmla="*/ 92 w 105"/>
                  <a:gd name="T87" fmla="*/ 4 h 28"/>
                  <a:gd name="T88" fmla="*/ 94 w 105"/>
                  <a:gd name="T89" fmla="*/ 3 h 28"/>
                  <a:gd name="T90" fmla="*/ 96 w 105"/>
                  <a:gd name="T91" fmla="*/ 3 h 28"/>
                  <a:gd name="T92" fmla="*/ 99 w 105"/>
                  <a:gd name="T93" fmla="*/ 2 h 28"/>
                  <a:gd name="T94" fmla="*/ 101 w 105"/>
                  <a:gd name="T95" fmla="*/ 1 h 28"/>
                  <a:gd name="T96" fmla="*/ 103 w 105"/>
                  <a:gd name="T97" fmla="*/ 1 h 28"/>
                  <a:gd name="T98" fmla="*/ 105 w 105"/>
                  <a:gd name="T9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28">
                    <a:moveTo>
                      <a:pt x="0" y="28"/>
                    </a:moveTo>
                    <a:lnTo>
                      <a:pt x="2" y="27"/>
                    </a:lnTo>
                    <a:lnTo>
                      <a:pt x="4" y="27"/>
                    </a:lnTo>
                    <a:lnTo>
                      <a:pt x="7" y="26"/>
                    </a:lnTo>
                    <a:lnTo>
                      <a:pt x="9" y="26"/>
                    </a:lnTo>
                    <a:lnTo>
                      <a:pt x="11" y="25"/>
                    </a:lnTo>
                    <a:lnTo>
                      <a:pt x="13" y="25"/>
                    </a:lnTo>
                    <a:lnTo>
                      <a:pt x="15" y="24"/>
                    </a:lnTo>
                    <a:lnTo>
                      <a:pt x="17" y="24"/>
                    </a:lnTo>
                    <a:lnTo>
                      <a:pt x="19" y="23"/>
                    </a:lnTo>
                    <a:lnTo>
                      <a:pt x="21" y="22"/>
                    </a:lnTo>
                    <a:lnTo>
                      <a:pt x="24" y="22"/>
                    </a:lnTo>
                    <a:lnTo>
                      <a:pt x="26" y="21"/>
                    </a:lnTo>
                    <a:lnTo>
                      <a:pt x="28" y="20"/>
                    </a:lnTo>
                    <a:lnTo>
                      <a:pt x="30" y="20"/>
                    </a:lnTo>
                    <a:lnTo>
                      <a:pt x="32" y="20"/>
                    </a:lnTo>
                    <a:lnTo>
                      <a:pt x="34" y="19"/>
                    </a:lnTo>
                    <a:lnTo>
                      <a:pt x="37" y="19"/>
                    </a:lnTo>
                    <a:lnTo>
                      <a:pt x="39" y="18"/>
                    </a:lnTo>
                    <a:lnTo>
                      <a:pt x="41" y="17"/>
                    </a:lnTo>
                    <a:lnTo>
                      <a:pt x="43" y="17"/>
                    </a:lnTo>
                    <a:lnTo>
                      <a:pt x="45" y="16"/>
                    </a:lnTo>
                    <a:lnTo>
                      <a:pt x="47" y="15"/>
                    </a:lnTo>
                    <a:lnTo>
                      <a:pt x="49" y="15"/>
                    </a:lnTo>
                    <a:lnTo>
                      <a:pt x="51" y="14"/>
                    </a:lnTo>
                    <a:lnTo>
                      <a:pt x="53" y="14"/>
                    </a:lnTo>
                    <a:lnTo>
                      <a:pt x="56" y="13"/>
                    </a:lnTo>
                    <a:lnTo>
                      <a:pt x="58" y="13"/>
                    </a:lnTo>
                    <a:lnTo>
                      <a:pt x="60" y="12"/>
                    </a:lnTo>
                    <a:lnTo>
                      <a:pt x="62" y="12"/>
                    </a:lnTo>
                    <a:lnTo>
                      <a:pt x="64" y="11"/>
                    </a:lnTo>
                    <a:lnTo>
                      <a:pt x="66" y="10"/>
                    </a:lnTo>
                    <a:lnTo>
                      <a:pt x="69" y="10"/>
                    </a:lnTo>
                    <a:lnTo>
                      <a:pt x="71" y="9"/>
                    </a:lnTo>
                    <a:lnTo>
                      <a:pt x="73" y="9"/>
                    </a:lnTo>
                    <a:lnTo>
                      <a:pt x="75" y="8"/>
                    </a:lnTo>
                    <a:lnTo>
                      <a:pt x="77" y="8"/>
                    </a:lnTo>
                    <a:lnTo>
                      <a:pt x="79" y="7"/>
                    </a:lnTo>
                    <a:lnTo>
                      <a:pt x="81" y="6"/>
                    </a:lnTo>
                    <a:lnTo>
                      <a:pt x="83" y="6"/>
                    </a:lnTo>
                    <a:lnTo>
                      <a:pt x="86" y="5"/>
                    </a:lnTo>
                    <a:lnTo>
                      <a:pt x="88" y="4"/>
                    </a:lnTo>
                    <a:lnTo>
                      <a:pt x="90" y="4"/>
                    </a:lnTo>
                    <a:lnTo>
                      <a:pt x="92" y="4"/>
                    </a:lnTo>
                    <a:lnTo>
                      <a:pt x="94" y="3"/>
                    </a:lnTo>
                    <a:lnTo>
                      <a:pt x="96" y="3"/>
                    </a:lnTo>
                    <a:lnTo>
                      <a:pt x="99" y="2"/>
                    </a:lnTo>
                    <a:lnTo>
                      <a:pt x="101" y="1"/>
                    </a:lnTo>
                    <a:lnTo>
                      <a:pt x="103" y="1"/>
                    </a:lnTo>
                    <a:lnTo>
                      <a:pt x="105" y="0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4" name="Freeform 644"/>
              <p:cNvSpPr>
                <a:spLocks/>
              </p:cNvSpPr>
              <p:nvPr/>
            </p:nvSpPr>
            <p:spPr bwMode="auto">
              <a:xfrm>
                <a:off x="6936609" y="3833426"/>
                <a:ext cx="143267" cy="37772"/>
              </a:xfrm>
              <a:custGeom>
                <a:avLst/>
                <a:gdLst>
                  <a:gd name="T0" fmla="*/ 0 w 105"/>
                  <a:gd name="T1" fmla="*/ 28 h 28"/>
                  <a:gd name="T2" fmla="*/ 2 w 105"/>
                  <a:gd name="T3" fmla="*/ 27 h 28"/>
                  <a:gd name="T4" fmla="*/ 4 w 105"/>
                  <a:gd name="T5" fmla="*/ 27 h 28"/>
                  <a:gd name="T6" fmla="*/ 7 w 105"/>
                  <a:gd name="T7" fmla="*/ 26 h 28"/>
                  <a:gd name="T8" fmla="*/ 8 w 105"/>
                  <a:gd name="T9" fmla="*/ 26 h 28"/>
                  <a:gd name="T10" fmla="*/ 11 w 105"/>
                  <a:gd name="T11" fmla="*/ 25 h 28"/>
                  <a:gd name="T12" fmla="*/ 13 w 105"/>
                  <a:gd name="T13" fmla="*/ 25 h 28"/>
                  <a:gd name="T14" fmla="*/ 15 w 105"/>
                  <a:gd name="T15" fmla="*/ 24 h 28"/>
                  <a:gd name="T16" fmla="*/ 17 w 105"/>
                  <a:gd name="T17" fmla="*/ 24 h 28"/>
                  <a:gd name="T18" fmla="*/ 19 w 105"/>
                  <a:gd name="T19" fmla="*/ 23 h 28"/>
                  <a:gd name="T20" fmla="*/ 21 w 105"/>
                  <a:gd name="T21" fmla="*/ 22 h 28"/>
                  <a:gd name="T22" fmla="*/ 24 w 105"/>
                  <a:gd name="T23" fmla="*/ 22 h 28"/>
                  <a:gd name="T24" fmla="*/ 26 w 105"/>
                  <a:gd name="T25" fmla="*/ 21 h 28"/>
                  <a:gd name="T26" fmla="*/ 28 w 105"/>
                  <a:gd name="T27" fmla="*/ 21 h 28"/>
                  <a:gd name="T28" fmla="*/ 30 w 105"/>
                  <a:gd name="T29" fmla="*/ 20 h 28"/>
                  <a:gd name="T30" fmla="*/ 32 w 105"/>
                  <a:gd name="T31" fmla="*/ 20 h 28"/>
                  <a:gd name="T32" fmla="*/ 34 w 105"/>
                  <a:gd name="T33" fmla="*/ 19 h 28"/>
                  <a:gd name="T34" fmla="*/ 37 w 105"/>
                  <a:gd name="T35" fmla="*/ 18 h 28"/>
                  <a:gd name="T36" fmla="*/ 39 w 105"/>
                  <a:gd name="T37" fmla="*/ 18 h 28"/>
                  <a:gd name="T38" fmla="*/ 41 w 105"/>
                  <a:gd name="T39" fmla="*/ 17 h 28"/>
                  <a:gd name="T40" fmla="*/ 43 w 105"/>
                  <a:gd name="T41" fmla="*/ 17 h 28"/>
                  <a:gd name="T42" fmla="*/ 45 w 105"/>
                  <a:gd name="T43" fmla="*/ 16 h 28"/>
                  <a:gd name="T44" fmla="*/ 47 w 105"/>
                  <a:gd name="T45" fmla="*/ 16 h 28"/>
                  <a:gd name="T46" fmla="*/ 49 w 105"/>
                  <a:gd name="T47" fmla="*/ 15 h 28"/>
                  <a:gd name="T48" fmla="*/ 51 w 105"/>
                  <a:gd name="T49" fmla="*/ 15 h 28"/>
                  <a:gd name="T50" fmla="*/ 54 w 105"/>
                  <a:gd name="T51" fmla="*/ 14 h 28"/>
                  <a:gd name="T52" fmla="*/ 56 w 105"/>
                  <a:gd name="T53" fmla="*/ 13 h 28"/>
                  <a:gd name="T54" fmla="*/ 58 w 105"/>
                  <a:gd name="T55" fmla="*/ 13 h 28"/>
                  <a:gd name="T56" fmla="*/ 60 w 105"/>
                  <a:gd name="T57" fmla="*/ 12 h 28"/>
                  <a:gd name="T58" fmla="*/ 62 w 105"/>
                  <a:gd name="T59" fmla="*/ 11 h 28"/>
                  <a:gd name="T60" fmla="*/ 64 w 105"/>
                  <a:gd name="T61" fmla="*/ 11 h 28"/>
                  <a:gd name="T62" fmla="*/ 67 w 105"/>
                  <a:gd name="T63" fmla="*/ 10 h 28"/>
                  <a:gd name="T64" fmla="*/ 69 w 105"/>
                  <a:gd name="T65" fmla="*/ 10 h 28"/>
                  <a:gd name="T66" fmla="*/ 71 w 105"/>
                  <a:gd name="T67" fmla="*/ 9 h 28"/>
                  <a:gd name="T68" fmla="*/ 73 w 105"/>
                  <a:gd name="T69" fmla="*/ 9 h 28"/>
                  <a:gd name="T70" fmla="*/ 75 w 105"/>
                  <a:gd name="T71" fmla="*/ 8 h 28"/>
                  <a:gd name="T72" fmla="*/ 77 w 105"/>
                  <a:gd name="T73" fmla="*/ 8 h 28"/>
                  <a:gd name="T74" fmla="*/ 79 w 105"/>
                  <a:gd name="T75" fmla="*/ 7 h 28"/>
                  <a:gd name="T76" fmla="*/ 81 w 105"/>
                  <a:gd name="T77" fmla="*/ 6 h 28"/>
                  <a:gd name="T78" fmla="*/ 84 w 105"/>
                  <a:gd name="T79" fmla="*/ 6 h 28"/>
                  <a:gd name="T80" fmla="*/ 86 w 105"/>
                  <a:gd name="T81" fmla="*/ 5 h 28"/>
                  <a:gd name="T82" fmla="*/ 88 w 105"/>
                  <a:gd name="T83" fmla="*/ 5 h 28"/>
                  <a:gd name="T84" fmla="*/ 90 w 105"/>
                  <a:gd name="T85" fmla="*/ 4 h 28"/>
                  <a:gd name="T86" fmla="*/ 92 w 105"/>
                  <a:gd name="T87" fmla="*/ 4 h 28"/>
                  <a:gd name="T88" fmla="*/ 94 w 105"/>
                  <a:gd name="T89" fmla="*/ 3 h 28"/>
                  <a:gd name="T90" fmla="*/ 97 w 105"/>
                  <a:gd name="T91" fmla="*/ 2 h 28"/>
                  <a:gd name="T92" fmla="*/ 99 w 105"/>
                  <a:gd name="T93" fmla="*/ 2 h 28"/>
                  <a:gd name="T94" fmla="*/ 101 w 105"/>
                  <a:gd name="T95" fmla="*/ 1 h 28"/>
                  <a:gd name="T96" fmla="*/ 103 w 105"/>
                  <a:gd name="T97" fmla="*/ 1 h 28"/>
                  <a:gd name="T98" fmla="*/ 105 w 105"/>
                  <a:gd name="T9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28">
                    <a:moveTo>
                      <a:pt x="0" y="28"/>
                    </a:moveTo>
                    <a:lnTo>
                      <a:pt x="2" y="27"/>
                    </a:lnTo>
                    <a:lnTo>
                      <a:pt x="4" y="27"/>
                    </a:lnTo>
                    <a:lnTo>
                      <a:pt x="7" y="26"/>
                    </a:lnTo>
                    <a:lnTo>
                      <a:pt x="8" y="26"/>
                    </a:lnTo>
                    <a:lnTo>
                      <a:pt x="11" y="25"/>
                    </a:lnTo>
                    <a:lnTo>
                      <a:pt x="13" y="25"/>
                    </a:lnTo>
                    <a:lnTo>
                      <a:pt x="15" y="24"/>
                    </a:lnTo>
                    <a:lnTo>
                      <a:pt x="17" y="24"/>
                    </a:lnTo>
                    <a:lnTo>
                      <a:pt x="19" y="23"/>
                    </a:lnTo>
                    <a:lnTo>
                      <a:pt x="21" y="22"/>
                    </a:lnTo>
                    <a:lnTo>
                      <a:pt x="24" y="22"/>
                    </a:lnTo>
                    <a:lnTo>
                      <a:pt x="26" y="21"/>
                    </a:lnTo>
                    <a:lnTo>
                      <a:pt x="28" y="21"/>
                    </a:lnTo>
                    <a:lnTo>
                      <a:pt x="30" y="20"/>
                    </a:lnTo>
                    <a:lnTo>
                      <a:pt x="32" y="20"/>
                    </a:lnTo>
                    <a:lnTo>
                      <a:pt x="34" y="19"/>
                    </a:lnTo>
                    <a:lnTo>
                      <a:pt x="37" y="18"/>
                    </a:lnTo>
                    <a:lnTo>
                      <a:pt x="39" y="18"/>
                    </a:lnTo>
                    <a:lnTo>
                      <a:pt x="41" y="17"/>
                    </a:lnTo>
                    <a:lnTo>
                      <a:pt x="43" y="17"/>
                    </a:lnTo>
                    <a:lnTo>
                      <a:pt x="45" y="16"/>
                    </a:lnTo>
                    <a:lnTo>
                      <a:pt x="47" y="16"/>
                    </a:lnTo>
                    <a:lnTo>
                      <a:pt x="49" y="15"/>
                    </a:lnTo>
                    <a:lnTo>
                      <a:pt x="51" y="15"/>
                    </a:lnTo>
                    <a:lnTo>
                      <a:pt x="54" y="14"/>
                    </a:lnTo>
                    <a:lnTo>
                      <a:pt x="56" y="13"/>
                    </a:lnTo>
                    <a:lnTo>
                      <a:pt x="58" y="13"/>
                    </a:lnTo>
                    <a:lnTo>
                      <a:pt x="60" y="12"/>
                    </a:lnTo>
                    <a:lnTo>
                      <a:pt x="62" y="11"/>
                    </a:lnTo>
                    <a:lnTo>
                      <a:pt x="64" y="11"/>
                    </a:lnTo>
                    <a:lnTo>
                      <a:pt x="67" y="10"/>
                    </a:lnTo>
                    <a:lnTo>
                      <a:pt x="69" y="10"/>
                    </a:lnTo>
                    <a:lnTo>
                      <a:pt x="71" y="9"/>
                    </a:lnTo>
                    <a:lnTo>
                      <a:pt x="73" y="9"/>
                    </a:lnTo>
                    <a:lnTo>
                      <a:pt x="75" y="8"/>
                    </a:lnTo>
                    <a:lnTo>
                      <a:pt x="77" y="8"/>
                    </a:lnTo>
                    <a:lnTo>
                      <a:pt x="79" y="7"/>
                    </a:lnTo>
                    <a:lnTo>
                      <a:pt x="81" y="6"/>
                    </a:lnTo>
                    <a:lnTo>
                      <a:pt x="84" y="6"/>
                    </a:lnTo>
                    <a:lnTo>
                      <a:pt x="86" y="5"/>
                    </a:lnTo>
                    <a:lnTo>
                      <a:pt x="88" y="5"/>
                    </a:lnTo>
                    <a:lnTo>
                      <a:pt x="90" y="4"/>
                    </a:lnTo>
                    <a:lnTo>
                      <a:pt x="92" y="4"/>
                    </a:lnTo>
                    <a:lnTo>
                      <a:pt x="94" y="3"/>
                    </a:lnTo>
                    <a:lnTo>
                      <a:pt x="97" y="2"/>
                    </a:lnTo>
                    <a:lnTo>
                      <a:pt x="99" y="2"/>
                    </a:lnTo>
                    <a:lnTo>
                      <a:pt x="101" y="1"/>
                    </a:lnTo>
                    <a:lnTo>
                      <a:pt x="103" y="1"/>
                    </a:lnTo>
                    <a:lnTo>
                      <a:pt x="105" y="0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5" name="Freeform 645"/>
              <p:cNvSpPr>
                <a:spLocks/>
              </p:cNvSpPr>
              <p:nvPr/>
            </p:nvSpPr>
            <p:spPr bwMode="auto">
              <a:xfrm>
                <a:off x="7079877" y="2735350"/>
                <a:ext cx="143267" cy="1098076"/>
              </a:xfrm>
              <a:custGeom>
                <a:avLst/>
                <a:gdLst>
                  <a:gd name="T0" fmla="*/ 0 w 105"/>
                  <a:gd name="T1" fmla="*/ 814 h 814"/>
                  <a:gd name="T2" fmla="*/ 2 w 105"/>
                  <a:gd name="T3" fmla="*/ 814 h 814"/>
                  <a:gd name="T4" fmla="*/ 5 w 105"/>
                  <a:gd name="T5" fmla="*/ 813 h 814"/>
                  <a:gd name="T6" fmla="*/ 6 w 105"/>
                  <a:gd name="T7" fmla="*/ 813 h 814"/>
                  <a:gd name="T8" fmla="*/ 9 w 105"/>
                  <a:gd name="T9" fmla="*/ 812 h 814"/>
                  <a:gd name="T10" fmla="*/ 11 w 105"/>
                  <a:gd name="T11" fmla="*/ 811 h 814"/>
                  <a:gd name="T12" fmla="*/ 13 w 105"/>
                  <a:gd name="T13" fmla="*/ 811 h 814"/>
                  <a:gd name="T14" fmla="*/ 15 w 105"/>
                  <a:gd name="T15" fmla="*/ 810 h 814"/>
                  <a:gd name="T16" fmla="*/ 17 w 105"/>
                  <a:gd name="T17" fmla="*/ 809 h 814"/>
                  <a:gd name="T18" fmla="*/ 19 w 105"/>
                  <a:gd name="T19" fmla="*/ 809 h 814"/>
                  <a:gd name="T20" fmla="*/ 22 w 105"/>
                  <a:gd name="T21" fmla="*/ 808 h 814"/>
                  <a:gd name="T22" fmla="*/ 24 w 105"/>
                  <a:gd name="T23" fmla="*/ 808 h 814"/>
                  <a:gd name="T24" fmla="*/ 26 w 105"/>
                  <a:gd name="T25" fmla="*/ 807 h 814"/>
                  <a:gd name="T26" fmla="*/ 28 w 105"/>
                  <a:gd name="T27" fmla="*/ 807 h 814"/>
                  <a:gd name="T28" fmla="*/ 30 w 105"/>
                  <a:gd name="T29" fmla="*/ 806 h 814"/>
                  <a:gd name="T30" fmla="*/ 32 w 105"/>
                  <a:gd name="T31" fmla="*/ 806 h 814"/>
                  <a:gd name="T32" fmla="*/ 35 w 105"/>
                  <a:gd name="T33" fmla="*/ 805 h 814"/>
                  <a:gd name="T34" fmla="*/ 37 w 105"/>
                  <a:gd name="T35" fmla="*/ 804 h 814"/>
                  <a:gd name="T36" fmla="*/ 39 w 105"/>
                  <a:gd name="T37" fmla="*/ 804 h 814"/>
                  <a:gd name="T38" fmla="*/ 41 w 105"/>
                  <a:gd name="T39" fmla="*/ 803 h 814"/>
                  <a:gd name="T40" fmla="*/ 43 w 105"/>
                  <a:gd name="T41" fmla="*/ 803 h 814"/>
                  <a:gd name="T42" fmla="*/ 45 w 105"/>
                  <a:gd name="T43" fmla="*/ 802 h 814"/>
                  <a:gd name="T44" fmla="*/ 47 w 105"/>
                  <a:gd name="T45" fmla="*/ 16 h 814"/>
                  <a:gd name="T46" fmla="*/ 49 w 105"/>
                  <a:gd name="T47" fmla="*/ 15 h 814"/>
                  <a:gd name="T48" fmla="*/ 52 w 105"/>
                  <a:gd name="T49" fmla="*/ 14 h 814"/>
                  <a:gd name="T50" fmla="*/ 54 w 105"/>
                  <a:gd name="T51" fmla="*/ 14 h 814"/>
                  <a:gd name="T52" fmla="*/ 56 w 105"/>
                  <a:gd name="T53" fmla="*/ 13 h 814"/>
                  <a:gd name="T54" fmla="*/ 58 w 105"/>
                  <a:gd name="T55" fmla="*/ 13 h 814"/>
                  <a:gd name="T56" fmla="*/ 60 w 105"/>
                  <a:gd name="T57" fmla="*/ 12 h 814"/>
                  <a:gd name="T58" fmla="*/ 62 w 105"/>
                  <a:gd name="T59" fmla="*/ 12 h 814"/>
                  <a:gd name="T60" fmla="*/ 65 w 105"/>
                  <a:gd name="T61" fmla="*/ 11 h 814"/>
                  <a:gd name="T62" fmla="*/ 67 w 105"/>
                  <a:gd name="T63" fmla="*/ 11 h 814"/>
                  <a:gd name="T64" fmla="*/ 69 w 105"/>
                  <a:gd name="T65" fmla="*/ 10 h 814"/>
                  <a:gd name="T66" fmla="*/ 71 w 105"/>
                  <a:gd name="T67" fmla="*/ 9 h 814"/>
                  <a:gd name="T68" fmla="*/ 73 w 105"/>
                  <a:gd name="T69" fmla="*/ 9 h 814"/>
                  <a:gd name="T70" fmla="*/ 75 w 105"/>
                  <a:gd name="T71" fmla="*/ 8 h 814"/>
                  <a:gd name="T72" fmla="*/ 77 w 105"/>
                  <a:gd name="T73" fmla="*/ 7 h 814"/>
                  <a:gd name="T74" fmla="*/ 79 w 105"/>
                  <a:gd name="T75" fmla="*/ 7 h 814"/>
                  <a:gd name="T76" fmla="*/ 82 w 105"/>
                  <a:gd name="T77" fmla="*/ 6 h 814"/>
                  <a:gd name="T78" fmla="*/ 84 w 105"/>
                  <a:gd name="T79" fmla="*/ 6 h 814"/>
                  <a:gd name="T80" fmla="*/ 86 w 105"/>
                  <a:gd name="T81" fmla="*/ 5 h 814"/>
                  <a:gd name="T82" fmla="*/ 88 w 105"/>
                  <a:gd name="T83" fmla="*/ 5 h 814"/>
                  <a:gd name="T84" fmla="*/ 90 w 105"/>
                  <a:gd name="T85" fmla="*/ 4 h 814"/>
                  <a:gd name="T86" fmla="*/ 92 w 105"/>
                  <a:gd name="T87" fmla="*/ 4 h 814"/>
                  <a:gd name="T88" fmla="*/ 95 w 105"/>
                  <a:gd name="T89" fmla="*/ 3 h 814"/>
                  <a:gd name="T90" fmla="*/ 97 w 105"/>
                  <a:gd name="T91" fmla="*/ 2 h 814"/>
                  <a:gd name="T92" fmla="*/ 99 w 105"/>
                  <a:gd name="T93" fmla="*/ 2 h 814"/>
                  <a:gd name="T94" fmla="*/ 101 w 105"/>
                  <a:gd name="T95" fmla="*/ 1 h 814"/>
                  <a:gd name="T96" fmla="*/ 103 w 105"/>
                  <a:gd name="T97" fmla="*/ 1 h 814"/>
                  <a:gd name="T98" fmla="*/ 105 w 105"/>
                  <a:gd name="T99" fmla="*/ 0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814">
                    <a:moveTo>
                      <a:pt x="0" y="814"/>
                    </a:moveTo>
                    <a:lnTo>
                      <a:pt x="2" y="814"/>
                    </a:lnTo>
                    <a:lnTo>
                      <a:pt x="5" y="813"/>
                    </a:lnTo>
                    <a:lnTo>
                      <a:pt x="6" y="813"/>
                    </a:lnTo>
                    <a:lnTo>
                      <a:pt x="9" y="812"/>
                    </a:lnTo>
                    <a:lnTo>
                      <a:pt x="11" y="811"/>
                    </a:lnTo>
                    <a:lnTo>
                      <a:pt x="13" y="811"/>
                    </a:lnTo>
                    <a:lnTo>
                      <a:pt x="15" y="810"/>
                    </a:lnTo>
                    <a:lnTo>
                      <a:pt x="17" y="809"/>
                    </a:lnTo>
                    <a:lnTo>
                      <a:pt x="19" y="809"/>
                    </a:lnTo>
                    <a:lnTo>
                      <a:pt x="22" y="808"/>
                    </a:lnTo>
                    <a:lnTo>
                      <a:pt x="24" y="808"/>
                    </a:lnTo>
                    <a:lnTo>
                      <a:pt x="26" y="807"/>
                    </a:lnTo>
                    <a:lnTo>
                      <a:pt x="28" y="807"/>
                    </a:lnTo>
                    <a:lnTo>
                      <a:pt x="30" y="806"/>
                    </a:lnTo>
                    <a:lnTo>
                      <a:pt x="32" y="806"/>
                    </a:lnTo>
                    <a:lnTo>
                      <a:pt x="35" y="805"/>
                    </a:lnTo>
                    <a:lnTo>
                      <a:pt x="37" y="804"/>
                    </a:lnTo>
                    <a:lnTo>
                      <a:pt x="39" y="804"/>
                    </a:lnTo>
                    <a:lnTo>
                      <a:pt x="41" y="803"/>
                    </a:lnTo>
                    <a:lnTo>
                      <a:pt x="43" y="803"/>
                    </a:lnTo>
                    <a:lnTo>
                      <a:pt x="45" y="802"/>
                    </a:lnTo>
                    <a:lnTo>
                      <a:pt x="47" y="16"/>
                    </a:lnTo>
                    <a:lnTo>
                      <a:pt x="49" y="15"/>
                    </a:lnTo>
                    <a:lnTo>
                      <a:pt x="52" y="14"/>
                    </a:lnTo>
                    <a:lnTo>
                      <a:pt x="54" y="14"/>
                    </a:lnTo>
                    <a:lnTo>
                      <a:pt x="56" y="13"/>
                    </a:lnTo>
                    <a:lnTo>
                      <a:pt x="58" y="13"/>
                    </a:lnTo>
                    <a:lnTo>
                      <a:pt x="60" y="12"/>
                    </a:lnTo>
                    <a:lnTo>
                      <a:pt x="62" y="12"/>
                    </a:lnTo>
                    <a:lnTo>
                      <a:pt x="65" y="11"/>
                    </a:lnTo>
                    <a:lnTo>
                      <a:pt x="67" y="11"/>
                    </a:lnTo>
                    <a:lnTo>
                      <a:pt x="69" y="10"/>
                    </a:lnTo>
                    <a:lnTo>
                      <a:pt x="71" y="9"/>
                    </a:lnTo>
                    <a:lnTo>
                      <a:pt x="73" y="9"/>
                    </a:lnTo>
                    <a:lnTo>
                      <a:pt x="75" y="8"/>
                    </a:lnTo>
                    <a:lnTo>
                      <a:pt x="77" y="7"/>
                    </a:lnTo>
                    <a:lnTo>
                      <a:pt x="79" y="7"/>
                    </a:lnTo>
                    <a:lnTo>
                      <a:pt x="82" y="6"/>
                    </a:lnTo>
                    <a:lnTo>
                      <a:pt x="84" y="6"/>
                    </a:lnTo>
                    <a:lnTo>
                      <a:pt x="86" y="5"/>
                    </a:lnTo>
                    <a:lnTo>
                      <a:pt x="88" y="5"/>
                    </a:lnTo>
                    <a:lnTo>
                      <a:pt x="90" y="4"/>
                    </a:lnTo>
                    <a:lnTo>
                      <a:pt x="92" y="4"/>
                    </a:lnTo>
                    <a:lnTo>
                      <a:pt x="95" y="3"/>
                    </a:lnTo>
                    <a:lnTo>
                      <a:pt x="97" y="2"/>
                    </a:lnTo>
                    <a:lnTo>
                      <a:pt x="99" y="2"/>
                    </a:lnTo>
                    <a:lnTo>
                      <a:pt x="101" y="1"/>
                    </a:lnTo>
                    <a:lnTo>
                      <a:pt x="103" y="1"/>
                    </a:lnTo>
                    <a:lnTo>
                      <a:pt x="105" y="0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6" name="Freeform 646"/>
              <p:cNvSpPr>
                <a:spLocks/>
              </p:cNvSpPr>
              <p:nvPr/>
            </p:nvSpPr>
            <p:spPr bwMode="auto">
              <a:xfrm>
                <a:off x="7223143" y="2723209"/>
                <a:ext cx="143267" cy="1058955"/>
              </a:xfrm>
              <a:custGeom>
                <a:avLst/>
                <a:gdLst>
                  <a:gd name="T0" fmla="*/ 0 w 105"/>
                  <a:gd name="T1" fmla="*/ 9 h 785"/>
                  <a:gd name="T2" fmla="*/ 3 w 105"/>
                  <a:gd name="T3" fmla="*/ 9 h 785"/>
                  <a:gd name="T4" fmla="*/ 4 w 105"/>
                  <a:gd name="T5" fmla="*/ 8 h 785"/>
                  <a:gd name="T6" fmla="*/ 7 w 105"/>
                  <a:gd name="T7" fmla="*/ 7 h 785"/>
                  <a:gd name="T8" fmla="*/ 9 w 105"/>
                  <a:gd name="T9" fmla="*/ 7 h 785"/>
                  <a:gd name="T10" fmla="*/ 11 w 105"/>
                  <a:gd name="T11" fmla="*/ 6 h 785"/>
                  <a:gd name="T12" fmla="*/ 13 w 105"/>
                  <a:gd name="T13" fmla="*/ 6 h 785"/>
                  <a:gd name="T14" fmla="*/ 15 w 105"/>
                  <a:gd name="T15" fmla="*/ 5 h 785"/>
                  <a:gd name="T16" fmla="*/ 17 w 105"/>
                  <a:gd name="T17" fmla="*/ 5 h 785"/>
                  <a:gd name="T18" fmla="*/ 20 w 105"/>
                  <a:gd name="T19" fmla="*/ 4 h 785"/>
                  <a:gd name="T20" fmla="*/ 22 w 105"/>
                  <a:gd name="T21" fmla="*/ 4 h 785"/>
                  <a:gd name="T22" fmla="*/ 24 w 105"/>
                  <a:gd name="T23" fmla="*/ 3 h 785"/>
                  <a:gd name="T24" fmla="*/ 26 w 105"/>
                  <a:gd name="T25" fmla="*/ 2 h 785"/>
                  <a:gd name="T26" fmla="*/ 28 w 105"/>
                  <a:gd name="T27" fmla="*/ 2 h 785"/>
                  <a:gd name="T28" fmla="*/ 30 w 105"/>
                  <a:gd name="T29" fmla="*/ 1 h 785"/>
                  <a:gd name="T30" fmla="*/ 33 w 105"/>
                  <a:gd name="T31" fmla="*/ 0 h 785"/>
                  <a:gd name="T32" fmla="*/ 35 w 105"/>
                  <a:gd name="T33" fmla="*/ 0 h 785"/>
                  <a:gd name="T34" fmla="*/ 37 w 105"/>
                  <a:gd name="T35" fmla="*/ 785 h 785"/>
                  <a:gd name="T36" fmla="*/ 39 w 105"/>
                  <a:gd name="T37" fmla="*/ 785 h 785"/>
                  <a:gd name="T38" fmla="*/ 41 w 105"/>
                  <a:gd name="T39" fmla="*/ 785 h 785"/>
                  <a:gd name="T40" fmla="*/ 43 w 105"/>
                  <a:gd name="T41" fmla="*/ 784 h 785"/>
                  <a:gd name="T42" fmla="*/ 45 w 105"/>
                  <a:gd name="T43" fmla="*/ 783 h 785"/>
                  <a:gd name="T44" fmla="*/ 47 w 105"/>
                  <a:gd name="T45" fmla="*/ 783 h 785"/>
                  <a:gd name="T46" fmla="*/ 50 w 105"/>
                  <a:gd name="T47" fmla="*/ 782 h 785"/>
                  <a:gd name="T48" fmla="*/ 52 w 105"/>
                  <a:gd name="T49" fmla="*/ 781 h 785"/>
                  <a:gd name="T50" fmla="*/ 54 w 105"/>
                  <a:gd name="T51" fmla="*/ 781 h 785"/>
                  <a:gd name="T52" fmla="*/ 56 w 105"/>
                  <a:gd name="T53" fmla="*/ 780 h 785"/>
                  <a:gd name="T54" fmla="*/ 58 w 105"/>
                  <a:gd name="T55" fmla="*/ 780 h 785"/>
                  <a:gd name="T56" fmla="*/ 60 w 105"/>
                  <a:gd name="T57" fmla="*/ 779 h 785"/>
                  <a:gd name="T58" fmla="*/ 63 w 105"/>
                  <a:gd name="T59" fmla="*/ 779 h 785"/>
                  <a:gd name="T60" fmla="*/ 65 w 105"/>
                  <a:gd name="T61" fmla="*/ 778 h 785"/>
                  <a:gd name="T62" fmla="*/ 67 w 105"/>
                  <a:gd name="T63" fmla="*/ 778 h 785"/>
                  <a:gd name="T64" fmla="*/ 69 w 105"/>
                  <a:gd name="T65" fmla="*/ 777 h 785"/>
                  <a:gd name="T66" fmla="*/ 71 w 105"/>
                  <a:gd name="T67" fmla="*/ 776 h 785"/>
                  <a:gd name="T68" fmla="*/ 73 w 105"/>
                  <a:gd name="T69" fmla="*/ 776 h 785"/>
                  <a:gd name="T70" fmla="*/ 75 w 105"/>
                  <a:gd name="T71" fmla="*/ 775 h 785"/>
                  <a:gd name="T72" fmla="*/ 77 w 105"/>
                  <a:gd name="T73" fmla="*/ 775 h 785"/>
                  <a:gd name="T74" fmla="*/ 80 w 105"/>
                  <a:gd name="T75" fmla="*/ 774 h 785"/>
                  <a:gd name="T76" fmla="*/ 82 w 105"/>
                  <a:gd name="T77" fmla="*/ 774 h 785"/>
                  <a:gd name="T78" fmla="*/ 84 w 105"/>
                  <a:gd name="T79" fmla="*/ 773 h 785"/>
                  <a:gd name="T80" fmla="*/ 86 w 105"/>
                  <a:gd name="T81" fmla="*/ 772 h 785"/>
                  <a:gd name="T82" fmla="*/ 88 w 105"/>
                  <a:gd name="T83" fmla="*/ 772 h 785"/>
                  <a:gd name="T84" fmla="*/ 90 w 105"/>
                  <a:gd name="T85" fmla="*/ 771 h 785"/>
                  <a:gd name="T86" fmla="*/ 92 w 105"/>
                  <a:gd name="T87" fmla="*/ 770 h 785"/>
                  <a:gd name="T88" fmla="*/ 95 w 105"/>
                  <a:gd name="T89" fmla="*/ 770 h 785"/>
                  <a:gd name="T90" fmla="*/ 97 w 105"/>
                  <a:gd name="T91" fmla="*/ 769 h 785"/>
                  <a:gd name="T92" fmla="*/ 99 w 105"/>
                  <a:gd name="T93" fmla="*/ 769 h 785"/>
                  <a:gd name="T94" fmla="*/ 101 w 105"/>
                  <a:gd name="T95" fmla="*/ 769 h 785"/>
                  <a:gd name="T96" fmla="*/ 103 w 105"/>
                  <a:gd name="T97" fmla="*/ 768 h 785"/>
                  <a:gd name="T98" fmla="*/ 105 w 105"/>
                  <a:gd name="T99" fmla="*/ 767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785">
                    <a:moveTo>
                      <a:pt x="0" y="9"/>
                    </a:moveTo>
                    <a:lnTo>
                      <a:pt x="3" y="9"/>
                    </a:lnTo>
                    <a:lnTo>
                      <a:pt x="4" y="8"/>
                    </a:lnTo>
                    <a:lnTo>
                      <a:pt x="7" y="7"/>
                    </a:lnTo>
                    <a:lnTo>
                      <a:pt x="9" y="7"/>
                    </a:lnTo>
                    <a:lnTo>
                      <a:pt x="11" y="6"/>
                    </a:lnTo>
                    <a:lnTo>
                      <a:pt x="13" y="6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20" y="4"/>
                    </a:lnTo>
                    <a:lnTo>
                      <a:pt x="22" y="4"/>
                    </a:lnTo>
                    <a:lnTo>
                      <a:pt x="24" y="3"/>
                    </a:lnTo>
                    <a:lnTo>
                      <a:pt x="26" y="2"/>
                    </a:lnTo>
                    <a:lnTo>
                      <a:pt x="28" y="2"/>
                    </a:lnTo>
                    <a:lnTo>
                      <a:pt x="30" y="1"/>
                    </a:lnTo>
                    <a:lnTo>
                      <a:pt x="33" y="0"/>
                    </a:lnTo>
                    <a:lnTo>
                      <a:pt x="35" y="0"/>
                    </a:lnTo>
                    <a:lnTo>
                      <a:pt x="37" y="785"/>
                    </a:lnTo>
                    <a:lnTo>
                      <a:pt x="39" y="785"/>
                    </a:lnTo>
                    <a:lnTo>
                      <a:pt x="41" y="785"/>
                    </a:lnTo>
                    <a:lnTo>
                      <a:pt x="43" y="784"/>
                    </a:lnTo>
                    <a:lnTo>
                      <a:pt x="45" y="783"/>
                    </a:lnTo>
                    <a:lnTo>
                      <a:pt x="47" y="783"/>
                    </a:lnTo>
                    <a:lnTo>
                      <a:pt x="50" y="782"/>
                    </a:lnTo>
                    <a:lnTo>
                      <a:pt x="52" y="781"/>
                    </a:lnTo>
                    <a:lnTo>
                      <a:pt x="54" y="781"/>
                    </a:lnTo>
                    <a:lnTo>
                      <a:pt x="56" y="780"/>
                    </a:lnTo>
                    <a:lnTo>
                      <a:pt x="58" y="780"/>
                    </a:lnTo>
                    <a:lnTo>
                      <a:pt x="60" y="779"/>
                    </a:lnTo>
                    <a:lnTo>
                      <a:pt x="63" y="779"/>
                    </a:lnTo>
                    <a:lnTo>
                      <a:pt x="65" y="778"/>
                    </a:lnTo>
                    <a:lnTo>
                      <a:pt x="67" y="778"/>
                    </a:lnTo>
                    <a:lnTo>
                      <a:pt x="69" y="777"/>
                    </a:lnTo>
                    <a:lnTo>
                      <a:pt x="71" y="776"/>
                    </a:lnTo>
                    <a:lnTo>
                      <a:pt x="73" y="776"/>
                    </a:lnTo>
                    <a:lnTo>
                      <a:pt x="75" y="775"/>
                    </a:lnTo>
                    <a:lnTo>
                      <a:pt x="77" y="775"/>
                    </a:lnTo>
                    <a:lnTo>
                      <a:pt x="80" y="774"/>
                    </a:lnTo>
                    <a:lnTo>
                      <a:pt x="82" y="774"/>
                    </a:lnTo>
                    <a:lnTo>
                      <a:pt x="84" y="773"/>
                    </a:lnTo>
                    <a:lnTo>
                      <a:pt x="86" y="772"/>
                    </a:lnTo>
                    <a:lnTo>
                      <a:pt x="88" y="772"/>
                    </a:lnTo>
                    <a:lnTo>
                      <a:pt x="90" y="771"/>
                    </a:lnTo>
                    <a:lnTo>
                      <a:pt x="92" y="770"/>
                    </a:lnTo>
                    <a:lnTo>
                      <a:pt x="95" y="770"/>
                    </a:lnTo>
                    <a:lnTo>
                      <a:pt x="97" y="769"/>
                    </a:lnTo>
                    <a:lnTo>
                      <a:pt x="99" y="769"/>
                    </a:lnTo>
                    <a:lnTo>
                      <a:pt x="101" y="769"/>
                    </a:lnTo>
                    <a:lnTo>
                      <a:pt x="103" y="768"/>
                    </a:lnTo>
                    <a:lnTo>
                      <a:pt x="105" y="767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7" name="Freeform 647"/>
              <p:cNvSpPr>
                <a:spLocks/>
              </p:cNvSpPr>
              <p:nvPr/>
            </p:nvSpPr>
            <p:spPr bwMode="auto">
              <a:xfrm>
                <a:off x="7366411" y="3720111"/>
                <a:ext cx="143267" cy="37772"/>
              </a:xfrm>
              <a:custGeom>
                <a:avLst/>
                <a:gdLst>
                  <a:gd name="T0" fmla="*/ 0 w 105"/>
                  <a:gd name="T1" fmla="*/ 28 h 28"/>
                  <a:gd name="T2" fmla="*/ 2 w 105"/>
                  <a:gd name="T3" fmla="*/ 28 h 28"/>
                  <a:gd name="T4" fmla="*/ 4 w 105"/>
                  <a:gd name="T5" fmla="*/ 27 h 28"/>
                  <a:gd name="T6" fmla="*/ 7 w 105"/>
                  <a:gd name="T7" fmla="*/ 26 h 28"/>
                  <a:gd name="T8" fmla="*/ 9 w 105"/>
                  <a:gd name="T9" fmla="*/ 26 h 28"/>
                  <a:gd name="T10" fmla="*/ 11 w 105"/>
                  <a:gd name="T11" fmla="*/ 25 h 28"/>
                  <a:gd name="T12" fmla="*/ 13 w 105"/>
                  <a:gd name="T13" fmla="*/ 25 h 28"/>
                  <a:gd name="T14" fmla="*/ 15 w 105"/>
                  <a:gd name="T15" fmla="*/ 24 h 28"/>
                  <a:gd name="T16" fmla="*/ 17 w 105"/>
                  <a:gd name="T17" fmla="*/ 24 h 28"/>
                  <a:gd name="T18" fmla="*/ 20 w 105"/>
                  <a:gd name="T19" fmla="*/ 23 h 28"/>
                  <a:gd name="T20" fmla="*/ 22 w 105"/>
                  <a:gd name="T21" fmla="*/ 23 h 28"/>
                  <a:gd name="T22" fmla="*/ 24 w 105"/>
                  <a:gd name="T23" fmla="*/ 22 h 28"/>
                  <a:gd name="T24" fmla="*/ 26 w 105"/>
                  <a:gd name="T25" fmla="*/ 21 h 28"/>
                  <a:gd name="T26" fmla="*/ 28 w 105"/>
                  <a:gd name="T27" fmla="*/ 21 h 28"/>
                  <a:gd name="T28" fmla="*/ 30 w 105"/>
                  <a:gd name="T29" fmla="*/ 20 h 28"/>
                  <a:gd name="T30" fmla="*/ 33 w 105"/>
                  <a:gd name="T31" fmla="*/ 20 h 28"/>
                  <a:gd name="T32" fmla="*/ 34 w 105"/>
                  <a:gd name="T33" fmla="*/ 19 h 28"/>
                  <a:gd name="T34" fmla="*/ 37 w 105"/>
                  <a:gd name="T35" fmla="*/ 19 h 28"/>
                  <a:gd name="T36" fmla="*/ 39 w 105"/>
                  <a:gd name="T37" fmla="*/ 18 h 28"/>
                  <a:gd name="T38" fmla="*/ 41 w 105"/>
                  <a:gd name="T39" fmla="*/ 17 h 28"/>
                  <a:gd name="T40" fmla="*/ 43 w 105"/>
                  <a:gd name="T41" fmla="*/ 17 h 28"/>
                  <a:gd name="T42" fmla="*/ 45 w 105"/>
                  <a:gd name="T43" fmla="*/ 16 h 28"/>
                  <a:gd name="T44" fmla="*/ 47 w 105"/>
                  <a:gd name="T45" fmla="*/ 16 h 28"/>
                  <a:gd name="T46" fmla="*/ 50 w 105"/>
                  <a:gd name="T47" fmla="*/ 15 h 28"/>
                  <a:gd name="T48" fmla="*/ 52 w 105"/>
                  <a:gd name="T49" fmla="*/ 15 h 28"/>
                  <a:gd name="T50" fmla="*/ 54 w 105"/>
                  <a:gd name="T51" fmla="*/ 14 h 28"/>
                  <a:gd name="T52" fmla="*/ 56 w 105"/>
                  <a:gd name="T53" fmla="*/ 14 h 28"/>
                  <a:gd name="T54" fmla="*/ 58 w 105"/>
                  <a:gd name="T55" fmla="*/ 13 h 28"/>
                  <a:gd name="T56" fmla="*/ 60 w 105"/>
                  <a:gd name="T57" fmla="*/ 12 h 28"/>
                  <a:gd name="T58" fmla="*/ 63 w 105"/>
                  <a:gd name="T59" fmla="*/ 12 h 28"/>
                  <a:gd name="T60" fmla="*/ 65 w 105"/>
                  <a:gd name="T61" fmla="*/ 11 h 28"/>
                  <a:gd name="T62" fmla="*/ 67 w 105"/>
                  <a:gd name="T63" fmla="*/ 10 h 28"/>
                  <a:gd name="T64" fmla="*/ 69 w 105"/>
                  <a:gd name="T65" fmla="*/ 10 h 28"/>
                  <a:gd name="T66" fmla="*/ 71 w 105"/>
                  <a:gd name="T67" fmla="*/ 9 h 28"/>
                  <a:gd name="T68" fmla="*/ 73 w 105"/>
                  <a:gd name="T69" fmla="*/ 9 h 28"/>
                  <a:gd name="T70" fmla="*/ 75 w 105"/>
                  <a:gd name="T71" fmla="*/ 8 h 28"/>
                  <a:gd name="T72" fmla="*/ 77 w 105"/>
                  <a:gd name="T73" fmla="*/ 8 h 28"/>
                  <a:gd name="T74" fmla="*/ 80 w 105"/>
                  <a:gd name="T75" fmla="*/ 7 h 28"/>
                  <a:gd name="T76" fmla="*/ 82 w 105"/>
                  <a:gd name="T77" fmla="*/ 7 h 28"/>
                  <a:gd name="T78" fmla="*/ 84 w 105"/>
                  <a:gd name="T79" fmla="*/ 6 h 28"/>
                  <a:gd name="T80" fmla="*/ 86 w 105"/>
                  <a:gd name="T81" fmla="*/ 5 h 28"/>
                  <a:gd name="T82" fmla="*/ 88 w 105"/>
                  <a:gd name="T83" fmla="*/ 5 h 28"/>
                  <a:gd name="T84" fmla="*/ 90 w 105"/>
                  <a:gd name="T85" fmla="*/ 4 h 28"/>
                  <a:gd name="T86" fmla="*/ 93 w 105"/>
                  <a:gd name="T87" fmla="*/ 4 h 28"/>
                  <a:gd name="T88" fmla="*/ 95 w 105"/>
                  <a:gd name="T89" fmla="*/ 3 h 28"/>
                  <a:gd name="T90" fmla="*/ 97 w 105"/>
                  <a:gd name="T91" fmla="*/ 3 h 28"/>
                  <a:gd name="T92" fmla="*/ 99 w 105"/>
                  <a:gd name="T93" fmla="*/ 2 h 28"/>
                  <a:gd name="T94" fmla="*/ 101 w 105"/>
                  <a:gd name="T95" fmla="*/ 1 h 28"/>
                  <a:gd name="T96" fmla="*/ 103 w 105"/>
                  <a:gd name="T97" fmla="*/ 1 h 28"/>
                  <a:gd name="T98" fmla="*/ 105 w 105"/>
                  <a:gd name="T9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28">
                    <a:moveTo>
                      <a:pt x="0" y="28"/>
                    </a:moveTo>
                    <a:lnTo>
                      <a:pt x="2" y="28"/>
                    </a:lnTo>
                    <a:lnTo>
                      <a:pt x="4" y="27"/>
                    </a:lnTo>
                    <a:lnTo>
                      <a:pt x="7" y="26"/>
                    </a:lnTo>
                    <a:lnTo>
                      <a:pt x="9" y="26"/>
                    </a:lnTo>
                    <a:lnTo>
                      <a:pt x="11" y="25"/>
                    </a:lnTo>
                    <a:lnTo>
                      <a:pt x="13" y="25"/>
                    </a:lnTo>
                    <a:lnTo>
                      <a:pt x="15" y="24"/>
                    </a:lnTo>
                    <a:lnTo>
                      <a:pt x="17" y="24"/>
                    </a:lnTo>
                    <a:lnTo>
                      <a:pt x="20" y="23"/>
                    </a:lnTo>
                    <a:lnTo>
                      <a:pt x="22" y="23"/>
                    </a:lnTo>
                    <a:lnTo>
                      <a:pt x="24" y="22"/>
                    </a:lnTo>
                    <a:lnTo>
                      <a:pt x="26" y="21"/>
                    </a:lnTo>
                    <a:lnTo>
                      <a:pt x="28" y="21"/>
                    </a:lnTo>
                    <a:lnTo>
                      <a:pt x="30" y="20"/>
                    </a:lnTo>
                    <a:lnTo>
                      <a:pt x="33" y="20"/>
                    </a:lnTo>
                    <a:lnTo>
                      <a:pt x="34" y="19"/>
                    </a:lnTo>
                    <a:lnTo>
                      <a:pt x="37" y="19"/>
                    </a:lnTo>
                    <a:lnTo>
                      <a:pt x="39" y="18"/>
                    </a:lnTo>
                    <a:lnTo>
                      <a:pt x="41" y="17"/>
                    </a:lnTo>
                    <a:lnTo>
                      <a:pt x="43" y="17"/>
                    </a:lnTo>
                    <a:lnTo>
                      <a:pt x="45" y="16"/>
                    </a:lnTo>
                    <a:lnTo>
                      <a:pt x="47" y="16"/>
                    </a:lnTo>
                    <a:lnTo>
                      <a:pt x="50" y="15"/>
                    </a:lnTo>
                    <a:lnTo>
                      <a:pt x="52" y="15"/>
                    </a:lnTo>
                    <a:lnTo>
                      <a:pt x="54" y="14"/>
                    </a:lnTo>
                    <a:lnTo>
                      <a:pt x="56" y="14"/>
                    </a:lnTo>
                    <a:lnTo>
                      <a:pt x="58" y="13"/>
                    </a:lnTo>
                    <a:lnTo>
                      <a:pt x="60" y="12"/>
                    </a:lnTo>
                    <a:lnTo>
                      <a:pt x="63" y="12"/>
                    </a:lnTo>
                    <a:lnTo>
                      <a:pt x="65" y="11"/>
                    </a:lnTo>
                    <a:lnTo>
                      <a:pt x="67" y="10"/>
                    </a:lnTo>
                    <a:lnTo>
                      <a:pt x="69" y="10"/>
                    </a:lnTo>
                    <a:lnTo>
                      <a:pt x="71" y="9"/>
                    </a:lnTo>
                    <a:lnTo>
                      <a:pt x="73" y="9"/>
                    </a:lnTo>
                    <a:lnTo>
                      <a:pt x="75" y="8"/>
                    </a:lnTo>
                    <a:lnTo>
                      <a:pt x="77" y="8"/>
                    </a:lnTo>
                    <a:lnTo>
                      <a:pt x="80" y="7"/>
                    </a:lnTo>
                    <a:lnTo>
                      <a:pt x="82" y="7"/>
                    </a:lnTo>
                    <a:lnTo>
                      <a:pt x="84" y="6"/>
                    </a:lnTo>
                    <a:lnTo>
                      <a:pt x="86" y="5"/>
                    </a:lnTo>
                    <a:lnTo>
                      <a:pt x="88" y="5"/>
                    </a:lnTo>
                    <a:lnTo>
                      <a:pt x="90" y="4"/>
                    </a:lnTo>
                    <a:lnTo>
                      <a:pt x="93" y="4"/>
                    </a:lnTo>
                    <a:lnTo>
                      <a:pt x="95" y="3"/>
                    </a:lnTo>
                    <a:lnTo>
                      <a:pt x="97" y="3"/>
                    </a:lnTo>
                    <a:lnTo>
                      <a:pt x="99" y="2"/>
                    </a:lnTo>
                    <a:lnTo>
                      <a:pt x="101" y="1"/>
                    </a:lnTo>
                    <a:lnTo>
                      <a:pt x="103" y="1"/>
                    </a:lnTo>
                    <a:lnTo>
                      <a:pt x="105" y="0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8" name="Freeform 648"/>
              <p:cNvSpPr>
                <a:spLocks/>
              </p:cNvSpPr>
              <p:nvPr/>
            </p:nvSpPr>
            <p:spPr bwMode="auto">
              <a:xfrm>
                <a:off x="7509677" y="2634176"/>
                <a:ext cx="143267" cy="1085935"/>
              </a:xfrm>
              <a:custGeom>
                <a:avLst/>
                <a:gdLst>
                  <a:gd name="T0" fmla="*/ 0 w 105"/>
                  <a:gd name="T1" fmla="*/ 805 h 805"/>
                  <a:gd name="T2" fmla="*/ 2 w 105"/>
                  <a:gd name="T3" fmla="*/ 805 h 805"/>
                  <a:gd name="T4" fmla="*/ 5 w 105"/>
                  <a:gd name="T5" fmla="*/ 804 h 805"/>
                  <a:gd name="T6" fmla="*/ 7 w 105"/>
                  <a:gd name="T7" fmla="*/ 804 h 805"/>
                  <a:gd name="T8" fmla="*/ 9 w 105"/>
                  <a:gd name="T9" fmla="*/ 803 h 805"/>
                  <a:gd name="T10" fmla="*/ 11 w 105"/>
                  <a:gd name="T11" fmla="*/ 803 h 805"/>
                  <a:gd name="T12" fmla="*/ 13 w 105"/>
                  <a:gd name="T13" fmla="*/ 802 h 805"/>
                  <a:gd name="T14" fmla="*/ 15 w 105"/>
                  <a:gd name="T15" fmla="*/ 801 h 805"/>
                  <a:gd name="T16" fmla="*/ 18 w 105"/>
                  <a:gd name="T17" fmla="*/ 801 h 805"/>
                  <a:gd name="T18" fmla="*/ 20 w 105"/>
                  <a:gd name="T19" fmla="*/ 14 h 805"/>
                  <a:gd name="T20" fmla="*/ 22 w 105"/>
                  <a:gd name="T21" fmla="*/ 13 h 805"/>
                  <a:gd name="T22" fmla="*/ 24 w 105"/>
                  <a:gd name="T23" fmla="*/ 13 h 805"/>
                  <a:gd name="T24" fmla="*/ 26 w 105"/>
                  <a:gd name="T25" fmla="*/ 12 h 805"/>
                  <a:gd name="T26" fmla="*/ 28 w 105"/>
                  <a:gd name="T27" fmla="*/ 12 h 805"/>
                  <a:gd name="T28" fmla="*/ 31 w 105"/>
                  <a:gd name="T29" fmla="*/ 11 h 805"/>
                  <a:gd name="T30" fmla="*/ 32 w 105"/>
                  <a:gd name="T31" fmla="*/ 11 h 805"/>
                  <a:gd name="T32" fmla="*/ 35 w 105"/>
                  <a:gd name="T33" fmla="*/ 10 h 805"/>
                  <a:gd name="T34" fmla="*/ 37 w 105"/>
                  <a:gd name="T35" fmla="*/ 9 h 805"/>
                  <a:gd name="T36" fmla="*/ 39 w 105"/>
                  <a:gd name="T37" fmla="*/ 9 h 805"/>
                  <a:gd name="T38" fmla="*/ 41 w 105"/>
                  <a:gd name="T39" fmla="*/ 8 h 805"/>
                  <a:gd name="T40" fmla="*/ 43 w 105"/>
                  <a:gd name="T41" fmla="*/ 8 h 805"/>
                  <a:gd name="T42" fmla="*/ 45 w 105"/>
                  <a:gd name="T43" fmla="*/ 7 h 805"/>
                  <a:gd name="T44" fmla="*/ 48 w 105"/>
                  <a:gd name="T45" fmla="*/ 7 h 805"/>
                  <a:gd name="T46" fmla="*/ 50 w 105"/>
                  <a:gd name="T47" fmla="*/ 6 h 805"/>
                  <a:gd name="T48" fmla="*/ 52 w 105"/>
                  <a:gd name="T49" fmla="*/ 6 h 805"/>
                  <a:gd name="T50" fmla="*/ 54 w 105"/>
                  <a:gd name="T51" fmla="*/ 5 h 805"/>
                  <a:gd name="T52" fmla="*/ 56 w 105"/>
                  <a:gd name="T53" fmla="*/ 4 h 805"/>
                  <a:gd name="T54" fmla="*/ 58 w 105"/>
                  <a:gd name="T55" fmla="*/ 4 h 805"/>
                  <a:gd name="T56" fmla="*/ 61 w 105"/>
                  <a:gd name="T57" fmla="*/ 3 h 805"/>
                  <a:gd name="T58" fmla="*/ 63 w 105"/>
                  <a:gd name="T59" fmla="*/ 2 h 805"/>
                  <a:gd name="T60" fmla="*/ 65 w 105"/>
                  <a:gd name="T61" fmla="*/ 2 h 805"/>
                  <a:gd name="T62" fmla="*/ 67 w 105"/>
                  <a:gd name="T63" fmla="*/ 2 h 805"/>
                  <a:gd name="T64" fmla="*/ 69 w 105"/>
                  <a:gd name="T65" fmla="*/ 1 h 805"/>
                  <a:gd name="T66" fmla="*/ 71 w 105"/>
                  <a:gd name="T67" fmla="*/ 1 h 805"/>
                  <a:gd name="T68" fmla="*/ 73 w 105"/>
                  <a:gd name="T69" fmla="*/ 0 h 805"/>
                  <a:gd name="T70" fmla="*/ 75 w 105"/>
                  <a:gd name="T71" fmla="*/ 785 h 805"/>
                  <a:gd name="T72" fmla="*/ 78 w 105"/>
                  <a:gd name="T73" fmla="*/ 785 h 805"/>
                  <a:gd name="T74" fmla="*/ 80 w 105"/>
                  <a:gd name="T75" fmla="*/ 784 h 805"/>
                  <a:gd name="T76" fmla="*/ 82 w 105"/>
                  <a:gd name="T77" fmla="*/ 783 h 805"/>
                  <a:gd name="T78" fmla="*/ 84 w 105"/>
                  <a:gd name="T79" fmla="*/ 783 h 805"/>
                  <a:gd name="T80" fmla="*/ 86 w 105"/>
                  <a:gd name="T81" fmla="*/ 782 h 805"/>
                  <a:gd name="T82" fmla="*/ 88 w 105"/>
                  <a:gd name="T83" fmla="*/ 782 h 805"/>
                  <a:gd name="T84" fmla="*/ 91 w 105"/>
                  <a:gd name="T85" fmla="*/ 781 h 805"/>
                  <a:gd name="T86" fmla="*/ 93 w 105"/>
                  <a:gd name="T87" fmla="*/ 781 h 805"/>
                  <a:gd name="T88" fmla="*/ 95 w 105"/>
                  <a:gd name="T89" fmla="*/ 780 h 805"/>
                  <a:gd name="T90" fmla="*/ 97 w 105"/>
                  <a:gd name="T91" fmla="*/ 780 h 805"/>
                  <a:gd name="T92" fmla="*/ 99 w 105"/>
                  <a:gd name="T93" fmla="*/ 779 h 805"/>
                  <a:gd name="T94" fmla="*/ 101 w 105"/>
                  <a:gd name="T95" fmla="*/ 778 h 805"/>
                  <a:gd name="T96" fmla="*/ 103 w 105"/>
                  <a:gd name="T97" fmla="*/ 778 h 805"/>
                  <a:gd name="T98" fmla="*/ 105 w 105"/>
                  <a:gd name="T99" fmla="*/ 777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805">
                    <a:moveTo>
                      <a:pt x="0" y="805"/>
                    </a:moveTo>
                    <a:lnTo>
                      <a:pt x="2" y="805"/>
                    </a:lnTo>
                    <a:lnTo>
                      <a:pt x="5" y="804"/>
                    </a:lnTo>
                    <a:lnTo>
                      <a:pt x="7" y="804"/>
                    </a:lnTo>
                    <a:lnTo>
                      <a:pt x="9" y="803"/>
                    </a:lnTo>
                    <a:lnTo>
                      <a:pt x="11" y="803"/>
                    </a:lnTo>
                    <a:lnTo>
                      <a:pt x="13" y="802"/>
                    </a:lnTo>
                    <a:lnTo>
                      <a:pt x="15" y="801"/>
                    </a:lnTo>
                    <a:lnTo>
                      <a:pt x="18" y="801"/>
                    </a:lnTo>
                    <a:lnTo>
                      <a:pt x="20" y="14"/>
                    </a:lnTo>
                    <a:lnTo>
                      <a:pt x="22" y="13"/>
                    </a:lnTo>
                    <a:lnTo>
                      <a:pt x="24" y="13"/>
                    </a:lnTo>
                    <a:lnTo>
                      <a:pt x="26" y="12"/>
                    </a:lnTo>
                    <a:lnTo>
                      <a:pt x="28" y="12"/>
                    </a:lnTo>
                    <a:lnTo>
                      <a:pt x="31" y="11"/>
                    </a:lnTo>
                    <a:lnTo>
                      <a:pt x="32" y="11"/>
                    </a:lnTo>
                    <a:lnTo>
                      <a:pt x="35" y="10"/>
                    </a:lnTo>
                    <a:lnTo>
                      <a:pt x="37" y="9"/>
                    </a:lnTo>
                    <a:lnTo>
                      <a:pt x="39" y="9"/>
                    </a:lnTo>
                    <a:lnTo>
                      <a:pt x="41" y="8"/>
                    </a:lnTo>
                    <a:lnTo>
                      <a:pt x="43" y="8"/>
                    </a:lnTo>
                    <a:lnTo>
                      <a:pt x="45" y="7"/>
                    </a:lnTo>
                    <a:lnTo>
                      <a:pt x="48" y="7"/>
                    </a:lnTo>
                    <a:lnTo>
                      <a:pt x="50" y="6"/>
                    </a:lnTo>
                    <a:lnTo>
                      <a:pt x="52" y="6"/>
                    </a:lnTo>
                    <a:lnTo>
                      <a:pt x="54" y="5"/>
                    </a:lnTo>
                    <a:lnTo>
                      <a:pt x="56" y="4"/>
                    </a:lnTo>
                    <a:lnTo>
                      <a:pt x="58" y="4"/>
                    </a:lnTo>
                    <a:lnTo>
                      <a:pt x="61" y="3"/>
                    </a:lnTo>
                    <a:lnTo>
                      <a:pt x="63" y="2"/>
                    </a:lnTo>
                    <a:lnTo>
                      <a:pt x="65" y="2"/>
                    </a:lnTo>
                    <a:lnTo>
                      <a:pt x="67" y="2"/>
                    </a:lnTo>
                    <a:lnTo>
                      <a:pt x="69" y="1"/>
                    </a:lnTo>
                    <a:lnTo>
                      <a:pt x="71" y="1"/>
                    </a:lnTo>
                    <a:lnTo>
                      <a:pt x="73" y="0"/>
                    </a:lnTo>
                    <a:lnTo>
                      <a:pt x="75" y="785"/>
                    </a:lnTo>
                    <a:lnTo>
                      <a:pt x="78" y="785"/>
                    </a:lnTo>
                    <a:lnTo>
                      <a:pt x="80" y="784"/>
                    </a:lnTo>
                    <a:lnTo>
                      <a:pt x="82" y="783"/>
                    </a:lnTo>
                    <a:lnTo>
                      <a:pt x="84" y="783"/>
                    </a:lnTo>
                    <a:lnTo>
                      <a:pt x="86" y="782"/>
                    </a:lnTo>
                    <a:lnTo>
                      <a:pt x="88" y="782"/>
                    </a:lnTo>
                    <a:lnTo>
                      <a:pt x="91" y="781"/>
                    </a:lnTo>
                    <a:lnTo>
                      <a:pt x="93" y="781"/>
                    </a:lnTo>
                    <a:lnTo>
                      <a:pt x="95" y="780"/>
                    </a:lnTo>
                    <a:lnTo>
                      <a:pt x="97" y="780"/>
                    </a:lnTo>
                    <a:lnTo>
                      <a:pt x="99" y="779"/>
                    </a:lnTo>
                    <a:lnTo>
                      <a:pt x="101" y="778"/>
                    </a:lnTo>
                    <a:lnTo>
                      <a:pt x="103" y="778"/>
                    </a:lnTo>
                    <a:lnTo>
                      <a:pt x="105" y="777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9" name="Freeform 649"/>
              <p:cNvSpPr>
                <a:spLocks/>
              </p:cNvSpPr>
              <p:nvPr/>
            </p:nvSpPr>
            <p:spPr bwMode="auto">
              <a:xfrm>
                <a:off x="7652945" y="3644568"/>
                <a:ext cx="144631" cy="37772"/>
              </a:xfrm>
              <a:custGeom>
                <a:avLst/>
                <a:gdLst>
                  <a:gd name="T0" fmla="*/ 0 w 106"/>
                  <a:gd name="T1" fmla="*/ 28 h 28"/>
                  <a:gd name="T2" fmla="*/ 3 w 106"/>
                  <a:gd name="T3" fmla="*/ 28 h 28"/>
                  <a:gd name="T4" fmla="*/ 5 w 106"/>
                  <a:gd name="T5" fmla="*/ 27 h 28"/>
                  <a:gd name="T6" fmla="*/ 7 w 106"/>
                  <a:gd name="T7" fmla="*/ 27 h 28"/>
                  <a:gd name="T8" fmla="*/ 9 w 106"/>
                  <a:gd name="T9" fmla="*/ 26 h 28"/>
                  <a:gd name="T10" fmla="*/ 11 w 106"/>
                  <a:gd name="T11" fmla="*/ 25 h 28"/>
                  <a:gd name="T12" fmla="*/ 13 w 106"/>
                  <a:gd name="T13" fmla="*/ 25 h 28"/>
                  <a:gd name="T14" fmla="*/ 16 w 106"/>
                  <a:gd name="T15" fmla="*/ 24 h 28"/>
                  <a:gd name="T16" fmla="*/ 18 w 106"/>
                  <a:gd name="T17" fmla="*/ 24 h 28"/>
                  <a:gd name="T18" fmla="*/ 20 w 106"/>
                  <a:gd name="T19" fmla="*/ 23 h 28"/>
                  <a:gd name="T20" fmla="*/ 22 w 106"/>
                  <a:gd name="T21" fmla="*/ 23 h 28"/>
                  <a:gd name="T22" fmla="*/ 24 w 106"/>
                  <a:gd name="T23" fmla="*/ 22 h 28"/>
                  <a:gd name="T24" fmla="*/ 26 w 106"/>
                  <a:gd name="T25" fmla="*/ 22 h 28"/>
                  <a:gd name="T26" fmla="*/ 29 w 106"/>
                  <a:gd name="T27" fmla="*/ 21 h 28"/>
                  <a:gd name="T28" fmla="*/ 30 w 106"/>
                  <a:gd name="T29" fmla="*/ 20 h 28"/>
                  <a:gd name="T30" fmla="*/ 33 w 106"/>
                  <a:gd name="T31" fmla="*/ 20 h 28"/>
                  <a:gd name="T32" fmla="*/ 35 w 106"/>
                  <a:gd name="T33" fmla="*/ 19 h 28"/>
                  <a:gd name="T34" fmla="*/ 37 w 106"/>
                  <a:gd name="T35" fmla="*/ 18 h 28"/>
                  <a:gd name="T36" fmla="*/ 39 w 106"/>
                  <a:gd name="T37" fmla="*/ 18 h 28"/>
                  <a:gd name="T38" fmla="*/ 41 w 106"/>
                  <a:gd name="T39" fmla="*/ 17 h 28"/>
                  <a:gd name="T40" fmla="*/ 43 w 106"/>
                  <a:gd name="T41" fmla="*/ 17 h 28"/>
                  <a:gd name="T42" fmla="*/ 46 w 106"/>
                  <a:gd name="T43" fmla="*/ 16 h 28"/>
                  <a:gd name="T44" fmla="*/ 48 w 106"/>
                  <a:gd name="T45" fmla="*/ 16 h 28"/>
                  <a:gd name="T46" fmla="*/ 50 w 106"/>
                  <a:gd name="T47" fmla="*/ 15 h 28"/>
                  <a:gd name="T48" fmla="*/ 52 w 106"/>
                  <a:gd name="T49" fmla="*/ 15 h 28"/>
                  <a:gd name="T50" fmla="*/ 54 w 106"/>
                  <a:gd name="T51" fmla="*/ 14 h 28"/>
                  <a:gd name="T52" fmla="*/ 56 w 106"/>
                  <a:gd name="T53" fmla="*/ 13 h 28"/>
                  <a:gd name="T54" fmla="*/ 59 w 106"/>
                  <a:gd name="T55" fmla="*/ 13 h 28"/>
                  <a:gd name="T56" fmla="*/ 61 w 106"/>
                  <a:gd name="T57" fmla="*/ 12 h 28"/>
                  <a:gd name="T58" fmla="*/ 63 w 106"/>
                  <a:gd name="T59" fmla="*/ 12 h 28"/>
                  <a:gd name="T60" fmla="*/ 65 w 106"/>
                  <a:gd name="T61" fmla="*/ 11 h 28"/>
                  <a:gd name="T62" fmla="*/ 67 w 106"/>
                  <a:gd name="T63" fmla="*/ 11 h 28"/>
                  <a:gd name="T64" fmla="*/ 69 w 106"/>
                  <a:gd name="T65" fmla="*/ 10 h 28"/>
                  <a:gd name="T66" fmla="*/ 71 w 106"/>
                  <a:gd name="T67" fmla="*/ 10 h 28"/>
                  <a:gd name="T68" fmla="*/ 73 w 106"/>
                  <a:gd name="T69" fmla="*/ 9 h 28"/>
                  <a:gd name="T70" fmla="*/ 76 w 106"/>
                  <a:gd name="T71" fmla="*/ 8 h 28"/>
                  <a:gd name="T72" fmla="*/ 78 w 106"/>
                  <a:gd name="T73" fmla="*/ 8 h 28"/>
                  <a:gd name="T74" fmla="*/ 80 w 106"/>
                  <a:gd name="T75" fmla="*/ 7 h 28"/>
                  <a:gd name="T76" fmla="*/ 82 w 106"/>
                  <a:gd name="T77" fmla="*/ 7 h 28"/>
                  <a:gd name="T78" fmla="*/ 84 w 106"/>
                  <a:gd name="T79" fmla="*/ 6 h 28"/>
                  <a:gd name="T80" fmla="*/ 86 w 106"/>
                  <a:gd name="T81" fmla="*/ 6 h 28"/>
                  <a:gd name="T82" fmla="*/ 89 w 106"/>
                  <a:gd name="T83" fmla="*/ 5 h 28"/>
                  <a:gd name="T84" fmla="*/ 91 w 106"/>
                  <a:gd name="T85" fmla="*/ 4 h 28"/>
                  <a:gd name="T86" fmla="*/ 93 w 106"/>
                  <a:gd name="T87" fmla="*/ 4 h 28"/>
                  <a:gd name="T88" fmla="*/ 95 w 106"/>
                  <a:gd name="T89" fmla="*/ 3 h 28"/>
                  <a:gd name="T90" fmla="*/ 97 w 106"/>
                  <a:gd name="T91" fmla="*/ 2 h 28"/>
                  <a:gd name="T92" fmla="*/ 99 w 106"/>
                  <a:gd name="T93" fmla="*/ 2 h 28"/>
                  <a:gd name="T94" fmla="*/ 101 w 106"/>
                  <a:gd name="T95" fmla="*/ 1 h 28"/>
                  <a:gd name="T96" fmla="*/ 103 w 106"/>
                  <a:gd name="T97" fmla="*/ 1 h 28"/>
                  <a:gd name="T98" fmla="*/ 106 w 106"/>
                  <a:gd name="T9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6" h="28">
                    <a:moveTo>
                      <a:pt x="0" y="28"/>
                    </a:moveTo>
                    <a:lnTo>
                      <a:pt x="3" y="28"/>
                    </a:lnTo>
                    <a:lnTo>
                      <a:pt x="5" y="27"/>
                    </a:lnTo>
                    <a:lnTo>
                      <a:pt x="7" y="27"/>
                    </a:lnTo>
                    <a:lnTo>
                      <a:pt x="9" y="26"/>
                    </a:lnTo>
                    <a:lnTo>
                      <a:pt x="11" y="25"/>
                    </a:lnTo>
                    <a:lnTo>
                      <a:pt x="13" y="25"/>
                    </a:lnTo>
                    <a:lnTo>
                      <a:pt x="16" y="24"/>
                    </a:lnTo>
                    <a:lnTo>
                      <a:pt x="18" y="24"/>
                    </a:lnTo>
                    <a:lnTo>
                      <a:pt x="20" y="23"/>
                    </a:lnTo>
                    <a:lnTo>
                      <a:pt x="22" y="23"/>
                    </a:lnTo>
                    <a:lnTo>
                      <a:pt x="24" y="22"/>
                    </a:lnTo>
                    <a:lnTo>
                      <a:pt x="26" y="22"/>
                    </a:lnTo>
                    <a:lnTo>
                      <a:pt x="29" y="21"/>
                    </a:lnTo>
                    <a:lnTo>
                      <a:pt x="30" y="20"/>
                    </a:lnTo>
                    <a:lnTo>
                      <a:pt x="33" y="20"/>
                    </a:lnTo>
                    <a:lnTo>
                      <a:pt x="35" y="19"/>
                    </a:lnTo>
                    <a:lnTo>
                      <a:pt x="37" y="18"/>
                    </a:lnTo>
                    <a:lnTo>
                      <a:pt x="39" y="18"/>
                    </a:lnTo>
                    <a:lnTo>
                      <a:pt x="41" y="17"/>
                    </a:lnTo>
                    <a:lnTo>
                      <a:pt x="43" y="17"/>
                    </a:lnTo>
                    <a:lnTo>
                      <a:pt x="46" y="16"/>
                    </a:lnTo>
                    <a:lnTo>
                      <a:pt x="48" y="16"/>
                    </a:lnTo>
                    <a:lnTo>
                      <a:pt x="50" y="15"/>
                    </a:lnTo>
                    <a:lnTo>
                      <a:pt x="52" y="15"/>
                    </a:lnTo>
                    <a:lnTo>
                      <a:pt x="54" y="14"/>
                    </a:lnTo>
                    <a:lnTo>
                      <a:pt x="56" y="13"/>
                    </a:lnTo>
                    <a:lnTo>
                      <a:pt x="59" y="13"/>
                    </a:lnTo>
                    <a:lnTo>
                      <a:pt x="61" y="12"/>
                    </a:lnTo>
                    <a:lnTo>
                      <a:pt x="63" y="12"/>
                    </a:lnTo>
                    <a:lnTo>
                      <a:pt x="65" y="11"/>
                    </a:lnTo>
                    <a:lnTo>
                      <a:pt x="67" y="11"/>
                    </a:lnTo>
                    <a:lnTo>
                      <a:pt x="69" y="10"/>
                    </a:lnTo>
                    <a:lnTo>
                      <a:pt x="71" y="10"/>
                    </a:lnTo>
                    <a:lnTo>
                      <a:pt x="73" y="9"/>
                    </a:lnTo>
                    <a:lnTo>
                      <a:pt x="76" y="8"/>
                    </a:lnTo>
                    <a:lnTo>
                      <a:pt x="78" y="8"/>
                    </a:lnTo>
                    <a:lnTo>
                      <a:pt x="80" y="7"/>
                    </a:lnTo>
                    <a:lnTo>
                      <a:pt x="82" y="7"/>
                    </a:lnTo>
                    <a:lnTo>
                      <a:pt x="84" y="6"/>
                    </a:lnTo>
                    <a:lnTo>
                      <a:pt x="86" y="6"/>
                    </a:lnTo>
                    <a:lnTo>
                      <a:pt x="89" y="5"/>
                    </a:lnTo>
                    <a:lnTo>
                      <a:pt x="91" y="4"/>
                    </a:lnTo>
                    <a:lnTo>
                      <a:pt x="93" y="4"/>
                    </a:lnTo>
                    <a:lnTo>
                      <a:pt x="95" y="3"/>
                    </a:lnTo>
                    <a:lnTo>
                      <a:pt x="97" y="2"/>
                    </a:lnTo>
                    <a:lnTo>
                      <a:pt x="99" y="2"/>
                    </a:lnTo>
                    <a:lnTo>
                      <a:pt x="101" y="1"/>
                    </a:lnTo>
                    <a:lnTo>
                      <a:pt x="103" y="1"/>
                    </a:lnTo>
                    <a:lnTo>
                      <a:pt x="106" y="0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0" name="Freeform 650"/>
              <p:cNvSpPr>
                <a:spLocks/>
              </p:cNvSpPr>
              <p:nvPr/>
            </p:nvSpPr>
            <p:spPr bwMode="auto">
              <a:xfrm>
                <a:off x="7797576" y="2546492"/>
                <a:ext cx="143267" cy="1098076"/>
              </a:xfrm>
              <a:custGeom>
                <a:avLst/>
                <a:gdLst>
                  <a:gd name="T0" fmla="*/ 0 w 105"/>
                  <a:gd name="T1" fmla="*/ 814 h 814"/>
                  <a:gd name="T2" fmla="*/ 2 w 105"/>
                  <a:gd name="T3" fmla="*/ 814 h 814"/>
                  <a:gd name="T4" fmla="*/ 4 w 105"/>
                  <a:gd name="T5" fmla="*/ 813 h 814"/>
                  <a:gd name="T6" fmla="*/ 6 w 105"/>
                  <a:gd name="T7" fmla="*/ 813 h 814"/>
                  <a:gd name="T8" fmla="*/ 8 w 105"/>
                  <a:gd name="T9" fmla="*/ 812 h 814"/>
                  <a:gd name="T10" fmla="*/ 10 w 105"/>
                  <a:gd name="T11" fmla="*/ 811 h 814"/>
                  <a:gd name="T12" fmla="*/ 13 w 105"/>
                  <a:gd name="T13" fmla="*/ 811 h 814"/>
                  <a:gd name="T14" fmla="*/ 15 w 105"/>
                  <a:gd name="T15" fmla="*/ 810 h 814"/>
                  <a:gd name="T16" fmla="*/ 17 w 105"/>
                  <a:gd name="T17" fmla="*/ 810 h 814"/>
                  <a:gd name="T18" fmla="*/ 19 w 105"/>
                  <a:gd name="T19" fmla="*/ 809 h 814"/>
                  <a:gd name="T20" fmla="*/ 21 w 105"/>
                  <a:gd name="T21" fmla="*/ 809 h 814"/>
                  <a:gd name="T22" fmla="*/ 23 w 105"/>
                  <a:gd name="T23" fmla="*/ 808 h 814"/>
                  <a:gd name="T24" fmla="*/ 25 w 105"/>
                  <a:gd name="T25" fmla="*/ 808 h 814"/>
                  <a:gd name="T26" fmla="*/ 27 w 105"/>
                  <a:gd name="T27" fmla="*/ 807 h 814"/>
                  <a:gd name="T28" fmla="*/ 29 w 105"/>
                  <a:gd name="T29" fmla="*/ 806 h 814"/>
                  <a:gd name="T30" fmla="*/ 32 w 105"/>
                  <a:gd name="T31" fmla="*/ 806 h 814"/>
                  <a:gd name="T32" fmla="*/ 34 w 105"/>
                  <a:gd name="T33" fmla="*/ 805 h 814"/>
                  <a:gd name="T34" fmla="*/ 36 w 105"/>
                  <a:gd name="T35" fmla="*/ 805 h 814"/>
                  <a:gd name="T36" fmla="*/ 38 w 105"/>
                  <a:gd name="T37" fmla="*/ 804 h 814"/>
                  <a:gd name="T38" fmla="*/ 40 w 105"/>
                  <a:gd name="T39" fmla="*/ 804 h 814"/>
                  <a:gd name="T40" fmla="*/ 42 w 105"/>
                  <a:gd name="T41" fmla="*/ 803 h 814"/>
                  <a:gd name="T42" fmla="*/ 45 w 105"/>
                  <a:gd name="T43" fmla="*/ 802 h 814"/>
                  <a:gd name="T44" fmla="*/ 47 w 105"/>
                  <a:gd name="T45" fmla="*/ 802 h 814"/>
                  <a:gd name="T46" fmla="*/ 49 w 105"/>
                  <a:gd name="T47" fmla="*/ 801 h 814"/>
                  <a:gd name="T48" fmla="*/ 51 w 105"/>
                  <a:gd name="T49" fmla="*/ 801 h 814"/>
                  <a:gd name="T50" fmla="*/ 53 w 105"/>
                  <a:gd name="T51" fmla="*/ 800 h 814"/>
                  <a:gd name="T52" fmla="*/ 55 w 105"/>
                  <a:gd name="T53" fmla="*/ 799 h 814"/>
                  <a:gd name="T54" fmla="*/ 58 w 105"/>
                  <a:gd name="T55" fmla="*/ 799 h 814"/>
                  <a:gd name="T56" fmla="*/ 59 w 105"/>
                  <a:gd name="T57" fmla="*/ 799 h 814"/>
                  <a:gd name="T58" fmla="*/ 62 w 105"/>
                  <a:gd name="T59" fmla="*/ 798 h 814"/>
                  <a:gd name="T60" fmla="*/ 64 w 105"/>
                  <a:gd name="T61" fmla="*/ 797 h 814"/>
                  <a:gd name="T62" fmla="*/ 66 w 105"/>
                  <a:gd name="T63" fmla="*/ 797 h 814"/>
                  <a:gd name="T64" fmla="*/ 68 w 105"/>
                  <a:gd name="T65" fmla="*/ 796 h 814"/>
                  <a:gd name="T66" fmla="*/ 70 w 105"/>
                  <a:gd name="T67" fmla="*/ 795 h 814"/>
                  <a:gd name="T68" fmla="*/ 72 w 105"/>
                  <a:gd name="T69" fmla="*/ 795 h 814"/>
                  <a:gd name="T70" fmla="*/ 75 w 105"/>
                  <a:gd name="T71" fmla="*/ 8 h 814"/>
                  <a:gd name="T72" fmla="*/ 77 w 105"/>
                  <a:gd name="T73" fmla="*/ 8 h 814"/>
                  <a:gd name="T74" fmla="*/ 79 w 105"/>
                  <a:gd name="T75" fmla="*/ 7 h 814"/>
                  <a:gd name="T76" fmla="*/ 81 w 105"/>
                  <a:gd name="T77" fmla="*/ 7 h 814"/>
                  <a:gd name="T78" fmla="*/ 83 w 105"/>
                  <a:gd name="T79" fmla="*/ 6 h 814"/>
                  <a:gd name="T80" fmla="*/ 85 w 105"/>
                  <a:gd name="T81" fmla="*/ 5 h 814"/>
                  <a:gd name="T82" fmla="*/ 88 w 105"/>
                  <a:gd name="T83" fmla="*/ 5 h 814"/>
                  <a:gd name="T84" fmla="*/ 90 w 105"/>
                  <a:gd name="T85" fmla="*/ 4 h 814"/>
                  <a:gd name="T86" fmla="*/ 92 w 105"/>
                  <a:gd name="T87" fmla="*/ 4 h 814"/>
                  <a:gd name="T88" fmla="*/ 94 w 105"/>
                  <a:gd name="T89" fmla="*/ 3 h 814"/>
                  <a:gd name="T90" fmla="*/ 96 w 105"/>
                  <a:gd name="T91" fmla="*/ 3 h 814"/>
                  <a:gd name="T92" fmla="*/ 98 w 105"/>
                  <a:gd name="T93" fmla="*/ 2 h 814"/>
                  <a:gd name="T94" fmla="*/ 100 w 105"/>
                  <a:gd name="T95" fmla="*/ 2 h 814"/>
                  <a:gd name="T96" fmla="*/ 102 w 105"/>
                  <a:gd name="T97" fmla="*/ 1 h 814"/>
                  <a:gd name="T98" fmla="*/ 105 w 105"/>
                  <a:gd name="T99" fmla="*/ 0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814">
                    <a:moveTo>
                      <a:pt x="0" y="814"/>
                    </a:moveTo>
                    <a:lnTo>
                      <a:pt x="2" y="814"/>
                    </a:lnTo>
                    <a:lnTo>
                      <a:pt x="4" y="813"/>
                    </a:lnTo>
                    <a:lnTo>
                      <a:pt x="6" y="813"/>
                    </a:lnTo>
                    <a:lnTo>
                      <a:pt x="8" y="812"/>
                    </a:lnTo>
                    <a:lnTo>
                      <a:pt x="10" y="811"/>
                    </a:lnTo>
                    <a:lnTo>
                      <a:pt x="13" y="811"/>
                    </a:lnTo>
                    <a:lnTo>
                      <a:pt x="15" y="810"/>
                    </a:lnTo>
                    <a:lnTo>
                      <a:pt x="17" y="810"/>
                    </a:lnTo>
                    <a:lnTo>
                      <a:pt x="19" y="809"/>
                    </a:lnTo>
                    <a:lnTo>
                      <a:pt x="21" y="809"/>
                    </a:lnTo>
                    <a:lnTo>
                      <a:pt x="23" y="808"/>
                    </a:lnTo>
                    <a:lnTo>
                      <a:pt x="25" y="808"/>
                    </a:lnTo>
                    <a:lnTo>
                      <a:pt x="27" y="807"/>
                    </a:lnTo>
                    <a:lnTo>
                      <a:pt x="29" y="806"/>
                    </a:lnTo>
                    <a:lnTo>
                      <a:pt x="32" y="806"/>
                    </a:lnTo>
                    <a:lnTo>
                      <a:pt x="34" y="805"/>
                    </a:lnTo>
                    <a:lnTo>
                      <a:pt x="36" y="805"/>
                    </a:lnTo>
                    <a:lnTo>
                      <a:pt x="38" y="804"/>
                    </a:lnTo>
                    <a:lnTo>
                      <a:pt x="40" y="804"/>
                    </a:lnTo>
                    <a:lnTo>
                      <a:pt x="42" y="803"/>
                    </a:lnTo>
                    <a:lnTo>
                      <a:pt x="45" y="802"/>
                    </a:lnTo>
                    <a:lnTo>
                      <a:pt x="47" y="802"/>
                    </a:lnTo>
                    <a:lnTo>
                      <a:pt x="49" y="801"/>
                    </a:lnTo>
                    <a:lnTo>
                      <a:pt x="51" y="801"/>
                    </a:lnTo>
                    <a:lnTo>
                      <a:pt x="53" y="800"/>
                    </a:lnTo>
                    <a:lnTo>
                      <a:pt x="55" y="799"/>
                    </a:lnTo>
                    <a:lnTo>
                      <a:pt x="58" y="799"/>
                    </a:lnTo>
                    <a:lnTo>
                      <a:pt x="59" y="799"/>
                    </a:lnTo>
                    <a:lnTo>
                      <a:pt x="62" y="798"/>
                    </a:lnTo>
                    <a:lnTo>
                      <a:pt x="64" y="797"/>
                    </a:lnTo>
                    <a:lnTo>
                      <a:pt x="66" y="797"/>
                    </a:lnTo>
                    <a:lnTo>
                      <a:pt x="68" y="796"/>
                    </a:lnTo>
                    <a:lnTo>
                      <a:pt x="70" y="795"/>
                    </a:lnTo>
                    <a:lnTo>
                      <a:pt x="72" y="795"/>
                    </a:lnTo>
                    <a:lnTo>
                      <a:pt x="75" y="8"/>
                    </a:lnTo>
                    <a:lnTo>
                      <a:pt x="77" y="8"/>
                    </a:lnTo>
                    <a:lnTo>
                      <a:pt x="79" y="7"/>
                    </a:lnTo>
                    <a:lnTo>
                      <a:pt x="81" y="7"/>
                    </a:lnTo>
                    <a:lnTo>
                      <a:pt x="83" y="6"/>
                    </a:lnTo>
                    <a:lnTo>
                      <a:pt x="85" y="5"/>
                    </a:lnTo>
                    <a:lnTo>
                      <a:pt x="88" y="5"/>
                    </a:lnTo>
                    <a:lnTo>
                      <a:pt x="90" y="4"/>
                    </a:lnTo>
                    <a:lnTo>
                      <a:pt x="92" y="4"/>
                    </a:lnTo>
                    <a:lnTo>
                      <a:pt x="94" y="3"/>
                    </a:lnTo>
                    <a:lnTo>
                      <a:pt x="96" y="3"/>
                    </a:lnTo>
                    <a:lnTo>
                      <a:pt x="98" y="2"/>
                    </a:lnTo>
                    <a:lnTo>
                      <a:pt x="100" y="2"/>
                    </a:lnTo>
                    <a:lnTo>
                      <a:pt x="102" y="1"/>
                    </a:lnTo>
                    <a:lnTo>
                      <a:pt x="105" y="0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1" name="Freeform 651"/>
              <p:cNvSpPr>
                <a:spLocks/>
              </p:cNvSpPr>
              <p:nvPr/>
            </p:nvSpPr>
            <p:spPr bwMode="auto">
              <a:xfrm>
                <a:off x="7940843" y="2522210"/>
                <a:ext cx="143267" cy="1060304"/>
              </a:xfrm>
              <a:custGeom>
                <a:avLst/>
                <a:gdLst>
                  <a:gd name="T0" fmla="*/ 0 w 105"/>
                  <a:gd name="T1" fmla="*/ 18 h 786"/>
                  <a:gd name="T2" fmla="*/ 2 w 105"/>
                  <a:gd name="T3" fmla="*/ 18 h 786"/>
                  <a:gd name="T4" fmla="*/ 4 w 105"/>
                  <a:gd name="T5" fmla="*/ 17 h 786"/>
                  <a:gd name="T6" fmla="*/ 6 w 105"/>
                  <a:gd name="T7" fmla="*/ 16 h 786"/>
                  <a:gd name="T8" fmla="*/ 8 w 105"/>
                  <a:gd name="T9" fmla="*/ 16 h 786"/>
                  <a:gd name="T10" fmla="*/ 10 w 105"/>
                  <a:gd name="T11" fmla="*/ 15 h 786"/>
                  <a:gd name="T12" fmla="*/ 13 w 105"/>
                  <a:gd name="T13" fmla="*/ 15 h 786"/>
                  <a:gd name="T14" fmla="*/ 15 w 105"/>
                  <a:gd name="T15" fmla="*/ 15 h 786"/>
                  <a:gd name="T16" fmla="*/ 17 w 105"/>
                  <a:gd name="T17" fmla="*/ 14 h 786"/>
                  <a:gd name="T18" fmla="*/ 19 w 105"/>
                  <a:gd name="T19" fmla="*/ 13 h 786"/>
                  <a:gd name="T20" fmla="*/ 21 w 105"/>
                  <a:gd name="T21" fmla="*/ 13 h 786"/>
                  <a:gd name="T22" fmla="*/ 23 w 105"/>
                  <a:gd name="T23" fmla="*/ 12 h 786"/>
                  <a:gd name="T24" fmla="*/ 25 w 105"/>
                  <a:gd name="T25" fmla="*/ 11 h 786"/>
                  <a:gd name="T26" fmla="*/ 27 w 105"/>
                  <a:gd name="T27" fmla="*/ 11 h 786"/>
                  <a:gd name="T28" fmla="*/ 30 w 105"/>
                  <a:gd name="T29" fmla="*/ 10 h 786"/>
                  <a:gd name="T30" fmla="*/ 32 w 105"/>
                  <a:gd name="T31" fmla="*/ 10 h 786"/>
                  <a:gd name="T32" fmla="*/ 34 w 105"/>
                  <a:gd name="T33" fmla="*/ 9 h 786"/>
                  <a:gd name="T34" fmla="*/ 36 w 105"/>
                  <a:gd name="T35" fmla="*/ 9 h 786"/>
                  <a:gd name="T36" fmla="*/ 38 w 105"/>
                  <a:gd name="T37" fmla="*/ 8 h 786"/>
                  <a:gd name="T38" fmla="*/ 40 w 105"/>
                  <a:gd name="T39" fmla="*/ 7 h 786"/>
                  <a:gd name="T40" fmla="*/ 43 w 105"/>
                  <a:gd name="T41" fmla="*/ 7 h 786"/>
                  <a:gd name="T42" fmla="*/ 45 w 105"/>
                  <a:gd name="T43" fmla="*/ 6 h 786"/>
                  <a:gd name="T44" fmla="*/ 47 w 105"/>
                  <a:gd name="T45" fmla="*/ 6 h 786"/>
                  <a:gd name="T46" fmla="*/ 49 w 105"/>
                  <a:gd name="T47" fmla="*/ 5 h 786"/>
                  <a:gd name="T48" fmla="*/ 51 w 105"/>
                  <a:gd name="T49" fmla="*/ 5 h 786"/>
                  <a:gd name="T50" fmla="*/ 53 w 105"/>
                  <a:gd name="T51" fmla="*/ 4 h 786"/>
                  <a:gd name="T52" fmla="*/ 56 w 105"/>
                  <a:gd name="T53" fmla="*/ 4 h 786"/>
                  <a:gd name="T54" fmla="*/ 57 w 105"/>
                  <a:gd name="T55" fmla="*/ 3 h 786"/>
                  <a:gd name="T56" fmla="*/ 60 w 105"/>
                  <a:gd name="T57" fmla="*/ 2 h 786"/>
                  <a:gd name="T58" fmla="*/ 62 w 105"/>
                  <a:gd name="T59" fmla="*/ 2 h 786"/>
                  <a:gd name="T60" fmla="*/ 64 w 105"/>
                  <a:gd name="T61" fmla="*/ 1 h 786"/>
                  <a:gd name="T62" fmla="*/ 66 w 105"/>
                  <a:gd name="T63" fmla="*/ 0 h 786"/>
                  <a:gd name="T64" fmla="*/ 68 w 105"/>
                  <a:gd name="T65" fmla="*/ 786 h 786"/>
                  <a:gd name="T66" fmla="*/ 70 w 105"/>
                  <a:gd name="T67" fmla="*/ 785 h 786"/>
                  <a:gd name="T68" fmla="*/ 73 w 105"/>
                  <a:gd name="T69" fmla="*/ 785 h 786"/>
                  <a:gd name="T70" fmla="*/ 75 w 105"/>
                  <a:gd name="T71" fmla="*/ 785 h 786"/>
                  <a:gd name="T72" fmla="*/ 77 w 105"/>
                  <a:gd name="T73" fmla="*/ 784 h 786"/>
                  <a:gd name="T74" fmla="*/ 79 w 105"/>
                  <a:gd name="T75" fmla="*/ 783 h 786"/>
                  <a:gd name="T76" fmla="*/ 81 w 105"/>
                  <a:gd name="T77" fmla="*/ 783 h 786"/>
                  <a:gd name="T78" fmla="*/ 83 w 105"/>
                  <a:gd name="T79" fmla="*/ 782 h 786"/>
                  <a:gd name="T80" fmla="*/ 86 w 105"/>
                  <a:gd name="T81" fmla="*/ 781 h 786"/>
                  <a:gd name="T82" fmla="*/ 88 w 105"/>
                  <a:gd name="T83" fmla="*/ 781 h 786"/>
                  <a:gd name="T84" fmla="*/ 90 w 105"/>
                  <a:gd name="T85" fmla="*/ 780 h 786"/>
                  <a:gd name="T86" fmla="*/ 92 w 105"/>
                  <a:gd name="T87" fmla="*/ 780 h 786"/>
                  <a:gd name="T88" fmla="*/ 94 w 105"/>
                  <a:gd name="T89" fmla="*/ 779 h 786"/>
                  <a:gd name="T90" fmla="*/ 96 w 105"/>
                  <a:gd name="T91" fmla="*/ 779 h 786"/>
                  <a:gd name="T92" fmla="*/ 98 w 105"/>
                  <a:gd name="T93" fmla="*/ 778 h 786"/>
                  <a:gd name="T94" fmla="*/ 100 w 105"/>
                  <a:gd name="T95" fmla="*/ 778 h 786"/>
                  <a:gd name="T96" fmla="*/ 103 w 105"/>
                  <a:gd name="T97" fmla="*/ 777 h 786"/>
                  <a:gd name="T98" fmla="*/ 105 w 105"/>
                  <a:gd name="T99" fmla="*/ 776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786">
                    <a:moveTo>
                      <a:pt x="0" y="18"/>
                    </a:moveTo>
                    <a:lnTo>
                      <a:pt x="2" y="18"/>
                    </a:lnTo>
                    <a:lnTo>
                      <a:pt x="4" y="17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10" y="15"/>
                    </a:lnTo>
                    <a:lnTo>
                      <a:pt x="13" y="15"/>
                    </a:lnTo>
                    <a:lnTo>
                      <a:pt x="15" y="15"/>
                    </a:lnTo>
                    <a:lnTo>
                      <a:pt x="17" y="14"/>
                    </a:lnTo>
                    <a:lnTo>
                      <a:pt x="19" y="13"/>
                    </a:lnTo>
                    <a:lnTo>
                      <a:pt x="21" y="13"/>
                    </a:lnTo>
                    <a:lnTo>
                      <a:pt x="23" y="12"/>
                    </a:lnTo>
                    <a:lnTo>
                      <a:pt x="25" y="11"/>
                    </a:lnTo>
                    <a:lnTo>
                      <a:pt x="27" y="11"/>
                    </a:lnTo>
                    <a:lnTo>
                      <a:pt x="30" y="10"/>
                    </a:lnTo>
                    <a:lnTo>
                      <a:pt x="32" y="10"/>
                    </a:lnTo>
                    <a:lnTo>
                      <a:pt x="34" y="9"/>
                    </a:lnTo>
                    <a:lnTo>
                      <a:pt x="36" y="9"/>
                    </a:lnTo>
                    <a:lnTo>
                      <a:pt x="38" y="8"/>
                    </a:lnTo>
                    <a:lnTo>
                      <a:pt x="40" y="7"/>
                    </a:lnTo>
                    <a:lnTo>
                      <a:pt x="43" y="7"/>
                    </a:lnTo>
                    <a:lnTo>
                      <a:pt x="45" y="6"/>
                    </a:lnTo>
                    <a:lnTo>
                      <a:pt x="47" y="6"/>
                    </a:lnTo>
                    <a:lnTo>
                      <a:pt x="49" y="5"/>
                    </a:lnTo>
                    <a:lnTo>
                      <a:pt x="51" y="5"/>
                    </a:lnTo>
                    <a:lnTo>
                      <a:pt x="53" y="4"/>
                    </a:lnTo>
                    <a:lnTo>
                      <a:pt x="56" y="4"/>
                    </a:lnTo>
                    <a:lnTo>
                      <a:pt x="57" y="3"/>
                    </a:lnTo>
                    <a:lnTo>
                      <a:pt x="60" y="2"/>
                    </a:lnTo>
                    <a:lnTo>
                      <a:pt x="62" y="2"/>
                    </a:lnTo>
                    <a:lnTo>
                      <a:pt x="64" y="1"/>
                    </a:lnTo>
                    <a:lnTo>
                      <a:pt x="66" y="0"/>
                    </a:lnTo>
                    <a:lnTo>
                      <a:pt x="68" y="786"/>
                    </a:lnTo>
                    <a:lnTo>
                      <a:pt x="70" y="785"/>
                    </a:lnTo>
                    <a:lnTo>
                      <a:pt x="73" y="785"/>
                    </a:lnTo>
                    <a:lnTo>
                      <a:pt x="75" y="785"/>
                    </a:lnTo>
                    <a:lnTo>
                      <a:pt x="77" y="784"/>
                    </a:lnTo>
                    <a:lnTo>
                      <a:pt x="79" y="783"/>
                    </a:lnTo>
                    <a:lnTo>
                      <a:pt x="81" y="783"/>
                    </a:lnTo>
                    <a:lnTo>
                      <a:pt x="83" y="782"/>
                    </a:lnTo>
                    <a:lnTo>
                      <a:pt x="86" y="781"/>
                    </a:lnTo>
                    <a:lnTo>
                      <a:pt x="88" y="781"/>
                    </a:lnTo>
                    <a:lnTo>
                      <a:pt x="90" y="780"/>
                    </a:lnTo>
                    <a:lnTo>
                      <a:pt x="92" y="780"/>
                    </a:lnTo>
                    <a:lnTo>
                      <a:pt x="94" y="779"/>
                    </a:lnTo>
                    <a:lnTo>
                      <a:pt x="96" y="779"/>
                    </a:lnTo>
                    <a:lnTo>
                      <a:pt x="98" y="778"/>
                    </a:lnTo>
                    <a:lnTo>
                      <a:pt x="100" y="778"/>
                    </a:lnTo>
                    <a:lnTo>
                      <a:pt x="103" y="777"/>
                    </a:lnTo>
                    <a:lnTo>
                      <a:pt x="105" y="776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2" name="Freeform 652"/>
              <p:cNvSpPr>
                <a:spLocks/>
              </p:cNvSpPr>
              <p:nvPr/>
            </p:nvSpPr>
            <p:spPr bwMode="auto">
              <a:xfrm>
                <a:off x="8084110" y="3531253"/>
                <a:ext cx="143267" cy="37772"/>
              </a:xfrm>
              <a:custGeom>
                <a:avLst/>
                <a:gdLst>
                  <a:gd name="T0" fmla="*/ 0 w 105"/>
                  <a:gd name="T1" fmla="*/ 28 h 28"/>
                  <a:gd name="T2" fmla="*/ 2 w 105"/>
                  <a:gd name="T3" fmla="*/ 28 h 28"/>
                  <a:gd name="T4" fmla="*/ 4 w 105"/>
                  <a:gd name="T5" fmla="*/ 27 h 28"/>
                  <a:gd name="T6" fmla="*/ 6 w 105"/>
                  <a:gd name="T7" fmla="*/ 27 h 28"/>
                  <a:gd name="T8" fmla="*/ 8 w 105"/>
                  <a:gd name="T9" fmla="*/ 26 h 28"/>
                  <a:gd name="T10" fmla="*/ 11 w 105"/>
                  <a:gd name="T11" fmla="*/ 26 h 28"/>
                  <a:gd name="T12" fmla="*/ 13 w 105"/>
                  <a:gd name="T13" fmla="*/ 25 h 28"/>
                  <a:gd name="T14" fmla="*/ 15 w 105"/>
                  <a:gd name="T15" fmla="*/ 24 h 28"/>
                  <a:gd name="T16" fmla="*/ 17 w 105"/>
                  <a:gd name="T17" fmla="*/ 24 h 28"/>
                  <a:gd name="T18" fmla="*/ 19 w 105"/>
                  <a:gd name="T19" fmla="*/ 23 h 28"/>
                  <a:gd name="T20" fmla="*/ 21 w 105"/>
                  <a:gd name="T21" fmla="*/ 23 h 28"/>
                  <a:gd name="T22" fmla="*/ 23 w 105"/>
                  <a:gd name="T23" fmla="*/ 22 h 28"/>
                  <a:gd name="T24" fmla="*/ 25 w 105"/>
                  <a:gd name="T25" fmla="*/ 22 h 28"/>
                  <a:gd name="T26" fmla="*/ 28 w 105"/>
                  <a:gd name="T27" fmla="*/ 21 h 28"/>
                  <a:gd name="T28" fmla="*/ 30 w 105"/>
                  <a:gd name="T29" fmla="*/ 21 h 28"/>
                  <a:gd name="T30" fmla="*/ 32 w 105"/>
                  <a:gd name="T31" fmla="*/ 20 h 28"/>
                  <a:gd name="T32" fmla="*/ 34 w 105"/>
                  <a:gd name="T33" fmla="*/ 19 h 28"/>
                  <a:gd name="T34" fmla="*/ 36 w 105"/>
                  <a:gd name="T35" fmla="*/ 19 h 28"/>
                  <a:gd name="T36" fmla="*/ 38 w 105"/>
                  <a:gd name="T37" fmla="*/ 18 h 28"/>
                  <a:gd name="T38" fmla="*/ 41 w 105"/>
                  <a:gd name="T39" fmla="*/ 17 h 28"/>
                  <a:gd name="T40" fmla="*/ 43 w 105"/>
                  <a:gd name="T41" fmla="*/ 17 h 28"/>
                  <a:gd name="T42" fmla="*/ 45 w 105"/>
                  <a:gd name="T43" fmla="*/ 16 h 28"/>
                  <a:gd name="T44" fmla="*/ 47 w 105"/>
                  <a:gd name="T45" fmla="*/ 16 h 28"/>
                  <a:gd name="T46" fmla="*/ 49 w 105"/>
                  <a:gd name="T47" fmla="*/ 15 h 28"/>
                  <a:gd name="T48" fmla="*/ 51 w 105"/>
                  <a:gd name="T49" fmla="*/ 15 h 28"/>
                  <a:gd name="T50" fmla="*/ 54 w 105"/>
                  <a:gd name="T51" fmla="*/ 14 h 28"/>
                  <a:gd name="T52" fmla="*/ 55 w 105"/>
                  <a:gd name="T53" fmla="*/ 14 h 28"/>
                  <a:gd name="T54" fmla="*/ 58 w 105"/>
                  <a:gd name="T55" fmla="*/ 13 h 28"/>
                  <a:gd name="T56" fmla="*/ 60 w 105"/>
                  <a:gd name="T57" fmla="*/ 12 h 28"/>
                  <a:gd name="T58" fmla="*/ 62 w 105"/>
                  <a:gd name="T59" fmla="*/ 12 h 28"/>
                  <a:gd name="T60" fmla="*/ 64 w 105"/>
                  <a:gd name="T61" fmla="*/ 11 h 28"/>
                  <a:gd name="T62" fmla="*/ 66 w 105"/>
                  <a:gd name="T63" fmla="*/ 11 h 28"/>
                  <a:gd name="T64" fmla="*/ 68 w 105"/>
                  <a:gd name="T65" fmla="*/ 10 h 28"/>
                  <a:gd name="T66" fmla="*/ 71 w 105"/>
                  <a:gd name="T67" fmla="*/ 10 h 28"/>
                  <a:gd name="T68" fmla="*/ 73 w 105"/>
                  <a:gd name="T69" fmla="*/ 9 h 28"/>
                  <a:gd name="T70" fmla="*/ 75 w 105"/>
                  <a:gd name="T71" fmla="*/ 9 h 28"/>
                  <a:gd name="T72" fmla="*/ 77 w 105"/>
                  <a:gd name="T73" fmla="*/ 8 h 28"/>
                  <a:gd name="T74" fmla="*/ 79 w 105"/>
                  <a:gd name="T75" fmla="*/ 7 h 28"/>
                  <a:gd name="T76" fmla="*/ 81 w 105"/>
                  <a:gd name="T77" fmla="*/ 7 h 28"/>
                  <a:gd name="T78" fmla="*/ 84 w 105"/>
                  <a:gd name="T79" fmla="*/ 6 h 28"/>
                  <a:gd name="T80" fmla="*/ 86 w 105"/>
                  <a:gd name="T81" fmla="*/ 6 h 28"/>
                  <a:gd name="T82" fmla="*/ 88 w 105"/>
                  <a:gd name="T83" fmla="*/ 5 h 28"/>
                  <a:gd name="T84" fmla="*/ 90 w 105"/>
                  <a:gd name="T85" fmla="*/ 5 h 28"/>
                  <a:gd name="T86" fmla="*/ 92 w 105"/>
                  <a:gd name="T87" fmla="*/ 4 h 28"/>
                  <a:gd name="T88" fmla="*/ 94 w 105"/>
                  <a:gd name="T89" fmla="*/ 3 h 28"/>
                  <a:gd name="T90" fmla="*/ 96 w 105"/>
                  <a:gd name="T91" fmla="*/ 3 h 28"/>
                  <a:gd name="T92" fmla="*/ 98 w 105"/>
                  <a:gd name="T93" fmla="*/ 2 h 28"/>
                  <a:gd name="T94" fmla="*/ 101 w 105"/>
                  <a:gd name="T95" fmla="*/ 1 h 28"/>
                  <a:gd name="T96" fmla="*/ 103 w 105"/>
                  <a:gd name="T97" fmla="*/ 1 h 28"/>
                  <a:gd name="T98" fmla="*/ 105 w 105"/>
                  <a:gd name="T9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28">
                    <a:moveTo>
                      <a:pt x="0" y="28"/>
                    </a:moveTo>
                    <a:lnTo>
                      <a:pt x="2" y="28"/>
                    </a:lnTo>
                    <a:lnTo>
                      <a:pt x="4" y="27"/>
                    </a:lnTo>
                    <a:lnTo>
                      <a:pt x="6" y="27"/>
                    </a:lnTo>
                    <a:lnTo>
                      <a:pt x="8" y="26"/>
                    </a:lnTo>
                    <a:lnTo>
                      <a:pt x="11" y="26"/>
                    </a:lnTo>
                    <a:lnTo>
                      <a:pt x="13" y="25"/>
                    </a:lnTo>
                    <a:lnTo>
                      <a:pt x="15" y="24"/>
                    </a:lnTo>
                    <a:lnTo>
                      <a:pt x="17" y="24"/>
                    </a:lnTo>
                    <a:lnTo>
                      <a:pt x="19" y="23"/>
                    </a:lnTo>
                    <a:lnTo>
                      <a:pt x="21" y="23"/>
                    </a:lnTo>
                    <a:lnTo>
                      <a:pt x="23" y="22"/>
                    </a:lnTo>
                    <a:lnTo>
                      <a:pt x="25" y="22"/>
                    </a:lnTo>
                    <a:lnTo>
                      <a:pt x="28" y="21"/>
                    </a:lnTo>
                    <a:lnTo>
                      <a:pt x="30" y="21"/>
                    </a:lnTo>
                    <a:lnTo>
                      <a:pt x="32" y="20"/>
                    </a:lnTo>
                    <a:lnTo>
                      <a:pt x="34" y="19"/>
                    </a:lnTo>
                    <a:lnTo>
                      <a:pt x="36" y="19"/>
                    </a:lnTo>
                    <a:lnTo>
                      <a:pt x="38" y="18"/>
                    </a:lnTo>
                    <a:lnTo>
                      <a:pt x="41" y="17"/>
                    </a:lnTo>
                    <a:lnTo>
                      <a:pt x="43" y="17"/>
                    </a:lnTo>
                    <a:lnTo>
                      <a:pt x="45" y="16"/>
                    </a:lnTo>
                    <a:lnTo>
                      <a:pt x="47" y="16"/>
                    </a:lnTo>
                    <a:lnTo>
                      <a:pt x="49" y="15"/>
                    </a:lnTo>
                    <a:lnTo>
                      <a:pt x="51" y="15"/>
                    </a:lnTo>
                    <a:lnTo>
                      <a:pt x="54" y="14"/>
                    </a:lnTo>
                    <a:lnTo>
                      <a:pt x="55" y="14"/>
                    </a:lnTo>
                    <a:lnTo>
                      <a:pt x="58" y="13"/>
                    </a:lnTo>
                    <a:lnTo>
                      <a:pt x="60" y="12"/>
                    </a:lnTo>
                    <a:lnTo>
                      <a:pt x="62" y="12"/>
                    </a:lnTo>
                    <a:lnTo>
                      <a:pt x="64" y="11"/>
                    </a:lnTo>
                    <a:lnTo>
                      <a:pt x="66" y="11"/>
                    </a:lnTo>
                    <a:lnTo>
                      <a:pt x="68" y="10"/>
                    </a:lnTo>
                    <a:lnTo>
                      <a:pt x="71" y="10"/>
                    </a:lnTo>
                    <a:lnTo>
                      <a:pt x="73" y="9"/>
                    </a:lnTo>
                    <a:lnTo>
                      <a:pt x="75" y="9"/>
                    </a:lnTo>
                    <a:lnTo>
                      <a:pt x="77" y="8"/>
                    </a:lnTo>
                    <a:lnTo>
                      <a:pt x="79" y="7"/>
                    </a:lnTo>
                    <a:lnTo>
                      <a:pt x="81" y="7"/>
                    </a:lnTo>
                    <a:lnTo>
                      <a:pt x="84" y="6"/>
                    </a:lnTo>
                    <a:lnTo>
                      <a:pt x="86" y="6"/>
                    </a:lnTo>
                    <a:lnTo>
                      <a:pt x="88" y="5"/>
                    </a:lnTo>
                    <a:lnTo>
                      <a:pt x="90" y="5"/>
                    </a:lnTo>
                    <a:lnTo>
                      <a:pt x="92" y="4"/>
                    </a:lnTo>
                    <a:lnTo>
                      <a:pt x="94" y="3"/>
                    </a:lnTo>
                    <a:lnTo>
                      <a:pt x="96" y="3"/>
                    </a:lnTo>
                    <a:lnTo>
                      <a:pt x="98" y="2"/>
                    </a:lnTo>
                    <a:lnTo>
                      <a:pt x="101" y="1"/>
                    </a:lnTo>
                    <a:lnTo>
                      <a:pt x="103" y="1"/>
                    </a:lnTo>
                    <a:lnTo>
                      <a:pt x="105" y="0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3" name="Freeform 653"/>
              <p:cNvSpPr>
                <a:spLocks/>
              </p:cNvSpPr>
              <p:nvPr/>
            </p:nvSpPr>
            <p:spPr bwMode="auto">
              <a:xfrm>
                <a:off x="8227377" y="3494830"/>
                <a:ext cx="143267" cy="36423"/>
              </a:xfrm>
              <a:custGeom>
                <a:avLst/>
                <a:gdLst>
                  <a:gd name="T0" fmla="*/ 0 w 105"/>
                  <a:gd name="T1" fmla="*/ 27 h 27"/>
                  <a:gd name="T2" fmla="*/ 2 w 105"/>
                  <a:gd name="T3" fmla="*/ 27 h 27"/>
                  <a:gd name="T4" fmla="*/ 4 w 105"/>
                  <a:gd name="T5" fmla="*/ 26 h 27"/>
                  <a:gd name="T6" fmla="*/ 6 w 105"/>
                  <a:gd name="T7" fmla="*/ 26 h 27"/>
                  <a:gd name="T8" fmla="*/ 9 w 105"/>
                  <a:gd name="T9" fmla="*/ 25 h 27"/>
                  <a:gd name="T10" fmla="*/ 11 w 105"/>
                  <a:gd name="T11" fmla="*/ 25 h 27"/>
                  <a:gd name="T12" fmla="*/ 13 w 105"/>
                  <a:gd name="T13" fmla="*/ 24 h 27"/>
                  <a:gd name="T14" fmla="*/ 15 w 105"/>
                  <a:gd name="T15" fmla="*/ 23 h 27"/>
                  <a:gd name="T16" fmla="*/ 17 w 105"/>
                  <a:gd name="T17" fmla="*/ 23 h 27"/>
                  <a:gd name="T18" fmla="*/ 19 w 105"/>
                  <a:gd name="T19" fmla="*/ 22 h 27"/>
                  <a:gd name="T20" fmla="*/ 21 w 105"/>
                  <a:gd name="T21" fmla="*/ 22 h 27"/>
                  <a:gd name="T22" fmla="*/ 23 w 105"/>
                  <a:gd name="T23" fmla="*/ 21 h 27"/>
                  <a:gd name="T24" fmla="*/ 26 w 105"/>
                  <a:gd name="T25" fmla="*/ 21 h 27"/>
                  <a:gd name="T26" fmla="*/ 28 w 105"/>
                  <a:gd name="T27" fmla="*/ 20 h 27"/>
                  <a:gd name="T28" fmla="*/ 30 w 105"/>
                  <a:gd name="T29" fmla="*/ 20 h 27"/>
                  <a:gd name="T30" fmla="*/ 32 w 105"/>
                  <a:gd name="T31" fmla="*/ 19 h 27"/>
                  <a:gd name="T32" fmla="*/ 34 w 105"/>
                  <a:gd name="T33" fmla="*/ 18 h 27"/>
                  <a:gd name="T34" fmla="*/ 36 w 105"/>
                  <a:gd name="T35" fmla="*/ 18 h 27"/>
                  <a:gd name="T36" fmla="*/ 39 w 105"/>
                  <a:gd name="T37" fmla="*/ 17 h 27"/>
                  <a:gd name="T38" fmla="*/ 41 w 105"/>
                  <a:gd name="T39" fmla="*/ 17 h 27"/>
                  <a:gd name="T40" fmla="*/ 43 w 105"/>
                  <a:gd name="T41" fmla="*/ 16 h 27"/>
                  <a:gd name="T42" fmla="*/ 45 w 105"/>
                  <a:gd name="T43" fmla="*/ 16 h 27"/>
                  <a:gd name="T44" fmla="*/ 47 w 105"/>
                  <a:gd name="T45" fmla="*/ 15 h 27"/>
                  <a:gd name="T46" fmla="*/ 49 w 105"/>
                  <a:gd name="T47" fmla="*/ 14 h 27"/>
                  <a:gd name="T48" fmla="*/ 52 w 105"/>
                  <a:gd name="T49" fmla="*/ 14 h 27"/>
                  <a:gd name="T50" fmla="*/ 53 w 105"/>
                  <a:gd name="T51" fmla="*/ 13 h 27"/>
                  <a:gd name="T52" fmla="*/ 56 w 105"/>
                  <a:gd name="T53" fmla="*/ 13 h 27"/>
                  <a:gd name="T54" fmla="*/ 58 w 105"/>
                  <a:gd name="T55" fmla="*/ 12 h 27"/>
                  <a:gd name="T56" fmla="*/ 60 w 105"/>
                  <a:gd name="T57" fmla="*/ 11 h 27"/>
                  <a:gd name="T58" fmla="*/ 62 w 105"/>
                  <a:gd name="T59" fmla="*/ 11 h 27"/>
                  <a:gd name="T60" fmla="*/ 64 w 105"/>
                  <a:gd name="T61" fmla="*/ 10 h 27"/>
                  <a:gd name="T62" fmla="*/ 66 w 105"/>
                  <a:gd name="T63" fmla="*/ 10 h 27"/>
                  <a:gd name="T64" fmla="*/ 68 w 105"/>
                  <a:gd name="T65" fmla="*/ 9 h 27"/>
                  <a:gd name="T66" fmla="*/ 71 w 105"/>
                  <a:gd name="T67" fmla="*/ 9 h 27"/>
                  <a:gd name="T68" fmla="*/ 73 w 105"/>
                  <a:gd name="T69" fmla="*/ 8 h 27"/>
                  <a:gd name="T70" fmla="*/ 75 w 105"/>
                  <a:gd name="T71" fmla="*/ 7 h 27"/>
                  <a:gd name="T72" fmla="*/ 77 w 105"/>
                  <a:gd name="T73" fmla="*/ 7 h 27"/>
                  <a:gd name="T74" fmla="*/ 79 w 105"/>
                  <a:gd name="T75" fmla="*/ 6 h 27"/>
                  <a:gd name="T76" fmla="*/ 81 w 105"/>
                  <a:gd name="T77" fmla="*/ 6 h 27"/>
                  <a:gd name="T78" fmla="*/ 84 w 105"/>
                  <a:gd name="T79" fmla="*/ 5 h 27"/>
                  <a:gd name="T80" fmla="*/ 85 w 105"/>
                  <a:gd name="T81" fmla="*/ 5 h 27"/>
                  <a:gd name="T82" fmla="*/ 88 w 105"/>
                  <a:gd name="T83" fmla="*/ 4 h 27"/>
                  <a:gd name="T84" fmla="*/ 90 w 105"/>
                  <a:gd name="T85" fmla="*/ 4 h 27"/>
                  <a:gd name="T86" fmla="*/ 92 w 105"/>
                  <a:gd name="T87" fmla="*/ 3 h 27"/>
                  <a:gd name="T88" fmla="*/ 94 w 105"/>
                  <a:gd name="T89" fmla="*/ 2 h 27"/>
                  <a:gd name="T90" fmla="*/ 96 w 105"/>
                  <a:gd name="T91" fmla="*/ 2 h 27"/>
                  <a:gd name="T92" fmla="*/ 98 w 105"/>
                  <a:gd name="T93" fmla="*/ 1 h 27"/>
                  <a:gd name="T94" fmla="*/ 101 w 105"/>
                  <a:gd name="T95" fmla="*/ 1 h 27"/>
                  <a:gd name="T96" fmla="*/ 103 w 105"/>
                  <a:gd name="T97" fmla="*/ 0 h 27"/>
                  <a:gd name="T98" fmla="*/ 105 w 105"/>
                  <a:gd name="T9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27">
                    <a:moveTo>
                      <a:pt x="0" y="27"/>
                    </a:moveTo>
                    <a:lnTo>
                      <a:pt x="2" y="27"/>
                    </a:lnTo>
                    <a:lnTo>
                      <a:pt x="4" y="26"/>
                    </a:lnTo>
                    <a:lnTo>
                      <a:pt x="6" y="26"/>
                    </a:lnTo>
                    <a:lnTo>
                      <a:pt x="9" y="25"/>
                    </a:lnTo>
                    <a:lnTo>
                      <a:pt x="11" y="25"/>
                    </a:lnTo>
                    <a:lnTo>
                      <a:pt x="13" y="24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2"/>
                    </a:lnTo>
                    <a:lnTo>
                      <a:pt x="21" y="22"/>
                    </a:lnTo>
                    <a:lnTo>
                      <a:pt x="23" y="21"/>
                    </a:lnTo>
                    <a:lnTo>
                      <a:pt x="26" y="21"/>
                    </a:lnTo>
                    <a:lnTo>
                      <a:pt x="28" y="20"/>
                    </a:lnTo>
                    <a:lnTo>
                      <a:pt x="30" y="20"/>
                    </a:lnTo>
                    <a:lnTo>
                      <a:pt x="32" y="19"/>
                    </a:lnTo>
                    <a:lnTo>
                      <a:pt x="34" y="18"/>
                    </a:lnTo>
                    <a:lnTo>
                      <a:pt x="36" y="18"/>
                    </a:lnTo>
                    <a:lnTo>
                      <a:pt x="39" y="17"/>
                    </a:lnTo>
                    <a:lnTo>
                      <a:pt x="41" y="17"/>
                    </a:lnTo>
                    <a:lnTo>
                      <a:pt x="43" y="16"/>
                    </a:lnTo>
                    <a:lnTo>
                      <a:pt x="45" y="16"/>
                    </a:lnTo>
                    <a:lnTo>
                      <a:pt x="47" y="15"/>
                    </a:lnTo>
                    <a:lnTo>
                      <a:pt x="49" y="14"/>
                    </a:lnTo>
                    <a:lnTo>
                      <a:pt x="52" y="14"/>
                    </a:lnTo>
                    <a:lnTo>
                      <a:pt x="53" y="13"/>
                    </a:lnTo>
                    <a:lnTo>
                      <a:pt x="56" y="13"/>
                    </a:lnTo>
                    <a:lnTo>
                      <a:pt x="58" y="12"/>
                    </a:lnTo>
                    <a:lnTo>
                      <a:pt x="60" y="11"/>
                    </a:lnTo>
                    <a:lnTo>
                      <a:pt x="62" y="11"/>
                    </a:lnTo>
                    <a:lnTo>
                      <a:pt x="64" y="10"/>
                    </a:lnTo>
                    <a:lnTo>
                      <a:pt x="66" y="10"/>
                    </a:lnTo>
                    <a:lnTo>
                      <a:pt x="68" y="9"/>
                    </a:lnTo>
                    <a:lnTo>
                      <a:pt x="71" y="9"/>
                    </a:lnTo>
                    <a:lnTo>
                      <a:pt x="73" y="8"/>
                    </a:lnTo>
                    <a:lnTo>
                      <a:pt x="75" y="7"/>
                    </a:lnTo>
                    <a:lnTo>
                      <a:pt x="77" y="7"/>
                    </a:lnTo>
                    <a:lnTo>
                      <a:pt x="79" y="6"/>
                    </a:lnTo>
                    <a:lnTo>
                      <a:pt x="81" y="6"/>
                    </a:lnTo>
                    <a:lnTo>
                      <a:pt x="84" y="5"/>
                    </a:lnTo>
                    <a:lnTo>
                      <a:pt x="85" y="5"/>
                    </a:lnTo>
                    <a:lnTo>
                      <a:pt x="88" y="4"/>
                    </a:lnTo>
                    <a:lnTo>
                      <a:pt x="90" y="4"/>
                    </a:lnTo>
                    <a:lnTo>
                      <a:pt x="92" y="3"/>
                    </a:lnTo>
                    <a:lnTo>
                      <a:pt x="94" y="2"/>
                    </a:lnTo>
                    <a:lnTo>
                      <a:pt x="96" y="2"/>
                    </a:lnTo>
                    <a:lnTo>
                      <a:pt x="98" y="1"/>
                    </a:lnTo>
                    <a:lnTo>
                      <a:pt x="101" y="1"/>
                    </a:lnTo>
                    <a:lnTo>
                      <a:pt x="103" y="0"/>
                    </a:lnTo>
                    <a:lnTo>
                      <a:pt x="105" y="0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4" name="Freeform 654"/>
              <p:cNvSpPr>
                <a:spLocks/>
              </p:cNvSpPr>
              <p:nvPr/>
            </p:nvSpPr>
            <p:spPr bwMode="auto">
              <a:xfrm>
                <a:off x="8370644" y="3457058"/>
                <a:ext cx="143267" cy="37772"/>
              </a:xfrm>
              <a:custGeom>
                <a:avLst/>
                <a:gdLst>
                  <a:gd name="T0" fmla="*/ 0 w 105"/>
                  <a:gd name="T1" fmla="*/ 28 h 28"/>
                  <a:gd name="T2" fmla="*/ 2 w 105"/>
                  <a:gd name="T3" fmla="*/ 27 h 28"/>
                  <a:gd name="T4" fmla="*/ 4 w 105"/>
                  <a:gd name="T5" fmla="*/ 26 h 28"/>
                  <a:gd name="T6" fmla="*/ 6 w 105"/>
                  <a:gd name="T7" fmla="*/ 26 h 28"/>
                  <a:gd name="T8" fmla="*/ 9 w 105"/>
                  <a:gd name="T9" fmla="*/ 25 h 28"/>
                  <a:gd name="T10" fmla="*/ 11 w 105"/>
                  <a:gd name="T11" fmla="*/ 25 h 28"/>
                  <a:gd name="T12" fmla="*/ 13 w 105"/>
                  <a:gd name="T13" fmla="*/ 24 h 28"/>
                  <a:gd name="T14" fmla="*/ 15 w 105"/>
                  <a:gd name="T15" fmla="*/ 23 h 28"/>
                  <a:gd name="T16" fmla="*/ 17 w 105"/>
                  <a:gd name="T17" fmla="*/ 23 h 28"/>
                  <a:gd name="T18" fmla="*/ 19 w 105"/>
                  <a:gd name="T19" fmla="*/ 22 h 28"/>
                  <a:gd name="T20" fmla="*/ 21 w 105"/>
                  <a:gd name="T21" fmla="*/ 22 h 28"/>
                  <a:gd name="T22" fmla="*/ 23 w 105"/>
                  <a:gd name="T23" fmla="*/ 21 h 28"/>
                  <a:gd name="T24" fmla="*/ 26 w 105"/>
                  <a:gd name="T25" fmla="*/ 21 h 28"/>
                  <a:gd name="T26" fmla="*/ 28 w 105"/>
                  <a:gd name="T27" fmla="*/ 20 h 28"/>
                  <a:gd name="T28" fmla="*/ 30 w 105"/>
                  <a:gd name="T29" fmla="*/ 19 h 28"/>
                  <a:gd name="T30" fmla="*/ 32 w 105"/>
                  <a:gd name="T31" fmla="*/ 19 h 28"/>
                  <a:gd name="T32" fmla="*/ 34 w 105"/>
                  <a:gd name="T33" fmla="*/ 18 h 28"/>
                  <a:gd name="T34" fmla="*/ 36 w 105"/>
                  <a:gd name="T35" fmla="*/ 18 h 28"/>
                  <a:gd name="T36" fmla="*/ 39 w 105"/>
                  <a:gd name="T37" fmla="*/ 17 h 28"/>
                  <a:gd name="T38" fmla="*/ 41 w 105"/>
                  <a:gd name="T39" fmla="*/ 17 h 28"/>
                  <a:gd name="T40" fmla="*/ 43 w 105"/>
                  <a:gd name="T41" fmla="*/ 16 h 28"/>
                  <a:gd name="T42" fmla="*/ 45 w 105"/>
                  <a:gd name="T43" fmla="*/ 16 h 28"/>
                  <a:gd name="T44" fmla="*/ 47 w 105"/>
                  <a:gd name="T45" fmla="*/ 15 h 28"/>
                  <a:gd name="T46" fmla="*/ 49 w 105"/>
                  <a:gd name="T47" fmla="*/ 14 h 28"/>
                  <a:gd name="T48" fmla="*/ 51 w 105"/>
                  <a:gd name="T49" fmla="*/ 14 h 28"/>
                  <a:gd name="T50" fmla="*/ 53 w 105"/>
                  <a:gd name="T51" fmla="*/ 13 h 28"/>
                  <a:gd name="T52" fmla="*/ 56 w 105"/>
                  <a:gd name="T53" fmla="*/ 13 h 28"/>
                  <a:gd name="T54" fmla="*/ 58 w 105"/>
                  <a:gd name="T55" fmla="*/ 12 h 28"/>
                  <a:gd name="T56" fmla="*/ 60 w 105"/>
                  <a:gd name="T57" fmla="*/ 12 h 28"/>
                  <a:gd name="T58" fmla="*/ 62 w 105"/>
                  <a:gd name="T59" fmla="*/ 11 h 28"/>
                  <a:gd name="T60" fmla="*/ 64 w 105"/>
                  <a:gd name="T61" fmla="*/ 10 h 28"/>
                  <a:gd name="T62" fmla="*/ 66 w 105"/>
                  <a:gd name="T63" fmla="*/ 10 h 28"/>
                  <a:gd name="T64" fmla="*/ 69 w 105"/>
                  <a:gd name="T65" fmla="*/ 9 h 28"/>
                  <a:gd name="T66" fmla="*/ 71 w 105"/>
                  <a:gd name="T67" fmla="*/ 9 h 28"/>
                  <a:gd name="T68" fmla="*/ 73 w 105"/>
                  <a:gd name="T69" fmla="*/ 8 h 28"/>
                  <a:gd name="T70" fmla="*/ 75 w 105"/>
                  <a:gd name="T71" fmla="*/ 7 h 28"/>
                  <a:gd name="T72" fmla="*/ 77 w 105"/>
                  <a:gd name="T73" fmla="*/ 7 h 28"/>
                  <a:gd name="T74" fmla="*/ 79 w 105"/>
                  <a:gd name="T75" fmla="*/ 7 h 28"/>
                  <a:gd name="T76" fmla="*/ 82 w 105"/>
                  <a:gd name="T77" fmla="*/ 6 h 28"/>
                  <a:gd name="T78" fmla="*/ 83 w 105"/>
                  <a:gd name="T79" fmla="*/ 5 h 28"/>
                  <a:gd name="T80" fmla="*/ 86 w 105"/>
                  <a:gd name="T81" fmla="*/ 5 h 28"/>
                  <a:gd name="T82" fmla="*/ 88 w 105"/>
                  <a:gd name="T83" fmla="*/ 4 h 28"/>
                  <a:gd name="T84" fmla="*/ 90 w 105"/>
                  <a:gd name="T85" fmla="*/ 3 h 28"/>
                  <a:gd name="T86" fmla="*/ 92 w 105"/>
                  <a:gd name="T87" fmla="*/ 3 h 28"/>
                  <a:gd name="T88" fmla="*/ 94 w 105"/>
                  <a:gd name="T89" fmla="*/ 2 h 28"/>
                  <a:gd name="T90" fmla="*/ 96 w 105"/>
                  <a:gd name="T91" fmla="*/ 2 h 28"/>
                  <a:gd name="T92" fmla="*/ 99 w 105"/>
                  <a:gd name="T93" fmla="*/ 1 h 28"/>
                  <a:gd name="T94" fmla="*/ 101 w 105"/>
                  <a:gd name="T95" fmla="*/ 1 h 28"/>
                  <a:gd name="T96" fmla="*/ 103 w 105"/>
                  <a:gd name="T97" fmla="*/ 0 h 28"/>
                  <a:gd name="T98" fmla="*/ 105 w 105"/>
                  <a:gd name="T9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28">
                    <a:moveTo>
                      <a:pt x="0" y="28"/>
                    </a:moveTo>
                    <a:lnTo>
                      <a:pt x="2" y="27"/>
                    </a:lnTo>
                    <a:lnTo>
                      <a:pt x="4" y="26"/>
                    </a:lnTo>
                    <a:lnTo>
                      <a:pt x="6" y="26"/>
                    </a:lnTo>
                    <a:lnTo>
                      <a:pt x="9" y="25"/>
                    </a:lnTo>
                    <a:lnTo>
                      <a:pt x="11" y="25"/>
                    </a:lnTo>
                    <a:lnTo>
                      <a:pt x="13" y="24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2"/>
                    </a:lnTo>
                    <a:lnTo>
                      <a:pt x="21" y="22"/>
                    </a:lnTo>
                    <a:lnTo>
                      <a:pt x="23" y="21"/>
                    </a:lnTo>
                    <a:lnTo>
                      <a:pt x="26" y="21"/>
                    </a:lnTo>
                    <a:lnTo>
                      <a:pt x="28" y="20"/>
                    </a:lnTo>
                    <a:lnTo>
                      <a:pt x="30" y="19"/>
                    </a:lnTo>
                    <a:lnTo>
                      <a:pt x="32" y="19"/>
                    </a:lnTo>
                    <a:lnTo>
                      <a:pt x="34" y="18"/>
                    </a:lnTo>
                    <a:lnTo>
                      <a:pt x="36" y="18"/>
                    </a:lnTo>
                    <a:lnTo>
                      <a:pt x="39" y="17"/>
                    </a:lnTo>
                    <a:lnTo>
                      <a:pt x="41" y="17"/>
                    </a:lnTo>
                    <a:lnTo>
                      <a:pt x="43" y="16"/>
                    </a:lnTo>
                    <a:lnTo>
                      <a:pt x="45" y="16"/>
                    </a:lnTo>
                    <a:lnTo>
                      <a:pt x="47" y="15"/>
                    </a:lnTo>
                    <a:lnTo>
                      <a:pt x="49" y="14"/>
                    </a:lnTo>
                    <a:lnTo>
                      <a:pt x="51" y="14"/>
                    </a:lnTo>
                    <a:lnTo>
                      <a:pt x="53" y="13"/>
                    </a:lnTo>
                    <a:lnTo>
                      <a:pt x="56" y="13"/>
                    </a:lnTo>
                    <a:lnTo>
                      <a:pt x="58" y="12"/>
                    </a:lnTo>
                    <a:lnTo>
                      <a:pt x="60" y="12"/>
                    </a:lnTo>
                    <a:lnTo>
                      <a:pt x="62" y="11"/>
                    </a:lnTo>
                    <a:lnTo>
                      <a:pt x="64" y="10"/>
                    </a:lnTo>
                    <a:lnTo>
                      <a:pt x="66" y="10"/>
                    </a:lnTo>
                    <a:lnTo>
                      <a:pt x="69" y="9"/>
                    </a:lnTo>
                    <a:lnTo>
                      <a:pt x="71" y="9"/>
                    </a:lnTo>
                    <a:lnTo>
                      <a:pt x="73" y="8"/>
                    </a:lnTo>
                    <a:lnTo>
                      <a:pt x="75" y="7"/>
                    </a:lnTo>
                    <a:lnTo>
                      <a:pt x="77" y="7"/>
                    </a:lnTo>
                    <a:lnTo>
                      <a:pt x="79" y="7"/>
                    </a:lnTo>
                    <a:lnTo>
                      <a:pt x="82" y="6"/>
                    </a:lnTo>
                    <a:lnTo>
                      <a:pt x="83" y="5"/>
                    </a:lnTo>
                    <a:lnTo>
                      <a:pt x="86" y="5"/>
                    </a:lnTo>
                    <a:lnTo>
                      <a:pt x="88" y="4"/>
                    </a:lnTo>
                    <a:lnTo>
                      <a:pt x="90" y="3"/>
                    </a:lnTo>
                    <a:lnTo>
                      <a:pt x="92" y="3"/>
                    </a:lnTo>
                    <a:lnTo>
                      <a:pt x="94" y="2"/>
                    </a:lnTo>
                    <a:lnTo>
                      <a:pt x="96" y="2"/>
                    </a:lnTo>
                    <a:lnTo>
                      <a:pt x="99" y="1"/>
                    </a:lnTo>
                    <a:lnTo>
                      <a:pt x="101" y="1"/>
                    </a:lnTo>
                    <a:lnTo>
                      <a:pt x="103" y="0"/>
                    </a:lnTo>
                    <a:lnTo>
                      <a:pt x="105" y="0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5" name="Freeform 655"/>
              <p:cNvSpPr>
                <a:spLocks/>
              </p:cNvSpPr>
              <p:nvPr/>
            </p:nvSpPr>
            <p:spPr bwMode="auto">
              <a:xfrm>
                <a:off x="8513911" y="2357634"/>
                <a:ext cx="143267" cy="1099425"/>
              </a:xfrm>
              <a:custGeom>
                <a:avLst/>
                <a:gdLst>
                  <a:gd name="T0" fmla="*/ 0 w 105"/>
                  <a:gd name="T1" fmla="*/ 815 h 815"/>
                  <a:gd name="T2" fmla="*/ 2 w 105"/>
                  <a:gd name="T3" fmla="*/ 814 h 815"/>
                  <a:gd name="T4" fmla="*/ 4 w 105"/>
                  <a:gd name="T5" fmla="*/ 813 h 815"/>
                  <a:gd name="T6" fmla="*/ 7 w 105"/>
                  <a:gd name="T7" fmla="*/ 813 h 815"/>
                  <a:gd name="T8" fmla="*/ 9 w 105"/>
                  <a:gd name="T9" fmla="*/ 812 h 815"/>
                  <a:gd name="T10" fmla="*/ 11 w 105"/>
                  <a:gd name="T11" fmla="*/ 812 h 815"/>
                  <a:gd name="T12" fmla="*/ 13 w 105"/>
                  <a:gd name="T13" fmla="*/ 811 h 815"/>
                  <a:gd name="T14" fmla="*/ 15 w 105"/>
                  <a:gd name="T15" fmla="*/ 811 h 815"/>
                  <a:gd name="T16" fmla="*/ 17 w 105"/>
                  <a:gd name="T17" fmla="*/ 810 h 815"/>
                  <a:gd name="T18" fmla="*/ 19 w 105"/>
                  <a:gd name="T19" fmla="*/ 809 h 815"/>
                  <a:gd name="T20" fmla="*/ 21 w 105"/>
                  <a:gd name="T21" fmla="*/ 809 h 815"/>
                  <a:gd name="T22" fmla="*/ 24 w 105"/>
                  <a:gd name="T23" fmla="*/ 808 h 815"/>
                  <a:gd name="T24" fmla="*/ 26 w 105"/>
                  <a:gd name="T25" fmla="*/ 21 h 815"/>
                  <a:gd name="T26" fmla="*/ 28 w 105"/>
                  <a:gd name="T27" fmla="*/ 21 h 815"/>
                  <a:gd name="T28" fmla="*/ 30 w 105"/>
                  <a:gd name="T29" fmla="*/ 20 h 815"/>
                  <a:gd name="T30" fmla="*/ 32 w 105"/>
                  <a:gd name="T31" fmla="*/ 20 h 815"/>
                  <a:gd name="T32" fmla="*/ 34 w 105"/>
                  <a:gd name="T33" fmla="*/ 20 h 815"/>
                  <a:gd name="T34" fmla="*/ 37 w 105"/>
                  <a:gd name="T35" fmla="*/ 19 h 815"/>
                  <a:gd name="T36" fmla="*/ 39 w 105"/>
                  <a:gd name="T37" fmla="*/ 18 h 815"/>
                  <a:gd name="T38" fmla="*/ 41 w 105"/>
                  <a:gd name="T39" fmla="*/ 18 h 815"/>
                  <a:gd name="T40" fmla="*/ 43 w 105"/>
                  <a:gd name="T41" fmla="*/ 17 h 815"/>
                  <a:gd name="T42" fmla="*/ 45 w 105"/>
                  <a:gd name="T43" fmla="*/ 16 h 815"/>
                  <a:gd name="T44" fmla="*/ 47 w 105"/>
                  <a:gd name="T45" fmla="*/ 16 h 815"/>
                  <a:gd name="T46" fmla="*/ 49 w 105"/>
                  <a:gd name="T47" fmla="*/ 15 h 815"/>
                  <a:gd name="T48" fmla="*/ 51 w 105"/>
                  <a:gd name="T49" fmla="*/ 15 h 815"/>
                  <a:gd name="T50" fmla="*/ 54 w 105"/>
                  <a:gd name="T51" fmla="*/ 14 h 815"/>
                  <a:gd name="T52" fmla="*/ 56 w 105"/>
                  <a:gd name="T53" fmla="*/ 14 h 815"/>
                  <a:gd name="T54" fmla="*/ 58 w 105"/>
                  <a:gd name="T55" fmla="*/ 13 h 815"/>
                  <a:gd name="T56" fmla="*/ 60 w 105"/>
                  <a:gd name="T57" fmla="*/ 13 h 815"/>
                  <a:gd name="T58" fmla="*/ 62 w 105"/>
                  <a:gd name="T59" fmla="*/ 12 h 815"/>
                  <a:gd name="T60" fmla="*/ 64 w 105"/>
                  <a:gd name="T61" fmla="*/ 11 h 815"/>
                  <a:gd name="T62" fmla="*/ 67 w 105"/>
                  <a:gd name="T63" fmla="*/ 11 h 815"/>
                  <a:gd name="T64" fmla="*/ 69 w 105"/>
                  <a:gd name="T65" fmla="*/ 10 h 815"/>
                  <a:gd name="T66" fmla="*/ 71 w 105"/>
                  <a:gd name="T67" fmla="*/ 10 h 815"/>
                  <a:gd name="T68" fmla="*/ 73 w 105"/>
                  <a:gd name="T69" fmla="*/ 9 h 815"/>
                  <a:gd name="T70" fmla="*/ 75 w 105"/>
                  <a:gd name="T71" fmla="*/ 9 h 815"/>
                  <a:gd name="T72" fmla="*/ 77 w 105"/>
                  <a:gd name="T73" fmla="*/ 8 h 815"/>
                  <a:gd name="T74" fmla="*/ 80 w 105"/>
                  <a:gd name="T75" fmla="*/ 7 h 815"/>
                  <a:gd name="T76" fmla="*/ 81 w 105"/>
                  <a:gd name="T77" fmla="*/ 7 h 815"/>
                  <a:gd name="T78" fmla="*/ 84 w 105"/>
                  <a:gd name="T79" fmla="*/ 6 h 815"/>
                  <a:gd name="T80" fmla="*/ 86 w 105"/>
                  <a:gd name="T81" fmla="*/ 6 h 815"/>
                  <a:gd name="T82" fmla="*/ 88 w 105"/>
                  <a:gd name="T83" fmla="*/ 5 h 815"/>
                  <a:gd name="T84" fmla="*/ 90 w 105"/>
                  <a:gd name="T85" fmla="*/ 4 h 815"/>
                  <a:gd name="T86" fmla="*/ 92 w 105"/>
                  <a:gd name="T87" fmla="*/ 4 h 815"/>
                  <a:gd name="T88" fmla="*/ 94 w 105"/>
                  <a:gd name="T89" fmla="*/ 4 h 815"/>
                  <a:gd name="T90" fmla="*/ 97 w 105"/>
                  <a:gd name="T91" fmla="*/ 3 h 815"/>
                  <a:gd name="T92" fmla="*/ 99 w 105"/>
                  <a:gd name="T93" fmla="*/ 2 h 815"/>
                  <a:gd name="T94" fmla="*/ 101 w 105"/>
                  <a:gd name="T95" fmla="*/ 2 h 815"/>
                  <a:gd name="T96" fmla="*/ 103 w 105"/>
                  <a:gd name="T97" fmla="*/ 1 h 815"/>
                  <a:gd name="T98" fmla="*/ 105 w 105"/>
                  <a:gd name="T99" fmla="*/ 0 h 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815">
                    <a:moveTo>
                      <a:pt x="0" y="815"/>
                    </a:moveTo>
                    <a:lnTo>
                      <a:pt x="2" y="814"/>
                    </a:lnTo>
                    <a:lnTo>
                      <a:pt x="4" y="813"/>
                    </a:lnTo>
                    <a:lnTo>
                      <a:pt x="7" y="813"/>
                    </a:lnTo>
                    <a:lnTo>
                      <a:pt x="9" y="812"/>
                    </a:lnTo>
                    <a:lnTo>
                      <a:pt x="11" y="812"/>
                    </a:lnTo>
                    <a:lnTo>
                      <a:pt x="13" y="811"/>
                    </a:lnTo>
                    <a:lnTo>
                      <a:pt x="15" y="811"/>
                    </a:lnTo>
                    <a:lnTo>
                      <a:pt x="17" y="810"/>
                    </a:lnTo>
                    <a:lnTo>
                      <a:pt x="19" y="809"/>
                    </a:lnTo>
                    <a:lnTo>
                      <a:pt x="21" y="809"/>
                    </a:lnTo>
                    <a:lnTo>
                      <a:pt x="24" y="808"/>
                    </a:lnTo>
                    <a:lnTo>
                      <a:pt x="26" y="21"/>
                    </a:lnTo>
                    <a:lnTo>
                      <a:pt x="28" y="21"/>
                    </a:lnTo>
                    <a:lnTo>
                      <a:pt x="30" y="20"/>
                    </a:lnTo>
                    <a:lnTo>
                      <a:pt x="32" y="20"/>
                    </a:lnTo>
                    <a:lnTo>
                      <a:pt x="34" y="20"/>
                    </a:lnTo>
                    <a:lnTo>
                      <a:pt x="37" y="19"/>
                    </a:lnTo>
                    <a:lnTo>
                      <a:pt x="39" y="18"/>
                    </a:lnTo>
                    <a:lnTo>
                      <a:pt x="41" y="18"/>
                    </a:lnTo>
                    <a:lnTo>
                      <a:pt x="43" y="17"/>
                    </a:lnTo>
                    <a:lnTo>
                      <a:pt x="45" y="16"/>
                    </a:lnTo>
                    <a:lnTo>
                      <a:pt x="47" y="16"/>
                    </a:lnTo>
                    <a:lnTo>
                      <a:pt x="49" y="15"/>
                    </a:lnTo>
                    <a:lnTo>
                      <a:pt x="51" y="15"/>
                    </a:lnTo>
                    <a:lnTo>
                      <a:pt x="54" y="14"/>
                    </a:lnTo>
                    <a:lnTo>
                      <a:pt x="56" y="14"/>
                    </a:lnTo>
                    <a:lnTo>
                      <a:pt x="58" y="13"/>
                    </a:lnTo>
                    <a:lnTo>
                      <a:pt x="60" y="13"/>
                    </a:lnTo>
                    <a:lnTo>
                      <a:pt x="62" y="12"/>
                    </a:lnTo>
                    <a:lnTo>
                      <a:pt x="64" y="11"/>
                    </a:lnTo>
                    <a:lnTo>
                      <a:pt x="67" y="11"/>
                    </a:lnTo>
                    <a:lnTo>
                      <a:pt x="69" y="10"/>
                    </a:lnTo>
                    <a:lnTo>
                      <a:pt x="71" y="10"/>
                    </a:lnTo>
                    <a:lnTo>
                      <a:pt x="73" y="9"/>
                    </a:lnTo>
                    <a:lnTo>
                      <a:pt x="75" y="9"/>
                    </a:lnTo>
                    <a:lnTo>
                      <a:pt x="77" y="8"/>
                    </a:lnTo>
                    <a:lnTo>
                      <a:pt x="80" y="7"/>
                    </a:lnTo>
                    <a:lnTo>
                      <a:pt x="81" y="7"/>
                    </a:lnTo>
                    <a:lnTo>
                      <a:pt x="84" y="6"/>
                    </a:lnTo>
                    <a:lnTo>
                      <a:pt x="86" y="6"/>
                    </a:lnTo>
                    <a:lnTo>
                      <a:pt x="88" y="5"/>
                    </a:lnTo>
                    <a:lnTo>
                      <a:pt x="90" y="4"/>
                    </a:lnTo>
                    <a:lnTo>
                      <a:pt x="92" y="4"/>
                    </a:lnTo>
                    <a:lnTo>
                      <a:pt x="94" y="4"/>
                    </a:lnTo>
                    <a:lnTo>
                      <a:pt x="97" y="3"/>
                    </a:lnTo>
                    <a:lnTo>
                      <a:pt x="99" y="2"/>
                    </a:lnTo>
                    <a:lnTo>
                      <a:pt x="101" y="2"/>
                    </a:lnTo>
                    <a:lnTo>
                      <a:pt x="103" y="1"/>
                    </a:lnTo>
                    <a:lnTo>
                      <a:pt x="105" y="0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6" name="Freeform 656"/>
              <p:cNvSpPr>
                <a:spLocks/>
              </p:cNvSpPr>
              <p:nvPr/>
            </p:nvSpPr>
            <p:spPr bwMode="auto">
              <a:xfrm>
                <a:off x="8657178" y="2353586"/>
                <a:ext cx="77774" cy="1060304"/>
              </a:xfrm>
              <a:custGeom>
                <a:avLst/>
                <a:gdLst>
                  <a:gd name="T0" fmla="*/ 0 w 57"/>
                  <a:gd name="T1" fmla="*/ 3 h 786"/>
                  <a:gd name="T2" fmla="*/ 2 w 57"/>
                  <a:gd name="T3" fmla="*/ 3 h 786"/>
                  <a:gd name="T4" fmla="*/ 5 w 57"/>
                  <a:gd name="T5" fmla="*/ 2 h 786"/>
                  <a:gd name="T6" fmla="*/ 7 w 57"/>
                  <a:gd name="T7" fmla="*/ 2 h 786"/>
                  <a:gd name="T8" fmla="*/ 9 w 57"/>
                  <a:gd name="T9" fmla="*/ 1 h 786"/>
                  <a:gd name="T10" fmla="*/ 11 w 57"/>
                  <a:gd name="T11" fmla="*/ 1 h 786"/>
                  <a:gd name="T12" fmla="*/ 13 w 57"/>
                  <a:gd name="T13" fmla="*/ 0 h 786"/>
                  <a:gd name="T14" fmla="*/ 15 w 57"/>
                  <a:gd name="T15" fmla="*/ 786 h 786"/>
                  <a:gd name="T16" fmla="*/ 17 w 57"/>
                  <a:gd name="T17" fmla="*/ 785 h 786"/>
                  <a:gd name="T18" fmla="*/ 19 w 57"/>
                  <a:gd name="T19" fmla="*/ 784 h 786"/>
                  <a:gd name="T20" fmla="*/ 22 w 57"/>
                  <a:gd name="T21" fmla="*/ 784 h 786"/>
                  <a:gd name="T22" fmla="*/ 24 w 57"/>
                  <a:gd name="T23" fmla="*/ 783 h 786"/>
                  <a:gd name="T24" fmla="*/ 26 w 57"/>
                  <a:gd name="T25" fmla="*/ 783 h 786"/>
                  <a:gd name="T26" fmla="*/ 28 w 57"/>
                  <a:gd name="T27" fmla="*/ 782 h 786"/>
                  <a:gd name="T28" fmla="*/ 30 w 57"/>
                  <a:gd name="T29" fmla="*/ 782 h 786"/>
                  <a:gd name="T30" fmla="*/ 32 w 57"/>
                  <a:gd name="T31" fmla="*/ 781 h 786"/>
                  <a:gd name="T32" fmla="*/ 35 w 57"/>
                  <a:gd name="T33" fmla="*/ 781 h 786"/>
                  <a:gd name="T34" fmla="*/ 37 w 57"/>
                  <a:gd name="T35" fmla="*/ 780 h 786"/>
                  <a:gd name="T36" fmla="*/ 39 w 57"/>
                  <a:gd name="T37" fmla="*/ 779 h 786"/>
                  <a:gd name="T38" fmla="*/ 41 w 57"/>
                  <a:gd name="T39" fmla="*/ 779 h 786"/>
                  <a:gd name="T40" fmla="*/ 43 w 57"/>
                  <a:gd name="T41" fmla="*/ 778 h 786"/>
                  <a:gd name="T42" fmla="*/ 45 w 57"/>
                  <a:gd name="T43" fmla="*/ 778 h 786"/>
                  <a:gd name="T44" fmla="*/ 47 w 57"/>
                  <a:gd name="T45" fmla="*/ 777 h 786"/>
                  <a:gd name="T46" fmla="*/ 49 w 57"/>
                  <a:gd name="T47" fmla="*/ 777 h 786"/>
                  <a:gd name="T48" fmla="*/ 52 w 57"/>
                  <a:gd name="T49" fmla="*/ 776 h 786"/>
                  <a:gd name="T50" fmla="*/ 54 w 57"/>
                  <a:gd name="T51" fmla="*/ 775 h 786"/>
                  <a:gd name="T52" fmla="*/ 56 w 57"/>
                  <a:gd name="T53" fmla="*/ 775 h 786"/>
                  <a:gd name="T54" fmla="*/ 57 w 57"/>
                  <a:gd name="T55" fmla="*/ 775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" h="786">
                    <a:moveTo>
                      <a:pt x="0" y="3"/>
                    </a:moveTo>
                    <a:lnTo>
                      <a:pt x="2" y="3"/>
                    </a:lnTo>
                    <a:lnTo>
                      <a:pt x="5" y="2"/>
                    </a:lnTo>
                    <a:lnTo>
                      <a:pt x="7" y="2"/>
                    </a:lnTo>
                    <a:lnTo>
                      <a:pt x="9" y="1"/>
                    </a:lnTo>
                    <a:lnTo>
                      <a:pt x="11" y="1"/>
                    </a:lnTo>
                    <a:lnTo>
                      <a:pt x="13" y="0"/>
                    </a:lnTo>
                    <a:lnTo>
                      <a:pt x="15" y="786"/>
                    </a:lnTo>
                    <a:lnTo>
                      <a:pt x="17" y="785"/>
                    </a:lnTo>
                    <a:lnTo>
                      <a:pt x="19" y="784"/>
                    </a:lnTo>
                    <a:lnTo>
                      <a:pt x="22" y="784"/>
                    </a:lnTo>
                    <a:lnTo>
                      <a:pt x="24" y="783"/>
                    </a:lnTo>
                    <a:lnTo>
                      <a:pt x="26" y="783"/>
                    </a:lnTo>
                    <a:lnTo>
                      <a:pt x="28" y="782"/>
                    </a:lnTo>
                    <a:lnTo>
                      <a:pt x="30" y="782"/>
                    </a:lnTo>
                    <a:lnTo>
                      <a:pt x="32" y="781"/>
                    </a:lnTo>
                    <a:lnTo>
                      <a:pt x="35" y="781"/>
                    </a:lnTo>
                    <a:lnTo>
                      <a:pt x="37" y="780"/>
                    </a:lnTo>
                    <a:lnTo>
                      <a:pt x="39" y="779"/>
                    </a:lnTo>
                    <a:lnTo>
                      <a:pt x="41" y="779"/>
                    </a:lnTo>
                    <a:lnTo>
                      <a:pt x="43" y="778"/>
                    </a:lnTo>
                    <a:lnTo>
                      <a:pt x="45" y="778"/>
                    </a:lnTo>
                    <a:lnTo>
                      <a:pt x="47" y="777"/>
                    </a:lnTo>
                    <a:lnTo>
                      <a:pt x="49" y="777"/>
                    </a:lnTo>
                    <a:lnTo>
                      <a:pt x="52" y="776"/>
                    </a:lnTo>
                    <a:lnTo>
                      <a:pt x="54" y="775"/>
                    </a:lnTo>
                    <a:lnTo>
                      <a:pt x="56" y="775"/>
                    </a:lnTo>
                    <a:lnTo>
                      <a:pt x="57" y="775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7" name="Freeform 657"/>
              <p:cNvSpPr>
                <a:spLocks/>
              </p:cNvSpPr>
              <p:nvPr/>
            </p:nvSpPr>
            <p:spPr bwMode="auto">
              <a:xfrm>
                <a:off x="6221639" y="3569024"/>
                <a:ext cx="425708" cy="91731"/>
              </a:xfrm>
              <a:custGeom>
                <a:avLst/>
                <a:gdLst>
                  <a:gd name="T0" fmla="*/ 0 w 312"/>
                  <a:gd name="T1" fmla="*/ 68 h 68"/>
                  <a:gd name="T2" fmla="*/ 3 w 312"/>
                  <a:gd name="T3" fmla="*/ 68 h 68"/>
                  <a:gd name="T4" fmla="*/ 9 w 312"/>
                  <a:gd name="T5" fmla="*/ 68 h 68"/>
                  <a:gd name="T6" fmla="*/ 16 w 312"/>
                  <a:gd name="T7" fmla="*/ 68 h 68"/>
                  <a:gd name="T8" fmla="*/ 22 w 312"/>
                  <a:gd name="T9" fmla="*/ 68 h 68"/>
                  <a:gd name="T10" fmla="*/ 29 w 312"/>
                  <a:gd name="T11" fmla="*/ 68 h 68"/>
                  <a:gd name="T12" fmla="*/ 35 w 312"/>
                  <a:gd name="T13" fmla="*/ 68 h 68"/>
                  <a:gd name="T14" fmla="*/ 42 w 312"/>
                  <a:gd name="T15" fmla="*/ 68 h 68"/>
                  <a:gd name="T16" fmla="*/ 48 w 312"/>
                  <a:gd name="T17" fmla="*/ 68 h 68"/>
                  <a:gd name="T18" fmla="*/ 55 w 312"/>
                  <a:gd name="T19" fmla="*/ 68 h 68"/>
                  <a:gd name="T20" fmla="*/ 61 w 312"/>
                  <a:gd name="T21" fmla="*/ 68 h 68"/>
                  <a:gd name="T22" fmla="*/ 67 w 312"/>
                  <a:gd name="T23" fmla="*/ 68 h 68"/>
                  <a:gd name="T24" fmla="*/ 74 w 312"/>
                  <a:gd name="T25" fmla="*/ 68 h 68"/>
                  <a:gd name="T26" fmla="*/ 80 w 312"/>
                  <a:gd name="T27" fmla="*/ 68 h 68"/>
                  <a:gd name="T28" fmla="*/ 87 w 312"/>
                  <a:gd name="T29" fmla="*/ 68 h 68"/>
                  <a:gd name="T30" fmla="*/ 93 w 312"/>
                  <a:gd name="T31" fmla="*/ 68 h 68"/>
                  <a:gd name="T32" fmla="*/ 99 w 312"/>
                  <a:gd name="T33" fmla="*/ 68 h 68"/>
                  <a:gd name="T34" fmla="*/ 106 w 312"/>
                  <a:gd name="T35" fmla="*/ 68 h 68"/>
                  <a:gd name="T36" fmla="*/ 112 w 312"/>
                  <a:gd name="T37" fmla="*/ 68 h 68"/>
                  <a:gd name="T38" fmla="*/ 118 w 312"/>
                  <a:gd name="T39" fmla="*/ 68 h 68"/>
                  <a:gd name="T40" fmla="*/ 125 w 312"/>
                  <a:gd name="T41" fmla="*/ 68 h 68"/>
                  <a:gd name="T42" fmla="*/ 131 w 312"/>
                  <a:gd name="T43" fmla="*/ 68 h 68"/>
                  <a:gd name="T44" fmla="*/ 138 w 312"/>
                  <a:gd name="T45" fmla="*/ 68 h 68"/>
                  <a:gd name="T46" fmla="*/ 144 w 312"/>
                  <a:gd name="T47" fmla="*/ 68 h 68"/>
                  <a:gd name="T48" fmla="*/ 151 w 312"/>
                  <a:gd name="T49" fmla="*/ 68 h 68"/>
                  <a:gd name="T50" fmla="*/ 157 w 312"/>
                  <a:gd name="T51" fmla="*/ 68 h 68"/>
                  <a:gd name="T52" fmla="*/ 164 w 312"/>
                  <a:gd name="T53" fmla="*/ 68 h 68"/>
                  <a:gd name="T54" fmla="*/ 170 w 312"/>
                  <a:gd name="T55" fmla="*/ 68 h 68"/>
                  <a:gd name="T56" fmla="*/ 177 w 312"/>
                  <a:gd name="T57" fmla="*/ 68 h 68"/>
                  <a:gd name="T58" fmla="*/ 183 w 312"/>
                  <a:gd name="T59" fmla="*/ 68 h 68"/>
                  <a:gd name="T60" fmla="*/ 190 w 312"/>
                  <a:gd name="T61" fmla="*/ 67 h 68"/>
                  <a:gd name="T62" fmla="*/ 196 w 312"/>
                  <a:gd name="T63" fmla="*/ 67 h 68"/>
                  <a:gd name="T64" fmla="*/ 202 w 312"/>
                  <a:gd name="T65" fmla="*/ 67 h 68"/>
                  <a:gd name="T66" fmla="*/ 209 w 312"/>
                  <a:gd name="T67" fmla="*/ 67 h 68"/>
                  <a:gd name="T68" fmla="*/ 215 w 312"/>
                  <a:gd name="T69" fmla="*/ 67 h 68"/>
                  <a:gd name="T70" fmla="*/ 221 w 312"/>
                  <a:gd name="T71" fmla="*/ 66 h 68"/>
                  <a:gd name="T72" fmla="*/ 228 w 312"/>
                  <a:gd name="T73" fmla="*/ 66 h 68"/>
                  <a:gd name="T74" fmla="*/ 234 w 312"/>
                  <a:gd name="T75" fmla="*/ 65 h 68"/>
                  <a:gd name="T76" fmla="*/ 241 w 312"/>
                  <a:gd name="T77" fmla="*/ 64 h 68"/>
                  <a:gd name="T78" fmla="*/ 247 w 312"/>
                  <a:gd name="T79" fmla="*/ 63 h 68"/>
                  <a:gd name="T80" fmla="*/ 254 w 312"/>
                  <a:gd name="T81" fmla="*/ 62 h 68"/>
                  <a:gd name="T82" fmla="*/ 260 w 312"/>
                  <a:gd name="T83" fmla="*/ 60 h 68"/>
                  <a:gd name="T84" fmla="*/ 267 w 312"/>
                  <a:gd name="T85" fmla="*/ 57 h 68"/>
                  <a:gd name="T86" fmla="*/ 273 w 312"/>
                  <a:gd name="T87" fmla="*/ 53 h 68"/>
                  <a:gd name="T88" fmla="*/ 280 w 312"/>
                  <a:gd name="T89" fmla="*/ 49 h 68"/>
                  <a:gd name="T90" fmla="*/ 286 w 312"/>
                  <a:gd name="T91" fmla="*/ 43 h 68"/>
                  <a:gd name="T92" fmla="*/ 293 w 312"/>
                  <a:gd name="T93" fmla="*/ 34 h 68"/>
                  <a:gd name="T94" fmla="*/ 299 w 312"/>
                  <a:gd name="T95" fmla="*/ 24 h 68"/>
                  <a:gd name="T96" fmla="*/ 305 w 312"/>
                  <a:gd name="T97" fmla="*/ 12 h 68"/>
                  <a:gd name="T98" fmla="*/ 312 w 312"/>
                  <a:gd name="T9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2" h="68">
                    <a:moveTo>
                      <a:pt x="0" y="68"/>
                    </a:moveTo>
                    <a:lnTo>
                      <a:pt x="3" y="68"/>
                    </a:lnTo>
                    <a:lnTo>
                      <a:pt x="9" y="68"/>
                    </a:lnTo>
                    <a:lnTo>
                      <a:pt x="16" y="68"/>
                    </a:lnTo>
                    <a:lnTo>
                      <a:pt x="22" y="68"/>
                    </a:lnTo>
                    <a:lnTo>
                      <a:pt x="29" y="68"/>
                    </a:lnTo>
                    <a:lnTo>
                      <a:pt x="35" y="68"/>
                    </a:lnTo>
                    <a:lnTo>
                      <a:pt x="42" y="68"/>
                    </a:lnTo>
                    <a:lnTo>
                      <a:pt x="48" y="68"/>
                    </a:lnTo>
                    <a:lnTo>
                      <a:pt x="55" y="68"/>
                    </a:lnTo>
                    <a:lnTo>
                      <a:pt x="61" y="68"/>
                    </a:lnTo>
                    <a:lnTo>
                      <a:pt x="67" y="68"/>
                    </a:lnTo>
                    <a:lnTo>
                      <a:pt x="74" y="68"/>
                    </a:lnTo>
                    <a:lnTo>
                      <a:pt x="80" y="68"/>
                    </a:lnTo>
                    <a:lnTo>
                      <a:pt x="87" y="68"/>
                    </a:lnTo>
                    <a:lnTo>
                      <a:pt x="93" y="68"/>
                    </a:lnTo>
                    <a:lnTo>
                      <a:pt x="99" y="68"/>
                    </a:lnTo>
                    <a:lnTo>
                      <a:pt x="106" y="68"/>
                    </a:lnTo>
                    <a:lnTo>
                      <a:pt x="112" y="68"/>
                    </a:lnTo>
                    <a:lnTo>
                      <a:pt x="118" y="68"/>
                    </a:lnTo>
                    <a:lnTo>
                      <a:pt x="125" y="68"/>
                    </a:lnTo>
                    <a:lnTo>
                      <a:pt x="131" y="68"/>
                    </a:lnTo>
                    <a:lnTo>
                      <a:pt x="138" y="68"/>
                    </a:lnTo>
                    <a:lnTo>
                      <a:pt x="144" y="68"/>
                    </a:lnTo>
                    <a:lnTo>
                      <a:pt x="151" y="68"/>
                    </a:lnTo>
                    <a:lnTo>
                      <a:pt x="157" y="68"/>
                    </a:lnTo>
                    <a:lnTo>
                      <a:pt x="164" y="68"/>
                    </a:lnTo>
                    <a:lnTo>
                      <a:pt x="170" y="68"/>
                    </a:lnTo>
                    <a:lnTo>
                      <a:pt x="177" y="68"/>
                    </a:lnTo>
                    <a:lnTo>
                      <a:pt x="183" y="68"/>
                    </a:lnTo>
                    <a:lnTo>
                      <a:pt x="190" y="67"/>
                    </a:lnTo>
                    <a:lnTo>
                      <a:pt x="196" y="67"/>
                    </a:lnTo>
                    <a:lnTo>
                      <a:pt x="202" y="67"/>
                    </a:lnTo>
                    <a:lnTo>
                      <a:pt x="209" y="67"/>
                    </a:lnTo>
                    <a:lnTo>
                      <a:pt x="215" y="67"/>
                    </a:lnTo>
                    <a:lnTo>
                      <a:pt x="221" y="66"/>
                    </a:lnTo>
                    <a:lnTo>
                      <a:pt x="228" y="66"/>
                    </a:lnTo>
                    <a:lnTo>
                      <a:pt x="234" y="65"/>
                    </a:lnTo>
                    <a:lnTo>
                      <a:pt x="241" y="64"/>
                    </a:lnTo>
                    <a:lnTo>
                      <a:pt x="247" y="63"/>
                    </a:lnTo>
                    <a:lnTo>
                      <a:pt x="254" y="62"/>
                    </a:lnTo>
                    <a:lnTo>
                      <a:pt x="260" y="60"/>
                    </a:lnTo>
                    <a:lnTo>
                      <a:pt x="267" y="57"/>
                    </a:lnTo>
                    <a:lnTo>
                      <a:pt x="273" y="53"/>
                    </a:lnTo>
                    <a:lnTo>
                      <a:pt x="280" y="49"/>
                    </a:lnTo>
                    <a:lnTo>
                      <a:pt x="286" y="43"/>
                    </a:lnTo>
                    <a:lnTo>
                      <a:pt x="293" y="34"/>
                    </a:lnTo>
                    <a:lnTo>
                      <a:pt x="299" y="24"/>
                    </a:lnTo>
                    <a:lnTo>
                      <a:pt x="305" y="12"/>
                    </a:lnTo>
                    <a:lnTo>
                      <a:pt x="312" y="0"/>
                    </a:lnTo>
                  </a:path>
                </a:pathLst>
              </a:custGeom>
              <a:noFill/>
              <a:ln w="28575" cap="flat">
                <a:solidFill>
                  <a:srgbClr val="00FF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8" name="Freeform 658"/>
              <p:cNvSpPr>
                <a:spLocks/>
              </p:cNvSpPr>
              <p:nvPr/>
            </p:nvSpPr>
            <p:spPr bwMode="auto">
              <a:xfrm>
                <a:off x="6647346" y="3268200"/>
                <a:ext cx="429801" cy="303523"/>
              </a:xfrm>
              <a:custGeom>
                <a:avLst/>
                <a:gdLst>
                  <a:gd name="T0" fmla="*/ 0 w 315"/>
                  <a:gd name="T1" fmla="*/ 223 h 225"/>
                  <a:gd name="T2" fmla="*/ 6 w 315"/>
                  <a:gd name="T3" fmla="*/ 210 h 225"/>
                  <a:gd name="T4" fmla="*/ 13 w 315"/>
                  <a:gd name="T5" fmla="*/ 196 h 225"/>
                  <a:gd name="T6" fmla="*/ 19 w 315"/>
                  <a:gd name="T7" fmla="*/ 182 h 225"/>
                  <a:gd name="T8" fmla="*/ 25 w 315"/>
                  <a:gd name="T9" fmla="*/ 168 h 225"/>
                  <a:gd name="T10" fmla="*/ 32 w 315"/>
                  <a:gd name="T11" fmla="*/ 153 h 225"/>
                  <a:gd name="T12" fmla="*/ 38 w 315"/>
                  <a:gd name="T13" fmla="*/ 138 h 225"/>
                  <a:gd name="T14" fmla="*/ 45 w 315"/>
                  <a:gd name="T15" fmla="*/ 124 h 225"/>
                  <a:gd name="T16" fmla="*/ 51 w 315"/>
                  <a:gd name="T17" fmla="*/ 110 h 225"/>
                  <a:gd name="T18" fmla="*/ 58 w 315"/>
                  <a:gd name="T19" fmla="*/ 96 h 225"/>
                  <a:gd name="T20" fmla="*/ 64 w 315"/>
                  <a:gd name="T21" fmla="*/ 83 h 225"/>
                  <a:gd name="T22" fmla="*/ 71 w 315"/>
                  <a:gd name="T23" fmla="*/ 71 h 225"/>
                  <a:gd name="T24" fmla="*/ 77 w 315"/>
                  <a:gd name="T25" fmla="*/ 59 h 225"/>
                  <a:gd name="T26" fmla="*/ 84 w 315"/>
                  <a:gd name="T27" fmla="*/ 48 h 225"/>
                  <a:gd name="T28" fmla="*/ 90 w 315"/>
                  <a:gd name="T29" fmla="*/ 38 h 225"/>
                  <a:gd name="T30" fmla="*/ 96 w 315"/>
                  <a:gd name="T31" fmla="*/ 30 h 225"/>
                  <a:gd name="T32" fmla="*/ 103 w 315"/>
                  <a:gd name="T33" fmla="*/ 22 h 225"/>
                  <a:gd name="T34" fmla="*/ 109 w 315"/>
                  <a:gd name="T35" fmla="*/ 15 h 225"/>
                  <a:gd name="T36" fmla="*/ 116 w 315"/>
                  <a:gd name="T37" fmla="*/ 10 h 225"/>
                  <a:gd name="T38" fmla="*/ 122 w 315"/>
                  <a:gd name="T39" fmla="*/ 5 h 225"/>
                  <a:gd name="T40" fmla="*/ 128 w 315"/>
                  <a:gd name="T41" fmla="*/ 2 h 225"/>
                  <a:gd name="T42" fmla="*/ 135 w 315"/>
                  <a:gd name="T43" fmla="*/ 0 h 225"/>
                  <a:gd name="T44" fmla="*/ 141 w 315"/>
                  <a:gd name="T45" fmla="*/ 0 h 225"/>
                  <a:gd name="T46" fmla="*/ 148 w 315"/>
                  <a:gd name="T47" fmla="*/ 0 h 225"/>
                  <a:gd name="T48" fmla="*/ 154 w 315"/>
                  <a:gd name="T49" fmla="*/ 2 h 225"/>
                  <a:gd name="T50" fmla="*/ 160 w 315"/>
                  <a:gd name="T51" fmla="*/ 5 h 225"/>
                  <a:gd name="T52" fmla="*/ 167 w 315"/>
                  <a:gd name="T53" fmla="*/ 8 h 225"/>
                  <a:gd name="T54" fmla="*/ 173 w 315"/>
                  <a:gd name="T55" fmla="*/ 13 h 225"/>
                  <a:gd name="T56" fmla="*/ 180 w 315"/>
                  <a:gd name="T57" fmla="*/ 19 h 225"/>
                  <a:gd name="T58" fmla="*/ 186 w 315"/>
                  <a:gd name="T59" fmla="*/ 25 h 225"/>
                  <a:gd name="T60" fmla="*/ 193 w 315"/>
                  <a:gd name="T61" fmla="*/ 33 h 225"/>
                  <a:gd name="T62" fmla="*/ 199 w 315"/>
                  <a:gd name="T63" fmla="*/ 41 h 225"/>
                  <a:gd name="T64" fmla="*/ 206 w 315"/>
                  <a:gd name="T65" fmla="*/ 49 h 225"/>
                  <a:gd name="T66" fmla="*/ 212 w 315"/>
                  <a:gd name="T67" fmla="*/ 59 h 225"/>
                  <a:gd name="T68" fmla="*/ 219 w 315"/>
                  <a:gd name="T69" fmla="*/ 69 h 225"/>
                  <a:gd name="T70" fmla="*/ 225 w 315"/>
                  <a:gd name="T71" fmla="*/ 79 h 225"/>
                  <a:gd name="T72" fmla="*/ 231 w 315"/>
                  <a:gd name="T73" fmla="*/ 89 h 225"/>
                  <a:gd name="T74" fmla="*/ 238 w 315"/>
                  <a:gd name="T75" fmla="*/ 100 h 225"/>
                  <a:gd name="T76" fmla="*/ 244 w 315"/>
                  <a:gd name="T77" fmla="*/ 111 h 225"/>
                  <a:gd name="T78" fmla="*/ 251 w 315"/>
                  <a:gd name="T79" fmla="*/ 122 h 225"/>
                  <a:gd name="T80" fmla="*/ 257 w 315"/>
                  <a:gd name="T81" fmla="*/ 133 h 225"/>
                  <a:gd name="T82" fmla="*/ 263 w 315"/>
                  <a:gd name="T83" fmla="*/ 144 h 225"/>
                  <a:gd name="T84" fmla="*/ 270 w 315"/>
                  <a:gd name="T85" fmla="*/ 156 h 225"/>
                  <a:gd name="T86" fmla="*/ 276 w 315"/>
                  <a:gd name="T87" fmla="*/ 166 h 225"/>
                  <a:gd name="T88" fmla="*/ 283 w 315"/>
                  <a:gd name="T89" fmla="*/ 177 h 225"/>
                  <a:gd name="T90" fmla="*/ 289 w 315"/>
                  <a:gd name="T91" fmla="*/ 187 h 225"/>
                  <a:gd name="T92" fmla="*/ 296 w 315"/>
                  <a:gd name="T93" fmla="*/ 197 h 225"/>
                  <a:gd name="T94" fmla="*/ 302 w 315"/>
                  <a:gd name="T95" fmla="*/ 207 h 225"/>
                  <a:gd name="T96" fmla="*/ 309 w 315"/>
                  <a:gd name="T97" fmla="*/ 216 h 225"/>
                  <a:gd name="T98" fmla="*/ 315 w 315"/>
                  <a:gd name="T99" fmla="*/ 225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225">
                    <a:moveTo>
                      <a:pt x="0" y="223"/>
                    </a:moveTo>
                    <a:lnTo>
                      <a:pt x="6" y="210"/>
                    </a:lnTo>
                    <a:lnTo>
                      <a:pt x="13" y="196"/>
                    </a:lnTo>
                    <a:lnTo>
                      <a:pt x="19" y="182"/>
                    </a:lnTo>
                    <a:lnTo>
                      <a:pt x="25" y="168"/>
                    </a:lnTo>
                    <a:lnTo>
                      <a:pt x="32" y="153"/>
                    </a:lnTo>
                    <a:lnTo>
                      <a:pt x="38" y="138"/>
                    </a:lnTo>
                    <a:lnTo>
                      <a:pt x="45" y="124"/>
                    </a:lnTo>
                    <a:lnTo>
                      <a:pt x="51" y="110"/>
                    </a:lnTo>
                    <a:lnTo>
                      <a:pt x="58" y="96"/>
                    </a:lnTo>
                    <a:lnTo>
                      <a:pt x="64" y="83"/>
                    </a:lnTo>
                    <a:lnTo>
                      <a:pt x="71" y="71"/>
                    </a:lnTo>
                    <a:lnTo>
                      <a:pt x="77" y="59"/>
                    </a:lnTo>
                    <a:lnTo>
                      <a:pt x="84" y="48"/>
                    </a:lnTo>
                    <a:lnTo>
                      <a:pt x="90" y="38"/>
                    </a:lnTo>
                    <a:lnTo>
                      <a:pt x="96" y="30"/>
                    </a:lnTo>
                    <a:lnTo>
                      <a:pt x="103" y="22"/>
                    </a:lnTo>
                    <a:lnTo>
                      <a:pt x="109" y="15"/>
                    </a:lnTo>
                    <a:lnTo>
                      <a:pt x="116" y="10"/>
                    </a:lnTo>
                    <a:lnTo>
                      <a:pt x="122" y="5"/>
                    </a:lnTo>
                    <a:lnTo>
                      <a:pt x="128" y="2"/>
                    </a:lnTo>
                    <a:lnTo>
                      <a:pt x="135" y="0"/>
                    </a:lnTo>
                    <a:lnTo>
                      <a:pt x="141" y="0"/>
                    </a:lnTo>
                    <a:lnTo>
                      <a:pt x="148" y="0"/>
                    </a:lnTo>
                    <a:lnTo>
                      <a:pt x="154" y="2"/>
                    </a:lnTo>
                    <a:lnTo>
                      <a:pt x="160" y="5"/>
                    </a:lnTo>
                    <a:lnTo>
                      <a:pt x="167" y="8"/>
                    </a:lnTo>
                    <a:lnTo>
                      <a:pt x="173" y="13"/>
                    </a:lnTo>
                    <a:lnTo>
                      <a:pt x="180" y="19"/>
                    </a:lnTo>
                    <a:lnTo>
                      <a:pt x="186" y="25"/>
                    </a:lnTo>
                    <a:lnTo>
                      <a:pt x="193" y="33"/>
                    </a:lnTo>
                    <a:lnTo>
                      <a:pt x="199" y="41"/>
                    </a:lnTo>
                    <a:lnTo>
                      <a:pt x="206" y="49"/>
                    </a:lnTo>
                    <a:lnTo>
                      <a:pt x="212" y="59"/>
                    </a:lnTo>
                    <a:lnTo>
                      <a:pt x="219" y="69"/>
                    </a:lnTo>
                    <a:lnTo>
                      <a:pt x="225" y="79"/>
                    </a:lnTo>
                    <a:lnTo>
                      <a:pt x="231" y="89"/>
                    </a:lnTo>
                    <a:lnTo>
                      <a:pt x="238" y="100"/>
                    </a:lnTo>
                    <a:lnTo>
                      <a:pt x="244" y="111"/>
                    </a:lnTo>
                    <a:lnTo>
                      <a:pt x="251" y="122"/>
                    </a:lnTo>
                    <a:lnTo>
                      <a:pt x="257" y="133"/>
                    </a:lnTo>
                    <a:lnTo>
                      <a:pt x="263" y="144"/>
                    </a:lnTo>
                    <a:lnTo>
                      <a:pt x="270" y="156"/>
                    </a:lnTo>
                    <a:lnTo>
                      <a:pt x="276" y="166"/>
                    </a:lnTo>
                    <a:lnTo>
                      <a:pt x="283" y="177"/>
                    </a:lnTo>
                    <a:lnTo>
                      <a:pt x="289" y="187"/>
                    </a:lnTo>
                    <a:lnTo>
                      <a:pt x="296" y="197"/>
                    </a:lnTo>
                    <a:lnTo>
                      <a:pt x="302" y="207"/>
                    </a:lnTo>
                    <a:lnTo>
                      <a:pt x="309" y="216"/>
                    </a:lnTo>
                    <a:lnTo>
                      <a:pt x="315" y="225"/>
                    </a:lnTo>
                  </a:path>
                </a:pathLst>
              </a:custGeom>
              <a:noFill/>
              <a:ln w="28575" cap="flat">
                <a:solidFill>
                  <a:srgbClr val="00FF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9" name="Freeform 659"/>
              <p:cNvSpPr>
                <a:spLocks/>
              </p:cNvSpPr>
              <p:nvPr/>
            </p:nvSpPr>
            <p:spPr bwMode="auto">
              <a:xfrm>
                <a:off x="7077148" y="3571722"/>
                <a:ext cx="429801" cy="89033"/>
              </a:xfrm>
              <a:custGeom>
                <a:avLst/>
                <a:gdLst>
                  <a:gd name="T0" fmla="*/ 0 w 315"/>
                  <a:gd name="T1" fmla="*/ 0 h 66"/>
                  <a:gd name="T2" fmla="*/ 7 w 315"/>
                  <a:gd name="T3" fmla="*/ 9 h 66"/>
                  <a:gd name="T4" fmla="*/ 13 w 315"/>
                  <a:gd name="T5" fmla="*/ 17 h 66"/>
                  <a:gd name="T6" fmla="*/ 19 w 315"/>
                  <a:gd name="T7" fmla="*/ 24 h 66"/>
                  <a:gd name="T8" fmla="*/ 26 w 315"/>
                  <a:gd name="T9" fmla="*/ 31 h 66"/>
                  <a:gd name="T10" fmla="*/ 32 w 315"/>
                  <a:gd name="T11" fmla="*/ 37 h 66"/>
                  <a:gd name="T12" fmla="*/ 39 w 315"/>
                  <a:gd name="T13" fmla="*/ 43 h 66"/>
                  <a:gd name="T14" fmla="*/ 45 w 315"/>
                  <a:gd name="T15" fmla="*/ 48 h 66"/>
                  <a:gd name="T16" fmla="*/ 51 w 315"/>
                  <a:gd name="T17" fmla="*/ 52 h 66"/>
                  <a:gd name="T18" fmla="*/ 58 w 315"/>
                  <a:gd name="T19" fmla="*/ 56 h 66"/>
                  <a:gd name="T20" fmla="*/ 64 w 315"/>
                  <a:gd name="T21" fmla="*/ 58 h 66"/>
                  <a:gd name="T22" fmla="*/ 71 w 315"/>
                  <a:gd name="T23" fmla="*/ 60 h 66"/>
                  <a:gd name="T24" fmla="*/ 77 w 315"/>
                  <a:gd name="T25" fmla="*/ 62 h 66"/>
                  <a:gd name="T26" fmla="*/ 84 w 315"/>
                  <a:gd name="T27" fmla="*/ 63 h 66"/>
                  <a:gd name="T28" fmla="*/ 90 w 315"/>
                  <a:gd name="T29" fmla="*/ 64 h 66"/>
                  <a:gd name="T30" fmla="*/ 97 w 315"/>
                  <a:gd name="T31" fmla="*/ 64 h 66"/>
                  <a:gd name="T32" fmla="*/ 103 w 315"/>
                  <a:gd name="T33" fmla="*/ 65 h 66"/>
                  <a:gd name="T34" fmla="*/ 110 w 315"/>
                  <a:gd name="T35" fmla="*/ 65 h 66"/>
                  <a:gd name="T36" fmla="*/ 116 w 315"/>
                  <a:gd name="T37" fmla="*/ 65 h 66"/>
                  <a:gd name="T38" fmla="*/ 122 w 315"/>
                  <a:gd name="T39" fmla="*/ 65 h 66"/>
                  <a:gd name="T40" fmla="*/ 129 w 315"/>
                  <a:gd name="T41" fmla="*/ 65 h 66"/>
                  <a:gd name="T42" fmla="*/ 135 w 315"/>
                  <a:gd name="T43" fmla="*/ 65 h 66"/>
                  <a:gd name="T44" fmla="*/ 142 w 315"/>
                  <a:gd name="T45" fmla="*/ 65 h 66"/>
                  <a:gd name="T46" fmla="*/ 148 w 315"/>
                  <a:gd name="T47" fmla="*/ 65 h 66"/>
                  <a:gd name="T48" fmla="*/ 154 w 315"/>
                  <a:gd name="T49" fmla="*/ 65 h 66"/>
                  <a:gd name="T50" fmla="*/ 161 w 315"/>
                  <a:gd name="T51" fmla="*/ 65 h 66"/>
                  <a:gd name="T52" fmla="*/ 167 w 315"/>
                  <a:gd name="T53" fmla="*/ 65 h 66"/>
                  <a:gd name="T54" fmla="*/ 174 w 315"/>
                  <a:gd name="T55" fmla="*/ 66 h 66"/>
                  <a:gd name="T56" fmla="*/ 180 w 315"/>
                  <a:gd name="T57" fmla="*/ 66 h 66"/>
                  <a:gd name="T58" fmla="*/ 187 w 315"/>
                  <a:gd name="T59" fmla="*/ 66 h 66"/>
                  <a:gd name="T60" fmla="*/ 193 w 315"/>
                  <a:gd name="T61" fmla="*/ 66 h 66"/>
                  <a:gd name="T62" fmla="*/ 199 w 315"/>
                  <a:gd name="T63" fmla="*/ 66 h 66"/>
                  <a:gd name="T64" fmla="*/ 206 w 315"/>
                  <a:gd name="T65" fmla="*/ 66 h 66"/>
                  <a:gd name="T66" fmla="*/ 212 w 315"/>
                  <a:gd name="T67" fmla="*/ 66 h 66"/>
                  <a:gd name="T68" fmla="*/ 219 w 315"/>
                  <a:gd name="T69" fmla="*/ 66 h 66"/>
                  <a:gd name="T70" fmla="*/ 225 w 315"/>
                  <a:gd name="T71" fmla="*/ 66 h 66"/>
                  <a:gd name="T72" fmla="*/ 232 w 315"/>
                  <a:gd name="T73" fmla="*/ 66 h 66"/>
                  <a:gd name="T74" fmla="*/ 238 w 315"/>
                  <a:gd name="T75" fmla="*/ 66 h 66"/>
                  <a:gd name="T76" fmla="*/ 245 w 315"/>
                  <a:gd name="T77" fmla="*/ 66 h 66"/>
                  <a:gd name="T78" fmla="*/ 251 w 315"/>
                  <a:gd name="T79" fmla="*/ 66 h 66"/>
                  <a:gd name="T80" fmla="*/ 257 w 315"/>
                  <a:gd name="T81" fmla="*/ 66 h 66"/>
                  <a:gd name="T82" fmla="*/ 264 w 315"/>
                  <a:gd name="T83" fmla="*/ 66 h 66"/>
                  <a:gd name="T84" fmla="*/ 270 w 315"/>
                  <a:gd name="T85" fmla="*/ 66 h 66"/>
                  <a:gd name="T86" fmla="*/ 277 w 315"/>
                  <a:gd name="T87" fmla="*/ 66 h 66"/>
                  <a:gd name="T88" fmla="*/ 283 w 315"/>
                  <a:gd name="T89" fmla="*/ 66 h 66"/>
                  <a:gd name="T90" fmla="*/ 289 w 315"/>
                  <a:gd name="T91" fmla="*/ 66 h 66"/>
                  <a:gd name="T92" fmla="*/ 296 w 315"/>
                  <a:gd name="T93" fmla="*/ 66 h 66"/>
                  <a:gd name="T94" fmla="*/ 302 w 315"/>
                  <a:gd name="T95" fmla="*/ 66 h 66"/>
                  <a:gd name="T96" fmla="*/ 309 w 315"/>
                  <a:gd name="T97" fmla="*/ 66 h 66"/>
                  <a:gd name="T98" fmla="*/ 315 w 315"/>
                  <a:gd name="T9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66">
                    <a:moveTo>
                      <a:pt x="0" y="0"/>
                    </a:moveTo>
                    <a:lnTo>
                      <a:pt x="7" y="9"/>
                    </a:lnTo>
                    <a:lnTo>
                      <a:pt x="13" y="17"/>
                    </a:lnTo>
                    <a:lnTo>
                      <a:pt x="19" y="24"/>
                    </a:lnTo>
                    <a:lnTo>
                      <a:pt x="26" y="31"/>
                    </a:lnTo>
                    <a:lnTo>
                      <a:pt x="32" y="37"/>
                    </a:lnTo>
                    <a:lnTo>
                      <a:pt x="39" y="43"/>
                    </a:lnTo>
                    <a:lnTo>
                      <a:pt x="45" y="48"/>
                    </a:lnTo>
                    <a:lnTo>
                      <a:pt x="51" y="52"/>
                    </a:lnTo>
                    <a:lnTo>
                      <a:pt x="58" y="56"/>
                    </a:lnTo>
                    <a:lnTo>
                      <a:pt x="64" y="58"/>
                    </a:lnTo>
                    <a:lnTo>
                      <a:pt x="71" y="60"/>
                    </a:lnTo>
                    <a:lnTo>
                      <a:pt x="77" y="62"/>
                    </a:lnTo>
                    <a:lnTo>
                      <a:pt x="84" y="63"/>
                    </a:lnTo>
                    <a:lnTo>
                      <a:pt x="90" y="64"/>
                    </a:lnTo>
                    <a:lnTo>
                      <a:pt x="97" y="64"/>
                    </a:lnTo>
                    <a:lnTo>
                      <a:pt x="103" y="65"/>
                    </a:lnTo>
                    <a:lnTo>
                      <a:pt x="110" y="65"/>
                    </a:lnTo>
                    <a:lnTo>
                      <a:pt x="116" y="65"/>
                    </a:lnTo>
                    <a:lnTo>
                      <a:pt x="122" y="65"/>
                    </a:lnTo>
                    <a:lnTo>
                      <a:pt x="129" y="65"/>
                    </a:lnTo>
                    <a:lnTo>
                      <a:pt x="135" y="65"/>
                    </a:lnTo>
                    <a:lnTo>
                      <a:pt x="142" y="65"/>
                    </a:lnTo>
                    <a:lnTo>
                      <a:pt x="148" y="65"/>
                    </a:lnTo>
                    <a:lnTo>
                      <a:pt x="154" y="65"/>
                    </a:lnTo>
                    <a:lnTo>
                      <a:pt x="161" y="65"/>
                    </a:lnTo>
                    <a:lnTo>
                      <a:pt x="167" y="65"/>
                    </a:lnTo>
                    <a:lnTo>
                      <a:pt x="174" y="66"/>
                    </a:lnTo>
                    <a:lnTo>
                      <a:pt x="180" y="66"/>
                    </a:lnTo>
                    <a:lnTo>
                      <a:pt x="187" y="66"/>
                    </a:lnTo>
                    <a:lnTo>
                      <a:pt x="193" y="66"/>
                    </a:lnTo>
                    <a:lnTo>
                      <a:pt x="199" y="66"/>
                    </a:lnTo>
                    <a:lnTo>
                      <a:pt x="206" y="66"/>
                    </a:lnTo>
                    <a:lnTo>
                      <a:pt x="212" y="66"/>
                    </a:lnTo>
                    <a:lnTo>
                      <a:pt x="219" y="66"/>
                    </a:lnTo>
                    <a:lnTo>
                      <a:pt x="225" y="66"/>
                    </a:lnTo>
                    <a:lnTo>
                      <a:pt x="232" y="66"/>
                    </a:lnTo>
                    <a:lnTo>
                      <a:pt x="238" y="66"/>
                    </a:lnTo>
                    <a:lnTo>
                      <a:pt x="245" y="66"/>
                    </a:lnTo>
                    <a:lnTo>
                      <a:pt x="251" y="66"/>
                    </a:lnTo>
                    <a:lnTo>
                      <a:pt x="257" y="66"/>
                    </a:lnTo>
                    <a:lnTo>
                      <a:pt x="264" y="66"/>
                    </a:lnTo>
                    <a:lnTo>
                      <a:pt x="270" y="66"/>
                    </a:lnTo>
                    <a:lnTo>
                      <a:pt x="277" y="66"/>
                    </a:lnTo>
                    <a:lnTo>
                      <a:pt x="283" y="66"/>
                    </a:lnTo>
                    <a:lnTo>
                      <a:pt x="289" y="66"/>
                    </a:lnTo>
                    <a:lnTo>
                      <a:pt x="296" y="66"/>
                    </a:lnTo>
                    <a:lnTo>
                      <a:pt x="302" y="66"/>
                    </a:lnTo>
                    <a:lnTo>
                      <a:pt x="309" y="66"/>
                    </a:lnTo>
                    <a:lnTo>
                      <a:pt x="315" y="66"/>
                    </a:lnTo>
                  </a:path>
                </a:pathLst>
              </a:custGeom>
              <a:noFill/>
              <a:ln w="28575" cap="flat">
                <a:solidFill>
                  <a:srgbClr val="00FF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0" name="Freeform 660"/>
              <p:cNvSpPr>
                <a:spLocks/>
              </p:cNvSpPr>
              <p:nvPr/>
            </p:nvSpPr>
            <p:spPr bwMode="auto">
              <a:xfrm>
                <a:off x="7506948" y="3660756"/>
                <a:ext cx="429801" cy="0"/>
              </a:xfrm>
              <a:custGeom>
                <a:avLst/>
                <a:gdLst>
                  <a:gd name="T0" fmla="*/ 0 w 315"/>
                  <a:gd name="T1" fmla="*/ 7 w 315"/>
                  <a:gd name="T2" fmla="*/ 13 w 315"/>
                  <a:gd name="T3" fmla="*/ 20 w 315"/>
                  <a:gd name="T4" fmla="*/ 26 w 315"/>
                  <a:gd name="T5" fmla="*/ 33 w 315"/>
                  <a:gd name="T6" fmla="*/ 39 w 315"/>
                  <a:gd name="T7" fmla="*/ 45 w 315"/>
                  <a:gd name="T8" fmla="*/ 52 w 315"/>
                  <a:gd name="T9" fmla="*/ 58 w 315"/>
                  <a:gd name="T10" fmla="*/ 65 w 315"/>
                  <a:gd name="T11" fmla="*/ 71 w 315"/>
                  <a:gd name="T12" fmla="*/ 77 w 315"/>
                  <a:gd name="T13" fmla="*/ 84 w 315"/>
                  <a:gd name="T14" fmla="*/ 90 w 315"/>
                  <a:gd name="T15" fmla="*/ 97 w 315"/>
                  <a:gd name="T16" fmla="*/ 103 w 315"/>
                  <a:gd name="T17" fmla="*/ 110 w 315"/>
                  <a:gd name="T18" fmla="*/ 116 w 315"/>
                  <a:gd name="T19" fmla="*/ 123 w 315"/>
                  <a:gd name="T20" fmla="*/ 129 w 315"/>
                  <a:gd name="T21" fmla="*/ 136 w 315"/>
                  <a:gd name="T22" fmla="*/ 142 w 315"/>
                  <a:gd name="T23" fmla="*/ 148 w 315"/>
                  <a:gd name="T24" fmla="*/ 155 w 315"/>
                  <a:gd name="T25" fmla="*/ 161 w 315"/>
                  <a:gd name="T26" fmla="*/ 168 w 315"/>
                  <a:gd name="T27" fmla="*/ 174 w 315"/>
                  <a:gd name="T28" fmla="*/ 180 w 315"/>
                  <a:gd name="T29" fmla="*/ 187 w 315"/>
                  <a:gd name="T30" fmla="*/ 193 w 315"/>
                  <a:gd name="T31" fmla="*/ 200 w 315"/>
                  <a:gd name="T32" fmla="*/ 206 w 315"/>
                  <a:gd name="T33" fmla="*/ 213 w 315"/>
                  <a:gd name="T34" fmla="*/ 219 w 315"/>
                  <a:gd name="T35" fmla="*/ 226 w 315"/>
                  <a:gd name="T36" fmla="*/ 232 w 315"/>
                  <a:gd name="T37" fmla="*/ 238 w 315"/>
                  <a:gd name="T38" fmla="*/ 245 w 315"/>
                  <a:gd name="T39" fmla="*/ 251 w 315"/>
                  <a:gd name="T40" fmla="*/ 258 w 315"/>
                  <a:gd name="T41" fmla="*/ 264 w 315"/>
                  <a:gd name="T42" fmla="*/ 271 w 315"/>
                  <a:gd name="T43" fmla="*/ 277 w 315"/>
                  <a:gd name="T44" fmla="*/ 283 w 315"/>
                  <a:gd name="T45" fmla="*/ 290 w 315"/>
                  <a:gd name="T46" fmla="*/ 296 w 315"/>
                  <a:gd name="T47" fmla="*/ 303 w 315"/>
                  <a:gd name="T48" fmla="*/ 309 w 315"/>
                  <a:gd name="T49" fmla="*/ 315 w 31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  <a:cxn ang="0">
                    <a:pos x="T27" y="0"/>
                  </a:cxn>
                  <a:cxn ang="0">
                    <a:pos x="T28" y="0"/>
                  </a:cxn>
                  <a:cxn ang="0">
                    <a:pos x="T29" y="0"/>
                  </a:cxn>
                  <a:cxn ang="0">
                    <a:pos x="T30" y="0"/>
                  </a:cxn>
                  <a:cxn ang="0">
                    <a:pos x="T31" y="0"/>
                  </a:cxn>
                  <a:cxn ang="0">
                    <a:pos x="T32" y="0"/>
                  </a:cxn>
                  <a:cxn ang="0">
                    <a:pos x="T33" y="0"/>
                  </a:cxn>
                  <a:cxn ang="0">
                    <a:pos x="T34" y="0"/>
                  </a:cxn>
                  <a:cxn ang="0">
                    <a:pos x="T35" y="0"/>
                  </a:cxn>
                  <a:cxn ang="0">
                    <a:pos x="T36" y="0"/>
                  </a:cxn>
                  <a:cxn ang="0">
                    <a:pos x="T37" y="0"/>
                  </a:cxn>
                  <a:cxn ang="0">
                    <a:pos x="T38" y="0"/>
                  </a:cxn>
                  <a:cxn ang="0">
                    <a:pos x="T39" y="0"/>
                  </a:cxn>
                  <a:cxn ang="0">
                    <a:pos x="T40" y="0"/>
                  </a:cxn>
                  <a:cxn ang="0">
                    <a:pos x="T41" y="0"/>
                  </a:cxn>
                  <a:cxn ang="0">
                    <a:pos x="T42" y="0"/>
                  </a:cxn>
                  <a:cxn ang="0">
                    <a:pos x="T43" y="0"/>
                  </a:cxn>
                  <a:cxn ang="0">
                    <a:pos x="T44" y="0"/>
                  </a:cxn>
                  <a:cxn ang="0">
                    <a:pos x="T45" y="0"/>
                  </a:cxn>
                  <a:cxn ang="0">
                    <a:pos x="T46" y="0"/>
                  </a:cxn>
                  <a:cxn ang="0">
                    <a:pos x="T47" y="0"/>
                  </a:cxn>
                  <a:cxn ang="0">
                    <a:pos x="T48" y="0"/>
                  </a:cxn>
                  <a:cxn ang="0">
                    <a:pos x="T49" y="0"/>
                  </a:cxn>
                </a:cxnLst>
                <a:rect l="0" t="0" r="r" b="b"/>
                <a:pathLst>
                  <a:path w="315">
                    <a:moveTo>
                      <a:pt x="0" y="0"/>
                    </a:moveTo>
                    <a:lnTo>
                      <a:pt x="7" y="0"/>
                    </a:lnTo>
                    <a:lnTo>
                      <a:pt x="13" y="0"/>
                    </a:lnTo>
                    <a:lnTo>
                      <a:pt x="20" y="0"/>
                    </a:lnTo>
                    <a:lnTo>
                      <a:pt x="26" y="0"/>
                    </a:lnTo>
                    <a:lnTo>
                      <a:pt x="33" y="0"/>
                    </a:lnTo>
                    <a:lnTo>
                      <a:pt x="39" y="0"/>
                    </a:lnTo>
                    <a:lnTo>
                      <a:pt x="45" y="0"/>
                    </a:lnTo>
                    <a:lnTo>
                      <a:pt x="52" y="0"/>
                    </a:lnTo>
                    <a:lnTo>
                      <a:pt x="58" y="0"/>
                    </a:lnTo>
                    <a:lnTo>
                      <a:pt x="65" y="0"/>
                    </a:lnTo>
                    <a:lnTo>
                      <a:pt x="71" y="0"/>
                    </a:lnTo>
                    <a:lnTo>
                      <a:pt x="77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7" y="0"/>
                    </a:lnTo>
                    <a:lnTo>
                      <a:pt x="103" y="0"/>
                    </a:lnTo>
                    <a:lnTo>
                      <a:pt x="110" y="0"/>
                    </a:lnTo>
                    <a:lnTo>
                      <a:pt x="116" y="0"/>
                    </a:lnTo>
                    <a:lnTo>
                      <a:pt x="123" y="0"/>
                    </a:lnTo>
                    <a:lnTo>
                      <a:pt x="129" y="0"/>
                    </a:lnTo>
                    <a:lnTo>
                      <a:pt x="136" y="0"/>
                    </a:lnTo>
                    <a:lnTo>
                      <a:pt x="142" y="0"/>
                    </a:lnTo>
                    <a:lnTo>
                      <a:pt x="148" y="0"/>
                    </a:lnTo>
                    <a:lnTo>
                      <a:pt x="155" y="0"/>
                    </a:lnTo>
                    <a:lnTo>
                      <a:pt x="161" y="0"/>
                    </a:lnTo>
                    <a:lnTo>
                      <a:pt x="168" y="0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7" y="0"/>
                    </a:lnTo>
                    <a:lnTo>
                      <a:pt x="193" y="0"/>
                    </a:lnTo>
                    <a:lnTo>
                      <a:pt x="200" y="0"/>
                    </a:lnTo>
                    <a:lnTo>
                      <a:pt x="206" y="0"/>
                    </a:lnTo>
                    <a:lnTo>
                      <a:pt x="213" y="0"/>
                    </a:lnTo>
                    <a:lnTo>
                      <a:pt x="219" y="0"/>
                    </a:lnTo>
                    <a:lnTo>
                      <a:pt x="226" y="0"/>
                    </a:lnTo>
                    <a:lnTo>
                      <a:pt x="232" y="0"/>
                    </a:lnTo>
                    <a:lnTo>
                      <a:pt x="238" y="0"/>
                    </a:lnTo>
                    <a:lnTo>
                      <a:pt x="245" y="0"/>
                    </a:lnTo>
                    <a:lnTo>
                      <a:pt x="251" y="0"/>
                    </a:lnTo>
                    <a:lnTo>
                      <a:pt x="258" y="0"/>
                    </a:lnTo>
                    <a:lnTo>
                      <a:pt x="264" y="0"/>
                    </a:lnTo>
                    <a:lnTo>
                      <a:pt x="271" y="0"/>
                    </a:lnTo>
                    <a:lnTo>
                      <a:pt x="277" y="0"/>
                    </a:lnTo>
                    <a:lnTo>
                      <a:pt x="283" y="0"/>
                    </a:lnTo>
                    <a:lnTo>
                      <a:pt x="290" y="0"/>
                    </a:lnTo>
                    <a:lnTo>
                      <a:pt x="296" y="0"/>
                    </a:lnTo>
                    <a:lnTo>
                      <a:pt x="303" y="0"/>
                    </a:lnTo>
                    <a:lnTo>
                      <a:pt x="309" y="0"/>
                    </a:lnTo>
                    <a:lnTo>
                      <a:pt x="315" y="0"/>
                    </a:lnTo>
                  </a:path>
                </a:pathLst>
              </a:custGeom>
              <a:noFill/>
              <a:ln w="28575" cap="flat">
                <a:solidFill>
                  <a:srgbClr val="00FF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1" name="Freeform 661"/>
              <p:cNvSpPr>
                <a:spLocks/>
              </p:cNvSpPr>
              <p:nvPr/>
            </p:nvSpPr>
            <p:spPr bwMode="auto">
              <a:xfrm>
                <a:off x="7936750" y="3660756"/>
                <a:ext cx="431165" cy="0"/>
              </a:xfrm>
              <a:custGeom>
                <a:avLst/>
                <a:gdLst>
                  <a:gd name="T0" fmla="*/ 0 w 316"/>
                  <a:gd name="T1" fmla="*/ 7 w 316"/>
                  <a:gd name="T2" fmla="*/ 13 w 316"/>
                  <a:gd name="T3" fmla="*/ 20 w 316"/>
                  <a:gd name="T4" fmla="*/ 26 w 316"/>
                  <a:gd name="T5" fmla="*/ 33 w 316"/>
                  <a:gd name="T6" fmla="*/ 39 w 316"/>
                  <a:gd name="T7" fmla="*/ 46 w 316"/>
                  <a:gd name="T8" fmla="*/ 52 w 316"/>
                  <a:gd name="T9" fmla="*/ 59 w 316"/>
                  <a:gd name="T10" fmla="*/ 65 w 316"/>
                  <a:gd name="T11" fmla="*/ 71 w 316"/>
                  <a:gd name="T12" fmla="*/ 78 w 316"/>
                  <a:gd name="T13" fmla="*/ 84 w 316"/>
                  <a:gd name="T14" fmla="*/ 91 w 316"/>
                  <a:gd name="T15" fmla="*/ 97 w 316"/>
                  <a:gd name="T16" fmla="*/ 103 w 316"/>
                  <a:gd name="T17" fmla="*/ 110 w 316"/>
                  <a:gd name="T18" fmla="*/ 116 w 316"/>
                  <a:gd name="T19" fmla="*/ 123 w 316"/>
                  <a:gd name="T20" fmla="*/ 129 w 316"/>
                  <a:gd name="T21" fmla="*/ 136 w 316"/>
                  <a:gd name="T22" fmla="*/ 142 w 316"/>
                  <a:gd name="T23" fmla="*/ 149 w 316"/>
                  <a:gd name="T24" fmla="*/ 155 w 316"/>
                  <a:gd name="T25" fmla="*/ 162 w 316"/>
                  <a:gd name="T26" fmla="*/ 168 w 316"/>
                  <a:gd name="T27" fmla="*/ 174 w 316"/>
                  <a:gd name="T28" fmla="*/ 181 w 316"/>
                  <a:gd name="T29" fmla="*/ 187 w 316"/>
                  <a:gd name="T30" fmla="*/ 194 w 316"/>
                  <a:gd name="T31" fmla="*/ 200 w 316"/>
                  <a:gd name="T32" fmla="*/ 206 w 316"/>
                  <a:gd name="T33" fmla="*/ 213 w 316"/>
                  <a:gd name="T34" fmla="*/ 219 w 316"/>
                  <a:gd name="T35" fmla="*/ 226 w 316"/>
                  <a:gd name="T36" fmla="*/ 232 w 316"/>
                  <a:gd name="T37" fmla="*/ 239 w 316"/>
                  <a:gd name="T38" fmla="*/ 245 w 316"/>
                  <a:gd name="T39" fmla="*/ 252 w 316"/>
                  <a:gd name="T40" fmla="*/ 258 w 316"/>
                  <a:gd name="T41" fmla="*/ 265 w 316"/>
                  <a:gd name="T42" fmla="*/ 271 w 316"/>
                  <a:gd name="T43" fmla="*/ 277 w 316"/>
                  <a:gd name="T44" fmla="*/ 284 w 316"/>
                  <a:gd name="T45" fmla="*/ 290 w 316"/>
                  <a:gd name="T46" fmla="*/ 297 w 316"/>
                  <a:gd name="T47" fmla="*/ 303 w 316"/>
                  <a:gd name="T48" fmla="*/ 309 w 316"/>
                  <a:gd name="T49" fmla="*/ 316 w 31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  <a:cxn ang="0">
                    <a:pos x="T27" y="0"/>
                  </a:cxn>
                  <a:cxn ang="0">
                    <a:pos x="T28" y="0"/>
                  </a:cxn>
                  <a:cxn ang="0">
                    <a:pos x="T29" y="0"/>
                  </a:cxn>
                  <a:cxn ang="0">
                    <a:pos x="T30" y="0"/>
                  </a:cxn>
                  <a:cxn ang="0">
                    <a:pos x="T31" y="0"/>
                  </a:cxn>
                  <a:cxn ang="0">
                    <a:pos x="T32" y="0"/>
                  </a:cxn>
                  <a:cxn ang="0">
                    <a:pos x="T33" y="0"/>
                  </a:cxn>
                  <a:cxn ang="0">
                    <a:pos x="T34" y="0"/>
                  </a:cxn>
                  <a:cxn ang="0">
                    <a:pos x="T35" y="0"/>
                  </a:cxn>
                  <a:cxn ang="0">
                    <a:pos x="T36" y="0"/>
                  </a:cxn>
                  <a:cxn ang="0">
                    <a:pos x="T37" y="0"/>
                  </a:cxn>
                  <a:cxn ang="0">
                    <a:pos x="T38" y="0"/>
                  </a:cxn>
                  <a:cxn ang="0">
                    <a:pos x="T39" y="0"/>
                  </a:cxn>
                  <a:cxn ang="0">
                    <a:pos x="T40" y="0"/>
                  </a:cxn>
                  <a:cxn ang="0">
                    <a:pos x="T41" y="0"/>
                  </a:cxn>
                  <a:cxn ang="0">
                    <a:pos x="T42" y="0"/>
                  </a:cxn>
                  <a:cxn ang="0">
                    <a:pos x="T43" y="0"/>
                  </a:cxn>
                  <a:cxn ang="0">
                    <a:pos x="T44" y="0"/>
                  </a:cxn>
                  <a:cxn ang="0">
                    <a:pos x="T45" y="0"/>
                  </a:cxn>
                  <a:cxn ang="0">
                    <a:pos x="T46" y="0"/>
                  </a:cxn>
                  <a:cxn ang="0">
                    <a:pos x="T47" y="0"/>
                  </a:cxn>
                  <a:cxn ang="0">
                    <a:pos x="T48" y="0"/>
                  </a:cxn>
                  <a:cxn ang="0">
                    <a:pos x="T49" y="0"/>
                  </a:cxn>
                </a:cxnLst>
                <a:rect l="0" t="0" r="r" b="b"/>
                <a:pathLst>
                  <a:path w="316">
                    <a:moveTo>
                      <a:pt x="0" y="0"/>
                    </a:moveTo>
                    <a:lnTo>
                      <a:pt x="7" y="0"/>
                    </a:lnTo>
                    <a:lnTo>
                      <a:pt x="13" y="0"/>
                    </a:lnTo>
                    <a:lnTo>
                      <a:pt x="20" y="0"/>
                    </a:lnTo>
                    <a:lnTo>
                      <a:pt x="26" y="0"/>
                    </a:lnTo>
                    <a:lnTo>
                      <a:pt x="33" y="0"/>
                    </a:lnTo>
                    <a:lnTo>
                      <a:pt x="39" y="0"/>
                    </a:lnTo>
                    <a:lnTo>
                      <a:pt x="46" y="0"/>
                    </a:lnTo>
                    <a:lnTo>
                      <a:pt x="52" y="0"/>
                    </a:lnTo>
                    <a:lnTo>
                      <a:pt x="59" y="0"/>
                    </a:lnTo>
                    <a:lnTo>
                      <a:pt x="65" y="0"/>
                    </a:lnTo>
                    <a:lnTo>
                      <a:pt x="71" y="0"/>
                    </a:lnTo>
                    <a:lnTo>
                      <a:pt x="78" y="0"/>
                    </a:lnTo>
                    <a:lnTo>
                      <a:pt x="84" y="0"/>
                    </a:lnTo>
                    <a:lnTo>
                      <a:pt x="91" y="0"/>
                    </a:lnTo>
                    <a:lnTo>
                      <a:pt x="97" y="0"/>
                    </a:lnTo>
                    <a:lnTo>
                      <a:pt x="103" y="0"/>
                    </a:lnTo>
                    <a:lnTo>
                      <a:pt x="110" y="0"/>
                    </a:lnTo>
                    <a:lnTo>
                      <a:pt x="116" y="0"/>
                    </a:lnTo>
                    <a:lnTo>
                      <a:pt x="123" y="0"/>
                    </a:lnTo>
                    <a:lnTo>
                      <a:pt x="129" y="0"/>
                    </a:lnTo>
                    <a:lnTo>
                      <a:pt x="136" y="0"/>
                    </a:lnTo>
                    <a:lnTo>
                      <a:pt x="142" y="0"/>
                    </a:lnTo>
                    <a:lnTo>
                      <a:pt x="149" y="0"/>
                    </a:lnTo>
                    <a:lnTo>
                      <a:pt x="155" y="0"/>
                    </a:lnTo>
                    <a:lnTo>
                      <a:pt x="162" y="0"/>
                    </a:lnTo>
                    <a:lnTo>
                      <a:pt x="168" y="0"/>
                    </a:lnTo>
                    <a:lnTo>
                      <a:pt x="174" y="0"/>
                    </a:lnTo>
                    <a:lnTo>
                      <a:pt x="181" y="0"/>
                    </a:lnTo>
                    <a:lnTo>
                      <a:pt x="187" y="0"/>
                    </a:lnTo>
                    <a:lnTo>
                      <a:pt x="194" y="0"/>
                    </a:lnTo>
                    <a:lnTo>
                      <a:pt x="200" y="0"/>
                    </a:lnTo>
                    <a:lnTo>
                      <a:pt x="206" y="0"/>
                    </a:lnTo>
                    <a:lnTo>
                      <a:pt x="213" y="0"/>
                    </a:lnTo>
                    <a:lnTo>
                      <a:pt x="219" y="0"/>
                    </a:lnTo>
                    <a:lnTo>
                      <a:pt x="226" y="0"/>
                    </a:lnTo>
                    <a:lnTo>
                      <a:pt x="232" y="0"/>
                    </a:lnTo>
                    <a:lnTo>
                      <a:pt x="239" y="0"/>
                    </a:lnTo>
                    <a:lnTo>
                      <a:pt x="245" y="0"/>
                    </a:lnTo>
                    <a:lnTo>
                      <a:pt x="252" y="0"/>
                    </a:lnTo>
                    <a:lnTo>
                      <a:pt x="258" y="0"/>
                    </a:lnTo>
                    <a:lnTo>
                      <a:pt x="265" y="0"/>
                    </a:lnTo>
                    <a:lnTo>
                      <a:pt x="271" y="0"/>
                    </a:lnTo>
                    <a:lnTo>
                      <a:pt x="277" y="0"/>
                    </a:lnTo>
                    <a:lnTo>
                      <a:pt x="284" y="0"/>
                    </a:lnTo>
                    <a:lnTo>
                      <a:pt x="290" y="0"/>
                    </a:lnTo>
                    <a:lnTo>
                      <a:pt x="297" y="0"/>
                    </a:lnTo>
                    <a:lnTo>
                      <a:pt x="303" y="0"/>
                    </a:lnTo>
                    <a:lnTo>
                      <a:pt x="309" y="0"/>
                    </a:lnTo>
                    <a:lnTo>
                      <a:pt x="316" y="0"/>
                    </a:lnTo>
                  </a:path>
                </a:pathLst>
              </a:custGeom>
              <a:noFill/>
              <a:ln w="28575" cap="flat">
                <a:solidFill>
                  <a:srgbClr val="00FF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2" name="Freeform 662"/>
              <p:cNvSpPr>
                <a:spLocks/>
              </p:cNvSpPr>
              <p:nvPr/>
            </p:nvSpPr>
            <p:spPr bwMode="auto">
              <a:xfrm>
                <a:off x="8367915" y="3660756"/>
                <a:ext cx="367037" cy="0"/>
              </a:xfrm>
              <a:custGeom>
                <a:avLst/>
                <a:gdLst>
                  <a:gd name="T0" fmla="*/ 0 w 269"/>
                  <a:gd name="T1" fmla="*/ 6 w 269"/>
                  <a:gd name="T2" fmla="*/ 13 w 269"/>
                  <a:gd name="T3" fmla="*/ 19 w 269"/>
                  <a:gd name="T4" fmla="*/ 25 w 269"/>
                  <a:gd name="T5" fmla="*/ 32 w 269"/>
                  <a:gd name="T6" fmla="*/ 38 w 269"/>
                  <a:gd name="T7" fmla="*/ 45 w 269"/>
                  <a:gd name="T8" fmla="*/ 51 w 269"/>
                  <a:gd name="T9" fmla="*/ 58 w 269"/>
                  <a:gd name="T10" fmla="*/ 64 w 269"/>
                  <a:gd name="T11" fmla="*/ 71 w 269"/>
                  <a:gd name="T12" fmla="*/ 77 w 269"/>
                  <a:gd name="T13" fmla="*/ 84 w 269"/>
                  <a:gd name="T14" fmla="*/ 90 w 269"/>
                  <a:gd name="T15" fmla="*/ 96 w 269"/>
                  <a:gd name="T16" fmla="*/ 103 w 269"/>
                  <a:gd name="T17" fmla="*/ 109 w 269"/>
                  <a:gd name="T18" fmla="*/ 116 w 269"/>
                  <a:gd name="T19" fmla="*/ 122 w 269"/>
                  <a:gd name="T20" fmla="*/ 128 w 269"/>
                  <a:gd name="T21" fmla="*/ 135 w 269"/>
                  <a:gd name="T22" fmla="*/ 141 w 269"/>
                  <a:gd name="T23" fmla="*/ 148 w 269"/>
                  <a:gd name="T24" fmla="*/ 154 w 269"/>
                  <a:gd name="T25" fmla="*/ 161 w 269"/>
                  <a:gd name="T26" fmla="*/ 167 w 269"/>
                  <a:gd name="T27" fmla="*/ 174 w 269"/>
                  <a:gd name="T28" fmla="*/ 180 w 269"/>
                  <a:gd name="T29" fmla="*/ 187 w 269"/>
                  <a:gd name="T30" fmla="*/ 193 w 269"/>
                  <a:gd name="T31" fmla="*/ 199 w 269"/>
                  <a:gd name="T32" fmla="*/ 206 w 269"/>
                  <a:gd name="T33" fmla="*/ 212 w 269"/>
                  <a:gd name="T34" fmla="*/ 219 w 269"/>
                  <a:gd name="T35" fmla="*/ 225 w 269"/>
                  <a:gd name="T36" fmla="*/ 231 w 269"/>
                  <a:gd name="T37" fmla="*/ 238 w 269"/>
                  <a:gd name="T38" fmla="*/ 244 w 269"/>
                  <a:gd name="T39" fmla="*/ 251 w 269"/>
                  <a:gd name="T40" fmla="*/ 257 w 269"/>
                  <a:gd name="T41" fmla="*/ 264 w 269"/>
                  <a:gd name="T42" fmla="*/ 269 w 26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  <a:cxn ang="0">
                    <a:pos x="T27" y="0"/>
                  </a:cxn>
                  <a:cxn ang="0">
                    <a:pos x="T28" y="0"/>
                  </a:cxn>
                  <a:cxn ang="0">
                    <a:pos x="T29" y="0"/>
                  </a:cxn>
                  <a:cxn ang="0">
                    <a:pos x="T30" y="0"/>
                  </a:cxn>
                  <a:cxn ang="0">
                    <a:pos x="T31" y="0"/>
                  </a:cxn>
                  <a:cxn ang="0">
                    <a:pos x="T32" y="0"/>
                  </a:cxn>
                  <a:cxn ang="0">
                    <a:pos x="T33" y="0"/>
                  </a:cxn>
                  <a:cxn ang="0">
                    <a:pos x="T34" y="0"/>
                  </a:cxn>
                  <a:cxn ang="0">
                    <a:pos x="T35" y="0"/>
                  </a:cxn>
                  <a:cxn ang="0">
                    <a:pos x="T36" y="0"/>
                  </a:cxn>
                  <a:cxn ang="0">
                    <a:pos x="T37" y="0"/>
                  </a:cxn>
                  <a:cxn ang="0">
                    <a:pos x="T38" y="0"/>
                  </a:cxn>
                  <a:cxn ang="0">
                    <a:pos x="T39" y="0"/>
                  </a:cxn>
                  <a:cxn ang="0">
                    <a:pos x="T40" y="0"/>
                  </a:cxn>
                  <a:cxn ang="0">
                    <a:pos x="T41" y="0"/>
                  </a:cxn>
                  <a:cxn ang="0">
                    <a:pos x="T42" y="0"/>
                  </a:cxn>
                </a:cxnLst>
                <a:rect l="0" t="0" r="r" b="b"/>
                <a:pathLst>
                  <a:path w="269">
                    <a:moveTo>
                      <a:pt x="0" y="0"/>
                    </a:moveTo>
                    <a:lnTo>
                      <a:pt x="6" y="0"/>
                    </a:lnTo>
                    <a:lnTo>
                      <a:pt x="13" y="0"/>
                    </a:lnTo>
                    <a:lnTo>
                      <a:pt x="19" y="0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45" y="0"/>
                    </a:lnTo>
                    <a:lnTo>
                      <a:pt x="51" y="0"/>
                    </a:lnTo>
                    <a:lnTo>
                      <a:pt x="58" y="0"/>
                    </a:lnTo>
                    <a:lnTo>
                      <a:pt x="64" y="0"/>
                    </a:lnTo>
                    <a:lnTo>
                      <a:pt x="71" y="0"/>
                    </a:lnTo>
                    <a:lnTo>
                      <a:pt x="77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103" y="0"/>
                    </a:lnTo>
                    <a:lnTo>
                      <a:pt x="109" y="0"/>
                    </a:lnTo>
                    <a:lnTo>
                      <a:pt x="116" y="0"/>
                    </a:lnTo>
                    <a:lnTo>
                      <a:pt x="122" y="0"/>
                    </a:lnTo>
                    <a:lnTo>
                      <a:pt x="128" y="0"/>
                    </a:lnTo>
                    <a:lnTo>
                      <a:pt x="135" y="0"/>
                    </a:lnTo>
                    <a:lnTo>
                      <a:pt x="141" y="0"/>
                    </a:lnTo>
                    <a:lnTo>
                      <a:pt x="148" y="0"/>
                    </a:lnTo>
                    <a:lnTo>
                      <a:pt x="154" y="0"/>
                    </a:lnTo>
                    <a:lnTo>
                      <a:pt x="161" y="0"/>
                    </a:lnTo>
                    <a:lnTo>
                      <a:pt x="167" y="0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7" y="0"/>
                    </a:lnTo>
                    <a:lnTo>
                      <a:pt x="193" y="0"/>
                    </a:lnTo>
                    <a:lnTo>
                      <a:pt x="199" y="0"/>
                    </a:lnTo>
                    <a:lnTo>
                      <a:pt x="206" y="0"/>
                    </a:lnTo>
                    <a:lnTo>
                      <a:pt x="212" y="0"/>
                    </a:lnTo>
                    <a:lnTo>
                      <a:pt x="219" y="0"/>
                    </a:lnTo>
                    <a:lnTo>
                      <a:pt x="225" y="0"/>
                    </a:lnTo>
                    <a:lnTo>
                      <a:pt x="231" y="0"/>
                    </a:lnTo>
                    <a:lnTo>
                      <a:pt x="238" y="0"/>
                    </a:lnTo>
                    <a:lnTo>
                      <a:pt x="244" y="0"/>
                    </a:lnTo>
                    <a:lnTo>
                      <a:pt x="251" y="0"/>
                    </a:lnTo>
                    <a:lnTo>
                      <a:pt x="257" y="0"/>
                    </a:lnTo>
                    <a:lnTo>
                      <a:pt x="264" y="0"/>
                    </a:lnTo>
                    <a:lnTo>
                      <a:pt x="269" y="0"/>
                    </a:lnTo>
                  </a:path>
                </a:pathLst>
              </a:custGeom>
              <a:noFill/>
              <a:ln w="28575" cap="flat">
                <a:solidFill>
                  <a:srgbClr val="00FF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3" name="Freeform 663"/>
              <p:cNvSpPr>
                <a:spLocks/>
              </p:cNvSpPr>
              <p:nvPr/>
            </p:nvSpPr>
            <p:spPr bwMode="auto">
              <a:xfrm>
                <a:off x="6221639" y="3191308"/>
                <a:ext cx="425708" cy="215838"/>
              </a:xfrm>
              <a:custGeom>
                <a:avLst/>
                <a:gdLst>
                  <a:gd name="T0" fmla="*/ 0 w 312"/>
                  <a:gd name="T1" fmla="*/ 160 h 160"/>
                  <a:gd name="T2" fmla="*/ 3 w 312"/>
                  <a:gd name="T3" fmla="*/ 160 h 160"/>
                  <a:gd name="T4" fmla="*/ 9 w 312"/>
                  <a:gd name="T5" fmla="*/ 160 h 160"/>
                  <a:gd name="T6" fmla="*/ 16 w 312"/>
                  <a:gd name="T7" fmla="*/ 160 h 160"/>
                  <a:gd name="T8" fmla="*/ 22 w 312"/>
                  <a:gd name="T9" fmla="*/ 160 h 160"/>
                  <a:gd name="T10" fmla="*/ 29 w 312"/>
                  <a:gd name="T11" fmla="*/ 160 h 160"/>
                  <a:gd name="T12" fmla="*/ 35 w 312"/>
                  <a:gd name="T13" fmla="*/ 160 h 160"/>
                  <a:gd name="T14" fmla="*/ 42 w 312"/>
                  <a:gd name="T15" fmla="*/ 160 h 160"/>
                  <a:gd name="T16" fmla="*/ 48 w 312"/>
                  <a:gd name="T17" fmla="*/ 160 h 160"/>
                  <a:gd name="T18" fmla="*/ 55 w 312"/>
                  <a:gd name="T19" fmla="*/ 160 h 160"/>
                  <a:gd name="T20" fmla="*/ 61 w 312"/>
                  <a:gd name="T21" fmla="*/ 160 h 160"/>
                  <a:gd name="T22" fmla="*/ 67 w 312"/>
                  <a:gd name="T23" fmla="*/ 160 h 160"/>
                  <a:gd name="T24" fmla="*/ 74 w 312"/>
                  <a:gd name="T25" fmla="*/ 160 h 160"/>
                  <a:gd name="T26" fmla="*/ 80 w 312"/>
                  <a:gd name="T27" fmla="*/ 160 h 160"/>
                  <a:gd name="T28" fmla="*/ 87 w 312"/>
                  <a:gd name="T29" fmla="*/ 160 h 160"/>
                  <a:gd name="T30" fmla="*/ 93 w 312"/>
                  <a:gd name="T31" fmla="*/ 160 h 160"/>
                  <a:gd name="T32" fmla="*/ 99 w 312"/>
                  <a:gd name="T33" fmla="*/ 160 h 160"/>
                  <a:gd name="T34" fmla="*/ 106 w 312"/>
                  <a:gd name="T35" fmla="*/ 159 h 160"/>
                  <a:gd name="T36" fmla="*/ 112 w 312"/>
                  <a:gd name="T37" fmla="*/ 159 h 160"/>
                  <a:gd name="T38" fmla="*/ 118 w 312"/>
                  <a:gd name="T39" fmla="*/ 159 h 160"/>
                  <a:gd name="T40" fmla="*/ 125 w 312"/>
                  <a:gd name="T41" fmla="*/ 159 h 160"/>
                  <a:gd name="T42" fmla="*/ 131 w 312"/>
                  <a:gd name="T43" fmla="*/ 159 h 160"/>
                  <a:gd name="T44" fmla="*/ 138 w 312"/>
                  <a:gd name="T45" fmla="*/ 159 h 160"/>
                  <a:gd name="T46" fmla="*/ 144 w 312"/>
                  <a:gd name="T47" fmla="*/ 159 h 160"/>
                  <a:gd name="T48" fmla="*/ 151 w 312"/>
                  <a:gd name="T49" fmla="*/ 159 h 160"/>
                  <a:gd name="T50" fmla="*/ 157 w 312"/>
                  <a:gd name="T51" fmla="*/ 159 h 160"/>
                  <a:gd name="T52" fmla="*/ 164 w 312"/>
                  <a:gd name="T53" fmla="*/ 159 h 160"/>
                  <a:gd name="T54" fmla="*/ 170 w 312"/>
                  <a:gd name="T55" fmla="*/ 158 h 160"/>
                  <a:gd name="T56" fmla="*/ 177 w 312"/>
                  <a:gd name="T57" fmla="*/ 158 h 160"/>
                  <a:gd name="T58" fmla="*/ 183 w 312"/>
                  <a:gd name="T59" fmla="*/ 158 h 160"/>
                  <a:gd name="T60" fmla="*/ 190 w 312"/>
                  <a:gd name="T61" fmla="*/ 158 h 160"/>
                  <a:gd name="T62" fmla="*/ 196 w 312"/>
                  <a:gd name="T63" fmla="*/ 157 h 160"/>
                  <a:gd name="T64" fmla="*/ 202 w 312"/>
                  <a:gd name="T65" fmla="*/ 156 h 160"/>
                  <a:gd name="T66" fmla="*/ 209 w 312"/>
                  <a:gd name="T67" fmla="*/ 155 h 160"/>
                  <a:gd name="T68" fmla="*/ 215 w 312"/>
                  <a:gd name="T69" fmla="*/ 154 h 160"/>
                  <a:gd name="T70" fmla="*/ 221 w 312"/>
                  <a:gd name="T71" fmla="*/ 153 h 160"/>
                  <a:gd name="T72" fmla="*/ 228 w 312"/>
                  <a:gd name="T73" fmla="*/ 151 h 160"/>
                  <a:gd name="T74" fmla="*/ 234 w 312"/>
                  <a:gd name="T75" fmla="*/ 149 h 160"/>
                  <a:gd name="T76" fmla="*/ 241 w 312"/>
                  <a:gd name="T77" fmla="*/ 146 h 160"/>
                  <a:gd name="T78" fmla="*/ 247 w 312"/>
                  <a:gd name="T79" fmla="*/ 142 h 160"/>
                  <a:gd name="T80" fmla="*/ 254 w 312"/>
                  <a:gd name="T81" fmla="*/ 138 h 160"/>
                  <a:gd name="T82" fmla="*/ 260 w 312"/>
                  <a:gd name="T83" fmla="*/ 132 h 160"/>
                  <a:gd name="T84" fmla="*/ 267 w 312"/>
                  <a:gd name="T85" fmla="*/ 125 h 160"/>
                  <a:gd name="T86" fmla="*/ 273 w 312"/>
                  <a:gd name="T87" fmla="*/ 116 h 160"/>
                  <a:gd name="T88" fmla="*/ 280 w 312"/>
                  <a:gd name="T89" fmla="*/ 104 h 160"/>
                  <a:gd name="T90" fmla="*/ 286 w 312"/>
                  <a:gd name="T91" fmla="*/ 89 h 160"/>
                  <a:gd name="T92" fmla="*/ 293 w 312"/>
                  <a:gd name="T93" fmla="*/ 70 h 160"/>
                  <a:gd name="T94" fmla="*/ 299 w 312"/>
                  <a:gd name="T95" fmla="*/ 47 h 160"/>
                  <a:gd name="T96" fmla="*/ 305 w 312"/>
                  <a:gd name="T97" fmla="*/ 23 h 160"/>
                  <a:gd name="T98" fmla="*/ 312 w 312"/>
                  <a:gd name="T9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2" h="160">
                    <a:moveTo>
                      <a:pt x="0" y="160"/>
                    </a:moveTo>
                    <a:lnTo>
                      <a:pt x="3" y="160"/>
                    </a:lnTo>
                    <a:lnTo>
                      <a:pt x="9" y="160"/>
                    </a:lnTo>
                    <a:lnTo>
                      <a:pt x="16" y="160"/>
                    </a:lnTo>
                    <a:lnTo>
                      <a:pt x="22" y="160"/>
                    </a:lnTo>
                    <a:lnTo>
                      <a:pt x="29" y="160"/>
                    </a:lnTo>
                    <a:lnTo>
                      <a:pt x="35" y="160"/>
                    </a:lnTo>
                    <a:lnTo>
                      <a:pt x="42" y="160"/>
                    </a:lnTo>
                    <a:lnTo>
                      <a:pt x="48" y="160"/>
                    </a:lnTo>
                    <a:lnTo>
                      <a:pt x="55" y="160"/>
                    </a:lnTo>
                    <a:lnTo>
                      <a:pt x="61" y="160"/>
                    </a:lnTo>
                    <a:lnTo>
                      <a:pt x="67" y="160"/>
                    </a:lnTo>
                    <a:lnTo>
                      <a:pt x="74" y="160"/>
                    </a:lnTo>
                    <a:lnTo>
                      <a:pt x="80" y="160"/>
                    </a:lnTo>
                    <a:lnTo>
                      <a:pt x="87" y="160"/>
                    </a:lnTo>
                    <a:lnTo>
                      <a:pt x="93" y="160"/>
                    </a:lnTo>
                    <a:lnTo>
                      <a:pt x="99" y="160"/>
                    </a:lnTo>
                    <a:lnTo>
                      <a:pt x="106" y="159"/>
                    </a:lnTo>
                    <a:lnTo>
                      <a:pt x="112" y="159"/>
                    </a:lnTo>
                    <a:lnTo>
                      <a:pt x="118" y="159"/>
                    </a:lnTo>
                    <a:lnTo>
                      <a:pt x="125" y="159"/>
                    </a:lnTo>
                    <a:lnTo>
                      <a:pt x="131" y="159"/>
                    </a:lnTo>
                    <a:lnTo>
                      <a:pt x="138" y="159"/>
                    </a:lnTo>
                    <a:lnTo>
                      <a:pt x="144" y="159"/>
                    </a:lnTo>
                    <a:lnTo>
                      <a:pt x="151" y="159"/>
                    </a:lnTo>
                    <a:lnTo>
                      <a:pt x="157" y="159"/>
                    </a:lnTo>
                    <a:lnTo>
                      <a:pt x="164" y="159"/>
                    </a:lnTo>
                    <a:lnTo>
                      <a:pt x="170" y="158"/>
                    </a:lnTo>
                    <a:lnTo>
                      <a:pt x="177" y="158"/>
                    </a:lnTo>
                    <a:lnTo>
                      <a:pt x="183" y="158"/>
                    </a:lnTo>
                    <a:lnTo>
                      <a:pt x="190" y="158"/>
                    </a:lnTo>
                    <a:lnTo>
                      <a:pt x="196" y="157"/>
                    </a:lnTo>
                    <a:lnTo>
                      <a:pt x="202" y="156"/>
                    </a:lnTo>
                    <a:lnTo>
                      <a:pt x="209" y="155"/>
                    </a:lnTo>
                    <a:lnTo>
                      <a:pt x="215" y="154"/>
                    </a:lnTo>
                    <a:lnTo>
                      <a:pt x="221" y="153"/>
                    </a:lnTo>
                    <a:lnTo>
                      <a:pt x="228" y="151"/>
                    </a:lnTo>
                    <a:lnTo>
                      <a:pt x="234" y="149"/>
                    </a:lnTo>
                    <a:lnTo>
                      <a:pt x="241" y="146"/>
                    </a:lnTo>
                    <a:lnTo>
                      <a:pt x="247" y="142"/>
                    </a:lnTo>
                    <a:lnTo>
                      <a:pt x="254" y="138"/>
                    </a:lnTo>
                    <a:lnTo>
                      <a:pt x="260" y="132"/>
                    </a:lnTo>
                    <a:lnTo>
                      <a:pt x="267" y="125"/>
                    </a:lnTo>
                    <a:lnTo>
                      <a:pt x="273" y="116"/>
                    </a:lnTo>
                    <a:lnTo>
                      <a:pt x="280" y="104"/>
                    </a:lnTo>
                    <a:lnTo>
                      <a:pt x="286" y="89"/>
                    </a:lnTo>
                    <a:lnTo>
                      <a:pt x="293" y="70"/>
                    </a:lnTo>
                    <a:lnTo>
                      <a:pt x="299" y="47"/>
                    </a:lnTo>
                    <a:lnTo>
                      <a:pt x="305" y="23"/>
                    </a:lnTo>
                    <a:lnTo>
                      <a:pt x="312" y="0"/>
                    </a:lnTo>
                  </a:path>
                </a:pathLst>
              </a:custGeom>
              <a:noFill/>
              <a:ln w="28575" cap="flat">
                <a:solidFill>
                  <a:srgbClr val="FF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4" name="Freeform 664"/>
              <p:cNvSpPr>
                <a:spLocks/>
              </p:cNvSpPr>
              <p:nvPr/>
            </p:nvSpPr>
            <p:spPr bwMode="auto">
              <a:xfrm>
                <a:off x="6647346" y="3013242"/>
                <a:ext cx="429801" cy="392556"/>
              </a:xfrm>
              <a:custGeom>
                <a:avLst/>
                <a:gdLst>
                  <a:gd name="T0" fmla="*/ 0 w 315"/>
                  <a:gd name="T1" fmla="*/ 132 h 291"/>
                  <a:gd name="T2" fmla="*/ 6 w 315"/>
                  <a:gd name="T3" fmla="*/ 110 h 291"/>
                  <a:gd name="T4" fmla="*/ 13 w 315"/>
                  <a:gd name="T5" fmla="*/ 90 h 291"/>
                  <a:gd name="T6" fmla="*/ 19 w 315"/>
                  <a:gd name="T7" fmla="*/ 72 h 291"/>
                  <a:gd name="T8" fmla="*/ 25 w 315"/>
                  <a:gd name="T9" fmla="*/ 57 h 291"/>
                  <a:gd name="T10" fmla="*/ 32 w 315"/>
                  <a:gd name="T11" fmla="*/ 45 h 291"/>
                  <a:gd name="T12" fmla="*/ 38 w 315"/>
                  <a:gd name="T13" fmla="*/ 38 h 291"/>
                  <a:gd name="T14" fmla="*/ 45 w 315"/>
                  <a:gd name="T15" fmla="*/ 34 h 291"/>
                  <a:gd name="T16" fmla="*/ 51 w 315"/>
                  <a:gd name="T17" fmla="*/ 35 h 291"/>
                  <a:gd name="T18" fmla="*/ 58 w 315"/>
                  <a:gd name="T19" fmla="*/ 39 h 291"/>
                  <a:gd name="T20" fmla="*/ 64 w 315"/>
                  <a:gd name="T21" fmla="*/ 47 h 291"/>
                  <a:gd name="T22" fmla="*/ 71 w 315"/>
                  <a:gd name="T23" fmla="*/ 59 h 291"/>
                  <a:gd name="T24" fmla="*/ 77 w 315"/>
                  <a:gd name="T25" fmla="*/ 75 h 291"/>
                  <a:gd name="T26" fmla="*/ 84 w 315"/>
                  <a:gd name="T27" fmla="*/ 93 h 291"/>
                  <a:gd name="T28" fmla="*/ 90 w 315"/>
                  <a:gd name="T29" fmla="*/ 113 h 291"/>
                  <a:gd name="T30" fmla="*/ 96 w 315"/>
                  <a:gd name="T31" fmla="*/ 134 h 291"/>
                  <a:gd name="T32" fmla="*/ 103 w 315"/>
                  <a:gd name="T33" fmla="*/ 157 h 291"/>
                  <a:gd name="T34" fmla="*/ 109 w 315"/>
                  <a:gd name="T35" fmla="*/ 179 h 291"/>
                  <a:gd name="T36" fmla="*/ 116 w 315"/>
                  <a:gd name="T37" fmla="*/ 201 h 291"/>
                  <a:gd name="T38" fmla="*/ 122 w 315"/>
                  <a:gd name="T39" fmla="*/ 222 h 291"/>
                  <a:gd name="T40" fmla="*/ 128 w 315"/>
                  <a:gd name="T41" fmla="*/ 241 h 291"/>
                  <a:gd name="T42" fmla="*/ 135 w 315"/>
                  <a:gd name="T43" fmla="*/ 258 h 291"/>
                  <a:gd name="T44" fmla="*/ 141 w 315"/>
                  <a:gd name="T45" fmla="*/ 271 h 291"/>
                  <a:gd name="T46" fmla="*/ 148 w 315"/>
                  <a:gd name="T47" fmla="*/ 282 h 291"/>
                  <a:gd name="T48" fmla="*/ 154 w 315"/>
                  <a:gd name="T49" fmla="*/ 288 h 291"/>
                  <a:gd name="T50" fmla="*/ 160 w 315"/>
                  <a:gd name="T51" fmla="*/ 291 h 291"/>
                  <a:gd name="T52" fmla="*/ 167 w 315"/>
                  <a:gd name="T53" fmla="*/ 290 h 291"/>
                  <a:gd name="T54" fmla="*/ 173 w 315"/>
                  <a:gd name="T55" fmla="*/ 286 h 291"/>
                  <a:gd name="T56" fmla="*/ 180 w 315"/>
                  <a:gd name="T57" fmla="*/ 277 h 291"/>
                  <a:gd name="T58" fmla="*/ 186 w 315"/>
                  <a:gd name="T59" fmla="*/ 265 h 291"/>
                  <a:gd name="T60" fmla="*/ 193 w 315"/>
                  <a:gd name="T61" fmla="*/ 250 h 291"/>
                  <a:gd name="T62" fmla="*/ 199 w 315"/>
                  <a:gd name="T63" fmla="*/ 232 h 291"/>
                  <a:gd name="T64" fmla="*/ 206 w 315"/>
                  <a:gd name="T65" fmla="*/ 212 h 291"/>
                  <a:gd name="T66" fmla="*/ 212 w 315"/>
                  <a:gd name="T67" fmla="*/ 191 h 291"/>
                  <a:gd name="T68" fmla="*/ 219 w 315"/>
                  <a:gd name="T69" fmla="*/ 168 h 291"/>
                  <a:gd name="T70" fmla="*/ 225 w 315"/>
                  <a:gd name="T71" fmla="*/ 145 h 291"/>
                  <a:gd name="T72" fmla="*/ 231 w 315"/>
                  <a:gd name="T73" fmla="*/ 121 h 291"/>
                  <a:gd name="T74" fmla="*/ 238 w 315"/>
                  <a:gd name="T75" fmla="*/ 99 h 291"/>
                  <a:gd name="T76" fmla="*/ 244 w 315"/>
                  <a:gd name="T77" fmla="*/ 77 h 291"/>
                  <a:gd name="T78" fmla="*/ 251 w 315"/>
                  <a:gd name="T79" fmla="*/ 58 h 291"/>
                  <a:gd name="T80" fmla="*/ 257 w 315"/>
                  <a:gd name="T81" fmla="*/ 40 h 291"/>
                  <a:gd name="T82" fmla="*/ 263 w 315"/>
                  <a:gd name="T83" fmla="*/ 26 h 291"/>
                  <a:gd name="T84" fmla="*/ 270 w 315"/>
                  <a:gd name="T85" fmla="*/ 14 h 291"/>
                  <a:gd name="T86" fmla="*/ 276 w 315"/>
                  <a:gd name="T87" fmla="*/ 6 h 291"/>
                  <a:gd name="T88" fmla="*/ 283 w 315"/>
                  <a:gd name="T89" fmla="*/ 1 h 291"/>
                  <a:gd name="T90" fmla="*/ 289 w 315"/>
                  <a:gd name="T91" fmla="*/ 0 h 291"/>
                  <a:gd name="T92" fmla="*/ 296 w 315"/>
                  <a:gd name="T93" fmla="*/ 3 h 291"/>
                  <a:gd name="T94" fmla="*/ 302 w 315"/>
                  <a:gd name="T95" fmla="*/ 8 h 291"/>
                  <a:gd name="T96" fmla="*/ 309 w 315"/>
                  <a:gd name="T97" fmla="*/ 18 h 291"/>
                  <a:gd name="T98" fmla="*/ 315 w 315"/>
                  <a:gd name="T99" fmla="*/ 3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291">
                    <a:moveTo>
                      <a:pt x="0" y="132"/>
                    </a:moveTo>
                    <a:lnTo>
                      <a:pt x="6" y="110"/>
                    </a:lnTo>
                    <a:lnTo>
                      <a:pt x="13" y="90"/>
                    </a:lnTo>
                    <a:lnTo>
                      <a:pt x="19" y="72"/>
                    </a:lnTo>
                    <a:lnTo>
                      <a:pt x="25" y="57"/>
                    </a:lnTo>
                    <a:lnTo>
                      <a:pt x="32" y="45"/>
                    </a:lnTo>
                    <a:lnTo>
                      <a:pt x="38" y="38"/>
                    </a:lnTo>
                    <a:lnTo>
                      <a:pt x="45" y="34"/>
                    </a:lnTo>
                    <a:lnTo>
                      <a:pt x="51" y="35"/>
                    </a:lnTo>
                    <a:lnTo>
                      <a:pt x="58" y="39"/>
                    </a:lnTo>
                    <a:lnTo>
                      <a:pt x="64" y="47"/>
                    </a:lnTo>
                    <a:lnTo>
                      <a:pt x="71" y="59"/>
                    </a:lnTo>
                    <a:lnTo>
                      <a:pt x="77" y="75"/>
                    </a:lnTo>
                    <a:lnTo>
                      <a:pt x="84" y="93"/>
                    </a:lnTo>
                    <a:lnTo>
                      <a:pt x="90" y="113"/>
                    </a:lnTo>
                    <a:lnTo>
                      <a:pt x="96" y="134"/>
                    </a:lnTo>
                    <a:lnTo>
                      <a:pt x="103" y="157"/>
                    </a:lnTo>
                    <a:lnTo>
                      <a:pt x="109" y="179"/>
                    </a:lnTo>
                    <a:lnTo>
                      <a:pt x="116" y="201"/>
                    </a:lnTo>
                    <a:lnTo>
                      <a:pt x="122" y="222"/>
                    </a:lnTo>
                    <a:lnTo>
                      <a:pt x="128" y="241"/>
                    </a:lnTo>
                    <a:lnTo>
                      <a:pt x="135" y="258"/>
                    </a:lnTo>
                    <a:lnTo>
                      <a:pt x="141" y="271"/>
                    </a:lnTo>
                    <a:lnTo>
                      <a:pt x="148" y="282"/>
                    </a:lnTo>
                    <a:lnTo>
                      <a:pt x="154" y="288"/>
                    </a:lnTo>
                    <a:lnTo>
                      <a:pt x="160" y="291"/>
                    </a:lnTo>
                    <a:lnTo>
                      <a:pt x="167" y="290"/>
                    </a:lnTo>
                    <a:lnTo>
                      <a:pt x="173" y="286"/>
                    </a:lnTo>
                    <a:lnTo>
                      <a:pt x="180" y="277"/>
                    </a:lnTo>
                    <a:lnTo>
                      <a:pt x="186" y="265"/>
                    </a:lnTo>
                    <a:lnTo>
                      <a:pt x="193" y="250"/>
                    </a:lnTo>
                    <a:lnTo>
                      <a:pt x="199" y="232"/>
                    </a:lnTo>
                    <a:lnTo>
                      <a:pt x="206" y="212"/>
                    </a:lnTo>
                    <a:lnTo>
                      <a:pt x="212" y="191"/>
                    </a:lnTo>
                    <a:lnTo>
                      <a:pt x="219" y="168"/>
                    </a:lnTo>
                    <a:lnTo>
                      <a:pt x="225" y="145"/>
                    </a:lnTo>
                    <a:lnTo>
                      <a:pt x="231" y="121"/>
                    </a:lnTo>
                    <a:lnTo>
                      <a:pt x="238" y="99"/>
                    </a:lnTo>
                    <a:lnTo>
                      <a:pt x="244" y="77"/>
                    </a:lnTo>
                    <a:lnTo>
                      <a:pt x="251" y="58"/>
                    </a:lnTo>
                    <a:lnTo>
                      <a:pt x="257" y="40"/>
                    </a:lnTo>
                    <a:lnTo>
                      <a:pt x="263" y="26"/>
                    </a:lnTo>
                    <a:lnTo>
                      <a:pt x="270" y="14"/>
                    </a:lnTo>
                    <a:lnTo>
                      <a:pt x="276" y="6"/>
                    </a:lnTo>
                    <a:lnTo>
                      <a:pt x="283" y="1"/>
                    </a:lnTo>
                    <a:lnTo>
                      <a:pt x="289" y="0"/>
                    </a:lnTo>
                    <a:lnTo>
                      <a:pt x="296" y="3"/>
                    </a:lnTo>
                    <a:lnTo>
                      <a:pt x="302" y="8"/>
                    </a:lnTo>
                    <a:lnTo>
                      <a:pt x="309" y="18"/>
                    </a:lnTo>
                    <a:lnTo>
                      <a:pt x="315" y="31"/>
                    </a:lnTo>
                  </a:path>
                </a:pathLst>
              </a:custGeom>
              <a:noFill/>
              <a:ln w="28575" cap="flat">
                <a:solidFill>
                  <a:srgbClr val="FF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5" name="Freeform 665"/>
              <p:cNvSpPr>
                <a:spLocks/>
              </p:cNvSpPr>
              <p:nvPr/>
            </p:nvSpPr>
            <p:spPr bwMode="auto">
              <a:xfrm>
                <a:off x="7077148" y="3049664"/>
                <a:ext cx="429801" cy="295429"/>
              </a:xfrm>
              <a:custGeom>
                <a:avLst/>
                <a:gdLst>
                  <a:gd name="T0" fmla="*/ 0 w 315"/>
                  <a:gd name="T1" fmla="*/ 4 h 219"/>
                  <a:gd name="T2" fmla="*/ 7 w 315"/>
                  <a:gd name="T3" fmla="*/ 18 h 219"/>
                  <a:gd name="T4" fmla="*/ 13 w 315"/>
                  <a:gd name="T5" fmla="*/ 36 h 219"/>
                  <a:gd name="T6" fmla="*/ 19 w 315"/>
                  <a:gd name="T7" fmla="*/ 55 h 219"/>
                  <a:gd name="T8" fmla="*/ 26 w 315"/>
                  <a:gd name="T9" fmla="*/ 76 h 219"/>
                  <a:gd name="T10" fmla="*/ 32 w 315"/>
                  <a:gd name="T11" fmla="*/ 98 h 219"/>
                  <a:gd name="T12" fmla="*/ 39 w 315"/>
                  <a:gd name="T13" fmla="*/ 120 h 219"/>
                  <a:gd name="T14" fmla="*/ 45 w 315"/>
                  <a:gd name="T15" fmla="*/ 142 h 219"/>
                  <a:gd name="T16" fmla="*/ 51 w 315"/>
                  <a:gd name="T17" fmla="*/ 164 h 219"/>
                  <a:gd name="T18" fmla="*/ 58 w 315"/>
                  <a:gd name="T19" fmla="*/ 181 h 219"/>
                  <a:gd name="T20" fmla="*/ 64 w 315"/>
                  <a:gd name="T21" fmla="*/ 194 h 219"/>
                  <a:gd name="T22" fmla="*/ 71 w 315"/>
                  <a:gd name="T23" fmla="*/ 204 h 219"/>
                  <a:gd name="T24" fmla="*/ 77 w 315"/>
                  <a:gd name="T25" fmla="*/ 211 h 219"/>
                  <a:gd name="T26" fmla="*/ 84 w 315"/>
                  <a:gd name="T27" fmla="*/ 215 h 219"/>
                  <a:gd name="T28" fmla="*/ 90 w 315"/>
                  <a:gd name="T29" fmla="*/ 218 h 219"/>
                  <a:gd name="T30" fmla="*/ 97 w 315"/>
                  <a:gd name="T31" fmla="*/ 219 h 219"/>
                  <a:gd name="T32" fmla="*/ 103 w 315"/>
                  <a:gd name="T33" fmla="*/ 219 h 219"/>
                  <a:gd name="T34" fmla="*/ 110 w 315"/>
                  <a:gd name="T35" fmla="*/ 216 h 219"/>
                  <a:gd name="T36" fmla="*/ 116 w 315"/>
                  <a:gd name="T37" fmla="*/ 211 h 219"/>
                  <a:gd name="T38" fmla="*/ 122 w 315"/>
                  <a:gd name="T39" fmla="*/ 205 h 219"/>
                  <a:gd name="T40" fmla="*/ 129 w 315"/>
                  <a:gd name="T41" fmla="*/ 196 h 219"/>
                  <a:gd name="T42" fmla="*/ 135 w 315"/>
                  <a:gd name="T43" fmla="*/ 184 h 219"/>
                  <a:gd name="T44" fmla="*/ 142 w 315"/>
                  <a:gd name="T45" fmla="*/ 167 h 219"/>
                  <a:gd name="T46" fmla="*/ 148 w 315"/>
                  <a:gd name="T47" fmla="*/ 149 h 219"/>
                  <a:gd name="T48" fmla="*/ 154 w 315"/>
                  <a:gd name="T49" fmla="*/ 132 h 219"/>
                  <a:gd name="T50" fmla="*/ 161 w 315"/>
                  <a:gd name="T51" fmla="*/ 114 h 219"/>
                  <a:gd name="T52" fmla="*/ 167 w 315"/>
                  <a:gd name="T53" fmla="*/ 96 h 219"/>
                  <a:gd name="T54" fmla="*/ 174 w 315"/>
                  <a:gd name="T55" fmla="*/ 79 h 219"/>
                  <a:gd name="T56" fmla="*/ 180 w 315"/>
                  <a:gd name="T57" fmla="*/ 64 h 219"/>
                  <a:gd name="T58" fmla="*/ 187 w 315"/>
                  <a:gd name="T59" fmla="*/ 49 h 219"/>
                  <a:gd name="T60" fmla="*/ 193 w 315"/>
                  <a:gd name="T61" fmla="*/ 36 h 219"/>
                  <a:gd name="T62" fmla="*/ 199 w 315"/>
                  <a:gd name="T63" fmla="*/ 25 h 219"/>
                  <a:gd name="T64" fmla="*/ 206 w 315"/>
                  <a:gd name="T65" fmla="*/ 15 h 219"/>
                  <a:gd name="T66" fmla="*/ 212 w 315"/>
                  <a:gd name="T67" fmla="*/ 8 h 219"/>
                  <a:gd name="T68" fmla="*/ 219 w 315"/>
                  <a:gd name="T69" fmla="*/ 3 h 219"/>
                  <a:gd name="T70" fmla="*/ 225 w 315"/>
                  <a:gd name="T71" fmla="*/ 0 h 219"/>
                  <a:gd name="T72" fmla="*/ 232 w 315"/>
                  <a:gd name="T73" fmla="*/ 0 h 219"/>
                  <a:gd name="T74" fmla="*/ 238 w 315"/>
                  <a:gd name="T75" fmla="*/ 1 h 219"/>
                  <a:gd name="T76" fmla="*/ 245 w 315"/>
                  <a:gd name="T77" fmla="*/ 5 h 219"/>
                  <a:gd name="T78" fmla="*/ 251 w 315"/>
                  <a:gd name="T79" fmla="*/ 11 h 219"/>
                  <a:gd name="T80" fmla="*/ 257 w 315"/>
                  <a:gd name="T81" fmla="*/ 19 h 219"/>
                  <a:gd name="T82" fmla="*/ 264 w 315"/>
                  <a:gd name="T83" fmla="*/ 28 h 219"/>
                  <a:gd name="T84" fmla="*/ 270 w 315"/>
                  <a:gd name="T85" fmla="*/ 40 h 219"/>
                  <a:gd name="T86" fmla="*/ 277 w 315"/>
                  <a:gd name="T87" fmla="*/ 53 h 219"/>
                  <a:gd name="T88" fmla="*/ 283 w 315"/>
                  <a:gd name="T89" fmla="*/ 67 h 219"/>
                  <a:gd name="T90" fmla="*/ 289 w 315"/>
                  <a:gd name="T91" fmla="*/ 82 h 219"/>
                  <a:gd name="T92" fmla="*/ 296 w 315"/>
                  <a:gd name="T93" fmla="*/ 98 h 219"/>
                  <a:gd name="T94" fmla="*/ 302 w 315"/>
                  <a:gd name="T95" fmla="*/ 114 h 219"/>
                  <a:gd name="T96" fmla="*/ 309 w 315"/>
                  <a:gd name="T97" fmla="*/ 130 h 219"/>
                  <a:gd name="T98" fmla="*/ 315 w 315"/>
                  <a:gd name="T99" fmla="*/ 146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219">
                    <a:moveTo>
                      <a:pt x="0" y="4"/>
                    </a:moveTo>
                    <a:lnTo>
                      <a:pt x="7" y="18"/>
                    </a:lnTo>
                    <a:lnTo>
                      <a:pt x="13" y="36"/>
                    </a:lnTo>
                    <a:lnTo>
                      <a:pt x="19" y="55"/>
                    </a:lnTo>
                    <a:lnTo>
                      <a:pt x="26" y="76"/>
                    </a:lnTo>
                    <a:lnTo>
                      <a:pt x="32" y="98"/>
                    </a:lnTo>
                    <a:lnTo>
                      <a:pt x="39" y="120"/>
                    </a:lnTo>
                    <a:lnTo>
                      <a:pt x="45" y="142"/>
                    </a:lnTo>
                    <a:lnTo>
                      <a:pt x="51" y="164"/>
                    </a:lnTo>
                    <a:lnTo>
                      <a:pt x="58" y="181"/>
                    </a:lnTo>
                    <a:lnTo>
                      <a:pt x="64" y="194"/>
                    </a:lnTo>
                    <a:lnTo>
                      <a:pt x="71" y="204"/>
                    </a:lnTo>
                    <a:lnTo>
                      <a:pt x="77" y="211"/>
                    </a:lnTo>
                    <a:lnTo>
                      <a:pt x="84" y="215"/>
                    </a:lnTo>
                    <a:lnTo>
                      <a:pt x="90" y="218"/>
                    </a:lnTo>
                    <a:lnTo>
                      <a:pt x="97" y="219"/>
                    </a:lnTo>
                    <a:lnTo>
                      <a:pt x="103" y="219"/>
                    </a:lnTo>
                    <a:lnTo>
                      <a:pt x="110" y="216"/>
                    </a:lnTo>
                    <a:lnTo>
                      <a:pt x="116" y="211"/>
                    </a:lnTo>
                    <a:lnTo>
                      <a:pt x="122" y="205"/>
                    </a:lnTo>
                    <a:lnTo>
                      <a:pt x="129" y="196"/>
                    </a:lnTo>
                    <a:lnTo>
                      <a:pt x="135" y="184"/>
                    </a:lnTo>
                    <a:lnTo>
                      <a:pt x="142" y="167"/>
                    </a:lnTo>
                    <a:lnTo>
                      <a:pt x="148" y="149"/>
                    </a:lnTo>
                    <a:lnTo>
                      <a:pt x="154" y="132"/>
                    </a:lnTo>
                    <a:lnTo>
                      <a:pt x="161" y="114"/>
                    </a:lnTo>
                    <a:lnTo>
                      <a:pt x="167" y="96"/>
                    </a:lnTo>
                    <a:lnTo>
                      <a:pt x="174" y="79"/>
                    </a:lnTo>
                    <a:lnTo>
                      <a:pt x="180" y="64"/>
                    </a:lnTo>
                    <a:lnTo>
                      <a:pt x="187" y="49"/>
                    </a:lnTo>
                    <a:lnTo>
                      <a:pt x="193" y="36"/>
                    </a:lnTo>
                    <a:lnTo>
                      <a:pt x="199" y="25"/>
                    </a:lnTo>
                    <a:lnTo>
                      <a:pt x="206" y="15"/>
                    </a:lnTo>
                    <a:lnTo>
                      <a:pt x="212" y="8"/>
                    </a:lnTo>
                    <a:lnTo>
                      <a:pt x="219" y="3"/>
                    </a:lnTo>
                    <a:lnTo>
                      <a:pt x="225" y="0"/>
                    </a:lnTo>
                    <a:lnTo>
                      <a:pt x="232" y="0"/>
                    </a:lnTo>
                    <a:lnTo>
                      <a:pt x="238" y="1"/>
                    </a:lnTo>
                    <a:lnTo>
                      <a:pt x="245" y="5"/>
                    </a:lnTo>
                    <a:lnTo>
                      <a:pt x="251" y="11"/>
                    </a:lnTo>
                    <a:lnTo>
                      <a:pt x="257" y="19"/>
                    </a:lnTo>
                    <a:lnTo>
                      <a:pt x="264" y="28"/>
                    </a:lnTo>
                    <a:lnTo>
                      <a:pt x="270" y="40"/>
                    </a:lnTo>
                    <a:lnTo>
                      <a:pt x="277" y="53"/>
                    </a:lnTo>
                    <a:lnTo>
                      <a:pt x="283" y="67"/>
                    </a:lnTo>
                    <a:lnTo>
                      <a:pt x="289" y="82"/>
                    </a:lnTo>
                    <a:lnTo>
                      <a:pt x="296" y="98"/>
                    </a:lnTo>
                    <a:lnTo>
                      <a:pt x="302" y="114"/>
                    </a:lnTo>
                    <a:lnTo>
                      <a:pt x="309" y="130"/>
                    </a:lnTo>
                    <a:lnTo>
                      <a:pt x="315" y="146"/>
                    </a:lnTo>
                  </a:path>
                </a:pathLst>
              </a:custGeom>
              <a:noFill/>
              <a:ln w="28575" cap="flat">
                <a:solidFill>
                  <a:srgbClr val="FF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6" name="Freeform 666"/>
              <p:cNvSpPr>
                <a:spLocks/>
              </p:cNvSpPr>
              <p:nvPr/>
            </p:nvSpPr>
            <p:spPr bwMode="auto">
              <a:xfrm>
                <a:off x="7506948" y="3246616"/>
                <a:ext cx="429801" cy="159180"/>
              </a:xfrm>
              <a:custGeom>
                <a:avLst/>
                <a:gdLst>
                  <a:gd name="T0" fmla="*/ 0 w 315"/>
                  <a:gd name="T1" fmla="*/ 0 h 118"/>
                  <a:gd name="T2" fmla="*/ 7 w 315"/>
                  <a:gd name="T3" fmla="*/ 17 h 118"/>
                  <a:gd name="T4" fmla="*/ 13 w 315"/>
                  <a:gd name="T5" fmla="*/ 32 h 118"/>
                  <a:gd name="T6" fmla="*/ 20 w 315"/>
                  <a:gd name="T7" fmla="*/ 47 h 118"/>
                  <a:gd name="T8" fmla="*/ 26 w 315"/>
                  <a:gd name="T9" fmla="*/ 61 h 118"/>
                  <a:gd name="T10" fmla="*/ 33 w 315"/>
                  <a:gd name="T11" fmla="*/ 71 h 118"/>
                  <a:gd name="T12" fmla="*/ 39 w 315"/>
                  <a:gd name="T13" fmla="*/ 79 h 118"/>
                  <a:gd name="T14" fmla="*/ 45 w 315"/>
                  <a:gd name="T15" fmla="*/ 84 h 118"/>
                  <a:gd name="T16" fmla="*/ 52 w 315"/>
                  <a:gd name="T17" fmla="*/ 88 h 118"/>
                  <a:gd name="T18" fmla="*/ 58 w 315"/>
                  <a:gd name="T19" fmla="*/ 90 h 118"/>
                  <a:gd name="T20" fmla="*/ 65 w 315"/>
                  <a:gd name="T21" fmla="*/ 91 h 118"/>
                  <a:gd name="T22" fmla="*/ 71 w 315"/>
                  <a:gd name="T23" fmla="*/ 91 h 118"/>
                  <a:gd name="T24" fmla="*/ 77 w 315"/>
                  <a:gd name="T25" fmla="*/ 90 h 118"/>
                  <a:gd name="T26" fmla="*/ 84 w 315"/>
                  <a:gd name="T27" fmla="*/ 89 h 118"/>
                  <a:gd name="T28" fmla="*/ 90 w 315"/>
                  <a:gd name="T29" fmla="*/ 88 h 118"/>
                  <a:gd name="T30" fmla="*/ 97 w 315"/>
                  <a:gd name="T31" fmla="*/ 87 h 118"/>
                  <a:gd name="T32" fmla="*/ 103 w 315"/>
                  <a:gd name="T33" fmla="*/ 87 h 118"/>
                  <a:gd name="T34" fmla="*/ 110 w 315"/>
                  <a:gd name="T35" fmla="*/ 87 h 118"/>
                  <a:gd name="T36" fmla="*/ 116 w 315"/>
                  <a:gd name="T37" fmla="*/ 86 h 118"/>
                  <a:gd name="T38" fmla="*/ 123 w 315"/>
                  <a:gd name="T39" fmla="*/ 86 h 118"/>
                  <a:gd name="T40" fmla="*/ 129 w 315"/>
                  <a:gd name="T41" fmla="*/ 86 h 118"/>
                  <a:gd name="T42" fmla="*/ 136 w 315"/>
                  <a:gd name="T43" fmla="*/ 87 h 118"/>
                  <a:gd name="T44" fmla="*/ 142 w 315"/>
                  <a:gd name="T45" fmla="*/ 87 h 118"/>
                  <a:gd name="T46" fmla="*/ 148 w 315"/>
                  <a:gd name="T47" fmla="*/ 88 h 118"/>
                  <a:gd name="T48" fmla="*/ 155 w 315"/>
                  <a:gd name="T49" fmla="*/ 88 h 118"/>
                  <a:gd name="T50" fmla="*/ 161 w 315"/>
                  <a:gd name="T51" fmla="*/ 90 h 118"/>
                  <a:gd name="T52" fmla="*/ 168 w 315"/>
                  <a:gd name="T53" fmla="*/ 91 h 118"/>
                  <a:gd name="T54" fmla="*/ 174 w 315"/>
                  <a:gd name="T55" fmla="*/ 92 h 118"/>
                  <a:gd name="T56" fmla="*/ 180 w 315"/>
                  <a:gd name="T57" fmla="*/ 93 h 118"/>
                  <a:gd name="T58" fmla="*/ 187 w 315"/>
                  <a:gd name="T59" fmla="*/ 94 h 118"/>
                  <a:gd name="T60" fmla="*/ 193 w 315"/>
                  <a:gd name="T61" fmla="*/ 96 h 118"/>
                  <a:gd name="T62" fmla="*/ 200 w 315"/>
                  <a:gd name="T63" fmla="*/ 97 h 118"/>
                  <a:gd name="T64" fmla="*/ 206 w 315"/>
                  <a:gd name="T65" fmla="*/ 99 h 118"/>
                  <a:gd name="T66" fmla="*/ 213 w 315"/>
                  <a:gd name="T67" fmla="*/ 100 h 118"/>
                  <a:gd name="T68" fmla="*/ 219 w 315"/>
                  <a:gd name="T69" fmla="*/ 102 h 118"/>
                  <a:gd name="T70" fmla="*/ 226 w 315"/>
                  <a:gd name="T71" fmla="*/ 103 h 118"/>
                  <a:gd name="T72" fmla="*/ 232 w 315"/>
                  <a:gd name="T73" fmla="*/ 105 h 118"/>
                  <a:gd name="T74" fmla="*/ 238 w 315"/>
                  <a:gd name="T75" fmla="*/ 106 h 118"/>
                  <a:gd name="T76" fmla="*/ 245 w 315"/>
                  <a:gd name="T77" fmla="*/ 108 h 118"/>
                  <a:gd name="T78" fmla="*/ 251 w 315"/>
                  <a:gd name="T79" fmla="*/ 109 h 118"/>
                  <a:gd name="T80" fmla="*/ 258 w 315"/>
                  <a:gd name="T81" fmla="*/ 110 h 118"/>
                  <a:gd name="T82" fmla="*/ 264 w 315"/>
                  <a:gd name="T83" fmla="*/ 112 h 118"/>
                  <a:gd name="T84" fmla="*/ 271 w 315"/>
                  <a:gd name="T85" fmla="*/ 113 h 118"/>
                  <a:gd name="T86" fmla="*/ 277 w 315"/>
                  <a:gd name="T87" fmla="*/ 114 h 118"/>
                  <a:gd name="T88" fmla="*/ 283 w 315"/>
                  <a:gd name="T89" fmla="*/ 115 h 118"/>
                  <a:gd name="T90" fmla="*/ 290 w 315"/>
                  <a:gd name="T91" fmla="*/ 116 h 118"/>
                  <a:gd name="T92" fmla="*/ 296 w 315"/>
                  <a:gd name="T93" fmla="*/ 117 h 118"/>
                  <a:gd name="T94" fmla="*/ 303 w 315"/>
                  <a:gd name="T95" fmla="*/ 117 h 118"/>
                  <a:gd name="T96" fmla="*/ 309 w 315"/>
                  <a:gd name="T97" fmla="*/ 117 h 118"/>
                  <a:gd name="T98" fmla="*/ 315 w 315"/>
                  <a:gd name="T9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118">
                    <a:moveTo>
                      <a:pt x="0" y="0"/>
                    </a:moveTo>
                    <a:lnTo>
                      <a:pt x="7" y="17"/>
                    </a:lnTo>
                    <a:lnTo>
                      <a:pt x="13" y="32"/>
                    </a:lnTo>
                    <a:lnTo>
                      <a:pt x="20" y="47"/>
                    </a:lnTo>
                    <a:lnTo>
                      <a:pt x="26" y="61"/>
                    </a:lnTo>
                    <a:lnTo>
                      <a:pt x="33" y="71"/>
                    </a:lnTo>
                    <a:lnTo>
                      <a:pt x="39" y="79"/>
                    </a:lnTo>
                    <a:lnTo>
                      <a:pt x="45" y="84"/>
                    </a:lnTo>
                    <a:lnTo>
                      <a:pt x="52" y="88"/>
                    </a:lnTo>
                    <a:lnTo>
                      <a:pt x="58" y="90"/>
                    </a:lnTo>
                    <a:lnTo>
                      <a:pt x="65" y="91"/>
                    </a:lnTo>
                    <a:lnTo>
                      <a:pt x="71" y="91"/>
                    </a:lnTo>
                    <a:lnTo>
                      <a:pt x="77" y="90"/>
                    </a:lnTo>
                    <a:lnTo>
                      <a:pt x="84" y="89"/>
                    </a:lnTo>
                    <a:lnTo>
                      <a:pt x="90" y="88"/>
                    </a:lnTo>
                    <a:lnTo>
                      <a:pt x="97" y="87"/>
                    </a:lnTo>
                    <a:lnTo>
                      <a:pt x="103" y="87"/>
                    </a:lnTo>
                    <a:lnTo>
                      <a:pt x="110" y="87"/>
                    </a:lnTo>
                    <a:lnTo>
                      <a:pt x="116" y="86"/>
                    </a:lnTo>
                    <a:lnTo>
                      <a:pt x="123" y="86"/>
                    </a:lnTo>
                    <a:lnTo>
                      <a:pt x="129" y="86"/>
                    </a:lnTo>
                    <a:lnTo>
                      <a:pt x="136" y="87"/>
                    </a:lnTo>
                    <a:lnTo>
                      <a:pt x="142" y="87"/>
                    </a:lnTo>
                    <a:lnTo>
                      <a:pt x="148" y="88"/>
                    </a:lnTo>
                    <a:lnTo>
                      <a:pt x="155" y="88"/>
                    </a:lnTo>
                    <a:lnTo>
                      <a:pt x="161" y="90"/>
                    </a:lnTo>
                    <a:lnTo>
                      <a:pt x="168" y="91"/>
                    </a:lnTo>
                    <a:lnTo>
                      <a:pt x="174" y="92"/>
                    </a:lnTo>
                    <a:lnTo>
                      <a:pt x="180" y="93"/>
                    </a:lnTo>
                    <a:lnTo>
                      <a:pt x="187" y="94"/>
                    </a:lnTo>
                    <a:lnTo>
                      <a:pt x="193" y="96"/>
                    </a:lnTo>
                    <a:lnTo>
                      <a:pt x="200" y="97"/>
                    </a:lnTo>
                    <a:lnTo>
                      <a:pt x="206" y="99"/>
                    </a:lnTo>
                    <a:lnTo>
                      <a:pt x="213" y="100"/>
                    </a:lnTo>
                    <a:lnTo>
                      <a:pt x="219" y="102"/>
                    </a:lnTo>
                    <a:lnTo>
                      <a:pt x="226" y="103"/>
                    </a:lnTo>
                    <a:lnTo>
                      <a:pt x="232" y="105"/>
                    </a:lnTo>
                    <a:lnTo>
                      <a:pt x="238" y="106"/>
                    </a:lnTo>
                    <a:lnTo>
                      <a:pt x="245" y="108"/>
                    </a:lnTo>
                    <a:lnTo>
                      <a:pt x="251" y="109"/>
                    </a:lnTo>
                    <a:lnTo>
                      <a:pt x="258" y="110"/>
                    </a:lnTo>
                    <a:lnTo>
                      <a:pt x="264" y="112"/>
                    </a:lnTo>
                    <a:lnTo>
                      <a:pt x="271" y="113"/>
                    </a:lnTo>
                    <a:lnTo>
                      <a:pt x="277" y="114"/>
                    </a:lnTo>
                    <a:lnTo>
                      <a:pt x="283" y="115"/>
                    </a:lnTo>
                    <a:lnTo>
                      <a:pt x="290" y="116"/>
                    </a:lnTo>
                    <a:lnTo>
                      <a:pt x="296" y="117"/>
                    </a:lnTo>
                    <a:lnTo>
                      <a:pt x="303" y="117"/>
                    </a:lnTo>
                    <a:lnTo>
                      <a:pt x="309" y="117"/>
                    </a:lnTo>
                    <a:lnTo>
                      <a:pt x="315" y="118"/>
                    </a:lnTo>
                  </a:path>
                </a:pathLst>
              </a:custGeom>
              <a:noFill/>
              <a:ln w="28575" cap="flat">
                <a:solidFill>
                  <a:srgbClr val="FF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7" name="Freeform 667"/>
              <p:cNvSpPr>
                <a:spLocks/>
              </p:cNvSpPr>
              <p:nvPr/>
            </p:nvSpPr>
            <p:spPr bwMode="auto">
              <a:xfrm>
                <a:off x="7936750" y="3405797"/>
                <a:ext cx="431165" cy="1349"/>
              </a:xfrm>
              <a:custGeom>
                <a:avLst/>
                <a:gdLst>
                  <a:gd name="T0" fmla="*/ 0 w 316"/>
                  <a:gd name="T1" fmla="*/ 0 h 1"/>
                  <a:gd name="T2" fmla="*/ 7 w 316"/>
                  <a:gd name="T3" fmla="*/ 0 h 1"/>
                  <a:gd name="T4" fmla="*/ 13 w 316"/>
                  <a:gd name="T5" fmla="*/ 0 h 1"/>
                  <a:gd name="T6" fmla="*/ 20 w 316"/>
                  <a:gd name="T7" fmla="*/ 0 h 1"/>
                  <a:gd name="T8" fmla="*/ 26 w 316"/>
                  <a:gd name="T9" fmla="*/ 0 h 1"/>
                  <a:gd name="T10" fmla="*/ 33 w 316"/>
                  <a:gd name="T11" fmla="*/ 0 h 1"/>
                  <a:gd name="T12" fmla="*/ 39 w 316"/>
                  <a:gd name="T13" fmla="*/ 0 h 1"/>
                  <a:gd name="T14" fmla="*/ 46 w 316"/>
                  <a:gd name="T15" fmla="*/ 0 h 1"/>
                  <a:gd name="T16" fmla="*/ 52 w 316"/>
                  <a:gd name="T17" fmla="*/ 1 h 1"/>
                  <a:gd name="T18" fmla="*/ 59 w 316"/>
                  <a:gd name="T19" fmla="*/ 1 h 1"/>
                  <a:gd name="T20" fmla="*/ 65 w 316"/>
                  <a:gd name="T21" fmla="*/ 1 h 1"/>
                  <a:gd name="T22" fmla="*/ 71 w 316"/>
                  <a:gd name="T23" fmla="*/ 1 h 1"/>
                  <a:gd name="T24" fmla="*/ 78 w 316"/>
                  <a:gd name="T25" fmla="*/ 1 h 1"/>
                  <a:gd name="T26" fmla="*/ 84 w 316"/>
                  <a:gd name="T27" fmla="*/ 1 h 1"/>
                  <a:gd name="T28" fmla="*/ 91 w 316"/>
                  <a:gd name="T29" fmla="*/ 1 h 1"/>
                  <a:gd name="T30" fmla="*/ 97 w 316"/>
                  <a:gd name="T31" fmla="*/ 1 h 1"/>
                  <a:gd name="T32" fmla="*/ 103 w 316"/>
                  <a:gd name="T33" fmla="*/ 1 h 1"/>
                  <a:gd name="T34" fmla="*/ 110 w 316"/>
                  <a:gd name="T35" fmla="*/ 1 h 1"/>
                  <a:gd name="T36" fmla="*/ 116 w 316"/>
                  <a:gd name="T37" fmla="*/ 1 h 1"/>
                  <a:gd name="T38" fmla="*/ 123 w 316"/>
                  <a:gd name="T39" fmla="*/ 1 h 1"/>
                  <a:gd name="T40" fmla="*/ 129 w 316"/>
                  <a:gd name="T41" fmla="*/ 1 h 1"/>
                  <a:gd name="T42" fmla="*/ 136 w 316"/>
                  <a:gd name="T43" fmla="*/ 1 h 1"/>
                  <a:gd name="T44" fmla="*/ 142 w 316"/>
                  <a:gd name="T45" fmla="*/ 1 h 1"/>
                  <a:gd name="T46" fmla="*/ 149 w 316"/>
                  <a:gd name="T47" fmla="*/ 1 h 1"/>
                  <a:gd name="T48" fmla="*/ 155 w 316"/>
                  <a:gd name="T49" fmla="*/ 1 h 1"/>
                  <a:gd name="T50" fmla="*/ 162 w 316"/>
                  <a:gd name="T51" fmla="*/ 1 h 1"/>
                  <a:gd name="T52" fmla="*/ 168 w 316"/>
                  <a:gd name="T53" fmla="*/ 1 h 1"/>
                  <a:gd name="T54" fmla="*/ 174 w 316"/>
                  <a:gd name="T55" fmla="*/ 1 h 1"/>
                  <a:gd name="T56" fmla="*/ 181 w 316"/>
                  <a:gd name="T57" fmla="*/ 1 h 1"/>
                  <a:gd name="T58" fmla="*/ 187 w 316"/>
                  <a:gd name="T59" fmla="*/ 1 h 1"/>
                  <a:gd name="T60" fmla="*/ 194 w 316"/>
                  <a:gd name="T61" fmla="*/ 1 h 1"/>
                  <a:gd name="T62" fmla="*/ 200 w 316"/>
                  <a:gd name="T63" fmla="*/ 1 h 1"/>
                  <a:gd name="T64" fmla="*/ 206 w 316"/>
                  <a:gd name="T65" fmla="*/ 1 h 1"/>
                  <a:gd name="T66" fmla="*/ 213 w 316"/>
                  <a:gd name="T67" fmla="*/ 1 h 1"/>
                  <a:gd name="T68" fmla="*/ 219 w 316"/>
                  <a:gd name="T69" fmla="*/ 1 h 1"/>
                  <a:gd name="T70" fmla="*/ 226 w 316"/>
                  <a:gd name="T71" fmla="*/ 1 h 1"/>
                  <a:gd name="T72" fmla="*/ 232 w 316"/>
                  <a:gd name="T73" fmla="*/ 1 h 1"/>
                  <a:gd name="T74" fmla="*/ 239 w 316"/>
                  <a:gd name="T75" fmla="*/ 1 h 1"/>
                  <a:gd name="T76" fmla="*/ 245 w 316"/>
                  <a:gd name="T77" fmla="*/ 1 h 1"/>
                  <a:gd name="T78" fmla="*/ 252 w 316"/>
                  <a:gd name="T79" fmla="*/ 1 h 1"/>
                  <a:gd name="T80" fmla="*/ 258 w 316"/>
                  <a:gd name="T81" fmla="*/ 1 h 1"/>
                  <a:gd name="T82" fmla="*/ 265 w 316"/>
                  <a:gd name="T83" fmla="*/ 1 h 1"/>
                  <a:gd name="T84" fmla="*/ 271 w 316"/>
                  <a:gd name="T85" fmla="*/ 1 h 1"/>
                  <a:gd name="T86" fmla="*/ 277 w 316"/>
                  <a:gd name="T87" fmla="*/ 1 h 1"/>
                  <a:gd name="T88" fmla="*/ 284 w 316"/>
                  <a:gd name="T89" fmla="*/ 1 h 1"/>
                  <a:gd name="T90" fmla="*/ 290 w 316"/>
                  <a:gd name="T91" fmla="*/ 1 h 1"/>
                  <a:gd name="T92" fmla="*/ 297 w 316"/>
                  <a:gd name="T93" fmla="*/ 1 h 1"/>
                  <a:gd name="T94" fmla="*/ 303 w 316"/>
                  <a:gd name="T95" fmla="*/ 1 h 1"/>
                  <a:gd name="T96" fmla="*/ 309 w 316"/>
                  <a:gd name="T97" fmla="*/ 1 h 1"/>
                  <a:gd name="T98" fmla="*/ 316 w 316"/>
                  <a:gd name="T9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6" h="1">
                    <a:moveTo>
                      <a:pt x="0" y="0"/>
                    </a:moveTo>
                    <a:lnTo>
                      <a:pt x="7" y="0"/>
                    </a:lnTo>
                    <a:lnTo>
                      <a:pt x="13" y="0"/>
                    </a:lnTo>
                    <a:lnTo>
                      <a:pt x="20" y="0"/>
                    </a:lnTo>
                    <a:lnTo>
                      <a:pt x="26" y="0"/>
                    </a:lnTo>
                    <a:lnTo>
                      <a:pt x="33" y="0"/>
                    </a:lnTo>
                    <a:lnTo>
                      <a:pt x="39" y="0"/>
                    </a:lnTo>
                    <a:lnTo>
                      <a:pt x="46" y="0"/>
                    </a:lnTo>
                    <a:lnTo>
                      <a:pt x="52" y="1"/>
                    </a:lnTo>
                    <a:lnTo>
                      <a:pt x="59" y="1"/>
                    </a:lnTo>
                    <a:lnTo>
                      <a:pt x="65" y="1"/>
                    </a:lnTo>
                    <a:lnTo>
                      <a:pt x="71" y="1"/>
                    </a:lnTo>
                    <a:lnTo>
                      <a:pt x="78" y="1"/>
                    </a:lnTo>
                    <a:lnTo>
                      <a:pt x="84" y="1"/>
                    </a:lnTo>
                    <a:lnTo>
                      <a:pt x="91" y="1"/>
                    </a:lnTo>
                    <a:lnTo>
                      <a:pt x="97" y="1"/>
                    </a:lnTo>
                    <a:lnTo>
                      <a:pt x="103" y="1"/>
                    </a:lnTo>
                    <a:lnTo>
                      <a:pt x="110" y="1"/>
                    </a:lnTo>
                    <a:lnTo>
                      <a:pt x="116" y="1"/>
                    </a:lnTo>
                    <a:lnTo>
                      <a:pt x="123" y="1"/>
                    </a:lnTo>
                    <a:lnTo>
                      <a:pt x="129" y="1"/>
                    </a:lnTo>
                    <a:lnTo>
                      <a:pt x="136" y="1"/>
                    </a:lnTo>
                    <a:lnTo>
                      <a:pt x="142" y="1"/>
                    </a:lnTo>
                    <a:lnTo>
                      <a:pt x="149" y="1"/>
                    </a:lnTo>
                    <a:lnTo>
                      <a:pt x="155" y="1"/>
                    </a:lnTo>
                    <a:lnTo>
                      <a:pt x="162" y="1"/>
                    </a:lnTo>
                    <a:lnTo>
                      <a:pt x="168" y="1"/>
                    </a:lnTo>
                    <a:lnTo>
                      <a:pt x="174" y="1"/>
                    </a:lnTo>
                    <a:lnTo>
                      <a:pt x="181" y="1"/>
                    </a:lnTo>
                    <a:lnTo>
                      <a:pt x="187" y="1"/>
                    </a:lnTo>
                    <a:lnTo>
                      <a:pt x="194" y="1"/>
                    </a:lnTo>
                    <a:lnTo>
                      <a:pt x="200" y="1"/>
                    </a:lnTo>
                    <a:lnTo>
                      <a:pt x="206" y="1"/>
                    </a:lnTo>
                    <a:lnTo>
                      <a:pt x="213" y="1"/>
                    </a:lnTo>
                    <a:lnTo>
                      <a:pt x="219" y="1"/>
                    </a:lnTo>
                    <a:lnTo>
                      <a:pt x="226" y="1"/>
                    </a:lnTo>
                    <a:lnTo>
                      <a:pt x="232" y="1"/>
                    </a:lnTo>
                    <a:lnTo>
                      <a:pt x="239" y="1"/>
                    </a:lnTo>
                    <a:lnTo>
                      <a:pt x="245" y="1"/>
                    </a:lnTo>
                    <a:lnTo>
                      <a:pt x="252" y="1"/>
                    </a:lnTo>
                    <a:lnTo>
                      <a:pt x="258" y="1"/>
                    </a:lnTo>
                    <a:lnTo>
                      <a:pt x="265" y="1"/>
                    </a:lnTo>
                    <a:lnTo>
                      <a:pt x="271" y="1"/>
                    </a:lnTo>
                    <a:lnTo>
                      <a:pt x="277" y="1"/>
                    </a:lnTo>
                    <a:lnTo>
                      <a:pt x="284" y="1"/>
                    </a:lnTo>
                    <a:lnTo>
                      <a:pt x="290" y="1"/>
                    </a:lnTo>
                    <a:lnTo>
                      <a:pt x="297" y="1"/>
                    </a:lnTo>
                    <a:lnTo>
                      <a:pt x="303" y="1"/>
                    </a:lnTo>
                    <a:lnTo>
                      <a:pt x="309" y="1"/>
                    </a:lnTo>
                    <a:lnTo>
                      <a:pt x="316" y="1"/>
                    </a:lnTo>
                  </a:path>
                </a:pathLst>
              </a:custGeom>
              <a:noFill/>
              <a:ln w="28575" cap="flat">
                <a:solidFill>
                  <a:srgbClr val="FF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8" name="Freeform 668"/>
              <p:cNvSpPr>
                <a:spLocks/>
              </p:cNvSpPr>
              <p:nvPr/>
            </p:nvSpPr>
            <p:spPr bwMode="auto">
              <a:xfrm>
                <a:off x="8367915" y="3407146"/>
                <a:ext cx="367037" cy="0"/>
              </a:xfrm>
              <a:custGeom>
                <a:avLst/>
                <a:gdLst>
                  <a:gd name="T0" fmla="*/ 0 w 269"/>
                  <a:gd name="T1" fmla="*/ 6 w 269"/>
                  <a:gd name="T2" fmla="*/ 13 w 269"/>
                  <a:gd name="T3" fmla="*/ 19 w 269"/>
                  <a:gd name="T4" fmla="*/ 25 w 269"/>
                  <a:gd name="T5" fmla="*/ 32 w 269"/>
                  <a:gd name="T6" fmla="*/ 38 w 269"/>
                  <a:gd name="T7" fmla="*/ 45 w 269"/>
                  <a:gd name="T8" fmla="*/ 51 w 269"/>
                  <a:gd name="T9" fmla="*/ 58 w 269"/>
                  <a:gd name="T10" fmla="*/ 64 w 269"/>
                  <a:gd name="T11" fmla="*/ 71 w 269"/>
                  <a:gd name="T12" fmla="*/ 77 w 269"/>
                  <a:gd name="T13" fmla="*/ 84 w 269"/>
                  <a:gd name="T14" fmla="*/ 90 w 269"/>
                  <a:gd name="T15" fmla="*/ 96 w 269"/>
                  <a:gd name="T16" fmla="*/ 103 w 269"/>
                  <a:gd name="T17" fmla="*/ 109 w 269"/>
                  <a:gd name="T18" fmla="*/ 116 w 269"/>
                  <a:gd name="T19" fmla="*/ 122 w 269"/>
                  <a:gd name="T20" fmla="*/ 128 w 269"/>
                  <a:gd name="T21" fmla="*/ 135 w 269"/>
                  <a:gd name="T22" fmla="*/ 141 w 269"/>
                  <a:gd name="T23" fmla="*/ 148 w 269"/>
                  <a:gd name="T24" fmla="*/ 154 w 269"/>
                  <a:gd name="T25" fmla="*/ 161 w 269"/>
                  <a:gd name="T26" fmla="*/ 167 w 269"/>
                  <a:gd name="T27" fmla="*/ 174 w 269"/>
                  <a:gd name="T28" fmla="*/ 180 w 269"/>
                  <a:gd name="T29" fmla="*/ 187 w 269"/>
                  <a:gd name="T30" fmla="*/ 193 w 269"/>
                  <a:gd name="T31" fmla="*/ 199 w 269"/>
                  <a:gd name="T32" fmla="*/ 206 w 269"/>
                  <a:gd name="T33" fmla="*/ 212 w 269"/>
                  <a:gd name="T34" fmla="*/ 219 w 269"/>
                  <a:gd name="T35" fmla="*/ 225 w 269"/>
                  <a:gd name="T36" fmla="*/ 231 w 269"/>
                  <a:gd name="T37" fmla="*/ 238 w 269"/>
                  <a:gd name="T38" fmla="*/ 244 w 269"/>
                  <a:gd name="T39" fmla="*/ 251 w 269"/>
                  <a:gd name="T40" fmla="*/ 257 w 269"/>
                  <a:gd name="T41" fmla="*/ 264 w 269"/>
                  <a:gd name="T42" fmla="*/ 269 w 26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  <a:cxn ang="0">
                    <a:pos x="T27" y="0"/>
                  </a:cxn>
                  <a:cxn ang="0">
                    <a:pos x="T28" y="0"/>
                  </a:cxn>
                  <a:cxn ang="0">
                    <a:pos x="T29" y="0"/>
                  </a:cxn>
                  <a:cxn ang="0">
                    <a:pos x="T30" y="0"/>
                  </a:cxn>
                  <a:cxn ang="0">
                    <a:pos x="T31" y="0"/>
                  </a:cxn>
                  <a:cxn ang="0">
                    <a:pos x="T32" y="0"/>
                  </a:cxn>
                  <a:cxn ang="0">
                    <a:pos x="T33" y="0"/>
                  </a:cxn>
                  <a:cxn ang="0">
                    <a:pos x="T34" y="0"/>
                  </a:cxn>
                  <a:cxn ang="0">
                    <a:pos x="T35" y="0"/>
                  </a:cxn>
                  <a:cxn ang="0">
                    <a:pos x="T36" y="0"/>
                  </a:cxn>
                  <a:cxn ang="0">
                    <a:pos x="T37" y="0"/>
                  </a:cxn>
                  <a:cxn ang="0">
                    <a:pos x="T38" y="0"/>
                  </a:cxn>
                  <a:cxn ang="0">
                    <a:pos x="T39" y="0"/>
                  </a:cxn>
                  <a:cxn ang="0">
                    <a:pos x="T40" y="0"/>
                  </a:cxn>
                  <a:cxn ang="0">
                    <a:pos x="T41" y="0"/>
                  </a:cxn>
                  <a:cxn ang="0">
                    <a:pos x="T42" y="0"/>
                  </a:cxn>
                </a:cxnLst>
                <a:rect l="0" t="0" r="r" b="b"/>
                <a:pathLst>
                  <a:path w="269">
                    <a:moveTo>
                      <a:pt x="0" y="0"/>
                    </a:moveTo>
                    <a:lnTo>
                      <a:pt x="6" y="0"/>
                    </a:lnTo>
                    <a:lnTo>
                      <a:pt x="13" y="0"/>
                    </a:lnTo>
                    <a:lnTo>
                      <a:pt x="19" y="0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45" y="0"/>
                    </a:lnTo>
                    <a:lnTo>
                      <a:pt x="51" y="0"/>
                    </a:lnTo>
                    <a:lnTo>
                      <a:pt x="58" y="0"/>
                    </a:lnTo>
                    <a:lnTo>
                      <a:pt x="64" y="0"/>
                    </a:lnTo>
                    <a:lnTo>
                      <a:pt x="71" y="0"/>
                    </a:lnTo>
                    <a:lnTo>
                      <a:pt x="77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103" y="0"/>
                    </a:lnTo>
                    <a:lnTo>
                      <a:pt x="109" y="0"/>
                    </a:lnTo>
                    <a:lnTo>
                      <a:pt x="116" y="0"/>
                    </a:lnTo>
                    <a:lnTo>
                      <a:pt x="122" y="0"/>
                    </a:lnTo>
                    <a:lnTo>
                      <a:pt x="128" y="0"/>
                    </a:lnTo>
                    <a:lnTo>
                      <a:pt x="135" y="0"/>
                    </a:lnTo>
                    <a:lnTo>
                      <a:pt x="141" y="0"/>
                    </a:lnTo>
                    <a:lnTo>
                      <a:pt x="148" y="0"/>
                    </a:lnTo>
                    <a:lnTo>
                      <a:pt x="154" y="0"/>
                    </a:lnTo>
                    <a:lnTo>
                      <a:pt x="161" y="0"/>
                    </a:lnTo>
                    <a:lnTo>
                      <a:pt x="167" y="0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7" y="0"/>
                    </a:lnTo>
                    <a:lnTo>
                      <a:pt x="193" y="0"/>
                    </a:lnTo>
                    <a:lnTo>
                      <a:pt x="199" y="0"/>
                    </a:lnTo>
                    <a:lnTo>
                      <a:pt x="206" y="0"/>
                    </a:lnTo>
                    <a:lnTo>
                      <a:pt x="212" y="0"/>
                    </a:lnTo>
                    <a:lnTo>
                      <a:pt x="219" y="0"/>
                    </a:lnTo>
                    <a:lnTo>
                      <a:pt x="225" y="0"/>
                    </a:lnTo>
                    <a:lnTo>
                      <a:pt x="231" y="0"/>
                    </a:lnTo>
                    <a:lnTo>
                      <a:pt x="238" y="0"/>
                    </a:lnTo>
                    <a:lnTo>
                      <a:pt x="244" y="0"/>
                    </a:lnTo>
                    <a:lnTo>
                      <a:pt x="251" y="0"/>
                    </a:lnTo>
                    <a:lnTo>
                      <a:pt x="257" y="0"/>
                    </a:lnTo>
                    <a:lnTo>
                      <a:pt x="264" y="0"/>
                    </a:lnTo>
                    <a:lnTo>
                      <a:pt x="269" y="0"/>
                    </a:lnTo>
                  </a:path>
                </a:pathLst>
              </a:custGeom>
              <a:noFill/>
              <a:ln w="28575" cap="flat">
                <a:solidFill>
                  <a:srgbClr val="FF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9" name="Freeform 669"/>
              <p:cNvSpPr>
                <a:spLocks/>
              </p:cNvSpPr>
              <p:nvPr/>
            </p:nvSpPr>
            <p:spPr bwMode="auto">
              <a:xfrm>
                <a:off x="6221639" y="3246616"/>
                <a:ext cx="425708" cy="130852"/>
              </a:xfrm>
              <a:custGeom>
                <a:avLst/>
                <a:gdLst>
                  <a:gd name="T0" fmla="*/ 0 w 312"/>
                  <a:gd name="T1" fmla="*/ 97 h 97"/>
                  <a:gd name="T2" fmla="*/ 3 w 312"/>
                  <a:gd name="T3" fmla="*/ 97 h 97"/>
                  <a:gd name="T4" fmla="*/ 9 w 312"/>
                  <a:gd name="T5" fmla="*/ 97 h 97"/>
                  <a:gd name="T6" fmla="*/ 16 w 312"/>
                  <a:gd name="T7" fmla="*/ 97 h 97"/>
                  <a:gd name="T8" fmla="*/ 22 w 312"/>
                  <a:gd name="T9" fmla="*/ 97 h 97"/>
                  <a:gd name="T10" fmla="*/ 29 w 312"/>
                  <a:gd name="T11" fmla="*/ 97 h 97"/>
                  <a:gd name="T12" fmla="*/ 35 w 312"/>
                  <a:gd name="T13" fmla="*/ 97 h 97"/>
                  <a:gd name="T14" fmla="*/ 42 w 312"/>
                  <a:gd name="T15" fmla="*/ 97 h 97"/>
                  <a:gd name="T16" fmla="*/ 48 w 312"/>
                  <a:gd name="T17" fmla="*/ 97 h 97"/>
                  <a:gd name="T18" fmla="*/ 55 w 312"/>
                  <a:gd name="T19" fmla="*/ 97 h 97"/>
                  <a:gd name="T20" fmla="*/ 61 w 312"/>
                  <a:gd name="T21" fmla="*/ 97 h 97"/>
                  <a:gd name="T22" fmla="*/ 67 w 312"/>
                  <a:gd name="T23" fmla="*/ 97 h 97"/>
                  <a:gd name="T24" fmla="*/ 74 w 312"/>
                  <a:gd name="T25" fmla="*/ 97 h 97"/>
                  <a:gd name="T26" fmla="*/ 80 w 312"/>
                  <a:gd name="T27" fmla="*/ 97 h 97"/>
                  <a:gd name="T28" fmla="*/ 87 w 312"/>
                  <a:gd name="T29" fmla="*/ 97 h 97"/>
                  <a:gd name="T30" fmla="*/ 93 w 312"/>
                  <a:gd name="T31" fmla="*/ 97 h 97"/>
                  <a:gd name="T32" fmla="*/ 99 w 312"/>
                  <a:gd name="T33" fmla="*/ 97 h 97"/>
                  <a:gd name="T34" fmla="*/ 106 w 312"/>
                  <a:gd name="T35" fmla="*/ 97 h 97"/>
                  <a:gd name="T36" fmla="*/ 112 w 312"/>
                  <a:gd name="T37" fmla="*/ 97 h 97"/>
                  <a:gd name="T38" fmla="*/ 118 w 312"/>
                  <a:gd name="T39" fmla="*/ 97 h 97"/>
                  <a:gd name="T40" fmla="*/ 125 w 312"/>
                  <a:gd name="T41" fmla="*/ 97 h 97"/>
                  <a:gd name="T42" fmla="*/ 131 w 312"/>
                  <a:gd name="T43" fmla="*/ 97 h 97"/>
                  <a:gd name="T44" fmla="*/ 138 w 312"/>
                  <a:gd name="T45" fmla="*/ 97 h 97"/>
                  <a:gd name="T46" fmla="*/ 144 w 312"/>
                  <a:gd name="T47" fmla="*/ 97 h 97"/>
                  <a:gd name="T48" fmla="*/ 151 w 312"/>
                  <a:gd name="T49" fmla="*/ 97 h 97"/>
                  <a:gd name="T50" fmla="*/ 157 w 312"/>
                  <a:gd name="T51" fmla="*/ 97 h 97"/>
                  <a:gd name="T52" fmla="*/ 164 w 312"/>
                  <a:gd name="T53" fmla="*/ 97 h 97"/>
                  <a:gd name="T54" fmla="*/ 170 w 312"/>
                  <a:gd name="T55" fmla="*/ 96 h 97"/>
                  <a:gd name="T56" fmla="*/ 177 w 312"/>
                  <a:gd name="T57" fmla="*/ 96 h 97"/>
                  <a:gd name="T58" fmla="*/ 183 w 312"/>
                  <a:gd name="T59" fmla="*/ 96 h 97"/>
                  <a:gd name="T60" fmla="*/ 190 w 312"/>
                  <a:gd name="T61" fmla="*/ 96 h 97"/>
                  <a:gd name="T62" fmla="*/ 196 w 312"/>
                  <a:gd name="T63" fmla="*/ 96 h 97"/>
                  <a:gd name="T64" fmla="*/ 202 w 312"/>
                  <a:gd name="T65" fmla="*/ 95 h 97"/>
                  <a:gd name="T66" fmla="*/ 209 w 312"/>
                  <a:gd name="T67" fmla="*/ 94 h 97"/>
                  <a:gd name="T68" fmla="*/ 215 w 312"/>
                  <a:gd name="T69" fmla="*/ 94 h 97"/>
                  <a:gd name="T70" fmla="*/ 221 w 312"/>
                  <a:gd name="T71" fmla="*/ 93 h 97"/>
                  <a:gd name="T72" fmla="*/ 228 w 312"/>
                  <a:gd name="T73" fmla="*/ 92 h 97"/>
                  <a:gd name="T74" fmla="*/ 234 w 312"/>
                  <a:gd name="T75" fmla="*/ 90 h 97"/>
                  <a:gd name="T76" fmla="*/ 241 w 312"/>
                  <a:gd name="T77" fmla="*/ 88 h 97"/>
                  <a:gd name="T78" fmla="*/ 247 w 312"/>
                  <a:gd name="T79" fmla="*/ 87 h 97"/>
                  <a:gd name="T80" fmla="*/ 254 w 312"/>
                  <a:gd name="T81" fmla="*/ 83 h 97"/>
                  <a:gd name="T82" fmla="*/ 260 w 312"/>
                  <a:gd name="T83" fmla="*/ 80 h 97"/>
                  <a:gd name="T84" fmla="*/ 267 w 312"/>
                  <a:gd name="T85" fmla="*/ 76 h 97"/>
                  <a:gd name="T86" fmla="*/ 273 w 312"/>
                  <a:gd name="T87" fmla="*/ 70 h 97"/>
                  <a:gd name="T88" fmla="*/ 280 w 312"/>
                  <a:gd name="T89" fmla="*/ 62 h 97"/>
                  <a:gd name="T90" fmla="*/ 286 w 312"/>
                  <a:gd name="T91" fmla="*/ 53 h 97"/>
                  <a:gd name="T92" fmla="*/ 293 w 312"/>
                  <a:gd name="T93" fmla="*/ 42 h 97"/>
                  <a:gd name="T94" fmla="*/ 299 w 312"/>
                  <a:gd name="T95" fmla="*/ 28 h 97"/>
                  <a:gd name="T96" fmla="*/ 305 w 312"/>
                  <a:gd name="T97" fmla="*/ 14 h 97"/>
                  <a:gd name="T98" fmla="*/ 312 w 312"/>
                  <a:gd name="T9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2" h="97">
                    <a:moveTo>
                      <a:pt x="0" y="97"/>
                    </a:moveTo>
                    <a:lnTo>
                      <a:pt x="3" y="97"/>
                    </a:lnTo>
                    <a:lnTo>
                      <a:pt x="9" y="97"/>
                    </a:lnTo>
                    <a:lnTo>
                      <a:pt x="16" y="97"/>
                    </a:lnTo>
                    <a:lnTo>
                      <a:pt x="22" y="97"/>
                    </a:lnTo>
                    <a:lnTo>
                      <a:pt x="29" y="97"/>
                    </a:lnTo>
                    <a:lnTo>
                      <a:pt x="35" y="97"/>
                    </a:lnTo>
                    <a:lnTo>
                      <a:pt x="42" y="97"/>
                    </a:lnTo>
                    <a:lnTo>
                      <a:pt x="48" y="97"/>
                    </a:lnTo>
                    <a:lnTo>
                      <a:pt x="55" y="97"/>
                    </a:lnTo>
                    <a:lnTo>
                      <a:pt x="61" y="97"/>
                    </a:lnTo>
                    <a:lnTo>
                      <a:pt x="67" y="97"/>
                    </a:lnTo>
                    <a:lnTo>
                      <a:pt x="74" y="97"/>
                    </a:lnTo>
                    <a:lnTo>
                      <a:pt x="80" y="97"/>
                    </a:lnTo>
                    <a:lnTo>
                      <a:pt x="87" y="97"/>
                    </a:lnTo>
                    <a:lnTo>
                      <a:pt x="93" y="97"/>
                    </a:lnTo>
                    <a:lnTo>
                      <a:pt x="99" y="97"/>
                    </a:lnTo>
                    <a:lnTo>
                      <a:pt x="106" y="97"/>
                    </a:lnTo>
                    <a:lnTo>
                      <a:pt x="112" y="97"/>
                    </a:lnTo>
                    <a:lnTo>
                      <a:pt x="118" y="97"/>
                    </a:lnTo>
                    <a:lnTo>
                      <a:pt x="125" y="97"/>
                    </a:lnTo>
                    <a:lnTo>
                      <a:pt x="131" y="97"/>
                    </a:lnTo>
                    <a:lnTo>
                      <a:pt x="138" y="97"/>
                    </a:lnTo>
                    <a:lnTo>
                      <a:pt x="144" y="97"/>
                    </a:lnTo>
                    <a:lnTo>
                      <a:pt x="151" y="97"/>
                    </a:lnTo>
                    <a:lnTo>
                      <a:pt x="157" y="97"/>
                    </a:lnTo>
                    <a:lnTo>
                      <a:pt x="164" y="97"/>
                    </a:lnTo>
                    <a:lnTo>
                      <a:pt x="170" y="96"/>
                    </a:lnTo>
                    <a:lnTo>
                      <a:pt x="177" y="96"/>
                    </a:lnTo>
                    <a:lnTo>
                      <a:pt x="183" y="96"/>
                    </a:lnTo>
                    <a:lnTo>
                      <a:pt x="190" y="96"/>
                    </a:lnTo>
                    <a:lnTo>
                      <a:pt x="196" y="96"/>
                    </a:lnTo>
                    <a:lnTo>
                      <a:pt x="202" y="95"/>
                    </a:lnTo>
                    <a:lnTo>
                      <a:pt x="209" y="94"/>
                    </a:lnTo>
                    <a:lnTo>
                      <a:pt x="215" y="94"/>
                    </a:lnTo>
                    <a:lnTo>
                      <a:pt x="221" y="93"/>
                    </a:lnTo>
                    <a:lnTo>
                      <a:pt x="228" y="92"/>
                    </a:lnTo>
                    <a:lnTo>
                      <a:pt x="234" y="90"/>
                    </a:lnTo>
                    <a:lnTo>
                      <a:pt x="241" y="88"/>
                    </a:lnTo>
                    <a:lnTo>
                      <a:pt x="247" y="87"/>
                    </a:lnTo>
                    <a:lnTo>
                      <a:pt x="254" y="83"/>
                    </a:lnTo>
                    <a:lnTo>
                      <a:pt x="260" y="80"/>
                    </a:lnTo>
                    <a:lnTo>
                      <a:pt x="267" y="76"/>
                    </a:lnTo>
                    <a:lnTo>
                      <a:pt x="273" y="70"/>
                    </a:lnTo>
                    <a:lnTo>
                      <a:pt x="280" y="62"/>
                    </a:lnTo>
                    <a:lnTo>
                      <a:pt x="286" y="53"/>
                    </a:lnTo>
                    <a:lnTo>
                      <a:pt x="293" y="42"/>
                    </a:lnTo>
                    <a:lnTo>
                      <a:pt x="299" y="28"/>
                    </a:lnTo>
                    <a:lnTo>
                      <a:pt x="305" y="14"/>
                    </a:lnTo>
                    <a:lnTo>
                      <a:pt x="312" y="0"/>
                    </a:ln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0" name="Freeform 670"/>
              <p:cNvSpPr>
                <a:spLocks/>
              </p:cNvSpPr>
              <p:nvPr/>
            </p:nvSpPr>
            <p:spPr bwMode="auto">
              <a:xfrm>
                <a:off x="6647346" y="3156234"/>
                <a:ext cx="429801" cy="221234"/>
              </a:xfrm>
              <a:custGeom>
                <a:avLst/>
                <a:gdLst>
                  <a:gd name="T0" fmla="*/ 0 w 315"/>
                  <a:gd name="T1" fmla="*/ 67 h 164"/>
                  <a:gd name="T2" fmla="*/ 6 w 315"/>
                  <a:gd name="T3" fmla="*/ 55 h 164"/>
                  <a:gd name="T4" fmla="*/ 13 w 315"/>
                  <a:gd name="T5" fmla="*/ 43 h 164"/>
                  <a:gd name="T6" fmla="*/ 19 w 315"/>
                  <a:gd name="T7" fmla="*/ 33 h 164"/>
                  <a:gd name="T8" fmla="*/ 25 w 315"/>
                  <a:gd name="T9" fmla="*/ 25 h 164"/>
                  <a:gd name="T10" fmla="*/ 32 w 315"/>
                  <a:gd name="T11" fmla="*/ 20 h 164"/>
                  <a:gd name="T12" fmla="*/ 38 w 315"/>
                  <a:gd name="T13" fmla="*/ 17 h 164"/>
                  <a:gd name="T14" fmla="*/ 45 w 315"/>
                  <a:gd name="T15" fmla="*/ 16 h 164"/>
                  <a:gd name="T16" fmla="*/ 51 w 315"/>
                  <a:gd name="T17" fmla="*/ 18 h 164"/>
                  <a:gd name="T18" fmla="*/ 58 w 315"/>
                  <a:gd name="T19" fmla="*/ 23 h 164"/>
                  <a:gd name="T20" fmla="*/ 64 w 315"/>
                  <a:gd name="T21" fmla="*/ 29 h 164"/>
                  <a:gd name="T22" fmla="*/ 71 w 315"/>
                  <a:gd name="T23" fmla="*/ 38 h 164"/>
                  <a:gd name="T24" fmla="*/ 77 w 315"/>
                  <a:gd name="T25" fmla="*/ 49 h 164"/>
                  <a:gd name="T26" fmla="*/ 84 w 315"/>
                  <a:gd name="T27" fmla="*/ 60 h 164"/>
                  <a:gd name="T28" fmla="*/ 90 w 315"/>
                  <a:gd name="T29" fmla="*/ 73 h 164"/>
                  <a:gd name="T30" fmla="*/ 96 w 315"/>
                  <a:gd name="T31" fmla="*/ 87 h 164"/>
                  <a:gd name="T32" fmla="*/ 103 w 315"/>
                  <a:gd name="T33" fmla="*/ 100 h 164"/>
                  <a:gd name="T34" fmla="*/ 109 w 315"/>
                  <a:gd name="T35" fmla="*/ 113 h 164"/>
                  <a:gd name="T36" fmla="*/ 116 w 315"/>
                  <a:gd name="T37" fmla="*/ 126 h 164"/>
                  <a:gd name="T38" fmla="*/ 122 w 315"/>
                  <a:gd name="T39" fmla="*/ 137 h 164"/>
                  <a:gd name="T40" fmla="*/ 128 w 315"/>
                  <a:gd name="T41" fmla="*/ 147 h 164"/>
                  <a:gd name="T42" fmla="*/ 135 w 315"/>
                  <a:gd name="T43" fmla="*/ 154 h 164"/>
                  <a:gd name="T44" fmla="*/ 141 w 315"/>
                  <a:gd name="T45" fmla="*/ 160 h 164"/>
                  <a:gd name="T46" fmla="*/ 148 w 315"/>
                  <a:gd name="T47" fmla="*/ 163 h 164"/>
                  <a:gd name="T48" fmla="*/ 154 w 315"/>
                  <a:gd name="T49" fmla="*/ 164 h 164"/>
                  <a:gd name="T50" fmla="*/ 160 w 315"/>
                  <a:gd name="T51" fmla="*/ 163 h 164"/>
                  <a:gd name="T52" fmla="*/ 167 w 315"/>
                  <a:gd name="T53" fmla="*/ 159 h 164"/>
                  <a:gd name="T54" fmla="*/ 173 w 315"/>
                  <a:gd name="T55" fmla="*/ 153 h 164"/>
                  <a:gd name="T56" fmla="*/ 180 w 315"/>
                  <a:gd name="T57" fmla="*/ 145 h 164"/>
                  <a:gd name="T58" fmla="*/ 186 w 315"/>
                  <a:gd name="T59" fmla="*/ 134 h 164"/>
                  <a:gd name="T60" fmla="*/ 193 w 315"/>
                  <a:gd name="T61" fmla="*/ 123 h 164"/>
                  <a:gd name="T62" fmla="*/ 199 w 315"/>
                  <a:gd name="T63" fmla="*/ 110 h 164"/>
                  <a:gd name="T64" fmla="*/ 206 w 315"/>
                  <a:gd name="T65" fmla="*/ 97 h 164"/>
                  <a:gd name="T66" fmla="*/ 212 w 315"/>
                  <a:gd name="T67" fmla="*/ 83 h 164"/>
                  <a:gd name="T68" fmla="*/ 219 w 315"/>
                  <a:gd name="T69" fmla="*/ 69 h 164"/>
                  <a:gd name="T70" fmla="*/ 225 w 315"/>
                  <a:gd name="T71" fmla="*/ 56 h 164"/>
                  <a:gd name="T72" fmla="*/ 231 w 315"/>
                  <a:gd name="T73" fmla="*/ 43 h 164"/>
                  <a:gd name="T74" fmla="*/ 238 w 315"/>
                  <a:gd name="T75" fmla="*/ 31 h 164"/>
                  <a:gd name="T76" fmla="*/ 244 w 315"/>
                  <a:gd name="T77" fmla="*/ 21 h 164"/>
                  <a:gd name="T78" fmla="*/ 251 w 315"/>
                  <a:gd name="T79" fmla="*/ 12 h 164"/>
                  <a:gd name="T80" fmla="*/ 257 w 315"/>
                  <a:gd name="T81" fmla="*/ 6 h 164"/>
                  <a:gd name="T82" fmla="*/ 263 w 315"/>
                  <a:gd name="T83" fmla="*/ 2 h 164"/>
                  <a:gd name="T84" fmla="*/ 270 w 315"/>
                  <a:gd name="T85" fmla="*/ 0 h 164"/>
                  <a:gd name="T86" fmla="*/ 276 w 315"/>
                  <a:gd name="T87" fmla="*/ 0 h 164"/>
                  <a:gd name="T88" fmla="*/ 283 w 315"/>
                  <a:gd name="T89" fmla="*/ 2 h 164"/>
                  <a:gd name="T90" fmla="*/ 289 w 315"/>
                  <a:gd name="T91" fmla="*/ 7 h 164"/>
                  <a:gd name="T92" fmla="*/ 296 w 315"/>
                  <a:gd name="T93" fmla="*/ 14 h 164"/>
                  <a:gd name="T94" fmla="*/ 302 w 315"/>
                  <a:gd name="T95" fmla="*/ 22 h 164"/>
                  <a:gd name="T96" fmla="*/ 309 w 315"/>
                  <a:gd name="T97" fmla="*/ 32 h 164"/>
                  <a:gd name="T98" fmla="*/ 315 w 315"/>
                  <a:gd name="T99" fmla="*/ 4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164">
                    <a:moveTo>
                      <a:pt x="0" y="67"/>
                    </a:moveTo>
                    <a:lnTo>
                      <a:pt x="6" y="55"/>
                    </a:lnTo>
                    <a:lnTo>
                      <a:pt x="13" y="43"/>
                    </a:lnTo>
                    <a:lnTo>
                      <a:pt x="19" y="33"/>
                    </a:lnTo>
                    <a:lnTo>
                      <a:pt x="25" y="25"/>
                    </a:lnTo>
                    <a:lnTo>
                      <a:pt x="32" y="20"/>
                    </a:lnTo>
                    <a:lnTo>
                      <a:pt x="38" y="17"/>
                    </a:lnTo>
                    <a:lnTo>
                      <a:pt x="45" y="16"/>
                    </a:lnTo>
                    <a:lnTo>
                      <a:pt x="51" y="18"/>
                    </a:lnTo>
                    <a:lnTo>
                      <a:pt x="58" y="23"/>
                    </a:lnTo>
                    <a:lnTo>
                      <a:pt x="64" y="29"/>
                    </a:lnTo>
                    <a:lnTo>
                      <a:pt x="71" y="38"/>
                    </a:lnTo>
                    <a:lnTo>
                      <a:pt x="77" y="49"/>
                    </a:lnTo>
                    <a:lnTo>
                      <a:pt x="84" y="60"/>
                    </a:lnTo>
                    <a:lnTo>
                      <a:pt x="90" y="73"/>
                    </a:lnTo>
                    <a:lnTo>
                      <a:pt x="96" y="87"/>
                    </a:lnTo>
                    <a:lnTo>
                      <a:pt x="103" y="100"/>
                    </a:lnTo>
                    <a:lnTo>
                      <a:pt x="109" y="113"/>
                    </a:lnTo>
                    <a:lnTo>
                      <a:pt x="116" y="126"/>
                    </a:lnTo>
                    <a:lnTo>
                      <a:pt x="122" y="137"/>
                    </a:lnTo>
                    <a:lnTo>
                      <a:pt x="128" y="147"/>
                    </a:lnTo>
                    <a:lnTo>
                      <a:pt x="135" y="154"/>
                    </a:lnTo>
                    <a:lnTo>
                      <a:pt x="141" y="160"/>
                    </a:lnTo>
                    <a:lnTo>
                      <a:pt x="148" y="163"/>
                    </a:lnTo>
                    <a:lnTo>
                      <a:pt x="154" y="164"/>
                    </a:lnTo>
                    <a:lnTo>
                      <a:pt x="160" y="163"/>
                    </a:lnTo>
                    <a:lnTo>
                      <a:pt x="167" y="159"/>
                    </a:lnTo>
                    <a:lnTo>
                      <a:pt x="173" y="153"/>
                    </a:lnTo>
                    <a:lnTo>
                      <a:pt x="180" y="145"/>
                    </a:lnTo>
                    <a:lnTo>
                      <a:pt x="186" y="134"/>
                    </a:lnTo>
                    <a:lnTo>
                      <a:pt x="193" y="123"/>
                    </a:lnTo>
                    <a:lnTo>
                      <a:pt x="199" y="110"/>
                    </a:lnTo>
                    <a:lnTo>
                      <a:pt x="206" y="97"/>
                    </a:lnTo>
                    <a:lnTo>
                      <a:pt x="212" y="83"/>
                    </a:lnTo>
                    <a:lnTo>
                      <a:pt x="219" y="69"/>
                    </a:lnTo>
                    <a:lnTo>
                      <a:pt x="225" y="56"/>
                    </a:lnTo>
                    <a:lnTo>
                      <a:pt x="231" y="43"/>
                    </a:lnTo>
                    <a:lnTo>
                      <a:pt x="238" y="31"/>
                    </a:lnTo>
                    <a:lnTo>
                      <a:pt x="244" y="21"/>
                    </a:lnTo>
                    <a:lnTo>
                      <a:pt x="251" y="12"/>
                    </a:lnTo>
                    <a:lnTo>
                      <a:pt x="257" y="6"/>
                    </a:lnTo>
                    <a:lnTo>
                      <a:pt x="263" y="2"/>
                    </a:lnTo>
                    <a:lnTo>
                      <a:pt x="270" y="0"/>
                    </a:lnTo>
                    <a:lnTo>
                      <a:pt x="276" y="0"/>
                    </a:lnTo>
                    <a:lnTo>
                      <a:pt x="283" y="2"/>
                    </a:lnTo>
                    <a:lnTo>
                      <a:pt x="289" y="7"/>
                    </a:lnTo>
                    <a:lnTo>
                      <a:pt x="296" y="14"/>
                    </a:lnTo>
                    <a:lnTo>
                      <a:pt x="302" y="22"/>
                    </a:lnTo>
                    <a:lnTo>
                      <a:pt x="309" y="32"/>
                    </a:lnTo>
                    <a:lnTo>
                      <a:pt x="315" y="43"/>
                    </a:ln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1" name="Freeform 671"/>
              <p:cNvSpPr>
                <a:spLocks/>
              </p:cNvSpPr>
              <p:nvPr/>
            </p:nvSpPr>
            <p:spPr bwMode="auto">
              <a:xfrm>
                <a:off x="7077148" y="2984912"/>
                <a:ext cx="429801" cy="392556"/>
              </a:xfrm>
              <a:custGeom>
                <a:avLst/>
                <a:gdLst>
                  <a:gd name="T0" fmla="*/ 0 w 315"/>
                  <a:gd name="T1" fmla="*/ 170 h 291"/>
                  <a:gd name="T2" fmla="*/ 7 w 315"/>
                  <a:gd name="T3" fmla="*/ 183 h 291"/>
                  <a:gd name="T4" fmla="*/ 13 w 315"/>
                  <a:gd name="T5" fmla="*/ 196 h 291"/>
                  <a:gd name="T6" fmla="*/ 19 w 315"/>
                  <a:gd name="T7" fmla="*/ 209 h 291"/>
                  <a:gd name="T8" fmla="*/ 26 w 315"/>
                  <a:gd name="T9" fmla="*/ 222 h 291"/>
                  <a:gd name="T10" fmla="*/ 32 w 315"/>
                  <a:gd name="T11" fmla="*/ 235 h 291"/>
                  <a:gd name="T12" fmla="*/ 39 w 315"/>
                  <a:gd name="T13" fmla="*/ 247 h 291"/>
                  <a:gd name="T14" fmla="*/ 45 w 315"/>
                  <a:gd name="T15" fmla="*/ 258 h 291"/>
                  <a:gd name="T16" fmla="*/ 51 w 315"/>
                  <a:gd name="T17" fmla="*/ 268 h 291"/>
                  <a:gd name="T18" fmla="*/ 58 w 315"/>
                  <a:gd name="T19" fmla="*/ 277 h 291"/>
                  <a:gd name="T20" fmla="*/ 64 w 315"/>
                  <a:gd name="T21" fmla="*/ 282 h 291"/>
                  <a:gd name="T22" fmla="*/ 71 w 315"/>
                  <a:gd name="T23" fmla="*/ 286 h 291"/>
                  <a:gd name="T24" fmla="*/ 77 w 315"/>
                  <a:gd name="T25" fmla="*/ 289 h 291"/>
                  <a:gd name="T26" fmla="*/ 84 w 315"/>
                  <a:gd name="T27" fmla="*/ 291 h 291"/>
                  <a:gd name="T28" fmla="*/ 90 w 315"/>
                  <a:gd name="T29" fmla="*/ 291 h 291"/>
                  <a:gd name="T30" fmla="*/ 97 w 315"/>
                  <a:gd name="T31" fmla="*/ 290 h 291"/>
                  <a:gd name="T32" fmla="*/ 103 w 315"/>
                  <a:gd name="T33" fmla="*/ 288 h 291"/>
                  <a:gd name="T34" fmla="*/ 110 w 315"/>
                  <a:gd name="T35" fmla="*/ 285 h 291"/>
                  <a:gd name="T36" fmla="*/ 116 w 315"/>
                  <a:gd name="T37" fmla="*/ 281 h 291"/>
                  <a:gd name="T38" fmla="*/ 122 w 315"/>
                  <a:gd name="T39" fmla="*/ 274 h 291"/>
                  <a:gd name="T40" fmla="*/ 129 w 315"/>
                  <a:gd name="T41" fmla="*/ 265 h 291"/>
                  <a:gd name="T42" fmla="*/ 135 w 315"/>
                  <a:gd name="T43" fmla="*/ 253 h 291"/>
                  <a:gd name="T44" fmla="*/ 142 w 315"/>
                  <a:gd name="T45" fmla="*/ 238 h 291"/>
                  <a:gd name="T46" fmla="*/ 148 w 315"/>
                  <a:gd name="T47" fmla="*/ 221 h 291"/>
                  <a:gd name="T48" fmla="*/ 154 w 315"/>
                  <a:gd name="T49" fmla="*/ 202 h 291"/>
                  <a:gd name="T50" fmla="*/ 161 w 315"/>
                  <a:gd name="T51" fmla="*/ 182 h 291"/>
                  <a:gd name="T52" fmla="*/ 167 w 315"/>
                  <a:gd name="T53" fmla="*/ 162 h 291"/>
                  <a:gd name="T54" fmla="*/ 174 w 315"/>
                  <a:gd name="T55" fmla="*/ 141 h 291"/>
                  <a:gd name="T56" fmla="*/ 180 w 315"/>
                  <a:gd name="T57" fmla="*/ 120 h 291"/>
                  <a:gd name="T58" fmla="*/ 187 w 315"/>
                  <a:gd name="T59" fmla="*/ 100 h 291"/>
                  <a:gd name="T60" fmla="*/ 193 w 315"/>
                  <a:gd name="T61" fmla="*/ 81 h 291"/>
                  <a:gd name="T62" fmla="*/ 199 w 315"/>
                  <a:gd name="T63" fmla="*/ 64 h 291"/>
                  <a:gd name="T64" fmla="*/ 206 w 315"/>
                  <a:gd name="T65" fmla="*/ 47 h 291"/>
                  <a:gd name="T66" fmla="*/ 212 w 315"/>
                  <a:gd name="T67" fmla="*/ 34 h 291"/>
                  <a:gd name="T68" fmla="*/ 219 w 315"/>
                  <a:gd name="T69" fmla="*/ 22 h 291"/>
                  <a:gd name="T70" fmla="*/ 225 w 315"/>
                  <a:gd name="T71" fmla="*/ 12 h 291"/>
                  <a:gd name="T72" fmla="*/ 232 w 315"/>
                  <a:gd name="T73" fmla="*/ 6 h 291"/>
                  <a:gd name="T74" fmla="*/ 238 w 315"/>
                  <a:gd name="T75" fmla="*/ 1 h 291"/>
                  <a:gd name="T76" fmla="*/ 245 w 315"/>
                  <a:gd name="T77" fmla="*/ 0 h 291"/>
                  <a:gd name="T78" fmla="*/ 251 w 315"/>
                  <a:gd name="T79" fmla="*/ 2 h 291"/>
                  <a:gd name="T80" fmla="*/ 257 w 315"/>
                  <a:gd name="T81" fmla="*/ 6 h 291"/>
                  <a:gd name="T82" fmla="*/ 264 w 315"/>
                  <a:gd name="T83" fmla="*/ 13 h 291"/>
                  <a:gd name="T84" fmla="*/ 270 w 315"/>
                  <a:gd name="T85" fmla="*/ 21 h 291"/>
                  <a:gd name="T86" fmla="*/ 277 w 315"/>
                  <a:gd name="T87" fmla="*/ 33 h 291"/>
                  <a:gd name="T88" fmla="*/ 283 w 315"/>
                  <a:gd name="T89" fmla="*/ 46 h 291"/>
                  <a:gd name="T90" fmla="*/ 289 w 315"/>
                  <a:gd name="T91" fmla="*/ 62 h 291"/>
                  <a:gd name="T92" fmla="*/ 296 w 315"/>
                  <a:gd name="T93" fmla="*/ 78 h 291"/>
                  <a:gd name="T94" fmla="*/ 302 w 315"/>
                  <a:gd name="T95" fmla="*/ 96 h 291"/>
                  <a:gd name="T96" fmla="*/ 309 w 315"/>
                  <a:gd name="T97" fmla="*/ 115 h 291"/>
                  <a:gd name="T98" fmla="*/ 315 w 315"/>
                  <a:gd name="T99" fmla="*/ 134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291">
                    <a:moveTo>
                      <a:pt x="0" y="170"/>
                    </a:moveTo>
                    <a:lnTo>
                      <a:pt x="7" y="183"/>
                    </a:lnTo>
                    <a:lnTo>
                      <a:pt x="13" y="196"/>
                    </a:lnTo>
                    <a:lnTo>
                      <a:pt x="19" y="209"/>
                    </a:lnTo>
                    <a:lnTo>
                      <a:pt x="26" y="222"/>
                    </a:lnTo>
                    <a:lnTo>
                      <a:pt x="32" y="235"/>
                    </a:lnTo>
                    <a:lnTo>
                      <a:pt x="39" y="247"/>
                    </a:lnTo>
                    <a:lnTo>
                      <a:pt x="45" y="258"/>
                    </a:lnTo>
                    <a:lnTo>
                      <a:pt x="51" y="268"/>
                    </a:lnTo>
                    <a:lnTo>
                      <a:pt x="58" y="277"/>
                    </a:lnTo>
                    <a:lnTo>
                      <a:pt x="64" y="282"/>
                    </a:lnTo>
                    <a:lnTo>
                      <a:pt x="71" y="286"/>
                    </a:lnTo>
                    <a:lnTo>
                      <a:pt x="77" y="289"/>
                    </a:lnTo>
                    <a:lnTo>
                      <a:pt x="84" y="291"/>
                    </a:lnTo>
                    <a:lnTo>
                      <a:pt x="90" y="291"/>
                    </a:lnTo>
                    <a:lnTo>
                      <a:pt x="97" y="290"/>
                    </a:lnTo>
                    <a:lnTo>
                      <a:pt x="103" y="288"/>
                    </a:lnTo>
                    <a:lnTo>
                      <a:pt x="110" y="285"/>
                    </a:lnTo>
                    <a:lnTo>
                      <a:pt x="116" y="281"/>
                    </a:lnTo>
                    <a:lnTo>
                      <a:pt x="122" y="274"/>
                    </a:lnTo>
                    <a:lnTo>
                      <a:pt x="129" y="265"/>
                    </a:lnTo>
                    <a:lnTo>
                      <a:pt x="135" y="253"/>
                    </a:lnTo>
                    <a:lnTo>
                      <a:pt x="142" y="238"/>
                    </a:lnTo>
                    <a:lnTo>
                      <a:pt x="148" y="221"/>
                    </a:lnTo>
                    <a:lnTo>
                      <a:pt x="154" y="202"/>
                    </a:lnTo>
                    <a:lnTo>
                      <a:pt x="161" y="182"/>
                    </a:lnTo>
                    <a:lnTo>
                      <a:pt x="167" y="162"/>
                    </a:lnTo>
                    <a:lnTo>
                      <a:pt x="174" y="141"/>
                    </a:lnTo>
                    <a:lnTo>
                      <a:pt x="180" y="120"/>
                    </a:lnTo>
                    <a:lnTo>
                      <a:pt x="187" y="100"/>
                    </a:lnTo>
                    <a:lnTo>
                      <a:pt x="193" y="81"/>
                    </a:lnTo>
                    <a:lnTo>
                      <a:pt x="199" y="64"/>
                    </a:lnTo>
                    <a:lnTo>
                      <a:pt x="206" y="47"/>
                    </a:lnTo>
                    <a:lnTo>
                      <a:pt x="212" y="34"/>
                    </a:lnTo>
                    <a:lnTo>
                      <a:pt x="219" y="22"/>
                    </a:lnTo>
                    <a:lnTo>
                      <a:pt x="225" y="12"/>
                    </a:lnTo>
                    <a:lnTo>
                      <a:pt x="232" y="6"/>
                    </a:lnTo>
                    <a:lnTo>
                      <a:pt x="238" y="1"/>
                    </a:lnTo>
                    <a:lnTo>
                      <a:pt x="245" y="0"/>
                    </a:lnTo>
                    <a:lnTo>
                      <a:pt x="251" y="2"/>
                    </a:lnTo>
                    <a:lnTo>
                      <a:pt x="257" y="6"/>
                    </a:lnTo>
                    <a:lnTo>
                      <a:pt x="264" y="13"/>
                    </a:lnTo>
                    <a:lnTo>
                      <a:pt x="270" y="21"/>
                    </a:lnTo>
                    <a:lnTo>
                      <a:pt x="277" y="33"/>
                    </a:lnTo>
                    <a:lnTo>
                      <a:pt x="283" y="46"/>
                    </a:lnTo>
                    <a:lnTo>
                      <a:pt x="289" y="62"/>
                    </a:lnTo>
                    <a:lnTo>
                      <a:pt x="296" y="78"/>
                    </a:lnTo>
                    <a:lnTo>
                      <a:pt x="302" y="96"/>
                    </a:lnTo>
                    <a:lnTo>
                      <a:pt x="309" y="115"/>
                    </a:lnTo>
                    <a:lnTo>
                      <a:pt x="315" y="134"/>
                    </a:ln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2" name="Freeform 672"/>
              <p:cNvSpPr>
                <a:spLocks/>
              </p:cNvSpPr>
              <p:nvPr/>
            </p:nvSpPr>
            <p:spPr bwMode="auto">
              <a:xfrm>
                <a:off x="7506948" y="3165677"/>
                <a:ext cx="429801" cy="209093"/>
              </a:xfrm>
              <a:custGeom>
                <a:avLst/>
                <a:gdLst>
                  <a:gd name="T0" fmla="*/ 0 w 315"/>
                  <a:gd name="T1" fmla="*/ 0 h 155"/>
                  <a:gd name="T2" fmla="*/ 7 w 315"/>
                  <a:gd name="T3" fmla="*/ 19 h 155"/>
                  <a:gd name="T4" fmla="*/ 13 w 315"/>
                  <a:gd name="T5" fmla="*/ 38 h 155"/>
                  <a:gd name="T6" fmla="*/ 20 w 315"/>
                  <a:gd name="T7" fmla="*/ 57 h 155"/>
                  <a:gd name="T8" fmla="*/ 26 w 315"/>
                  <a:gd name="T9" fmla="*/ 74 h 155"/>
                  <a:gd name="T10" fmla="*/ 33 w 315"/>
                  <a:gd name="T11" fmla="*/ 87 h 155"/>
                  <a:gd name="T12" fmla="*/ 39 w 315"/>
                  <a:gd name="T13" fmla="*/ 95 h 155"/>
                  <a:gd name="T14" fmla="*/ 45 w 315"/>
                  <a:gd name="T15" fmla="*/ 102 h 155"/>
                  <a:gd name="T16" fmla="*/ 52 w 315"/>
                  <a:gd name="T17" fmla="*/ 106 h 155"/>
                  <a:gd name="T18" fmla="*/ 58 w 315"/>
                  <a:gd name="T19" fmla="*/ 108 h 155"/>
                  <a:gd name="T20" fmla="*/ 65 w 315"/>
                  <a:gd name="T21" fmla="*/ 108 h 155"/>
                  <a:gd name="T22" fmla="*/ 71 w 315"/>
                  <a:gd name="T23" fmla="*/ 105 h 155"/>
                  <a:gd name="T24" fmla="*/ 77 w 315"/>
                  <a:gd name="T25" fmla="*/ 101 h 155"/>
                  <a:gd name="T26" fmla="*/ 84 w 315"/>
                  <a:gd name="T27" fmla="*/ 97 h 155"/>
                  <a:gd name="T28" fmla="*/ 90 w 315"/>
                  <a:gd name="T29" fmla="*/ 94 h 155"/>
                  <a:gd name="T30" fmla="*/ 97 w 315"/>
                  <a:gd name="T31" fmla="*/ 90 h 155"/>
                  <a:gd name="T32" fmla="*/ 103 w 315"/>
                  <a:gd name="T33" fmla="*/ 88 h 155"/>
                  <a:gd name="T34" fmla="*/ 110 w 315"/>
                  <a:gd name="T35" fmla="*/ 85 h 155"/>
                  <a:gd name="T36" fmla="*/ 116 w 315"/>
                  <a:gd name="T37" fmla="*/ 83 h 155"/>
                  <a:gd name="T38" fmla="*/ 123 w 315"/>
                  <a:gd name="T39" fmla="*/ 81 h 155"/>
                  <a:gd name="T40" fmla="*/ 129 w 315"/>
                  <a:gd name="T41" fmla="*/ 81 h 155"/>
                  <a:gd name="T42" fmla="*/ 136 w 315"/>
                  <a:gd name="T43" fmla="*/ 80 h 155"/>
                  <a:gd name="T44" fmla="*/ 142 w 315"/>
                  <a:gd name="T45" fmla="*/ 80 h 155"/>
                  <a:gd name="T46" fmla="*/ 148 w 315"/>
                  <a:gd name="T47" fmla="*/ 80 h 155"/>
                  <a:gd name="T48" fmla="*/ 155 w 315"/>
                  <a:gd name="T49" fmla="*/ 81 h 155"/>
                  <a:gd name="T50" fmla="*/ 161 w 315"/>
                  <a:gd name="T51" fmla="*/ 83 h 155"/>
                  <a:gd name="T52" fmla="*/ 168 w 315"/>
                  <a:gd name="T53" fmla="*/ 84 h 155"/>
                  <a:gd name="T54" fmla="*/ 174 w 315"/>
                  <a:gd name="T55" fmla="*/ 87 h 155"/>
                  <a:gd name="T56" fmla="*/ 180 w 315"/>
                  <a:gd name="T57" fmla="*/ 89 h 155"/>
                  <a:gd name="T58" fmla="*/ 187 w 315"/>
                  <a:gd name="T59" fmla="*/ 92 h 155"/>
                  <a:gd name="T60" fmla="*/ 193 w 315"/>
                  <a:gd name="T61" fmla="*/ 95 h 155"/>
                  <a:gd name="T62" fmla="*/ 200 w 315"/>
                  <a:gd name="T63" fmla="*/ 99 h 155"/>
                  <a:gd name="T64" fmla="*/ 206 w 315"/>
                  <a:gd name="T65" fmla="*/ 102 h 155"/>
                  <a:gd name="T66" fmla="*/ 213 w 315"/>
                  <a:gd name="T67" fmla="*/ 106 h 155"/>
                  <a:gd name="T68" fmla="*/ 219 w 315"/>
                  <a:gd name="T69" fmla="*/ 110 h 155"/>
                  <a:gd name="T70" fmla="*/ 226 w 315"/>
                  <a:gd name="T71" fmla="*/ 114 h 155"/>
                  <a:gd name="T72" fmla="*/ 232 w 315"/>
                  <a:gd name="T73" fmla="*/ 118 h 155"/>
                  <a:gd name="T74" fmla="*/ 238 w 315"/>
                  <a:gd name="T75" fmla="*/ 122 h 155"/>
                  <a:gd name="T76" fmla="*/ 245 w 315"/>
                  <a:gd name="T77" fmla="*/ 126 h 155"/>
                  <a:gd name="T78" fmla="*/ 251 w 315"/>
                  <a:gd name="T79" fmla="*/ 130 h 155"/>
                  <a:gd name="T80" fmla="*/ 258 w 315"/>
                  <a:gd name="T81" fmla="*/ 134 h 155"/>
                  <a:gd name="T82" fmla="*/ 264 w 315"/>
                  <a:gd name="T83" fmla="*/ 137 h 155"/>
                  <a:gd name="T84" fmla="*/ 271 w 315"/>
                  <a:gd name="T85" fmla="*/ 141 h 155"/>
                  <a:gd name="T86" fmla="*/ 277 w 315"/>
                  <a:gd name="T87" fmla="*/ 144 h 155"/>
                  <a:gd name="T88" fmla="*/ 283 w 315"/>
                  <a:gd name="T89" fmla="*/ 147 h 155"/>
                  <a:gd name="T90" fmla="*/ 290 w 315"/>
                  <a:gd name="T91" fmla="*/ 149 h 155"/>
                  <a:gd name="T92" fmla="*/ 296 w 315"/>
                  <a:gd name="T93" fmla="*/ 151 h 155"/>
                  <a:gd name="T94" fmla="*/ 303 w 315"/>
                  <a:gd name="T95" fmla="*/ 153 h 155"/>
                  <a:gd name="T96" fmla="*/ 309 w 315"/>
                  <a:gd name="T97" fmla="*/ 154 h 155"/>
                  <a:gd name="T98" fmla="*/ 315 w 315"/>
                  <a:gd name="T99" fmla="*/ 15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155">
                    <a:moveTo>
                      <a:pt x="0" y="0"/>
                    </a:moveTo>
                    <a:lnTo>
                      <a:pt x="7" y="19"/>
                    </a:lnTo>
                    <a:lnTo>
                      <a:pt x="13" y="38"/>
                    </a:lnTo>
                    <a:lnTo>
                      <a:pt x="20" y="57"/>
                    </a:lnTo>
                    <a:lnTo>
                      <a:pt x="26" y="74"/>
                    </a:lnTo>
                    <a:lnTo>
                      <a:pt x="33" y="87"/>
                    </a:lnTo>
                    <a:lnTo>
                      <a:pt x="39" y="95"/>
                    </a:lnTo>
                    <a:lnTo>
                      <a:pt x="45" y="102"/>
                    </a:lnTo>
                    <a:lnTo>
                      <a:pt x="52" y="106"/>
                    </a:lnTo>
                    <a:lnTo>
                      <a:pt x="58" y="108"/>
                    </a:lnTo>
                    <a:lnTo>
                      <a:pt x="65" y="108"/>
                    </a:lnTo>
                    <a:lnTo>
                      <a:pt x="71" y="105"/>
                    </a:lnTo>
                    <a:lnTo>
                      <a:pt x="77" y="101"/>
                    </a:lnTo>
                    <a:lnTo>
                      <a:pt x="84" y="97"/>
                    </a:lnTo>
                    <a:lnTo>
                      <a:pt x="90" y="94"/>
                    </a:lnTo>
                    <a:lnTo>
                      <a:pt x="97" y="90"/>
                    </a:lnTo>
                    <a:lnTo>
                      <a:pt x="103" y="88"/>
                    </a:lnTo>
                    <a:lnTo>
                      <a:pt x="110" y="85"/>
                    </a:lnTo>
                    <a:lnTo>
                      <a:pt x="116" y="83"/>
                    </a:lnTo>
                    <a:lnTo>
                      <a:pt x="123" y="81"/>
                    </a:lnTo>
                    <a:lnTo>
                      <a:pt x="129" y="81"/>
                    </a:lnTo>
                    <a:lnTo>
                      <a:pt x="136" y="80"/>
                    </a:lnTo>
                    <a:lnTo>
                      <a:pt x="142" y="80"/>
                    </a:lnTo>
                    <a:lnTo>
                      <a:pt x="148" y="80"/>
                    </a:lnTo>
                    <a:lnTo>
                      <a:pt x="155" y="81"/>
                    </a:lnTo>
                    <a:lnTo>
                      <a:pt x="161" y="83"/>
                    </a:lnTo>
                    <a:lnTo>
                      <a:pt x="168" y="84"/>
                    </a:lnTo>
                    <a:lnTo>
                      <a:pt x="174" y="87"/>
                    </a:lnTo>
                    <a:lnTo>
                      <a:pt x="180" y="89"/>
                    </a:lnTo>
                    <a:lnTo>
                      <a:pt x="187" y="92"/>
                    </a:lnTo>
                    <a:lnTo>
                      <a:pt x="193" y="95"/>
                    </a:lnTo>
                    <a:lnTo>
                      <a:pt x="200" y="99"/>
                    </a:lnTo>
                    <a:lnTo>
                      <a:pt x="206" y="102"/>
                    </a:lnTo>
                    <a:lnTo>
                      <a:pt x="213" y="106"/>
                    </a:lnTo>
                    <a:lnTo>
                      <a:pt x="219" y="110"/>
                    </a:lnTo>
                    <a:lnTo>
                      <a:pt x="226" y="114"/>
                    </a:lnTo>
                    <a:lnTo>
                      <a:pt x="232" y="118"/>
                    </a:lnTo>
                    <a:lnTo>
                      <a:pt x="238" y="122"/>
                    </a:lnTo>
                    <a:lnTo>
                      <a:pt x="245" y="126"/>
                    </a:lnTo>
                    <a:lnTo>
                      <a:pt x="251" y="130"/>
                    </a:lnTo>
                    <a:lnTo>
                      <a:pt x="258" y="134"/>
                    </a:lnTo>
                    <a:lnTo>
                      <a:pt x="264" y="137"/>
                    </a:lnTo>
                    <a:lnTo>
                      <a:pt x="271" y="141"/>
                    </a:lnTo>
                    <a:lnTo>
                      <a:pt x="277" y="144"/>
                    </a:lnTo>
                    <a:lnTo>
                      <a:pt x="283" y="147"/>
                    </a:lnTo>
                    <a:lnTo>
                      <a:pt x="290" y="149"/>
                    </a:lnTo>
                    <a:lnTo>
                      <a:pt x="296" y="151"/>
                    </a:lnTo>
                    <a:lnTo>
                      <a:pt x="303" y="153"/>
                    </a:lnTo>
                    <a:lnTo>
                      <a:pt x="309" y="154"/>
                    </a:lnTo>
                    <a:lnTo>
                      <a:pt x="315" y="155"/>
                    </a:ln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3" name="Freeform 673"/>
              <p:cNvSpPr>
                <a:spLocks/>
              </p:cNvSpPr>
              <p:nvPr/>
            </p:nvSpPr>
            <p:spPr bwMode="auto">
              <a:xfrm>
                <a:off x="7936750" y="3374770"/>
                <a:ext cx="431165" cy="2698"/>
              </a:xfrm>
              <a:custGeom>
                <a:avLst/>
                <a:gdLst>
                  <a:gd name="T0" fmla="*/ 0 w 316"/>
                  <a:gd name="T1" fmla="*/ 0 h 2"/>
                  <a:gd name="T2" fmla="*/ 7 w 316"/>
                  <a:gd name="T3" fmla="*/ 0 h 2"/>
                  <a:gd name="T4" fmla="*/ 13 w 316"/>
                  <a:gd name="T5" fmla="*/ 1 h 2"/>
                  <a:gd name="T6" fmla="*/ 20 w 316"/>
                  <a:gd name="T7" fmla="*/ 1 h 2"/>
                  <a:gd name="T8" fmla="*/ 26 w 316"/>
                  <a:gd name="T9" fmla="*/ 1 h 2"/>
                  <a:gd name="T10" fmla="*/ 33 w 316"/>
                  <a:gd name="T11" fmla="*/ 2 h 2"/>
                  <a:gd name="T12" fmla="*/ 39 w 316"/>
                  <a:gd name="T13" fmla="*/ 2 h 2"/>
                  <a:gd name="T14" fmla="*/ 46 w 316"/>
                  <a:gd name="T15" fmla="*/ 2 h 2"/>
                  <a:gd name="T16" fmla="*/ 52 w 316"/>
                  <a:gd name="T17" fmla="*/ 2 h 2"/>
                  <a:gd name="T18" fmla="*/ 59 w 316"/>
                  <a:gd name="T19" fmla="*/ 2 h 2"/>
                  <a:gd name="T20" fmla="*/ 65 w 316"/>
                  <a:gd name="T21" fmla="*/ 2 h 2"/>
                  <a:gd name="T22" fmla="*/ 71 w 316"/>
                  <a:gd name="T23" fmla="*/ 2 h 2"/>
                  <a:gd name="T24" fmla="*/ 78 w 316"/>
                  <a:gd name="T25" fmla="*/ 2 h 2"/>
                  <a:gd name="T26" fmla="*/ 84 w 316"/>
                  <a:gd name="T27" fmla="*/ 2 h 2"/>
                  <a:gd name="T28" fmla="*/ 91 w 316"/>
                  <a:gd name="T29" fmla="*/ 2 h 2"/>
                  <a:gd name="T30" fmla="*/ 97 w 316"/>
                  <a:gd name="T31" fmla="*/ 2 h 2"/>
                  <a:gd name="T32" fmla="*/ 103 w 316"/>
                  <a:gd name="T33" fmla="*/ 2 h 2"/>
                  <a:gd name="T34" fmla="*/ 110 w 316"/>
                  <a:gd name="T35" fmla="*/ 2 h 2"/>
                  <a:gd name="T36" fmla="*/ 116 w 316"/>
                  <a:gd name="T37" fmla="*/ 2 h 2"/>
                  <a:gd name="T38" fmla="*/ 123 w 316"/>
                  <a:gd name="T39" fmla="*/ 2 h 2"/>
                  <a:gd name="T40" fmla="*/ 129 w 316"/>
                  <a:gd name="T41" fmla="*/ 2 h 2"/>
                  <a:gd name="T42" fmla="*/ 136 w 316"/>
                  <a:gd name="T43" fmla="*/ 2 h 2"/>
                  <a:gd name="T44" fmla="*/ 142 w 316"/>
                  <a:gd name="T45" fmla="*/ 2 h 2"/>
                  <a:gd name="T46" fmla="*/ 149 w 316"/>
                  <a:gd name="T47" fmla="*/ 2 h 2"/>
                  <a:gd name="T48" fmla="*/ 155 w 316"/>
                  <a:gd name="T49" fmla="*/ 2 h 2"/>
                  <a:gd name="T50" fmla="*/ 162 w 316"/>
                  <a:gd name="T51" fmla="*/ 2 h 2"/>
                  <a:gd name="T52" fmla="*/ 168 w 316"/>
                  <a:gd name="T53" fmla="*/ 2 h 2"/>
                  <a:gd name="T54" fmla="*/ 174 w 316"/>
                  <a:gd name="T55" fmla="*/ 2 h 2"/>
                  <a:gd name="T56" fmla="*/ 181 w 316"/>
                  <a:gd name="T57" fmla="*/ 2 h 2"/>
                  <a:gd name="T58" fmla="*/ 187 w 316"/>
                  <a:gd name="T59" fmla="*/ 2 h 2"/>
                  <a:gd name="T60" fmla="*/ 194 w 316"/>
                  <a:gd name="T61" fmla="*/ 2 h 2"/>
                  <a:gd name="T62" fmla="*/ 200 w 316"/>
                  <a:gd name="T63" fmla="*/ 2 h 2"/>
                  <a:gd name="T64" fmla="*/ 206 w 316"/>
                  <a:gd name="T65" fmla="*/ 2 h 2"/>
                  <a:gd name="T66" fmla="*/ 213 w 316"/>
                  <a:gd name="T67" fmla="*/ 2 h 2"/>
                  <a:gd name="T68" fmla="*/ 219 w 316"/>
                  <a:gd name="T69" fmla="*/ 2 h 2"/>
                  <a:gd name="T70" fmla="*/ 226 w 316"/>
                  <a:gd name="T71" fmla="*/ 2 h 2"/>
                  <a:gd name="T72" fmla="*/ 232 w 316"/>
                  <a:gd name="T73" fmla="*/ 2 h 2"/>
                  <a:gd name="T74" fmla="*/ 239 w 316"/>
                  <a:gd name="T75" fmla="*/ 2 h 2"/>
                  <a:gd name="T76" fmla="*/ 245 w 316"/>
                  <a:gd name="T77" fmla="*/ 2 h 2"/>
                  <a:gd name="T78" fmla="*/ 252 w 316"/>
                  <a:gd name="T79" fmla="*/ 2 h 2"/>
                  <a:gd name="T80" fmla="*/ 258 w 316"/>
                  <a:gd name="T81" fmla="*/ 2 h 2"/>
                  <a:gd name="T82" fmla="*/ 265 w 316"/>
                  <a:gd name="T83" fmla="*/ 2 h 2"/>
                  <a:gd name="T84" fmla="*/ 271 w 316"/>
                  <a:gd name="T85" fmla="*/ 2 h 2"/>
                  <a:gd name="T86" fmla="*/ 277 w 316"/>
                  <a:gd name="T87" fmla="*/ 2 h 2"/>
                  <a:gd name="T88" fmla="*/ 284 w 316"/>
                  <a:gd name="T89" fmla="*/ 2 h 2"/>
                  <a:gd name="T90" fmla="*/ 290 w 316"/>
                  <a:gd name="T91" fmla="*/ 2 h 2"/>
                  <a:gd name="T92" fmla="*/ 297 w 316"/>
                  <a:gd name="T93" fmla="*/ 2 h 2"/>
                  <a:gd name="T94" fmla="*/ 303 w 316"/>
                  <a:gd name="T95" fmla="*/ 2 h 2"/>
                  <a:gd name="T96" fmla="*/ 309 w 316"/>
                  <a:gd name="T97" fmla="*/ 2 h 2"/>
                  <a:gd name="T98" fmla="*/ 316 w 316"/>
                  <a:gd name="T9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6" h="2">
                    <a:moveTo>
                      <a:pt x="0" y="0"/>
                    </a:moveTo>
                    <a:lnTo>
                      <a:pt x="7" y="0"/>
                    </a:lnTo>
                    <a:lnTo>
                      <a:pt x="13" y="1"/>
                    </a:lnTo>
                    <a:lnTo>
                      <a:pt x="20" y="1"/>
                    </a:lnTo>
                    <a:lnTo>
                      <a:pt x="26" y="1"/>
                    </a:lnTo>
                    <a:lnTo>
                      <a:pt x="33" y="2"/>
                    </a:lnTo>
                    <a:lnTo>
                      <a:pt x="39" y="2"/>
                    </a:lnTo>
                    <a:lnTo>
                      <a:pt x="46" y="2"/>
                    </a:lnTo>
                    <a:lnTo>
                      <a:pt x="52" y="2"/>
                    </a:lnTo>
                    <a:lnTo>
                      <a:pt x="59" y="2"/>
                    </a:lnTo>
                    <a:lnTo>
                      <a:pt x="65" y="2"/>
                    </a:lnTo>
                    <a:lnTo>
                      <a:pt x="71" y="2"/>
                    </a:lnTo>
                    <a:lnTo>
                      <a:pt x="78" y="2"/>
                    </a:lnTo>
                    <a:lnTo>
                      <a:pt x="84" y="2"/>
                    </a:lnTo>
                    <a:lnTo>
                      <a:pt x="91" y="2"/>
                    </a:lnTo>
                    <a:lnTo>
                      <a:pt x="97" y="2"/>
                    </a:lnTo>
                    <a:lnTo>
                      <a:pt x="103" y="2"/>
                    </a:lnTo>
                    <a:lnTo>
                      <a:pt x="110" y="2"/>
                    </a:lnTo>
                    <a:lnTo>
                      <a:pt x="116" y="2"/>
                    </a:lnTo>
                    <a:lnTo>
                      <a:pt x="123" y="2"/>
                    </a:lnTo>
                    <a:lnTo>
                      <a:pt x="129" y="2"/>
                    </a:lnTo>
                    <a:lnTo>
                      <a:pt x="136" y="2"/>
                    </a:lnTo>
                    <a:lnTo>
                      <a:pt x="142" y="2"/>
                    </a:lnTo>
                    <a:lnTo>
                      <a:pt x="149" y="2"/>
                    </a:lnTo>
                    <a:lnTo>
                      <a:pt x="155" y="2"/>
                    </a:lnTo>
                    <a:lnTo>
                      <a:pt x="162" y="2"/>
                    </a:lnTo>
                    <a:lnTo>
                      <a:pt x="168" y="2"/>
                    </a:lnTo>
                    <a:lnTo>
                      <a:pt x="174" y="2"/>
                    </a:lnTo>
                    <a:lnTo>
                      <a:pt x="181" y="2"/>
                    </a:lnTo>
                    <a:lnTo>
                      <a:pt x="187" y="2"/>
                    </a:lnTo>
                    <a:lnTo>
                      <a:pt x="194" y="2"/>
                    </a:lnTo>
                    <a:lnTo>
                      <a:pt x="200" y="2"/>
                    </a:lnTo>
                    <a:lnTo>
                      <a:pt x="206" y="2"/>
                    </a:lnTo>
                    <a:lnTo>
                      <a:pt x="213" y="2"/>
                    </a:lnTo>
                    <a:lnTo>
                      <a:pt x="219" y="2"/>
                    </a:lnTo>
                    <a:lnTo>
                      <a:pt x="226" y="2"/>
                    </a:lnTo>
                    <a:lnTo>
                      <a:pt x="232" y="2"/>
                    </a:lnTo>
                    <a:lnTo>
                      <a:pt x="239" y="2"/>
                    </a:lnTo>
                    <a:lnTo>
                      <a:pt x="245" y="2"/>
                    </a:lnTo>
                    <a:lnTo>
                      <a:pt x="252" y="2"/>
                    </a:lnTo>
                    <a:lnTo>
                      <a:pt x="258" y="2"/>
                    </a:lnTo>
                    <a:lnTo>
                      <a:pt x="265" y="2"/>
                    </a:lnTo>
                    <a:lnTo>
                      <a:pt x="271" y="2"/>
                    </a:lnTo>
                    <a:lnTo>
                      <a:pt x="277" y="2"/>
                    </a:lnTo>
                    <a:lnTo>
                      <a:pt x="284" y="2"/>
                    </a:lnTo>
                    <a:lnTo>
                      <a:pt x="290" y="2"/>
                    </a:lnTo>
                    <a:lnTo>
                      <a:pt x="297" y="2"/>
                    </a:lnTo>
                    <a:lnTo>
                      <a:pt x="303" y="2"/>
                    </a:lnTo>
                    <a:lnTo>
                      <a:pt x="309" y="2"/>
                    </a:lnTo>
                    <a:lnTo>
                      <a:pt x="316" y="2"/>
                    </a:ln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4" name="Freeform 674"/>
              <p:cNvSpPr>
                <a:spLocks/>
              </p:cNvSpPr>
              <p:nvPr/>
            </p:nvSpPr>
            <p:spPr bwMode="auto">
              <a:xfrm>
                <a:off x="8367915" y="3377468"/>
                <a:ext cx="367037" cy="0"/>
              </a:xfrm>
              <a:custGeom>
                <a:avLst/>
                <a:gdLst>
                  <a:gd name="T0" fmla="*/ 0 w 269"/>
                  <a:gd name="T1" fmla="*/ 6 w 269"/>
                  <a:gd name="T2" fmla="*/ 13 w 269"/>
                  <a:gd name="T3" fmla="*/ 19 w 269"/>
                  <a:gd name="T4" fmla="*/ 25 w 269"/>
                  <a:gd name="T5" fmla="*/ 32 w 269"/>
                  <a:gd name="T6" fmla="*/ 38 w 269"/>
                  <a:gd name="T7" fmla="*/ 45 w 269"/>
                  <a:gd name="T8" fmla="*/ 51 w 269"/>
                  <a:gd name="T9" fmla="*/ 58 w 269"/>
                  <a:gd name="T10" fmla="*/ 64 w 269"/>
                  <a:gd name="T11" fmla="*/ 71 w 269"/>
                  <a:gd name="T12" fmla="*/ 77 w 269"/>
                  <a:gd name="T13" fmla="*/ 84 w 269"/>
                  <a:gd name="T14" fmla="*/ 90 w 269"/>
                  <a:gd name="T15" fmla="*/ 96 w 269"/>
                  <a:gd name="T16" fmla="*/ 103 w 269"/>
                  <a:gd name="T17" fmla="*/ 109 w 269"/>
                  <a:gd name="T18" fmla="*/ 116 w 269"/>
                  <a:gd name="T19" fmla="*/ 122 w 269"/>
                  <a:gd name="T20" fmla="*/ 128 w 269"/>
                  <a:gd name="T21" fmla="*/ 135 w 269"/>
                  <a:gd name="T22" fmla="*/ 141 w 269"/>
                  <a:gd name="T23" fmla="*/ 148 w 269"/>
                  <a:gd name="T24" fmla="*/ 154 w 269"/>
                  <a:gd name="T25" fmla="*/ 161 w 269"/>
                  <a:gd name="T26" fmla="*/ 167 w 269"/>
                  <a:gd name="T27" fmla="*/ 174 w 269"/>
                  <a:gd name="T28" fmla="*/ 180 w 269"/>
                  <a:gd name="T29" fmla="*/ 187 w 269"/>
                  <a:gd name="T30" fmla="*/ 193 w 269"/>
                  <a:gd name="T31" fmla="*/ 199 w 269"/>
                  <a:gd name="T32" fmla="*/ 206 w 269"/>
                  <a:gd name="T33" fmla="*/ 212 w 269"/>
                  <a:gd name="T34" fmla="*/ 219 w 269"/>
                  <a:gd name="T35" fmla="*/ 225 w 269"/>
                  <a:gd name="T36" fmla="*/ 231 w 269"/>
                  <a:gd name="T37" fmla="*/ 238 w 269"/>
                  <a:gd name="T38" fmla="*/ 244 w 269"/>
                  <a:gd name="T39" fmla="*/ 251 w 269"/>
                  <a:gd name="T40" fmla="*/ 257 w 269"/>
                  <a:gd name="T41" fmla="*/ 264 w 269"/>
                  <a:gd name="T42" fmla="*/ 269 w 26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  <a:cxn ang="0">
                    <a:pos x="T27" y="0"/>
                  </a:cxn>
                  <a:cxn ang="0">
                    <a:pos x="T28" y="0"/>
                  </a:cxn>
                  <a:cxn ang="0">
                    <a:pos x="T29" y="0"/>
                  </a:cxn>
                  <a:cxn ang="0">
                    <a:pos x="T30" y="0"/>
                  </a:cxn>
                  <a:cxn ang="0">
                    <a:pos x="T31" y="0"/>
                  </a:cxn>
                  <a:cxn ang="0">
                    <a:pos x="T32" y="0"/>
                  </a:cxn>
                  <a:cxn ang="0">
                    <a:pos x="T33" y="0"/>
                  </a:cxn>
                  <a:cxn ang="0">
                    <a:pos x="T34" y="0"/>
                  </a:cxn>
                  <a:cxn ang="0">
                    <a:pos x="T35" y="0"/>
                  </a:cxn>
                  <a:cxn ang="0">
                    <a:pos x="T36" y="0"/>
                  </a:cxn>
                  <a:cxn ang="0">
                    <a:pos x="T37" y="0"/>
                  </a:cxn>
                  <a:cxn ang="0">
                    <a:pos x="T38" y="0"/>
                  </a:cxn>
                  <a:cxn ang="0">
                    <a:pos x="T39" y="0"/>
                  </a:cxn>
                  <a:cxn ang="0">
                    <a:pos x="T40" y="0"/>
                  </a:cxn>
                  <a:cxn ang="0">
                    <a:pos x="T41" y="0"/>
                  </a:cxn>
                  <a:cxn ang="0">
                    <a:pos x="T42" y="0"/>
                  </a:cxn>
                </a:cxnLst>
                <a:rect l="0" t="0" r="r" b="b"/>
                <a:pathLst>
                  <a:path w="269">
                    <a:moveTo>
                      <a:pt x="0" y="0"/>
                    </a:moveTo>
                    <a:lnTo>
                      <a:pt x="6" y="0"/>
                    </a:lnTo>
                    <a:lnTo>
                      <a:pt x="13" y="0"/>
                    </a:lnTo>
                    <a:lnTo>
                      <a:pt x="19" y="0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45" y="0"/>
                    </a:lnTo>
                    <a:lnTo>
                      <a:pt x="51" y="0"/>
                    </a:lnTo>
                    <a:lnTo>
                      <a:pt x="58" y="0"/>
                    </a:lnTo>
                    <a:lnTo>
                      <a:pt x="64" y="0"/>
                    </a:lnTo>
                    <a:lnTo>
                      <a:pt x="71" y="0"/>
                    </a:lnTo>
                    <a:lnTo>
                      <a:pt x="77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103" y="0"/>
                    </a:lnTo>
                    <a:lnTo>
                      <a:pt x="109" y="0"/>
                    </a:lnTo>
                    <a:lnTo>
                      <a:pt x="116" y="0"/>
                    </a:lnTo>
                    <a:lnTo>
                      <a:pt x="122" y="0"/>
                    </a:lnTo>
                    <a:lnTo>
                      <a:pt x="128" y="0"/>
                    </a:lnTo>
                    <a:lnTo>
                      <a:pt x="135" y="0"/>
                    </a:lnTo>
                    <a:lnTo>
                      <a:pt x="141" y="0"/>
                    </a:lnTo>
                    <a:lnTo>
                      <a:pt x="148" y="0"/>
                    </a:lnTo>
                    <a:lnTo>
                      <a:pt x="154" y="0"/>
                    </a:lnTo>
                    <a:lnTo>
                      <a:pt x="161" y="0"/>
                    </a:lnTo>
                    <a:lnTo>
                      <a:pt x="167" y="0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7" y="0"/>
                    </a:lnTo>
                    <a:lnTo>
                      <a:pt x="193" y="0"/>
                    </a:lnTo>
                    <a:lnTo>
                      <a:pt x="199" y="0"/>
                    </a:lnTo>
                    <a:lnTo>
                      <a:pt x="206" y="0"/>
                    </a:lnTo>
                    <a:lnTo>
                      <a:pt x="212" y="0"/>
                    </a:lnTo>
                    <a:lnTo>
                      <a:pt x="219" y="0"/>
                    </a:lnTo>
                    <a:lnTo>
                      <a:pt x="225" y="0"/>
                    </a:lnTo>
                    <a:lnTo>
                      <a:pt x="231" y="0"/>
                    </a:lnTo>
                    <a:lnTo>
                      <a:pt x="238" y="0"/>
                    </a:lnTo>
                    <a:lnTo>
                      <a:pt x="244" y="0"/>
                    </a:lnTo>
                    <a:lnTo>
                      <a:pt x="251" y="0"/>
                    </a:lnTo>
                    <a:lnTo>
                      <a:pt x="257" y="0"/>
                    </a:lnTo>
                    <a:lnTo>
                      <a:pt x="264" y="0"/>
                    </a:lnTo>
                    <a:lnTo>
                      <a:pt x="269" y="0"/>
                    </a:ln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5" name="Freeform 675"/>
              <p:cNvSpPr>
                <a:spLocks/>
              </p:cNvSpPr>
              <p:nvPr/>
            </p:nvSpPr>
            <p:spPr bwMode="auto">
              <a:xfrm>
                <a:off x="6221639" y="3287086"/>
                <a:ext cx="425708" cy="2698"/>
              </a:xfrm>
              <a:custGeom>
                <a:avLst/>
                <a:gdLst>
                  <a:gd name="T0" fmla="*/ 0 w 312"/>
                  <a:gd name="T1" fmla="*/ 2 h 2"/>
                  <a:gd name="T2" fmla="*/ 3 w 312"/>
                  <a:gd name="T3" fmla="*/ 2 h 2"/>
                  <a:gd name="T4" fmla="*/ 9 w 312"/>
                  <a:gd name="T5" fmla="*/ 2 h 2"/>
                  <a:gd name="T6" fmla="*/ 16 w 312"/>
                  <a:gd name="T7" fmla="*/ 2 h 2"/>
                  <a:gd name="T8" fmla="*/ 22 w 312"/>
                  <a:gd name="T9" fmla="*/ 2 h 2"/>
                  <a:gd name="T10" fmla="*/ 29 w 312"/>
                  <a:gd name="T11" fmla="*/ 2 h 2"/>
                  <a:gd name="T12" fmla="*/ 35 w 312"/>
                  <a:gd name="T13" fmla="*/ 2 h 2"/>
                  <a:gd name="T14" fmla="*/ 42 w 312"/>
                  <a:gd name="T15" fmla="*/ 2 h 2"/>
                  <a:gd name="T16" fmla="*/ 48 w 312"/>
                  <a:gd name="T17" fmla="*/ 2 h 2"/>
                  <a:gd name="T18" fmla="*/ 55 w 312"/>
                  <a:gd name="T19" fmla="*/ 2 h 2"/>
                  <a:gd name="T20" fmla="*/ 61 w 312"/>
                  <a:gd name="T21" fmla="*/ 2 h 2"/>
                  <a:gd name="T22" fmla="*/ 67 w 312"/>
                  <a:gd name="T23" fmla="*/ 2 h 2"/>
                  <a:gd name="T24" fmla="*/ 74 w 312"/>
                  <a:gd name="T25" fmla="*/ 2 h 2"/>
                  <a:gd name="T26" fmla="*/ 80 w 312"/>
                  <a:gd name="T27" fmla="*/ 2 h 2"/>
                  <a:gd name="T28" fmla="*/ 87 w 312"/>
                  <a:gd name="T29" fmla="*/ 2 h 2"/>
                  <a:gd name="T30" fmla="*/ 93 w 312"/>
                  <a:gd name="T31" fmla="*/ 2 h 2"/>
                  <a:gd name="T32" fmla="*/ 99 w 312"/>
                  <a:gd name="T33" fmla="*/ 2 h 2"/>
                  <a:gd name="T34" fmla="*/ 106 w 312"/>
                  <a:gd name="T35" fmla="*/ 2 h 2"/>
                  <a:gd name="T36" fmla="*/ 112 w 312"/>
                  <a:gd name="T37" fmla="*/ 2 h 2"/>
                  <a:gd name="T38" fmla="*/ 118 w 312"/>
                  <a:gd name="T39" fmla="*/ 2 h 2"/>
                  <a:gd name="T40" fmla="*/ 125 w 312"/>
                  <a:gd name="T41" fmla="*/ 2 h 2"/>
                  <a:gd name="T42" fmla="*/ 131 w 312"/>
                  <a:gd name="T43" fmla="*/ 2 h 2"/>
                  <a:gd name="T44" fmla="*/ 138 w 312"/>
                  <a:gd name="T45" fmla="*/ 2 h 2"/>
                  <a:gd name="T46" fmla="*/ 144 w 312"/>
                  <a:gd name="T47" fmla="*/ 2 h 2"/>
                  <a:gd name="T48" fmla="*/ 151 w 312"/>
                  <a:gd name="T49" fmla="*/ 2 h 2"/>
                  <a:gd name="T50" fmla="*/ 157 w 312"/>
                  <a:gd name="T51" fmla="*/ 2 h 2"/>
                  <a:gd name="T52" fmla="*/ 164 w 312"/>
                  <a:gd name="T53" fmla="*/ 2 h 2"/>
                  <a:gd name="T54" fmla="*/ 170 w 312"/>
                  <a:gd name="T55" fmla="*/ 2 h 2"/>
                  <a:gd name="T56" fmla="*/ 177 w 312"/>
                  <a:gd name="T57" fmla="*/ 2 h 2"/>
                  <a:gd name="T58" fmla="*/ 183 w 312"/>
                  <a:gd name="T59" fmla="*/ 2 h 2"/>
                  <a:gd name="T60" fmla="*/ 190 w 312"/>
                  <a:gd name="T61" fmla="*/ 2 h 2"/>
                  <a:gd name="T62" fmla="*/ 196 w 312"/>
                  <a:gd name="T63" fmla="*/ 2 h 2"/>
                  <a:gd name="T64" fmla="*/ 202 w 312"/>
                  <a:gd name="T65" fmla="*/ 2 h 2"/>
                  <a:gd name="T66" fmla="*/ 209 w 312"/>
                  <a:gd name="T67" fmla="*/ 2 h 2"/>
                  <a:gd name="T68" fmla="*/ 215 w 312"/>
                  <a:gd name="T69" fmla="*/ 2 h 2"/>
                  <a:gd name="T70" fmla="*/ 221 w 312"/>
                  <a:gd name="T71" fmla="*/ 2 h 2"/>
                  <a:gd name="T72" fmla="*/ 228 w 312"/>
                  <a:gd name="T73" fmla="*/ 2 h 2"/>
                  <a:gd name="T74" fmla="*/ 234 w 312"/>
                  <a:gd name="T75" fmla="*/ 2 h 2"/>
                  <a:gd name="T76" fmla="*/ 241 w 312"/>
                  <a:gd name="T77" fmla="*/ 2 h 2"/>
                  <a:gd name="T78" fmla="*/ 247 w 312"/>
                  <a:gd name="T79" fmla="*/ 2 h 2"/>
                  <a:gd name="T80" fmla="*/ 254 w 312"/>
                  <a:gd name="T81" fmla="*/ 2 h 2"/>
                  <a:gd name="T82" fmla="*/ 260 w 312"/>
                  <a:gd name="T83" fmla="*/ 2 h 2"/>
                  <a:gd name="T84" fmla="*/ 267 w 312"/>
                  <a:gd name="T85" fmla="*/ 2 h 2"/>
                  <a:gd name="T86" fmla="*/ 273 w 312"/>
                  <a:gd name="T87" fmla="*/ 2 h 2"/>
                  <a:gd name="T88" fmla="*/ 280 w 312"/>
                  <a:gd name="T89" fmla="*/ 2 h 2"/>
                  <a:gd name="T90" fmla="*/ 286 w 312"/>
                  <a:gd name="T91" fmla="*/ 1 h 2"/>
                  <a:gd name="T92" fmla="*/ 293 w 312"/>
                  <a:gd name="T93" fmla="*/ 1 h 2"/>
                  <a:gd name="T94" fmla="*/ 299 w 312"/>
                  <a:gd name="T95" fmla="*/ 1 h 2"/>
                  <a:gd name="T96" fmla="*/ 305 w 312"/>
                  <a:gd name="T97" fmla="*/ 1 h 2"/>
                  <a:gd name="T98" fmla="*/ 312 w 312"/>
                  <a:gd name="T9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2" h="2">
                    <a:moveTo>
                      <a:pt x="0" y="2"/>
                    </a:moveTo>
                    <a:lnTo>
                      <a:pt x="3" y="2"/>
                    </a:lnTo>
                    <a:lnTo>
                      <a:pt x="9" y="2"/>
                    </a:lnTo>
                    <a:lnTo>
                      <a:pt x="16" y="2"/>
                    </a:lnTo>
                    <a:lnTo>
                      <a:pt x="22" y="2"/>
                    </a:lnTo>
                    <a:lnTo>
                      <a:pt x="29" y="2"/>
                    </a:lnTo>
                    <a:lnTo>
                      <a:pt x="35" y="2"/>
                    </a:lnTo>
                    <a:lnTo>
                      <a:pt x="42" y="2"/>
                    </a:lnTo>
                    <a:lnTo>
                      <a:pt x="48" y="2"/>
                    </a:lnTo>
                    <a:lnTo>
                      <a:pt x="55" y="2"/>
                    </a:lnTo>
                    <a:lnTo>
                      <a:pt x="61" y="2"/>
                    </a:lnTo>
                    <a:lnTo>
                      <a:pt x="67" y="2"/>
                    </a:lnTo>
                    <a:lnTo>
                      <a:pt x="74" y="2"/>
                    </a:lnTo>
                    <a:lnTo>
                      <a:pt x="80" y="2"/>
                    </a:lnTo>
                    <a:lnTo>
                      <a:pt x="87" y="2"/>
                    </a:lnTo>
                    <a:lnTo>
                      <a:pt x="93" y="2"/>
                    </a:lnTo>
                    <a:lnTo>
                      <a:pt x="99" y="2"/>
                    </a:lnTo>
                    <a:lnTo>
                      <a:pt x="106" y="2"/>
                    </a:lnTo>
                    <a:lnTo>
                      <a:pt x="112" y="2"/>
                    </a:lnTo>
                    <a:lnTo>
                      <a:pt x="118" y="2"/>
                    </a:lnTo>
                    <a:lnTo>
                      <a:pt x="125" y="2"/>
                    </a:lnTo>
                    <a:lnTo>
                      <a:pt x="131" y="2"/>
                    </a:lnTo>
                    <a:lnTo>
                      <a:pt x="138" y="2"/>
                    </a:lnTo>
                    <a:lnTo>
                      <a:pt x="144" y="2"/>
                    </a:lnTo>
                    <a:lnTo>
                      <a:pt x="151" y="2"/>
                    </a:lnTo>
                    <a:lnTo>
                      <a:pt x="157" y="2"/>
                    </a:lnTo>
                    <a:lnTo>
                      <a:pt x="164" y="2"/>
                    </a:lnTo>
                    <a:lnTo>
                      <a:pt x="170" y="2"/>
                    </a:lnTo>
                    <a:lnTo>
                      <a:pt x="177" y="2"/>
                    </a:lnTo>
                    <a:lnTo>
                      <a:pt x="183" y="2"/>
                    </a:lnTo>
                    <a:lnTo>
                      <a:pt x="190" y="2"/>
                    </a:lnTo>
                    <a:lnTo>
                      <a:pt x="196" y="2"/>
                    </a:lnTo>
                    <a:lnTo>
                      <a:pt x="202" y="2"/>
                    </a:lnTo>
                    <a:lnTo>
                      <a:pt x="209" y="2"/>
                    </a:lnTo>
                    <a:lnTo>
                      <a:pt x="215" y="2"/>
                    </a:lnTo>
                    <a:lnTo>
                      <a:pt x="221" y="2"/>
                    </a:lnTo>
                    <a:lnTo>
                      <a:pt x="228" y="2"/>
                    </a:lnTo>
                    <a:lnTo>
                      <a:pt x="234" y="2"/>
                    </a:lnTo>
                    <a:lnTo>
                      <a:pt x="241" y="2"/>
                    </a:lnTo>
                    <a:lnTo>
                      <a:pt x="247" y="2"/>
                    </a:lnTo>
                    <a:lnTo>
                      <a:pt x="254" y="2"/>
                    </a:lnTo>
                    <a:lnTo>
                      <a:pt x="260" y="2"/>
                    </a:lnTo>
                    <a:lnTo>
                      <a:pt x="267" y="2"/>
                    </a:lnTo>
                    <a:lnTo>
                      <a:pt x="273" y="2"/>
                    </a:lnTo>
                    <a:lnTo>
                      <a:pt x="280" y="2"/>
                    </a:lnTo>
                    <a:lnTo>
                      <a:pt x="286" y="1"/>
                    </a:lnTo>
                    <a:lnTo>
                      <a:pt x="293" y="1"/>
                    </a:lnTo>
                    <a:lnTo>
                      <a:pt x="299" y="1"/>
                    </a:lnTo>
                    <a:lnTo>
                      <a:pt x="305" y="1"/>
                    </a:lnTo>
                    <a:lnTo>
                      <a:pt x="312" y="0"/>
                    </a:lnTo>
                  </a:path>
                </a:pathLst>
              </a:custGeom>
              <a:noFill/>
              <a:ln w="28575" cap="flat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6" name="Freeform 676"/>
              <p:cNvSpPr>
                <a:spLocks/>
              </p:cNvSpPr>
              <p:nvPr/>
            </p:nvSpPr>
            <p:spPr bwMode="auto">
              <a:xfrm>
                <a:off x="6647346" y="3287086"/>
                <a:ext cx="429801" cy="2698"/>
              </a:xfrm>
              <a:custGeom>
                <a:avLst/>
                <a:gdLst>
                  <a:gd name="T0" fmla="*/ 0 w 315"/>
                  <a:gd name="T1" fmla="*/ 0 h 2"/>
                  <a:gd name="T2" fmla="*/ 6 w 315"/>
                  <a:gd name="T3" fmla="*/ 0 h 2"/>
                  <a:gd name="T4" fmla="*/ 13 w 315"/>
                  <a:gd name="T5" fmla="*/ 0 h 2"/>
                  <a:gd name="T6" fmla="*/ 19 w 315"/>
                  <a:gd name="T7" fmla="*/ 0 h 2"/>
                  <a:gd name="T8" fmla="*/ 25 w 315"/>
                  <a:gd name="T9" fmla="*/ 0 h 2"/>
                  <a:gd name="T10" fmla="*/ 32 w 315"/>
                  <a:gd name="T11" fmla="*/ 0 h 2"/>
                  <a:gd name="T12" fmla="*/ 38 w 315"/>
                  <a:gd name="T13" fmla="*/ 0 h 2"/>
                  <a:gd name="T14" fmla="*/ 45 w 315"/>
                  <a:gd name="T15" fmla="*/ 0 h 2"/>
                  <a:gd name="T16" fmla="*/ 51 w 315"/>
                  <a:gd name="T17" fmla="*/ 0 h 2"/>
                  <a:gd name="T18" fmla="*/ 58 w 315"/>
                  <a:gd name="T19" fmla="*/ 0 h 2"/>
                  <a:gd name="T20" fmla="*/ 64 w 315"/>
                  <a:gd name="T21" fmla="*/ 0 h 2"/>
                  <a:gd name="T22" fmla="*/ 71 w 315"/>
                  <a:gd name="T23" fmla="*/ 0 h 2"/>
                  <a:gd name="T24" fmla="*/ 77 w 315"/>
                  <a:gd name="T25" fmla="*/ 1 h 2"/>
                  <a:gd name="T26" fmla="*/ 84 w 315"/>
                  <a:gd name="T27" fmla="*/ 1 h 2"/>
                  <a:gd name="T28" fmla="*/ 90 w 315"/>
                  <a:gd name="T29" fmla="*/ 1 h 2"/>
                  <a:gd name="T30" fmla="*/ 96 w 315"/>
                  <a:gd name="T31" fmla="*/ 2 h 2"/>
                  <a:gd name="T32" fmla="*/ 103 w 315"/>
                  <a:gd name="T33" fmla="*/ 2 h 2"/>
                  <a:gd name="T34" fmla="*/ 109 w 315"/>
                  <a:gd name="T35" fmla="*/ 2 h 2"/>
                  <a:gd name="T36" fmla="*/ 116 w 315"/>
                  <a:gd name="T37" fmla="*/ 2 h 2"/>
                  <a:gd name="T38" fmla="*/ 122 w 315"/>
                  <a:gd name="T39" fmla="*/ 2 h 2"/>
                  <a:gd name="T40" fmla="*/ 128 w 315"/>
                  <a:gd name="T41" fmla="*/ 2 h 2"/>
                  <a:gd name="T42" fmla="*/ 135 w 315"/>
                  <a:gd name="T43" fmla="*/ 2 h 2"/>
                  <a:gd name="T44" fmla="*/ 141 w 315"/>
                  <a:gd name="T45" fmla="*/ 2 h 2"/>
                  <a:gd name="T46" fmla="*/ 148 w 315"/>
                  <a:gd name="T47" fmla="*/ 2 h 2"/>
                  <a:gd name="T48" fmla="*/ 154 w 315"/>
                  <a:gd name="T49" fmla="*/ 2 h 2"/>
                  <a:gd name="T50" fmla="*/ 160 w 315"/>
                  <a:gd name="T51" fmla="*/ 2 h 2"/>
                  <a:gd name="T52" fmla="*/ 167 w 315"/>
                  <a:gd name="T53" fmla="*/ 2 h 2"/>
                  <a:gd name="T54" fmla="*/ 173 w 315"/>
                  <a:gd name="T55" fmla="*/ 1 h 2"/>
                  <a:gd name="T56" fmla="*/ 180 w 315"/>
                  <a:gd name="T57" fmla="*/ 1 h 2"/>
                  <a:gd name="T58" fmla="*/ 186 w 315"/>
                  <a:gd name="T59" fmla="*/ 1 h 2"/>
                  <a:gd name="T60" fmla="*/ 193 w 315"/>
                  <a:gd name="T61" fmla="*/ 0 h 2"/>
                  <a:gd name="T62" fmla="*/ 199 w 315"/>
                  <a:gd name="T63" fmla="*/ 0 h 2"/>
                  <a:gd name="T64" fmla="*/ 206 w 315"/>
                  <a:gd name="T65" fmla="*/ 0 h 2"/>
                  <a:gd name="T66" fmla="*/ 212 w 315"/>
                  <a:gd name="T67" fmla="*/ 0 h 2"/>
                  <a:gd name="T68" fmla="*/ 219 w 315"/>
                  <a:gd name="T69" fmla="*/ 0 h 2"/>
                  <a:gd name="T70" fmla="*/ 225 w 315"/>
                  <a:gd name="T71" fmla="*/ 0 h 2"/>
                  <a:gd name="T72" fmla="*/ 231 w 315"/>
                  <a:gd name="T73" fmla="*/ 0 h 2"/>
                  <a:gd name="T74" fmla="*/ 238 w 315"/>
                  <a:gd name="T75" fmla="*/ 0 h 2"/>
                  <a:gd name="T76" fmla="*/ 244 w 315"/>
                  <a:gd name="T77" fmla="*/ 0 h 2"/>
                  <a:gd name="T78" fmla="*/ 251 w 315"/>
                  <a:gd name="T79" fmla="*/ 0 h 2"/>
                  <a:gd name="T80" fmla="*/ 257 w 315"/>
                  <a:gd name="T81" fmla="*/ 0 h 2"/>
                  <a:gd name="T82" fmla="*/ 263 w 315"/>
                  <a:gd name="T83" fmla="*/ 0 h 2"/>
                  <a:gd name="T84" fmla="*/ 270 w 315"/>
                  <a:gd name="T85" fmla="*/ 0 h 2"/>
                  <a:gd name="T86" fmla="*/ 276 w 315"/>
                  <a:gd name="T87" fmla="*/ 0 h 2"/>
                  <a:gd name="T88" fmla="*/ 283 w 315"/>
                  <a:gd name="T89" fmla="*/ 1 h 2"/>
                  <a:gd name="T90" fmla="*/ 289 w 315"/>
                  <a:gd name="T91" fmla="*/ 1 h 2"/>
                  <a:gd name="T92" fmla="*/ 296 w 315"/>
                  <a:gd name="T93" fmla="*/ 1 h 2"/>
                  <a:gd name="T94" fmla="*/ 302 w 315"/>
                  <a:gd name="T95" fmla="*/ 1 h 2"/>
                  <a:gd name="T96" fmla="*/ 309 w 315"/>
                  <a:gd name="T97" fmla="*/ 2 h 2"/>
                  <a:gd name="T98" fmla="*/ 315 w 315"/>
                  <a:gd name="T9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2">
                    <a:moveTo>
                      <a:pt x="0" y="0"/>
                    </a:moveTo>
                    <a:lnTo>
                      <a:pt x="6" y="0"/>
                    </a:lnTo>
                    <a:lnTo>
                      <a:pt x="13" y="0"/>
                    </a:lnTo>
                    <a:lnTo>
                      <a:pt x="19" y="0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45" y="0"/>
                    </a:lnTo>
                    <a:lnTo>
                      <a:pt x="51" y="0"/>
                    </a:lnTo>
                    <a:lnTo>
                      <a:pt x="58" y="0"/>
                    </a:lnTo>
                    <a:lnTo>
                      <a:pt x="64" y="0"/>
                    </a:lnTo>
                    <a:lnTo>
                      <a:pt x="71" y="0"/>
                    </a:lnTo>
                    <a:lnTo>
                      <a:pt x="77" y="1"/>
                    </a:lnTo>
                    <a:lnTo>
                      <a:pt x="84" y="1"/>
                    </a:lnTo>
                    <a:lnTo>
                      <a:pt x="90" y="1"/>
                    </a:lnTo>
                    <a:lnTo>
                      <a:pt x="96" y="2"/>
                    </a:lnTo>
                    <a:lnTo>
                      <a:pt x="103" y="2"/>
                    </a:lnTo>
                    <a:lnTo>
                      <a:pt x="109" y="2"/>
                    </a:lnTo>
                    <a:lnTo>
                      <a:pt x="116" y="2"/>
                    </a:lnTo>
                    <a:lnTo>
                      <a:pt x="122" y="2"/>
                    </a:lnTo>
                    <a:lnTo>
                      <a:pt x="128" y="2"/>
                    </a:lnTo>
                    <a:lnTo>
                      <a:pt x="135" y="2"/>
                    </a:lnTo>
                    <a:lnTo>
                      <a:pt x="141" y="2"/>
                    </a:lnTo>
                    <a:lnTo>
                      <a:pt x="148" y="2"/>
                    </a:lnTo>
                    <a:lnTo>
                      <a:pt x="154" y="2"/>
                    </a:lnTo>
                    <a:lnTo>
                      <a:pt x="160" y="2"/>
                    </a:lnTo>
                    <a:lnTo>
                      <a:pt x="167" y="2"/>
                    </a:lnTo>
                    <a:lnTo>
                      <a:pt x="173" y="1"/>
                    </a:lnTo>
                    <a:lnTo>
                      <a:pt x="180" y="1"/>
                    </a:lnTo>
                    <a:lnTo>
                      <a:pt x="186" y="1"/>
                    </a:lnTo>
                    <a:lnTo>
                      <a:pt x="193" y="0"/>
                    </a:lnTo>
                    <a:lnTo>
                      <a:pt x="199" y="0"/>
                    </a:lnTo>
                    <a:lnTo>
                      <a:pt x="206" y="0"/>
                    </a:lnTo>
                    <a:lnTo>
                      <a:pt x="212" y="0"/>
                    </a:lnTo>
                    <a:lnTo>
                      <a:pt x="219" y="0"/>
                    </a:lnTo>
                    <a:lnTo>
                      <a:pt x="225" y="0"/>
                    </a:lnTo>
                    <a:lnTo>
                      <a:pt x="231" y="0"/>
                    </a:lnTo>
                    <a:lnTo>
                      <a:pt x="238" y="0"/>
                    </a:lnTo>
                    <a:lnTo>
                      <a:pt x="244" y="0"/>
                    </a:lnTo>
                    <a:lnTo>
                      <a:pt x="251" y="0"/>
                    </a:lnTo>
                    <a:lnTo>
                      <a:pt x="257" y="0"/>
                    </a:lnTo>
                    <a:lnTo>
                      <a:pt x="263" y="0"/>
                    </a:lnTo>
                    <a:lnTo>
                      <a:pt x="270" y="0"/>
                    </a:lnTo>
                    <a:lnTo>
                      <a:pt x="276" y="0"/>
                    </a:lnTo>
                    <a:lnTo>
                      <a:pt x="283" y="1"/>
                    </a:lnTo>
                    <a:lnTo>
                      <a:pt x="289" y="1"/>
                    </a:lnTo>
                    <a:lnTo>
                      <a:pt x="296" y="1"/>
                    </a:lnTo>
                    <a:lnTo>
                      <a:pt x="302" y="1"/>
                    </a:lnTo>
                    <a:lnTo>
                      <a:pt x="309" y="2"/>
                    </a:lnTo>
                    <a:lnTo>
                      <a:pt x="315" y="2"/>
                    </a:lnTo>
                  </a:path>
                </a:pathLst>
              </a:custGeom>
              <a:noFill/>
              <a:ln w="28575" cap="flat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7" name="Freeform 677"/>
              <p:cNvSpPr>
                <a:spLocks/>
              </p:cNvSpPr>
              <p:nvPr/>
            </p:nvSpPr>
            <p:spPr bwMode="auto">
              <a:xfrm>
                <a:off x="7077148" y="3185912"/>
                <a:ext cx="429801" cy="103872"/>
              </a:xfrm>
              <a:custGeom>
                <a:avLst/>
                <a:gdLst>
                  <a:gd name="T0" fmla="*/ 0 w 315"/>
                  <a:gd name="T1" fmla="*/ 77 h 77"/>
                  <a:gd name="T2" fmla="*/ 7 w 315"/>
                  <a:gd name="T3" fmla="*/ 77 h 77"/>
                  <a:gd name="T4" fmla="*/ 13 w 315"/>
                  <a:gd name="T5" fmla="*/ 77 h 77"/>
                  <a:gd name="T6" fmla="*/ 19 w 315"/>
                  <a:gd name="T7" fmla="*/ 77 h 77"/>
                  <a:gd name="T8" fmla="*/ 26 w 315"/>
                  <a:gd name="T9" fmla="*/ 77 h 77"/>
                  <a:gd name="T10" fmla="*/ 32 w 315"/>
                  <a:gd name="T11" fmla="*/ 77 h 77"/>
                  <a:gd name="T12" fmla="*/ 39 w 315"/>
                  <a:gd name="T13" fmla="*/ 77 h 77"/>
                  <a:gd name="T14" fmla="*/ 45 w 315"/>
                  <a:gd name="T15" fmla="*/ 77 h 77"/>
                  <a:gd name="T16" fmla="*/ 51 w 315"/>
                  <a:gd name="T17" fmla="*/ 77 h 77"/>
                  <a:gd name="T18" fmla="*/ 58 w 315"/>
                  <a:gd name="T19" fmla="*/ 77 h 77"/>
                  <a:gd name="T20" fmla="*/ 64 w 315"/>
                  <a:gd name="T21" fmla="*/ 77 h 77"/>
                  <a:gd name="T22" fmla="*/ 71 w 315"/>
                  <a:gd name="T23" fmla="*/ 76 h 77"/>
                  <a:gd name="T24" fmla="*/ 77 w 315"/>
                  <a:gd name="T25" fmla="*/ 75 h 77"/>
                  <a:gd name="T26" fmla="*/ 84 w 315"/>
                  <a:gd name="T27" fmla="*/ 75 h 77"/>
                  <a:gd name="T28" fmla="*/ 90 w 315"/>
                  <a:gd name="T29" fmla="*/ 74 h 77"/>
                  <a:gd name="T30" fmla="*/ 97 w 315"/>
                  <a:gd name="T31" fmla="*/ 73 h 77"/>
                  <a:gd name="T32" fmla="*/ 103 w 315"/>
                  <a:gd name="T33" fmla="*/ 72 h 77"/>
                  <a:gd name="T34" fmla="*/ 110 w 315"/>
                  <a:gd name="T35" fmla="*/ 70 h 77"/>
                  <a:gd name="T36" fmla="*/ 116 w 315"/>
                  <a:gd name="T37" fmla="*/ 68 h 77"/>
                  <a:gd name="T38" fmla="*/ 122 w 315"/>
                  <a:gd name="T39" fmla="*/ 65 h 77"/>
                  <a:gd name="T40" fmla="*/ 129 w 315"/>
                  <a:gd name="T41" fmla="*/ 61 h 77"/>
                  <a:gd name="T42" fmla="*/ 135 w 315"/>
                  <a:gd name="T43" fmla="*/ 57 h 77"/>
                  <a:gd name="T44" fmla="*/ 142 w 315"/>
                  <a:gd name="T45" fmla="*/ 51 h 77"/>
                  <a:gd name="T46" fmla="*/ 148 w 315"/>
                  <a:gd name="T47" fmla="*/ 45 h 77"/>
                  <a:gd name="T48" fmla="*/ 154 w 315"/>
                  <a:gd name="T49" fmla="*/ 38 h 77"/>
                  <a:gd name="T50" fmla="*/ 161 w 315"/>
                  <a:gd name="T51" fmla="*/ 31 h 77"/>
                  <a:gd name="T52" fmla="*/ 167 w 315"/>
                  <a:gd name="T53" fmla="*/ 25 h 77"/>
                  <a:gd name="T54" fmla="*/ 174 w 315"/>
                  <a:gd name="T55" fmla="*/ 19 h 77"/>
                  <a:gd name="T56" fmla="*/ 180 w 315"/>
                  <a:gd name="T57" fmla="*/ 14 h 77"/>
                  <a:gd name="T58" fmla="*/ 187 w 315"/>
                  <a:gd name="T59" fmla="*/ 10 h 77"/>
                  <a:gd name="T60" fmla="*/ 193 w 315"/>
                  <a:gd name="T61" fmla="*/ 6 h 77"/>
                  <a:gd name="T62" fmla="*/ 199 w 315"/>
                  <a:gd name="T63" fmla="*/ 2 h 77"/>
                  <a:gd name="T64" fmla="*/ 206 w 315"/>
                  <a:gd name="T65" fmla="*/ 1 h 77"/>
                  <a:gd name="T66" fmla="*/ 212 w 315"/>
                  <a:gd name="T67" fmla="*/ 0 h 77"/>
                  <a:gd name="T68" fmla="*/ 219 w 315"/>
                  <a:gd name="T69" fmla="*/ 0 h 77"/>
                  <a:gd name="T70" fmla="*/ 225 w 315"/>
                  <a:gd name="T71" fmla="*/ 1 h 77"/>
                  <a:gd name="T72" fmla="*/ 232 w 315"/>
                  <a:gd name="T73" fmla="*/ 4 h 77"/>
                  <a:gd name="T74" fmla="*/ 238 w 315"/>
                  <a:gd name="T75" fmla="*/ 7 h 77"/>
                  <a:gd name="T76" fmla="*/ 245 w 315"/>
                  <a:gd name="T77" fmla="*/ 11 h 77"/>
                  <a:gd name="T78" fmla="*/ 251 w 315"/>
                  <a:gd name="T79" fmla="*/ 15 h 77"/>
                  <a:gd name="T80" fmla="*/ 257 w 315"/>
                  <a:gd name="T81" fmla="*/ 21 h 77"/>
                  <a:gd name="T82" fmla="*/ 264 w 315"/>
                  <a:gd name="T83" fmla="*/ 27 h 77"/>
                  <a:gd name="T84" fmla="*/ 270 w 315"/>
                  <a:gd name="T85" fmla="*/ 33 h 77"/>
                  <a:gd name="T86" fmla="*/ 277 w 315"/>
                  <a:gd name="T87" fmla="*/ 39 h 77"/>
                  <a:gd name="T88" fmla="*/ 283 w 315"/>
                  <a:gd name="T89" fmla="*/ 45 h 77"/>
                  <a:gd name="T90" fmla="*/ 289 w 315"/>
                  <a:gd name="T91" fmla="*/ 51 h 77"/>
                  <a:gd name="T92" fmla="*/ 296 w 315"/>
                  <a:gd name="T93" fmla="*/ 57 h 77"/>
                  <a:gd name="T94" fmla="*/ 302 w 315"/>
                  <a:gd name="T95" fmla="*/ 62 h 77"/>
                  <a:gd name="T96" fmla="*/ 309 w 315"/>
                  <a:gd name="T97" fmla="*/ 66 h 77"/>
                  <a:gd name="T98" fmla="*/ 315 w 315"/>
                  <a:gd name="T99" fmla="*/ 7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77">
                    <a:moveTo>
                      <a:pt x="0" y="77"/>
                    </a:moveTo>
                    <a:lnTo>
                      <a:pt x="7" y="77"/>
                    </a:lnTo>
                    <a:lnTo>
                      <a:pt x="13" y="77"/>
                    </a:lnTo>
                    <a:lnTo>
                      <a:pt x="19" y="77"/>
                    </a:lnTo>
                    <a:lnTo>
                      <a:pt x="26" y="77"/>
                    </a:lnTo>
                    <a:lnTo>
                      <a:pt x="32" y="77"/>
                    </a:lnTo>
                    <a:lnTo>
                      <a:pt x="39" y="77"/>
                    </a:lnTo>
                    <a:lnTo>
                      <a:pt x="45" y="77"/>
                    </a:lnTo>
                    <a:lnTo>
                      <a:pt x="51" y="77"/>
                    </a:lnTo>
                    <a:lnTo>
                      <a:pt x="58" y="77"/>
                    </a:lnTo>
                    <a:lnTo>
                      <a:pt x="64" y="77"/>
                    </a:lnTo>
                    <a:lnTo>
                      <a:pt x="71" y="76"/>
                    </a:lnTo>
                    <a:lnTo>
                      <a:pt x="77" y="75"/>
                    </a:lnTo>
                    <a:lnTo>
                      <a:pt x="84" y="75"/>
                    </a:lnTo>
                    <a:lnTo>
                      <a:pt x="90" y="74"/>
                    </a:lnTo>
                    <a:lnTo>
                      <a:pt x="97" y="73"/>
                    </a:lnTo>
                    <a:lnTo>
                      <a:pt x="103" y="72"/>
                    </a:lnTo>
                    <a:lnTo>
                      <a:pt x="110" y="70"/>
                    </a:lnTo>
                    <a:lnTo>
                      <a:pt x="116" y="68"/>
                    </a:lnTo>
                    <a:lnTo>
                      <a:pt x="122" y="65"/>
                    </a:lnTo>
                    <a:lnTo>
                      <a:pt x="129" y="61"/>
                    </a:lnTo>
                    <a:lnTo>
                      <a:pt x="135" y="57"/>
                    </a:lnTo>
                    <a:lnTo>
                      <a:pt x="142" y="51"/>
                    </a:lnTo>
                    <a:lnTo>
                      <a:pt x="148" y="45"/>
                    </a:lnTo>
                    <a:lnTo>
                      <a:pt x="154" y="38"/>
                    </a:lnTo>
                    <a:lnTo>
                      <a:pt x="161" y="31"/>
                    </a:lnTo>
                    <a:lnTo>
                      <a:pt x="167" y="25"/>
                    </a:lnTo>
                    <a:lnTo>
                      <a:pt x="174" y="19"/>
                    </a:lnTo>
                    <a:lnTo>
                      <a:pt x="180" y="14"/>
                    </a:lnTo>
                    <a:lnTo>
                      <a:pt x="187" y="10"/>
                    </a:lnTo>
                    <a:lnTo>
                      <a:pt x="193" y="6"/>
                    </a:lnTo>
                    <a:lnTo>
                      <a:pt x="199" y="2"/>
                    </a:lnTo>
                    <a:lnTo>
                      <a:pt x="206" y="1"/>
                    </a:lnTo>
                    <a:lnTo>
                      <a:pt x="212" y="0"/>
                    </a:lnTo>
                    <a:lnTo>
                      <a:pt x="219" y="0"/>
                    </a:lnTo>
                    <a:lnTo>
                      <a:pt x="225" y="1"/>
                    </a:lnTo>
                    <a:lnTo>
                      <a:pt x="232" y="4"/>
                    </a:lnTo>
                    <a:lnTo>
                      <a:pt x="238" y="7"/>
                    </a:lnTo>
                    <a:lnTo>
                      <a:pt x="245" y="11"/>
                    </a:lnTo>
                    <a:lnTo>
                      <a:pt x="251" y="15"/>
                    </a:lnTo>
                    <a:lnTo>
                      <a:pt x="257" y="21"/>
                    </a:lnTo>
                    <a:lnTo>
                      <a:pt x="264" y="27"/>
                    </a:lnTo>
                    <a:lnTo>
                      <a:pt x="270" y="33"/>
                    </a:lnTo>
                    <a:lnTo>
                      <a:pt x="277" y="39"/>
                    </a:lnTo>
                    <a:lnTo>
                      <a:pt x="283" y="45"/>
                    </a:lnTo>
                    <a:lnTo>
                      <a:pt x="289" y="51"/>
                    </a:lnTo>
                    <a:lnTo>
                      <a:pt x="296" y="57"/>
                    </a:lnTo>
                    <a:lnTo>
                      <a:pt x="302" y="62"/>
                    </a:lnTo>
                    <a:lnTo>
                      <a:pt x="309" y="66"/>
                    </a:lnTo>
                    <a:lnTo>
                      <a:pt x="315" y="70"/>
                    </a:lnTo>
                  </a:path>
                </a:pathLst>
              </a:custGeom>
              <a:noFill/>
              <a:ln w="28575" cap="flat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8" name="Freeform 678"/>
              <p:cNvSpPr>
                <a:spLocks/>
              </p:cNvSpPr>
              <p:nvPr/>
            </p:nvSpPr>
            <p:spPr bwMode="auto">
              <a:xfrm>
                <a:off x="7506948" y="2897229"/>
                <a:ext cx="429801" cy="392556"/>
              </a:xfrm>
              <a:custGeom>
                <a:avLst/>
                <a:gdLst>
                  <a:gd name="T0" fmla="*/ 0 w 315"/>
                  <a:gd name="T1" fmla="*/ 284 h 291"/>
                  <a:gd name="T2" fmla="*/ 7 w 315"/>
                  <a:gd name="T3" fmla="*/ 287 h 291"/>
                  <a:gd name="T4" fmla="*/ 13 w 315"/>
                  <a:gd name="T5" fmla="*/ 290 h 291"/>
                  <a:gd name="T6" fmla="*/ 20 w 315"/>
                  <a:gd name="T7" fmla="*/ 291 h 291"/>
                  <a:gd name="T8" fmla="*/ 26 w 315"/>
                  <a:gd name="T9" fmla="*/ 291 h 291"/>
                  <a:gd name="T10" fmla="*/ 33 w 315"/>
                  <a:gd name="T11" fmla="*/ 290 h 291"/>
                  <a:gd name="T12" fmla="*/ 39 w 315"/>
                  <a:gd name="T13" fmla="*/ 288 h 291"/>
                  <a:gd name="T14" fmla="*/ 45 w 315"/>
                  <a:gd name="T15" fmla="*/ 285 h 291"/>
                  <a:gd name="T16" fmla="*/ 52 w 315"/>
                  <a:gd name="T17" fmla="*/ 280 h 291"/>
                  <a:gd name="T18" fmla="*/ 58 w 315"/>
                  <a:gd name="T19" fmla="*/ 273 h 291"/>
                  <a:gd name="T20" fmla="*/ 65 w 315"/>
                  <a:gd name="T21" fmla="*/ 263 h 291"/>
                  <a:gd name="T22" fmla="*/ 71 w 315"/>
                  <a:gd name="T23" fmla="*/ 250 h 291"/>
                  <a:gd name="T24" fmla="*/ 77 w 315"/>
                  <a:gd name="T25" fmla="*/ 234 h 291"/>
                  <a:gd name="T26" fmla="*/ 84 w 315"/>
                  <a:gd name="T27" fmla="*/ 217 h 291"/>
                  <a:gd name="T28" fmla="*/ 90 w 315"/>
                  <a:gd name="T29" fmla="*/ 198 h 291"/>
                  <a:gd name="T30" fmla="*/ 97 w 315"/>
                  <a:gd name="T31" fmla="*/ 178 h 291"/>
                  <a:gd name="T32" fmla="*/ 103 w 315"/>
                  <a:gd name="T33" fmla="*/ 157 h 291"/>
                  <a:gd name="T34" fmla="*/ 110 w 315"/>
                  <a:gd name="T35" fmla="*/ 137 h 291"/>
                  <a:gd name="T36" fmla="*/ 116 w 315"/>
                  <a:gd name="T37" fmla="*/ 116 h 291"/>
                  <a:gd name="T38" fmla="*/ 123 w 315"/>
                  <a:gd name="T39" fmla="*/ 97 h 291"/>
                  <a:gd name="T40" fmla="*/ 129 w 315"/>
                  <a:gd name="T41" fmla="*/ 78 h 291"/>
                  <a:gd name="T42" fmla="*/ 136 w 315"/>
                  <a:gd name="T43" fmla="*/ 61 h 291"/>
                  <a:gd name="T44" fmla="*/ 142 w 315"/>
                  <a:gd name="T45" fmla="*/ 45 h 291"/>
                  <a:gd name="T46" fmla="*/ 148 w 315"/>
                  <a:gd name="T47" fmla="*/ 32 h 291"/>
                  <a:gd name="T48" fmla="*/ 155 w 315"/>
                  <a:gd name="T49" fmla="*/ 19 h 291"/>
                  <a:gd name="T50" fmla="*/ 161 w 315"/>
                  <a:gd name="T51" fmla="*/ 11 h 291"/>
                  <a:gd name="T52" fmla="*/ 168 w 315"/>
                  <a:gd name="T53" fmla="*/ 6 h 291"/>
                  <a:gd name="T54" fmla="*/ 174 w 315"/>
                  <a:gd name="T55" fmla="*/ 0 h 291"/>
                  <a:gd name="T56" fmla="*/ 180 w 315"/>
                  <a:gd name="T57" fmla="*/ 0 h 291"/>
                  <a:gd name="T58" fmla="*/ 187 w 315"/>
                  <a:gd name="T59" fmla="*/ 0 h 291"/>
                  <a:gd name="T60" fmla="*/ 193 w 315"/>
                  <a:gd name="T61" fmla="*/ 6 h 291"/>
                  <a:gd name="T62" fmla="*/ 200 w 315"/>
                  <a:gd name="T63" fmla="*/ 13 h 291"/>
                  <a:gd name="T64" fmla="*/ 206 w 315"/>
                  <a:gd name="T65" fmla="*/ 24 h 291"/>
                  <a:gd name="T66" fmla="*/ 213 w 315"/>
                  <a:gd name="T67" fmla="*/ 34 h 291"/>
                  <a:gd name="T68" fmla="*/ 219 w 315"/>
                  <a:gd name="T69" fmla="*/ 48 h 291"/>
                  <a:gd name="T70" fmla="*/ 226 w 315"/>
                  <a:gd name="T71" fmla="*/ 64 h 291"/>
                  <a:gd name="T72" fmla="*/ 232 w 315"/>
                  <a:gd name="T73" fmla="*/ 80 h 291"/>
                  <a:gd name="T74" fmla="*/ 238 w 315"/>
                  <a:gd name="T75" fmla="*/ 98 h 291"/>
                  <a:gd name="T76" fmla="*/ 245 w 315"/>
                  <a:gd name="T77" fmla="*/ 117 h 291"/>
                  <a:gd name="T78" fmla="*/ 251 w 315"/>
                  <a:gd name="T79" fmla="*/ 136 h 291"/>
                  <a:gd name="T80" fmla="*/ 258 w 315"/>
                  <a:gd name="T81" fmla="*/ 155 h 291"/>
                  <a:gd name="T82" fmla="*/ 264 w 315"/>
                  <a:gd name="T83" fmla="*/ 174 h 291"/>
                  <a:gd name="T84" fmla="*/ 271 w 315"/>
                  <a:gd name="T85" fmla="*/ 192 h 291"/>
                  <a:gd name="T86" fmla="*/ 277 w 315"/>
                  <a:gd name="T87" fmla="*/ 210 h 291"/>
                  <a:gd name="T88" fmla="*/ 283 w 315"/>
                  <a:gd name="T89" fmla="*/ 226 h 291"/>
                  <a:gd name="T90" fmla="*/ 290 w 315"/>
                  <a:gd name="T91" fmla="*/ 241 h 291"/>
                  <a:gd name="T92" fmla="*/ 296 w 315"/>
                  <a:gd name="T93" fmla="*/ 254 h 291"/>
                  <a:gd name="T94" fmla="*/ 303 w 315"/>
                  <a:gd name="T95" fmla="*/ 263 h 291"/>
                  <a:gd name="T96" fmla="*/ 309 w 315"/>
                  <a:gd name="T97" fmla="*/ 270 h 291"/>
                  <a:gd name="T98" fmla="*/ 315 w 315"/>
                  <a:gd name="T99" fmla="*/ 275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291">
                    <a:moveTo>
                      <a:pt x="0" y="284"/>
                    </a:moveTo>
                    <a:lnTo>
                      <a:pt x="7" y="287"/>
                    </a:lnTo>
                    <a:lnTo>
                      <a:pt x="13" y="290"/>
                    </a:lnTo>
                    <a:lnTo>
                      <a:pt x="20" y="291"/>
                    </a:lnTo>
                    <a:lnTo>
                      <a:pt x="26" y="291"/>
                    </a:lnTo>
                    <a:lnTo>
                      <a:pt x="33" y="290"/>
                    </a:lnTo>
                    <a:lnTo>
                      <a:pt x="39" y="288"/>
                    </a:lnTo>
                    <a:lnTo>
                      <a:pt x="45" y="285"/>
                    </a:lnTo>
                    <a:lnTo>
                      <a:pt x="52" y="280"/>
                    </a:lnTo>
                    <a:lnTo>
                      <a:pt x="58" y="273"/>
                    </a:lnTo>
                    <a:lnTo>
                      <a:pt x="65" y="263"/>
                    </a:lnTo>
                    <a:lnTo>
                      <a:pt x="71" y="250"/>
                    </a:lnTo>
                    <a:lnTo>
                      <a:pt x="77" y="234"/>
                    </a:lnTo>
                    <a:lnTo>
                      <a:pt x="84" y="217"/>
                    </a:lnTo>
                    <a:lnTo>
                      <a:pt x="90" y="198"/>
                    </a:lnTo>
                    <a:lnTo>
                      <a:pt x="97" y="178"/>
                    </a:lnTo>
                    <a:lnTo>
                      <a:pt x="103" y="157"/>
                    </a:lnTo>
                    <a:lnTo>
                      <a:pt x="110" y="137"/>
                    </a:lnTo>
                    <a:lnTo>
                      <a:pt x="116" y="116"/>
                    </a:lnTo>
                    <a:lnTo>
                      <a:pt x="123" y="97"/>
                    </a:lnTo>
                    <a:lnTo>
                      <a:pt x="129" y="78"/>
                    </a:lnTo>
                    <a:lnTo>
                      <a:pt x="136" y="61"/>
                    </a:lnTo>
                    <a:lnTo>
                      <a:pt x="142" y="45"/>
                    </a:lnTo>
                    <a:lnTo>
                      <a:pt x="148" y="32"/>
                    </a:lnTo>
                    <a:lnTo>
                      <a:pt x="155" y="19"/>
                    </a:lnTo>
                    <a:lnTo>
                      <a:pt x="161" y="11"/>
                    </a:lnTo>
                    <a:lnTo>
                      <a:pt x="168" y="6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7" y="0"/>
                    </a:lnTo>
                    <a:lnTo>
                      <a:pt x="193" y="6"/>
                    </a:lnTo>
                    <a:lnTo>
                      <a:pt x="200" y="13"/>
                    </a:lnTo>
                    <a:lnTo>
                      <a:pt x="206" y="24"/>
                    </a:lnTo>
                    <a:lnTo>
                      <a:pt x="213" y="34"/>
                    </a:lnTo>
                    <a:lnTo>
                      <a:pt x="219" y="48"/>
                    </a:lnTo>
                    <a:lnTo>
                      <a:pt x="226" y="64"/>
                    </a:lnTo>
                    <a:lnTo>
                      <a:pt x="232" y="80"/>
                    </a:lnTo>
                    <a:lnTo>
                      <a:pt x="238" y="98"/>
                    </a:lnTo>
                    <a:lnTo>
                      <a:pt x="245" y="117"/>
                    </a:lnTo>
                    <a:lnTo>
                      <a:pt x="251" y="136"/>
                    </a:lnTo>
                    <a:lnTo>
                      <a:pt x="258" y="155"/>
                    </a:lnTo>
                    <a:lnTo>
                      <a:pt x="264" y="174"/>
                    </a:lnTo>
                    <a:lnTo>
                      <a:pt x="271" y="192"/>
                    </a:lnTo>
                    <a:lnTo>
                      <a:pt x="277" y="210"/>
                    </a:lnTo>
                    <a:lnTo>
                      <a:pt x="283" y="226"/>
                    </a:lnTo>
                    <a:lnTo>
                      <a:pt x="290" y="241"/>
                    </a:lnTo>
                    <a:lnTo>
                      <a:pt x="296" y="254"/>
                    </a:lnTo>
                    <a:lnTo>
                      <a:pt x="303" y="263"/>
                    </a:lnTo>
                    <a:lnTo>
                      <a:pt x="309" y="270"/>
                    </a:lnTo>
                    <a:lnTo>
                      <a:pt x="315" y="275"/>
                    </a:lnTo>
                  </a:path>
                </a:pathLst>
              </a:custGeom>
              <a:noFill/>
              <a:ln w="28575" cap="flat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9" name="Freeform 679"/>
              <p:cNvSpPr>
                <a:spLocks/>
              </p:cNvSpPr>
              <p:nvPr/>
            </p:nvSpPr>
            <p:spPr bwMode="auto">
              <a:xfrm>
                <a:off x="7936750" y="3268200"/>
                <a:ext cx="431165" cy="21584"/>
              </a:xfrm>
              <a:custGeom>
                <a:avLst/>
                <a:gdLst>
                  <a:gd name="T0" fmla="*/ 0 w 316"/>
                  <a:gd name="T1" fmla="*/ 0 h 16"/>
                  <a:gd name="T2" fmla="*/ 7 w 316"/>
                  <a:gd name="T3" fmla="*/ 4 h 16"/>
                  <a:gd name="T4" fmla="*/ 13 w 316"/>
                  <a:gd name="T5" fmla="*/ 7 h 16"/>
                  <a:gd name="T6" fmla="*/ 20 w 316"/>
                  <a:gd name="T7" fmla="*/ 9 h 16"/>
                  <a:gd name="T8" fmla="*/ 26 w 316"/>
                  <a:gd name="T9" fmla="*/ 11 h 16"/>
                  <a:gd name="T10" fmla="*/ 33 w 316"/>
                  <a:gd name="T11" fmla="*/ 12 h 16"/>
                  <a:gd name="T12" fmla="*/ 39 w 316"/>
                  <a:gd name="T13" fmla="*/ 13 h 16"/>
                  <a:gd name="T14" fmla="*/ 46 w 316"/>
                  <a:gd name="T15" fmla="*/ 14 h 16"/>
                  <a:gd name="T16" fmla="*/ 52 w 316"/>
                  <a:gd name="T17" fmla="*/ 14 h 16"/>
                  <a:gd name="T18" fmla="*/ 59 w 316"/>
                  <a:gd name="T19" fmla="*/ 15 h 16"/>
                  <a:gd name="T20" fmla="*/ 65 w 316"/>
                  <a:gd name="T21" fmla="*/ 15 h 16"/>
                  <a:gd name="T22" fmla="*/ 71 w 316"/>
                  <a:gd name="T23" fmla="*/ 16 h 16"/>
                  <a:gd name="T24" fmla="*/ 78 w 316"/>
                  <a:gd name="T25" fmla="*/ 16 h 16"/>
                  <a:gd name="T26" fmla="*/ 84 w 316"/>
                  <a:gd name="T27" fmla="*/ 16 h 16"/>
                  <a:gd name="T28" fmla="*/ 91 w 316"/>
                  <a:gd name="T29" fmla="*/ 16 h 16"/>
                  <a:gd name="T30" fmla="*/ 97 w 316"/>
                  <a:gd name="T31" fmla="*/ 16 h 16"/>
                  <a:gd name="T32" fmla="*/ 103 w 316"/>
                  <a:gd name="T33" fmla="*/ 16 h 16"/>
                  <a:gd name="T34" fmla="*/ 110 w 316"/>
                  <a:gd name="T35" fmla="*/ 16 h 16"/>
                  <a:gd name="T36" fmla="*/ 116 w 316"/>
                  <a:gd name="T37" fmla="*/ 16 h 16"/>
                  <a:gd name="T38" fmla="*/ 123 w 316"/>
                  <a:gd name="T39" fmla="*/ 16 h 16"/>
                  <a:gd name="T40" fmla="*/ 129 w 316"/>
                  <a:gd name="T41" fmla="*/ 16 h 16"/>
                  <a:gd name="T42" fmla="*/ 136 w 316"/>
                  <a:gd name="T43" fmla="*/ 16 h 16"/>
                  <a:gd name="T44" fmla="*/ 142 w 316"/>
                  <a:gd name="T45" fmla="*/ 16 h 16"/>
                  <a:gd name="T46" fmla="*/ 149 w 316"/>
                  <a:gd name="T47" fmla="*/ 16 h 16"/>
                  <a:gd name="T48" fmla="*/ 155 w 316"/>
                  <a:gd name="T49" fmla="*/ 16 h 16"/>
                  <a:gd name="T50" fmla="*/ 162 w 316"/>
                  <a:gd name="T51" fmla="*/ 16 h 16"/>
                  <a:gd name="T52" fmla="*/ 168 w 316"/>
                  <a:gd name="T53" fmla="*/ 16 h 16"/>
                  <a:gd name="T54" fmla="*/ 174 w 316"/>
                  <a:gd name="T55" fmla="*/ 16 h 16"/>
                  <a:gd name="T56" fmla="*/ 181 w 316"/>
                  <a:gd name="T57" fmla="*/ 16 h 16"/>
                  <a:gd name="T58" fmla="*/ 187 w 316"/>
                  <a:gd name="T59" fmla="*/ 16 h 16"/>
                  <a:gd name="T60" fmla="*/ 194 w 316"/>
                  <a:gd name="T61" fmla="*/ 16 h 16"/>
                  <a:gd name="T62" fmla="*/ 200 w 316"/>
                  <a:gd name="T63" fmla="*/ 16 h 16"/>
                  <a:gd name="T64" fmla="*/ 206 w 316"/>
                  <a:gd name="T65" fmla="*/ 16 h 16"/>
                  <a:gd name="T66" fmla="*/ 213 w 316"/>
                  <a:gd name="T67" fmla="*/ 16 h 16"/>
                  <a:gd name="T68" fmla="*/ 219 w 316"/>
                  <a:gd name="T69" fmla="*/ 16 h 16"/>
                  <a:gd name="T70" fmla="*/ 226 w 316"/>
                  <a:gd name="T71" fmla="*/ 16 h 16"/>
                  <a:gd name="T72" fmla="*/ 232 w 316"/>
                  <a:gd name="T73" fmla="*/ 16 h 16"/>
                  <a:gd name="T74" fmla="*/ 239 w 316"/>
                  <a:gd name="T75" fmla="*/ 16 h 16"/>
                  <a:gd name="T76" fmla="*/ 245 w 316"/>
                  <a:gd name="T77" fmla="*/ 16 h 16"/>
                  <a:gd name="T78" fmla="*/ 252 w 316"/>
                  <a:gd name="T79" fmla="*/ 16 h 16"/>
                  <a:gd name="T80" fmla="*/ 258 w 316"/>
                  <a:gd name="T81" fmla="*/ 16 h 16"/>
                  <a:gd name="T82" fmla="*/ 265 w 316"/>
                  <a:gd name="T83" fmla="*/ 16 h 16"/>
                  <a:gd name="T84" fmla="*/ 271 w 316"/>
                  <a:gd name="T85" fmla="*/ 16 h 16"/>
                  <a:gd name="T86" fmla="*/ 277 w 316"/>
                  <a:gd name="T87" fmla="*/ 16 h 16"/>
                  <a:gd name="T88" fmla="*/ 284 w 316"/>
                  <a:gd name="T89" fmla="*/ 16 h 16"/>
                  <a:gd name="T90" fmla="*/ 290 w 316"/>
                  <a:gd name="T91" fmla="*/ 16 h 16"/>
                  <a:gd name="T92" fmla="*/ 297 w 316"/>
                  <a:gd name="T93" fmla="*/ 16 h 16"/>
                  <a:gd name="T94" fmla="*/ 303 w 316"/>
                  <a:gd name="T95" fmla="*/ 16 h 16"/>
                  <a:gd name="T96" fmla="*/ 309 w 316"/>
                  <a:gd name="T97" fmla="*/ 16 h 16"/>
                  <a:gd name="T98" fmla="*/ 316 w 316"/>
                  <a:gd name="T9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6" h="16">
                    <a:moveTo>
                      <a:pt x="0" y="0"/>
                    </a:moveTo>
                    <a:lnTo>
                      <a:pt x="7" y="4"/>
                    </a:lnTo>
                    <a:lnTo>
                      <a:pt x="13" y="7"/>
                    </a:lnTo>
                    <a:lnTo>
                      <a:pt x="20" y="9"/>
                    </a:lnTo>
                    <a:lnTo>
                      <a:pt x="26" y="11"/>
                    </a:lnTo>
                    <a:lnTo>
                      <a:pt x="33" y="12"/>
                    </a:lnTo>
                    <a:lnTo>
                      <a:pt x="39" y="13"/>
                    </a:lnTo>
                    <a:lnTo>
                      <a:pt x="46" y="14"/>
                    </a:lnTo>
                    <a:lnTo>
                      <a:pt x="52" y="14"/>
                    </a:lnTo>
                    <a:lnTo>
                      <a:pt x="59" y="15"/>
                    </a:lnTo>
                    <a:lnTo>
                      <a:pt x="65" y="15"/>
                    </a:lnTo>
                    <a:lnTo>
                      <a:pt x="71" y="16"/>
                    </a:lnTo>
                    <a:lnTo>
                      <a:pt x="78" y="16"/>
                    </a:lnTo>
                    <a:lnTo>
                      <a:pt x="84" y="16"/>
                    </a:lnTo>
                    <a:lnTo>
                      <a:pt x="91" y="16"/>
                    </a:lnTo>
                    <a:lnTo>
                      <a:pt x="97" y="16"/>
                    </a:lnTo>
                    <a:lnTo>
                      <a:pt x="103" y="16"/>
                    </a:lnTo>
                    <a:lnTo>
                      <a:pt x="110" y="16"/>
                    </a:lnTo>
                    <a:lnTo>
                      <a:pt x="116" y="16"/>
                    </a:lnTo>
                    <a:lnTo>
                      <a:pt x="123" y="16"/>
                    </a:lnTo>
                    <a:lnTo>
                      <a:pt x="129" y="16"/>
                    </a:lnTo>
                    <a:lnTo>
                      <a:pt x="136" y="16"/>
                    </a:lnTo>
                    <a:lnTo>
                      <a:pt x="142" y="16"/>
                    </a:lnTo>
                    <a:lnTo>
                      <a:pt x="149" y="16"/>
                    </a:lnTo>
                    <a:lnTo>
                      <a:pt x="155" y="16"/>
                    </a:lnTo>
                    <a:lnTo>
                      <a:pt x="162" y="16"/>
                    </a:lnTo>
                    <a:lnTo>
                      <a:pt x="168" y="16"/>
                    </a:lnTo>
                    <a:lnTo>
                      <a:pt x="174" y="16"/>
                    </a:lnTo>
                    <a:lnTo>
                      <a:pt x="181" y="16"/>
                    </a:lnTo>
                    <a:lnTo>
                      <a:pt x="187" y="16"/>
                    </a:lnTo>
                    <a:lnTo>
                      <a:pt x="194" y="16"/>
                    </a:lnTo>
                    <a:lnTo>
                      <a:pt x="200" y="16"/>
                    </a:lnTo>
                    <a:lnTo>
                      <a:pt x="206" y="16"/>
                    </a:lnTo>
                    <a:lnTo>
                      <a:pt x="213" y="16"/>
                    </a:lnTo>
                    <a:lnTo>
                      <a:pt x="219" y="16"/>
                    </a:lnTo>
                    <a:lnTo>
                      <a:pt x="226" y="16"/>
                    </a:lnTo>
                    <a:lnTo>
                      <a:pt x="232" y="16"/>
                    </a:lnTo>
                    <a:lnTo>
                      <a:pt x="239" y="16"/>
                    </a:lnTo>
                    <a:lnTo>
                      <a:pt x="245" y="16"/>
                    </a:lnTo>
                    <a:lnTo>
                      <a:pt x="252" y="16"/>
                    </a:lnTo>
                    <a:lnTo>
                      <a:pt x="258" y="16"/>
                    </a:lnTo>
                    <a:lnTo>
                      <a:pt x="265" y="16"/>
                    </a:lnTo>
                    <a:lnTo>
                      <a:pt x="271" y="16"/>
                    </a:lnTo>
                    <a:lnTo>
                      <a:pt x="277" y="16"/>
                    </a:lnTo>
                    <a:lnTo>
                      <a:pt x="284" y="16"/>
                    </a:lnTo>
                    <a:lnTo>
                      <a:pt x="290" y="16"/>
                    </a:lnTo>
                    <a:lnTo>
                      <a:pt x="297" y="16"/>
                    </a:lnTo>
                    <a:lnTo>
                      <a:pt x="303" y="16"/>
                    </a:lnTo>
                    <a:lnTo>
                      <a:pt x="309" y="16"/>
                    </a:lnTo>
                    <a:lnTo>
                      <a:pt x="316" y="16"/>
                    </a:lnTo>
                  </a:path>
                </a:pathLst>
              </a:custGeom>
              <a:noFill/>
              <a:ln w="28575" cap="flat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90" name="Freeform 680"/>
              <p:cNvSpPr>
                <a:spLocks/>
              </p:cNvSpPr>
              <p:nvPr/>
            </p:nvSpPr>
            <p:spPr bwMode="auto">
              <a:xfrm>
                <a:off x="8367915" y="3289784"/>
                <a:ext cx="367037" cy="0"/>
              </a:xfrm>
              <a:custGeom>
                <a:avLst/>
                <a:gdLst>
                  <a:gd name="T0" fmla="*/ 0 w 269"/>
                  <a:gd name="T1" fmla="*/ 6 w 269"/>
                  <a:gd name="T2" fmla="*/ 13 w 269"/>
                  <a:gd name="T3" fmla="*/ 19 w 269"/>
                  <a:gd name="T4" fmla="*/ 25 w 269"/>
                  <a:gd name="T5" fmla="*/ 32 w 269"/>
                  <a:gd name="T6" fmla="*/ 38 w 269"/>
                  <a:gd name="T7" fmla="*/ 45 w 269"/>
                  <a:gd name="T8" fmla="*/ 51 w 269"/>
                  <a:gd name="T9" fmla="*/ 58 w 269"/>
                  <a:gd name="T10" fmla="*/ 64 w 269"/>
                  <a:gd name="T11" fmla="*/ 71 w 269"/>
                  <a:gd name="T12" fmla="*/ 77 w 269"/>
                  <a:gd name="T13" fmla="*/ 84 w 269"/>
                  <a:gd name="T14" fmla="*/ 90 w 269"/>
                  <a:gd name="T15" fmla="*/ 96 w 269"/>
                  <a:gd name="T16" fmla="*/ 103 w 269"/>
                  <a:gd name="T17" fmla="*/ 109 w 269"/>
                  <a:gd name="T18" fmla="*/ 116 w 269"/>
                  <a:gd name="T19" fmla="*/ 122 w 269"/>
                  <a:gd name="T20" fmla="*/ 128 w 269"/>
                  <a:gd name="T21" fmla="*/ 135 w 269"/>
                  <a:gd name="T22" fmla="*/ 141 w 269"/>
                  <a:gd name="T23" fmla="*/ 148 w 269"/>
                  <a:gd name="T24" fmla="*/ 154 w 269"/>
                  <a:gd name="T25" fmla="*/ 161 w 269"/>
                  <a:gd name="T26" fmla="*/ 167 w 269"/>
                  <a:gd name="T27" fmla="*/ 174 w 269"/>
                  <a:gd name="T28" fmla="*/ 180 w 269"/>
                  <a:gd name="T29" fmla="*/ 187 w 269"/>
                  <a:gd name="T30" fmla="*/ 193 w 269"/>
                  <a:gd name="T31" fmla="*/ 199 w 269"/>
                  <a:gd name="T32" fmla="*/ 206 w 269"/>
                  <a:gd name="T33" fmla="*/ 212 w 269"/>
                  <a:gd name="T34" fmla="*/ 219 w 269"/>
                  <a:gd name="T35" fmla="*/ 225 w 269"/>
                  <a:gd name="T36" fmla="*/ 231 w 269"/>
                  <a:gd name="T37" fmla="*/ 238 w 269"/>
                  <a:gd name="T38" fmla="*/ 244 w 269"/>
                  <a:gd name="T39" fmla="*/ 251 w 269"/>
                  <a:gd name="T40" fmla="*/ 257 w 269"/>
                  <a:gd name="T41" fmla="*/ 264 w 269"/>
                  <a:gd name="T42" fmla="*/ 269 w 26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  <a:cxn ang="0">
                    <a:pos x="T27" y="0"/>
                  </a:cxn>
                  <a:cxn ang="0">
                    <a:pos x="T28" y="0"/>
                  </a:cxn>
                  <a:cxn ang="0">
                    <a:pos x="T29" y="0"/>
                  </a:cxn>
                  <a:cxn ang="0">
                    <a:pos x="T30" y="0"/>
                  </a:cxn>
                  <a:cxn ang="0">
                    <a:pos x="T31" y="0"/>
                  </a:cxn>
                  <a:cxn ang="0">
                    <a:pos x="T32" y="0"/>
                  </a:cxn>
                  <a:cxn ang="0">
                    <a:pos x="T33" y="0"/>
                  </a:cxn>
                  <a:cxn ang="0">
                    <a:pos x="T34" y="0"/>
                  </a:cxn>
                  <a:cxn ang="0">
                    <a:pos x="T35" y="0"/>
                  </a:cxn>
                  <a:cxn ang="0">
                    <a:pos x="T36" y="0"/>
                  </a:cxn>
                  <a:cxn ang="0">
                    <a:pos x="T37" y="0"/>
                  </a:cxn>
                  <a:cxn ang="0">
                    <a:pos x="T38" y="0"/>
                  </a:cxn>
                  <a:cxn ang="0">
                    <a:pos x="T39" y="0"/>
                  </a:cxn>
                  <a:cxn ang="0">
                    <a:pos x="T40" y="0"/>
                  </a:cxn>
                  <a:cxn ang="0">
                    <a:pos x="T41" y="0"/>
                  </a:cxn>
                  <a:cxn ang="0">
                    <a:pos x="T42" y="0"/>
                  </a:cxn>
                </a:cxnLst>
                <a:rect l="0" t="0" r="r" b="b"/>
                <a:pathLst>
                  <a:path w="269">
                    <a:moveTo>
                      <a:pt x="0" y="0"/>
                    </a:moveTo>
                    <a:lnTo>
                      <a:pt x="6" y="0"/>
                    </a:lnTo>
                    <a:lnTo>
                      <a:pt x="13" y="0"/>
                    </a:lnTo>
                    <a:lnTo>
                      <a:pt x="19" y="0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45" y="0"/>
                    </a:lnTo>
                    <a:lnTo>
                      <a:pt x="51" y="0"/>
                    </a:lnTo>
                    <a:lnTo>
                      <a:pt x="58" y="0"/>
                    </a:lnTo>
                    <a:lnTo>
                      <a:pt x="64" y="0"/>
                    </a:lnTo>
                    <a:lnTo>
                      <a:pt x="71" y="0"/>
                    </a:lnTo>
                    <a:lnTo>
                      <a:pt x="77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103" y="0"/>
                    </a:lnTo>
                    <a:lnTo>
                      <a:pt x="109" y="0"/>
                    </a:lnTo>
                    <a:lnTo>
                      <a:pt x="116" y="0"/>
                    </a:lnTo>
                    <a:lnTo>
                      <a:pt x="122" y="0"/>
                    </a:lnTo>
                    <a:lnTo>
                      <a:pt x="128" y="0"/>
                    </a:lnTo>
                    <a:lnTo>
                      <a:pt x="135" y="0"/>
                    </a:lnTo>
                    <a:lnTo>
                      <a:pt x="141" y="0"/>
                    </a:lnTo>
                    <a:lnTo>
                      <a:pt x="148" y="0"/>
                    </a:lnTo>
                    <a:lnTo>
                      <a:pt x="154" y="0"/>
                    </a:lnTo>
                    <a:lnTo>
                      <a:pt x="161" y="0"/>
                    </a:lnTo>
                    <a:lnTo>
                      <a:pt x="167" y="0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7" y="0"/>
                    </a:lnTo>
                    <a:lnTo>
                      <a:pt x="193" y="0"/>
                    </a:lnTo>
                    <a:lnTo>
                      <a:pt x="199" y="0"/>
                    </a:lnTo>
                    <a:lnTo>
                      <a:pt x="206" y="0"/>
                    </a:lnTo>
                    <a:lnTo>
                      <a:pt x="212" y="0"/>
                    </a:lnTo>
                    <a:lnTo>
                      <a:pt x="219" y="0"/>
                    </a:lnTo>
                    <a:lnTo>
                      <a:pt x="225" y="0"/>
                    </a:lnTo>
                    <a:lnTo>
                      <a:pt x="231" y="0"/>
                    </a:lnTo>
                    <a:lnTo>
                      <a:pt x="238" y="0"/>
                    </a:lnTo>
                    <a:lnTo>
                      <a:pt x="244" y="0"/>
                    </a:lnTo>
                    <a:lnTo>
                      <a:pt x="251" y="0"/>
                    </a:lnTo>
                    <a:lnTo>
                      <a:pt x="257" y="0"/>
                    </a:lnTo>
                    <a:lnTo>
                      <a:pt x="264" y="0"/>
                    </a:lnTo>
                    <a:lnTo>
                      <a:pt x="269" y="0"/>
                    </a:lnTo>
                  </a:path>
                </a:pathLst>
              </a:custGeom>
              <a:noFill/>
              <a:ln w="28575" cap="flat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91" name="Freeform 681"/>
              <p:cNvSpPr>
                <a:spLocks noEditPoints="1"/>
              </p:cNvSpPr>
              <p:nvPr/>
            </p:nvSpPr>
            <p:spPr bwMode="auto">
              <a:xfrm>
                <a:off x="6221639" y="2887785"/>
                <a:ext cx="2513312" cy="414140"/>
              </a:xfrm>
              <a:custGeom>
                <a:avLst/>
                <a:gdLst>
                  <a:gd name="T0" fmla="*/ 138 w 1842"/>
                  <a:gd name="T1" fmla="*/ 307 h 307"/>
                  <a:gd name="T2" fmla="*/ 125 w 1842"/>
                  <a:gd name="T3" fmla="*/ 291 h 307"/>
                  <a:gd name="T4" fmla="*/ 202 w 1842"/>
                  <a:gd name="T5" fmla="*/ 307 h 307"/>
                  <a:gd name="T6" fmla="*/ 247 w 1842"/>
                  <a:gd name="T7" fmla="*/ 307 h 307"/>
                  <a:gd name="T8" fmla="*/ 221 w 1842"/>
                  <a:gd name="T9" fmla="*/ 291 h 307"/>
                  <a:gd name="T10" fmla="*/ 305 w 1842"/>
                  <a:gd name="T11" fmla="*/ 307 h 307"/>
                  <a:gd name="T12" fmla="*/ 349 w 1842"/>
                  <a:gd name="T13" fmla="*/ 307 h 307"/>
                  <a:gd name="T14" fmla="*/ 312 w 1842"/>
                  <a:gd name="T15" fmla="*/ 291 h 307"/>
                  <a:gd name="T16" fmla="*/ 415 w 1842"/>
                  <a:gd name="T17" fmla="*/ 307 h 307"/>
                  <a:gd name="T18" fmla="*/ 449 w 1842"/>
                  <a:gd name="T19" fmla="*/ 291 h 307"/>
                  <a:gd name="T20" fmla="*/ 408 w 1842"/>
                  <a:gd name="T21" fmla="*/ 291 h 307"/>
                  <a:gd name="T22" fmla="*/ 518 w 1842"/>
                  <a:gd name="T23" fmla="*/ 307 h 307"/>
                  <a:gd name="T24" fmla="*/ 543 w 1842"/>
                  <a:gd name="T25" fmla="*/ 291 h 307"/>
                  <a:gd name="T26" fmla="*/ 499 w 1842"/>
                  <a:gd name="T27" fmla="*/ 291 h 307"/>
                  <a:gd name="T28" fmla="*/ 627 w 1842"/>
                  <a:gd name="T29" fmla="*/ 307 h 307"/>
                  <a:gd name="T30" fmla="*/ 640 w 1842"/>
                  <a:gd name="T31" fmla="*/ 291 h 307"/>
                  <a:gd name="T32" fmla="*/ 599 w 1842"/>
                  <a:gd name="T33" fmla="*/ 291 h 307"/>
                  <a:gd name="T34" fmla="*/ 730 w 1842"/>
                  <a:gd name="T35" fmla="*/ 307 h 307"/>
                  <a:gd name="T36" fmla="*/ 730 w 1842"/>
                  <a:gd name="T37" fmla="*/ 291 h 307"/>
                  <a:gd name="T38" fmla="*/ 799 w 1842"/>
                  <a:gd name="T39" fmla="*/ 307 h 307"/>
                  <a:gd name="T40" fmla="*/ 839 w 1842"/>
                  <a:gd name="T41" fmla="*/ 307 h 307"/>
                  <a:gd name="T42" fmla="*/ 826 w 1842"/>
                  <a:gd name="T43" fmla="*/ 291 h 307"/>
                  <a:gd name="T44" fmla="*/ 899 w 1842"/>
                  <a:gd name="T45" fmla="*/ 307 h 307"/>
                  <a:gd name="T46" fmla="*/ 942 w 1842"/>
                  <a:gd name="T47" fmla="*/ 307 h 307"/>
                  <a:gd name="T48" fmla="*/ 916 w 1842"/>
                  <a:gd name="T49" fmla="*/ 291 h 307"/>
                  <a:gd name="T50" fmla="*/ 1007 w 1842"/>
                  <a:gd name="T51" fmla="*/ 307 h 307"/>
                  <a:gd name="T52" fmla="*/ 1049 w 1842"/>
                  <a:gd name="T53" fmla="*/ 307 h 307"/>
                  <a:gd name="T54" fmla="*/ 1013 w 1842"/>
                  <a:gd name="T55" fmla="*/ 291 h 307"/>
                  <a:gd name="T56" fmla="*/ 1110 w 1842"/>
                  <a:gd name="T57" fmla="*/ 307 h 307"/>
                  <a:gd name="T58" fmla="*/ 1148 w 1842"/>
                  <a:gd name="T59" fmla="*/ 291 h 307"/>
                  <a:gd name="T60" fmla="*/ 1103 w 1842"/>
                  <a:gd name="T61" fmla="*/ 291 h 307"/>
                  <a:gd name="T62" fmla="*/ 1219 w 1842"/>
                  <a:gd name="T63" fmla="*/ 307 h 307"/>
                  <a:gd name="T64" fmla="*/ 1244 w 1842"/>
                  <a:gd name="T65" fmla="*/ 290 h 307"/>
                  <a:gd name="T66" fmla="*/ 1200 w 1842"/>
                  <a:gd name="T67" fmla="*/ 291 h 307"/>
                  <a:gd name="T68" fmla="*/ 1315 w 1842"/>
                  <a:gd name="T69" fmla="*/ 286 h 307"/>
                  <a:gd name="T70" fmla="*/ 1323 w 1842"/>
                  <a:gd name="T71" fmla="*/ 247 h 307"/>
                  <a:gd name="T72" fmla="*/ 1310 w 1842"/>
                  <a:gd name="T73" fmla="*/ 268 h 307"/>
                  <a:gd name="T74" fmla="*/ 1293 w 1842"/>
                  <a:gd name="T75" fmla="*/ 280 h 307"/>
                  <a:gd name="T76" fmla="*/ 1365 w 1842"/>
                  <a:gd name="T77" fmla="*/ 158 h 307"/>
                  <a:gd name="T78" fmla="*/ 1407 w 1842"/>
                  <a:gd name="T79" fmla="*/ 108 h 307"/>
                  <a:gd name="T80" fmla="*/ 1392 w 1842"/>
                  <a:gd name="T81" fmla="*/ 101 h 307"/>
                  <a:gd name="T82" fmla="*/ 1462 w 1842"/>
                  <a:gd name="T83" fmla="*/ 24 h 307"/>
                  <a:gd name="T84" fmla="*/ 1470 w 1842"/>
                  <a:gd name="T85" fmla="*/ 11 h 307"/>
                  <a:gd name="T86" fmla="*/ 1483 w 1842"/>
                  <a:gd name="T87" fmla="*/ 16 h 307"/>
                  <a:gd name="T88" fmla="*/ 1468 w 1842"/>
                  <a:gd name="T89" fmla="*/ 2 h 307"/>
                  <a:gd name="T90" fmla="*/ 1445 w 1842"/>
                  <a:gd name="T91" fmla="*/ 18 h 307"/>
                  <a:gd name="T92" fmla="*/ 1546 w 1842"/>
                  <a:gd name="T93" fmla="*/ 72 h 307"/>
                  <a:gd name="T94" fmla="*/ 1534 w 1842"/>
                  <a:gd name="T95" fmla="*/ 29 h 307"/>
                  <a:gd name="T96" fmla="*/ 1602 w 1842"/>
                  <a:gd name="T97" fmla="*/ 164 h 307"/>
                  <a:gd name="T98" fmla="*/ 1577 w 1842"/>
                  <a:gd name="T99" fmla="*/ 121 h 307"/>
                  <a:gd name="T100" fmla="*/ 1657 w 1842"/>
                  <a:gd name="T101" fmla="*/ 248 h 307"/>
                  <a:gd name="T102" fmla="*/ 1642 w 1842"/>
                  <a:gd name="T103" fmla="*/ 198 h 307"/>
                  <a:gd name="T104" fmla="*/ 1711 w 1842"/>
                  <a:gd name="T105" fmla="*/ 297 h 307"/>
                  <a:gd name="T106" fmla="*/ 1744 w 1842"/>
                  <a:gd name="T107" fmla="*/ 305 h 307"/>
                  <a:gd name="T108" fmla="*/ 1723 w 1842"/>
                  <a:gd name="T109" fmla="*/ 284 h 307"/>
                  <a:gd name="T110" fmla="*/ 1708 w 1842"/>
                  <a:gd name="T111" fmla="*/ 285 h 307"/>
                  <a:gd name="T112" fmla="*/ 1804 w 1842"/>
                  <a:gd name="T113" fmla="*/ 307 h 307"/>
                  <a:gd name="T114" fmla="*/ 1842 w 1842"/>
                  <a:gd name="T115" fmla="*/ 291 h 307"/>
                  <a:gd name="T116" fmla="*/ 1798 w 1842"/>
                  <a:gd name="T117" fmla="*/ 290 h 307"/>
                  <a:gd name="T118" fmla="*/ 22 w 1842"/>
                  <a:gd name="T119" fmla="*/ 307 h 307"/>
                  <a:gd name="T120" fmla="*/ 48 w 1842"/>
                  <a:gd name="T121" fmla="*/ 291 h 307"/>
                  <a:gd name="T122" fmla="*/ 3 w 1842"/>
                  <a:gd name="T123" fmla="*/ 291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842" h="307">
                    <a:moveTo>
                      <a:pt x="100" y="307"/>
                    </a:moveTo>
                    <a:lnTo>
                      <a:pt x="106" y="307"/>
                    </a:lnTo>
                    <a:lnTo>
                      <a:pt x="112" y="307"/>
                    </a:lnTo>
                    <a:lnTo>
                      <a:pt x="118" y="307"/>
                    </a:lnTo>
                    <a:lnTo>
                      <a:pt x="125" y="307"/>
                    </a:lnTo>
                    <a:lnTo>
                      <a:pt x="131" y="307"/>
                    </a:lnTo>
                    <a:lnTo>
                      <a:pt x="138" y="307"/>
                    </a:lnTo>
                    <a:lnTo>
                      <a:pt x="144" y="307"/>
                    </a:lnTo>
                    <a:lnTo>
                      <a:pt x="150" y="307"/>
                    </a:lnTo>
                    <a:lnTo>
                      <a:pt x="150" y="291"/>
                    </a:lnTo>
                    <a:lnTo>
                      <a:pt x="144" y="291"/>
                    </a:lnTo>
                    <a:lnTo>
                      <a:pt x="138" y="291"/>
                    </a:lnTo>
                    <a:lnTo>
                      <a:pt x="131" y="291"/>
                    </a:lnTo>
                    <a:lnTo>
                      <a:pt x="125" y="291"/>
                    </a:lnTo>
                    <a:lnTo>
                      <a:pt x="118" y="291"/>
                    </a:lnTo>
                    <a:lnTo>
                      <a:pt x="112" y="291"/>
                    </a:lnTo>
                    <a:lnTo>
                      <a:pt x="106" y="291"/>
                    </a:lnTo>
                    <a:lnTo>
                      <a:pt x="100" y="291"/>
                    </a:lnTo>
                    <a:lnTo>
                      <a:pt x="100" y="307"/>
                    </a:lnTo>
                    <a:close/>
                    <a:moveTo>
                      <a:pt x="200" y="307"/>
                    </a:moveTo>
                    <a:lnTo>
                      <a:pt x="202" y="307"/>
                    </a:lnTo>
                    <a:lnTo>
                      <a:pt x="209" y="307"/>
                    </a:lnTo>
                    <a:lnTo>
                      <a:pt x="215" y="307"/>
                    </a:lnTo>
                    <a:lnTo>
                      <a:pt x="221" y="307"/>
                    </a:lnTo>
                    <a:lnTo>
                      <a:pt x="228" y="307"/>
                    </a:lnTo>
                    <a:lnTo>
                      <a:pt x="234" y="307"/>
                    </a:lnTo>
                    <a:lnTo>
                      <a:pt x="241" y="307"/>
                    </a:lnTo>
                    <a:lnTo>
                      <a:pt x="247" y="307"/>
                    </a:lnTo>
                    <a:lnTo>
                      <a:pt x="250" y="307"/>
                    </a:lnTo>
                    <a:lnTo>
                      <a:pt x="250" y="291"/>
                    </a:lnTo>
                    <a:lnTo>
                      <a:pt x="247" y="291"/>
                    </a:lnTo>
                    <a:lnTo>
                      <a:pt x="241" y="291"/>
                    </a:lnTo>
                    <a:lnTo>
                      <a:pt x="234" y="291"/>
                    </a:lnTo>
                    <a:lnTo>
                      <a:pt x="228" y="291"/>
                    </a:lnTo>
                    <a:lnTo>
                      <a:pt x="221" y="291"/>
                    </a:lnTo>
                    <a:lnTo>
                      <a:pt x="215" y="291"/>
                    </a:lnTo>
                    <a:lnTo>
                      <a:pt x="209" y="291"/>
                    </a:lnTo>
                    <a:lnTo>
                      <a:pt x="202" y="291"/>
                    </a:lnTo>
                    <a:lnTo>
                      <a:pt x="200" y="291"/>
                    </a:lnTo>
                    <a:lnTo>
                      <a:pt x="200" y="307"/>
                    </a:lnTo>
                    <a:close/>
                    <a:moveTo>
                      <a:pt x="300" y="307"/>
                    </a:moveTo>
                    <a:lnTo>
                      <a:pt x="305" y="307"/>
                    </a:lnTo>
                    <a:lnTo>
                      <a:pt x="312" y="307"/>
                    </a:lnTo>
                    <a:lnTo>
                      <a:pt x="318" y="307"/>
                    </a:lnTo>
                    <a:lnTo>
                      <a:pt x="325" y="307"/>
                    </a:lnTo>
                    <a:lnTo>
                      <a:pt x="331" y="307"/>
                    </a:lnTo>
                    <a:lnTo>
                      <a:pt x="337" y="307"/>
                    </a:lnTo>
                    <a:lnTo>
                      <a:pt x="344" y="307"/>
                    </a:lnTo>
                    <a:lnTo>
                      <a:pt x="349" y="307"/>
                    </a:lnTo>
                    <a:lnTo>
                      <a:pt x="349" y="291"/>
                    </a:lnTo>
                    <a:lnTo>
                      <a:pt x="344" y="291"/>
                    </a:lnTo>
                    <a:lnTo>
                      <a:pt x="337" y="291"/>
                    </a:lnTo>
                    <a:lnTo>
                      <a:pt x="331" y="291"/>
                    </a:lnTo>
                    <a:lnTo>
                      <a:pt x="325" y="291"/>
                    </a:lnTo>
                    <a:lnTo>
                      <a:pt x="318" y="291"/>
                    </a:lnTo>
                    <a:lnTo>
                      <a:pt x="312" y="291"/>
                    </a:lnTo>
                    <a:lnTo>
                      <a:pt x="305" y="291"/>
                    </a:lnTo>
                    <a:lnTo>
                      <a:pt x="300" y="291"/>
                    </a:lnTo>
                    <a:lnTo>
                      <a:pt x="300" y="307"/>
                    </a:lnTo>
                    <a:close/>
                    <a:moveTo>
                      <a:pt x="399" y="307"/>
                    </a:moveTo>
                    <a:lnTo>
                      <a:pt x="402" y="307"/>
                    </a:lnTo>
                    <a:lnTo>
                      <a:pt x="408" y="307"/>
                    </a:lnTo>
                    <a:lnTo>
                      <a:pt x="415" y="307"/>
                    </a:lnTo>
                    <a:lnTo>
                      <a:pt x="421" y="307"/>
                    </a:lnTo>
                    <a:lnTo>
                      <a:pt x="428" y="307"/>
                    </a:lnTo>
                    <a:lnTo>
                      <a:pt x="434" y="307"/>
                    </a:lnTo>
                    <a:lnTo>
                      <a:pt x="440" y="307"/>
                    </a:lnTo>
                    <a:lnTo>
                      <a:pt x="447" y="307"/>
                    </a:lnTo>
                    <a:lnTo>
                      <a:pt x="449" y="307"/>
                    </a:lnTo>
                    <a:lnTo>
                      <a:pt x="449" y="291"/>
                    </a:lnTo>
                    <a:lnTo>
                      <a:pt x="447" y="291"/>
                    </a:lnTo>
                    <a:lnTo>
                      <a:pt x="440" y="291"/>
                    </a:lnTo>
                    <a:lnTo>
                      <a:pt x="434" y="291"/>
                    </a:lnTo>
                    <a:lnTo>
                      <a:pt x="428" y="291"/>
                    </a:lnTo>
                    <a:lnTo>
                      <a:pt x="421" y="291"/>
                    </a:lnTo>
                    <a:lnTo>
                      <a:pt x="415" y="291"/>
                    </a:lnTo>
                    <a:lnTo>
                      <a:pt x="408" y="291"/>
                    </a:lnTo>
                    <a:lnTo>
                      <a:pt x="402" y="291"/>
                    </a:lnTo>
                    <a:lnTo>
                      <a:pt x="399" y="291"/>
                    </a:lnTo>
                    <a:lnTo>
                      <a:pt x="399" y="307"/>
                    </a:lnTo>
                    <a:close/>
                    <a:moveTo>
                      <a:pt x="499" y="307"/>
                    </a:moveTo>
                    <a:lnTo>
                      <a:pt x="505" y="307"/>
                    </a:lnTo>
                    <a:lnTo>
                      <a:pt x="511" y="307"/>
                    </a:lnTo>
                    <a:lnTo>
                      <a:pt x="518" y="307"/>
                    </a:lnTo>
                    <a:lnTo>
                      <a:pt x="524" y="307"/>
                    </a:lnTo>
                    <a:lnTo>
                      <a:pt x="531" y="307"/>
                    </a:lnTo>
                    <a:lnTo>
                      <a:pt x="537" y="307"/>
                    </a:lnTo>
                    <a:lnTo>
                      <a:pt x="543" y="307"/>
                    </a:lnTo>
                    <a:lnTo>
                      <a:pt x="549" y="307"/>
                    </a:lnTo>
                    <a:lnTo>
                      <a:pt x="549" y="291"/>
                    </a:lnTo>
                    <a:lnTo>
                      <a:pt x="543" y="291"/>
                    </a:lnTo>
                    <a:lnTo>
                      <a:pt x="537" y="291"/>
                    </a:lnTo>
                    <a:lnTo>
                      <a:pt x="531" y="291"/>
                    </a:lnTo>
                    <a:lnTo>
                      <a:pt x="524" y="291"/>
                    </a:lnTo>
                    <a:lnTo>
                      <a:pt x="518" y="291"/>
                    </a:lnTo>
                    <a:lnTo>
                      <a:pt x="511" y="291"/>
                    </a:lnTo>
                    <a:lnTo>
                      <a:pt x="505" y="291"/>
                    </a:lnTo>
                    <a:lnTo>
                      <a:pt x="499" y="291"/>
                    </a:lnTo>
                    <a:lnTo>
                      <a:pt x="499" y="307"/>
                    </a:lnTo>
                    <a:close/>
                    <a:moveTo>
                      <a:pt x="599" y="307"/>
                    </a:moveTo>
                    <a:lnTo>
                      <a:pt x="601" y="307"/>
                    </a:lnTo>
                    <a:lnTo>
                      <a:pt x="608" y="307"/>
                    </a:lnTo>
                    <a:lnTo>
                      <a:pt x="614" y="307"/>
                    </a:lnTo>
                    <a:lnTo>
                      <a:pt x="621" y="307"/>
                    </a:lnTo>
                    <a:lnTo>
                      <a:pt x="627" y="307"/>
                    </a:lnTo>
                    <a:lnTo>
                      <a:pt x="634" y="307"/>
                    </a:lnTo>
                    <a:lnTo>
                      <a:pt x="640" y="307"/>
                    </a:lnTo>
                    <a:lnTo>
                      <a:pt x="646" y="307"/>
                    </a:lnTo>
                    <a:lnTo>
                      <a:pt x="649" y="307"/>
                    </a:lnTo>
                    <a:lnTo>
                      <a:pt x="649" y="291"/>
                    </a:lnTo>
                    <a:lnTo>
                      <a:pt x="646" y="291"/>
                    </a:lnTo>
                    <a:lnTo>
                      <a:pt x="640" y="291"/>
                    </a:lnTo>
                    <a:lnTo>
                      <a:pt x="634" y="291"/>
                    </a:lnTo>
                    <a:lnTo>
                      <a:pt x="627" y="291"/>
                    </a:lnTo>
                    <a:lnTo>
                      <a:pt x="621" y="291"/>
                    </a:lnTo>
                    <a:lnTo>
                      <a:pt x="614" y="291"/>
                    </a:lnTo>
                    <a:lnTo>
                      <a:pt x="608" y="291"/>
                    </a:lnTo>
                    <a:lnTo>
                      <a:pt x="601" y="291"/>
                    </a:lnTo>
                    <a:lnTo>
                      <a:pt x="599" y="291"/>
                    </a:lnTo>
                    <a:lnTo>
                      <a:pt x="599" y="307"/>
                    </a:lnTo>
                    <a:close/>
                    <a:moveTo>
                      <a:pt x="699" y="307"/>
                    </a:moveTo>
                    <a:lnTo>
                      <a:pt x="704" y="307"/>
                    </a:lnTo>
                    <a:lnTo>
                      <a:pt x="711" y="307"/>
                    </a:lnTo>
                    <a:lnTo>
                      <a:pt x="717" y="307"/>
                    </a:lnTo>
                    <a:lnTo>
                      <a:pt x="724" y="307"/>
                    </a:lnTo>
                    <a:lnTo>
                      <a:pt x="730" y="307"/>
                    </a:lnTo>
                    <a:lnTo>
                      <a:pt x="737" y="307"/>
                    </a:lnTo>
                    <a:lnTo>
                      <a:pt x="743" y="307"/>
                    </a:lnTo>
                    <a:lnTo>
                      <a:pt x="749" y="307"/>
                    </a:lnTo>
                    <a:lnTo>
                      <a:pt x="749" y="291"/>
                    </a:lnTo>
                    <a:lnTo>
                      <a:pt x="743" y="291"/>
                    </a:lnTo>
                    <a:lnTo>
                      <a:pt x="737" y="291"/>
                    </a:lnTo>
                    <a:lnTo>
                      <a:pt x="730" y="291"/>
                    </a:lnTo>
                    <a:lnTo>
                      <a:pt x="724" y="291"/>
                    </a:lnTo>
                    <a:lnTo>
                      <a:pt x="717" y="291"/>
                    </a:lnTo>
                    <a:lnTo>
                      <a:pt x="711" y="291"/>
                    </a:lnTo>
                    <a:lnTo>
                      <a:pt x="704" y="291"/>
                    </a:lnTo>
                    <a:lnTo>
                      <a:pt x="699" y="291"/>
                    </a:lnTo>
                    <a:lnTo>
                      <a:pt x="699" y="307"/>
                    </a:lnTo>
                    <a:close/>
                    <a:moveTo>
                      <a:pt x="799" y="307"/>
                    </a:moveTo>
                    <a:lnTo>
                      <a:pt x="801" y="307"/>
                    </a:lnTo>
                    <a:lnTo>
                      <a:pt x="807" y="307"/>
                    </a:lnTo>
                    <a:lnTo>
                      <a:pt x="814" y="307"/>
                    </a:lnTo>
                    <a:lnTo>
                      <a:pt x="820" y="307"/>
                    </a:lnTo>
                    <a:lnTo>
                      <a:pt x="826" y="307"/>
                    </a:lnTo>
                    <a:lnTo>
                      <a:pt x="833" y="307"/>
                    </a:lnTo>
                    <a:lnTo>
                      <a:pt x="839" y="307"/>
                    </a:lnTo>
                    <a:lnTo>
                      <a:pt x="846" y="307"/>
                    </a:lnTo>
                    <a:lnTo>
                      <a:pt x="849" y="307"/>
                    </a:lnTo>
                    <a:lnTo>
                      <a:pt x="849" y="291"/>
                    </a:lnTo>
                    <a:lnTo>
                      <a:pt x="846" y="291"/>
                    </a:lnTo>
                    <a:lnTo>
                      <a:pt x="839" y="291"/>
                    </a:lnTo>
                    <a:lnTo>
                      <a:pt x="833" y="291"/>
                    </a:lnTo>
                    <a:lnTo>
                      <a:pt x="826" y="291"/>
                    </a:lnTo>
                    <a:lnTo>
                      <a:pt x="820" y="291"/>
                    </a:lnTo>
                    <a:lnTo>
                      <a:pt x="814" y="291"/>
                    </a:lnTo>
                    <a:lnTo>
                      <a:pt x="807" y="291"/>
                    </a:lnTo>
                    <a:lnTo>
                      <a:pt x="801" y="291"/>
                    </a:lnTo>
                    <a:lnTo>
                      <a:pt x="799" y="291"/>
                    </a:lnTo>
                    <a:lnTo>
                      <a:pt x="799" y="307"/>
                    </a:lnTo>
                    <a:close/>
                    <a:moveTo>
                      <a:pt x="899" y="307"/>
                    </a:moveTo>
                    <a:lnTo>
                      <a:pt x="904" y="307"/>
                    </a:lnTo>
                    <a:lnTo>
                      <a:pt x="910" y="307"/>
                    </a:lnTo>
                    <a:lnTo>
                      <a:pt x="916" y="307"/>
                    </a:lnTo>
                    <a:lnTo>
                      <a:pt x="923" y="307"/>
                    </a:lnTo>
                    <a:lnTo>
                      <a:pt x="929" y="307"/>
                    </a:lnTo>
                    <a:lnTo>
                      <a:pt x="936" y="307"/>
                    </a:lnTo>
                    <a:lnTo>
                      <a:pt x="942" y="307"/>
                    </a:lnTo>
                    <a:lnTo>
                      <a:pt x="949" y="307"/>
                    </a:lnTo>
                    <a:lnTo>
                      <a:pt x="949" y="291"/>
                    </a:lnTo>
                    <a:lnTo>
                      <a:pt x="942" y="291"/>
                    </a:lnTo>
                    <a:lnTo>
                      <a:pt x="936" y="291"/>
                    </a:lnTo>
                    <a:lnTo>
                      <a:pt x="929" y="291"/>
                    </a:lnTo>
                    <a:lnTo>
                      <a:pt x="923" y="291"/>
                    </a:lnTo>
                    <a:lnTo>
                      <a:pt x="916" y="291"/>
                    </a:lnTo>
                    <a:lnTo>
                      <a:pt x="910" y="291"/>
                    </a:lnTo>
                    <a:lnTo>
                      <a:pt x="904" y="291"/>
                    </a:lnTo>
                    <a:lnTo>
                      <a:pt x="899" y="291"/>
                    </a:lnTo>
                    <a:lnTo>
                      <a:pt x="899" y="307"/>
                    </a:lnTo>
                    <a:close/>
                    <a:moveTo>
                      <a:pt x="999" y="307"/>
                    </a:moveTo>
                    <a:lnTo>
                      <a:pt x="1000" y="307"/>
                    </a:lnTo>
                    <a:lnTo>
                      <a:pt x="1007" y="307"/>
                    </a:lnTo>
                    <a:lnTo>
                      <a:pt x="1013" y="307"/>
                    </a:lnTo>
                    <a:lnTo>
                      <a:pt x="1019" y="307"/>
                    </a:lnTo>
                    <a:lnTo>
                      <a:pt x="1026" y="307"/>
                    </a:lnTo>
                    <a:lnTo>
                      <a:pt x="1032" y="307"/>
                    </a:lnTo>
                    <a:lnTo>
                      <a:pt x="1039" y="307"/>
                    </a:lnTo>
                    <a:lnTo>
                      <a:pt x="1045" y="307"/>
                    </a:lnTo>
                    <a:lnTo>
                      <a:pt x="1049" y="307"/>
                    </a:lnTo>
                    <a:lnTo>
                      <a:pt x="1049" y="291"/>
                    </a:lnTo>
                    <a:lnTo>
                      <a:pt x="1045" y="291"/>
                    </a:lnTo>
                    <a:lnTo>
                      <a:pt x="1039" y="291"/>
                    </a:lnTo>
                    <a:lnTo>
                      <a:pt x="1032" y="291"/>
                    </a:lnTo>
                    <a:lnTo>
                      <a:pt x="1026" y="291"/>
                    </a:lnTo>
                    <a:lnTo>
                      <a:pt x="1019" y="291"/>
                    </a:lnTo>
                    <a:lnTo>
                      <a:pt x="1013" y="291"/>
                    </a:lnTo>
                    <a:lnTo>
                      <a:pt x="1007" y="291"/>
                    </a:lnTo>
                    <a:lnTo>
                      <a:pt x="1000" y="291"/>
                    </a:lnTo>
                    <a:lnTo>
                      <a:pt x="999" y="291"/>
                    </a:lnTo>
                    <a:lnTo>
                      <a:pt x="999" y="307"/>
                    </a:lnTo>
                    <a:close/>
                    <a:moveTo>
                      <a:pt x="1099" y="307"/>
                    </a:moveTo>
                    <a:lnTo>
                      <a:pt x="1103" y="307"/>
                    </a:lnTo>
                    <a:lnTo>
                      <a:pt x="1110" y="307"/>
                    </a:lnTo>
                    <a:lnTo>
                      <a:pt x="1116" y="307"/>
                    </a:lnTo>
                    <a:lnTo>
                      <a:pt x="1122" y="307"/>
                    </a:lnTo>
                    <a:lnTo>
                      <a:pt x="1129" y="307"/>
                    </a:lnTo>
                    <a:lnTo>
                      <a:pt x="1135" y="307"/>
                    </a:lnTo>
                    <a:lnTo>
                      <a:pt x="1142" y="307"/>
                    </a:lnTo>
                    <a:lnTo>
                      <a:pt x="1148" y="307"/>
                    </a:lnTo>
                    <a:lnTo>
                      <a:pt x="1148" y="291"/>
                    </a:lnTo>
                    <a:lnTo>
                      <a:pt x="1142" y="291"/>
                    </a:lnTo>
                    <a:lnTo>
                      <a:pt x="1135" y="291"/>
                    </a:lnTo>
                    <a:lnTo>
                      <a:pt x="1129" y="291"/>
                    </a:lnTo>
                    <a:lnTo>
                      <a:pt x="1122" y="291"/>
                    </a:lnTo>
                    <a:lnTo>
                      <a:pt x="1116" y="291"/>
                    </a:lnTo>
                    <a:lnTo>
                      <a:pt x="1110" y="291"/>
                    </a:lnTo>
                    <a:lnTo>
                      <a:pt x="1103" y="291"/>
                    </a:lnTo>
                    <a:lnTo>
                      <a:pt x="1099" y="291"/>
                    </a:lnTo>
                    <a:lnTo>
                      <a:pt x="1099" y="307"/>
                    </a:lnTo>
                    <a:close/>
                    <a:moveTo>
                      <a:pt x="1198" y="307"/>
                    </a:moveTo>
                    <a:lnTo>
                      <a:pt x="1200" y="307"/>
                    </a:lnTo>
                    <a:lnTo>
                      <a:pt x="1206" y="307"/>
                    </a:lnTo>
                    <a:lnTo>
                      <a:pt x="1213" y="307"/>
                    </a:lnTo>
                    <a:lnTo>
                      <a:pt x="1219" y="307"/>
                    </a:lnTo>
                    <a:lnTo>
                      <a:pt x="1225" y="307"/>
                    </a:lnTo>
                    <a:lnTo>
                      <a:pt x="1232" y="307"/>
                    </a:lnTo>
                    <a:lnTo>
                      <a:pt x="1239" y="307"/>
                    </a:lnTo>
                    <a:lnTo>
                      <a:pt x="1245" y="306"/>
                    </a:lnTo>
                    <a:lnTo>
                      <a:pt x="1249" y="306"/>
                    </a:lnTo>
                    <a:lnTo>
                      <a:pt x="1248" y="289"/>
                    </a:lnTo>
                    <a:lnTo>
                      <a:pt x="1244" y="290"/>
                    </a:lnTo>
                    <a:lnTo>
                      <a:pt x="1238" y="290"/>
                    </a:lnTo>
                    <a:lnTo>
                      <a:pt x="1232" y="290"/>
                    </a:lnTo>
                    <a:lnTo>
                      <a:pt x="1225" y="290"/>
                    </a:lnTo>
                    <a:lnTo>
                      <a:pt x="1219" y="291"/>
                    </a:lnTo>
                    <a:lnTo>
                      <a:pt x="1213" y="291"/>
                    </a:lnTo>
                    <a:lnTo>
                      <a:pt x="1206" y="291"/>
                    </a:lnTo>
                    <a:lnTo>
                      <a:pt x="1200" y="291"/>
                    </a:lnTo>
                    <a:lnTo>
                      <a:pt x="1198" y="291"/>
                    </a:lnTo>
                    <a:lnTo>
                      <a:pt x="1198" y="307"/>
                    </a:lnTo>
                    <a:close/>
                    <a:moveTo>
                      <a:pt x="1301" y="295"/>
                    </a:moveTo>
                    <a:lnTo>
                      <a:pt x="1307" y="292"/>
                    </a:lnTo>
                    <a:lnTo>
                      <a:pt x="1308" y="291"/>
                    </a:lnTo>
                    <a:lnTo>
                      <a:pt x="1314" y="287"/>
                    </a:lnTo>
                    <a:lnTo>
                      <a:pt x="1315" y="286"/>
                    </a:lnTo>
                    <a:lnTo>
                      <a:pt x="1321" y="280"/>
                    </a:lnTo>
                    <a:lnTo>
                      <a:pt x="1322" y="279"/>
                    </a:lnTo>
                    <a:lnTo>
                      <a:pt x="1328" y="270"/>
                    </a:lnTo>
                    <a:lnTo>
                      <a:pt x="1329" y="269"/>
                    </a:lnTo>
                    <a:lnTo>
                      <a:pt x="1335" y="259"/>
                    </a:lnTo>
                    <a:lnTo>
                      <a:pt x="1337" y="255"/>
                    </a:lnTo>
                    <a:lnTo>
                      <a:pt x="1323" y="247"/>
                    </a:lnTo>
                    <a:lnTo>
                      <a:pt x="1321" y="251"/>
                    </a:lnTo>
                    <a:lnTo>
                      <a:pt x="1315" y="261"/>
                    </a:lnTo>
                    <a:lnTo>
                      <a:pt x="1322" y="265"/>
                    </a:lnTo>
                    <a:lnTo>
                      <a:pt x="1315" y="260"/>
                    </a:lnTo>
                    <a:lnTo>
                      <a:pt x="1309" y="268"/>
                    </a:lnTo>
                    <a:lnTo>
                      <a:pt x="1316" y="273"/>
                    </a:lnTo>
                    <a:lnTo>
                      <a:pt x="1310" y="268"/>
                    </a:lnTo>
                    <a:lnTo>
                      <a:pt x="1303" y="274"/>
                    </a:lnTo>
                    <a:lnTo>
                      <a:pt x="1309" y="280"/>
                    </a:lnTo>
                    <a:lnTo>
                      <a:pt x="1304" y="273"/>
                    </a:lnTo>
                    <a:lnTo>
                      <a:pt x="1298" y="278"/>
                    </a:lnTo>
                    <a:lnTo>
                      <a:pt x="1303" y="285"/>
                    </a:lnTo>
                    <a:lnTo>
                      <a:pt x="1299" y="277"/>
                    </a:lnTo>
                    <a:lnTo>
                      <a:pt x="1293" y="280"/>
                    </a:lnTo>
                    <a:lnTo>
                      <a:pt x="1301" y="295"/>
                    </a:lnTo>
                    <a:close/>
                    <a:moveTo>
                      <a:pt x="1360" y="211"/>
                    </a:moveTo>
                    <a:lnTo>
                      <a:pt x="1362" y="208"/>
                    </a:lnTo>
                    <a:lnTo>
                      <a:pt x="1368" y="194"/>
                    </a:lnTo>
                    <a:lnTo>
                      <a:pt x="1374" y="179"/>
                    </a:lnTo>
                    <a:lnTo>
                      <a:pt x="1381" y="165"/>
                    </a:lnTo>
                    <a:lnTo>
                      <a:pt x="1365" y="158"/>
                    </a:lnTo>
                    <a:lnTo>
                      <a:pt x="1359" y="172"/>
                    </a:lnTo>
                    <a:lnTo>
                      <a:pt x="1353" y="187"/>
                    </a:lnTo>
                    <a:lnTo>
                      <a:pt x="1346" y="201"/>
                    </a:lnTo>
                    <a:lnTo>
                      <a:pt x="1345" y="204"/>
                    </a:lnTo>
                    <a:lnTo>
                      <a:pt x="1360" y="211"/>
                    </a:lnTo>
                    <a:close/>
                    <a:moveTo>
                      <a:pt x="1401" y="119"/>
                    </a:moveTo>
                    <a:lnTo>
                      <a:pt x="1407" y="108"/>
                    </a:lnTo>
                    <a:lnTo>
                      <a:pt x="1413" y="95"/>
                    </a:lnTo>
                    <a:lnTo>
                      <a:pt x="1419" y="82"/>
                    </a:lnTo>
                    <a:lnTo>
                      <a:pt x="1423" y="75"/>
                    </a:lnTo>
                    <a:lnTo>
                      <a:pt x="1409" y="68"/>
                    </a:lnTo>
                    <a:lnTo>
                      <a:pt x="1404" y="75"/>
                    </a:lnTo>
                    <a:lnTo>
                      <a:pt x="1398" y="87"/>
                    </a:lnTo>
                    <a:lnTo>
                      <a:pt x="1392" y="101"/>
                    </a:lnTo>
                    <a:lnTo>
                      <a:pt x="1386" y="112"/>
                    </a:lnTo>
                    <a:lnTo>
                      <a:pt x="1401" y="119"/>
                    </a:lnTo>
                    <a:close/>
                    <a:moveTo>
                      <a:pt x="1450" y="36"/>
                    </a:moveTo>
                    <a:lnTo>
                      <a:pt x="1457" y="29"/>
                    </a:lnTo>
                    <a:lnTo>
                      <a:pt x="1451" y="23"/>
                    </a:lnTo>
                    <a:lnTo>
                      <a:pt x="1456" y="30"/>
                    </a:lnTo>
                    <a:lnTo>
                      <a:pt x="1462" y="24"/>
                    </a:lnTo>
                    <a:lnTo>
                      <a:pt x="1457" y="18"/>
                    </a:lnTo>
                    <a:lnTo>
                      <a:pt x="1462" y="25"/>
                    </a:lnTo>
                    <a:lnTo>
                      <a:pt x="1468" y="20"/>
                    </a:lnTo>
                    <a:lnTo>
                      <a:pt x="1463" y="13"/>
                    </a:lnTo>
                    <a:lnTo>
                      <a:pt x="1467" y="21"/>
                    </a:lnTo>
                    <a:lnTo>
                      <a:pt x="1474" y="18"/>
                    </a:lnTo>
                    <a:lnTo>
                      <a:pt x="1470" y="11"/>
                    </a:lnTo>
                    <a:lnTo>
                      <a:pt x="1472" y="18"/>
                    </a:lnTo>
                    <a:lnTo>
                      <a:pt x="1479" y="16"/>
                    </a:lnTo>
                    <a:lnTo>
                      <a:pt x="1476" y="9"/>
                    </a:lnTo>
                    <a:lnTo>
                      <a:pt x="1477" y="17"/>
                    </a:lnTo>
                    <a:lnTo>
                      <a:pt x="1484" y="16"/>
                    </a:lnTo>
                    <a:lnTo>
                      <a:pt x="1483" y="8"/>
                    </a:lnTo>
                    <a:lnTo>
                      <a:pt x="1483" y="16"/>
                    </a:lnTo>
                    <a:lnTo>
                      <a:pt x="1486" y="16"/>
                    </a:lnTo>
                    <a:lnTo>
                      <a:pt x="1487" y="0"/>
                    </a:lnTo>
                    <a:lnTo>
                      <a:pt x="1483" y="0"/>
                    </a:lnTo>
                    <a:lnTo>
                      <a:pt x="1482" y="0"/>
                    </a:lnTo>
                    <a:lnTo>
                      <a:pt x="1475" y="0"/>
                    </a:lnTo>
                    <a:lnTo>
                      <a:pt x="1474" y="0"/>
                    </a:lnTo>
                    <a:lnTo>
                      <a:pt x="1468" y="2"/>
                    </a:lnTo>
                    <a:lnTo>
                      <a:pt x="1467" y="3"/>
                    </a:lnTo>
                    <a:lnTo>
                      <a:pt x="1460" y="6"/>
                    </a:lnTo>
                    <a:lnTo>
                      <a:pt x="1459" y="7"/>
                    </a:lnTo>
                    <a:lnTo>
                      <a:pt x="1452" y="11"/>
                    </a:lnTo>
                    <a:lnTo>
                      <a:pt x="1452" y="11"/>
                    </a:lnTo>
                    <a:lnTo>
                      <a:pt x="1445" y="17"/>
                    </a:lnTo>
                    <a:lnTo>
                      <a:pt x="1445" y="18"/>
                    </a:lnTo>
                    <a:lnTo>
                      <a:pt x="1438" y="24"/>
                    </a:lnTo>
                    <a:lnTo>
                      <a:pt x="1450" y="36"/>
                    </a:lnTo>
                    <a:close/>
                    <a:moveTo>
                      <a:pt x="1522" y="39"/>
                    </a:moveTo>
                    <a:lnTo>
                      <a:pt x="1528" y="46"/>
                    </a:lnTo>
                    <a:lnTo>
                      <a:pt x="1534" y="54"/>
                    </a:lnTo>
                    <a:lnTo>
                      <a:pt x="1541" y="62"/>
                    </a:lnTo>
                    <a:lnTo>
                      <a:pt x="1546" y="72"/>
                    </a:lnTo>
                    <a:lnTo>
                      <a:pt x="1551" y="78"/>
                    </a:lnTo>
                    <a:lnTo>
                      <a:pt x="1565" y="69"/>
                    </a:lnTo>
                    <a:lnTo>
                      <a:pt x="1561" y="62"/>
                    </a:lnTo>
                    <a:lnTo>
                      <a:pt x="1554" y="53"/>
                    </a:lnTo>
                    <a:lnTo>
                      <a:pt x="1547" y="44"/>
                    </a:lnTo>
                    <a:lnTo>
                      <a:pt x="1541" y="36"/>
                    </a:lnTo>
                    <a:lnTo>
                      <a:pt x="1534" y="29"/>
                    </a:lnTo>
                    <a:lnTo>
                      <a:pt x="1522" y="39"/>
                    </a:lnTo>
                    <a:close/>
                    <a:moveTo>
                      <a:pt x="1577" y="121"/>
                    </a:moveTo>
                    <a:lnTo>
                      <a:pt x="1578" y="123"/>
                    </a:lnTo>
                    <a:lnTo>
                      <a:pt x="1585" y="135"/>
                    </a:lnTo>
                    <a:lnTo>
                      <a:pt x="1591" y="146"/>
                    </a:lnTo>
                    <a:lnTo>
                      <a:pt x="1598" y="157"/>
                    </a:lnTo>
                    <a:lnTo>
                      <a:pt x="1602" y="164"/>
                    </a:lnTo>
                    <a:lnTo>
                      <a:pt x="1616" y="155"/>
                    </a:lnTo>
                    <a:lnTo>
                      <a:pt x="1612" y="148"/>
                    </a:lnTo>
                    <a:lnTo>
                      <a:pt x="1606" y="137"/>
                    </a:lnTo>
                    <a:lnTo>
                      <a:pt x="1599" y="126"/>
                    </a:lnTo>
                    <a:lnTo>
                      <a:pt x="1593" y="115"/>
                    </a:lnTo>
                    <a:lnTo>
                      <a:pt x="1591" y="112"/>
                    </a:lnTo>
                    <a:lnTo>
                      <a:pt x="1577" y="121"/>
                    </a:lnTo>
                    <a:close/>
                    <a:moveTo>
                      <a:pt x="1628" y="207"/>
                    </a:moveTo>
                    <a:lnTo>
                      <a:pt x="1630" y="210"/>
                    </a:lnTo>
                    <a:lnTo>
                      <a:pt x="1637" y="220"/>
                    </a:lnTo>
                    <a:lnTo>
                      <a:pt x="1643" y="229"/>
                    </a:lnTo>
                    <a:lnTo>
                      <a:pt x="1650" y="238"/>
                    </a:lnTo>
                    <a:lnTo>
                      <a:pt x="1656" y="247"/>
                    </a:lnTo>
                    <a:lnTo>
                      <a:pt x="1657" y="248"/>
                    </a:lnTo>
                    <a:lnTo>
                      <a:pt x="1671" y="238"/>
                    </a:lnTo>
                    <a:lnTo>
                      <a:pt x="1669" y="236"/>
                    </a:lnTo>
                    <a:lnTo>
                      <a:pt x="1663" y="228"/>
                    </a:lnTo>
                    <a:lnTo>
                      <a:pt x="1657" y="220"/>
                    </a:lnTo>
                    <a:lnTo>
                      <a:pt x="1650" y="211"/>
                    </a:lnTo>
                    <a:lnTo>
                      <a:pt x="1644" y="201"/>
                    </a:lnTo>
                    <a:lnTo>
                      <a:pt x="1642" y="198"/>
                    </a:lnTo>
                    <a:lnTo>
                      <a:pt x="1628" y="207"/>
                    </a:lnTo>
                    <a:close/>
                    <a:moveTo>
                      <a:pt x="1694" y="285"/>
                    </a:moveTo>
                    <a:lnTo>
                      <a:pt x="1696" y="287"/>
                    </a:lnTo>
                    <a:lnTo>
                      <a:pt x="1703" y="292"/>
                    </a:lnTo>
                    <a:lnTo>
                      <a:pt x="1704" y="293"/>
                    </a:lnTo>
                    <a:lnTo>
                      <a:pt x="1710" y="296"/>
                    </a:lnTo>
                    <a:lnTo>
                      <a:pt x="1711" y="297"/>
                    </a:lnTo>
                    <a:lnTo>
                      <a:pt x="1718" y="299"/>
                    </a:lnTo>
                    <a:lnTo>
                      <a:pt x="1719" y="300"/>
                    </a:lnTo>
                    <a:lnTo>
                      <a:pt x="1725" y="301"/>
                    </a:lnTo>
                    <a:lnTo>
                      <a:pt x="1726" y="301"/>
                    </a:lnTo>
                    <a:lnTo>
                      <a:pt x="1732" y="303"/>
                    </a:lnTo>
                    <a:lnTo>
                      <a:pt x="1739" y="304"/>
                    </a:lnTo>
                    <a:lnTo>
                      <a:pt x="1744" y="305"/>
                    </a:lnTo>
                    <a:lnTo>
                      <a:pt x="1745" y="288"/>
                    </a:lnTo>
                    <a:lnTo>
                      <a:pt x="1741" y="288"/>
                    </a:lnTo>
                    <a:lnTo>
                      <a:pt x="1735" y="287"/>
                    </a:lnTo>
                    <a:lnTo>
                      <a:pt x="1729" y="285"/>
                    </a:lnTo>
                    <a:lnTo>
                      <a:pt x="1727" y="293"/>
                    </a:lnTo>
                    <a:lnTo>
                      <a:pt x="1729" y="285"/>
                    </a:lnTo>
                    <a:lnTo>
                      <a:pt x="1723" y="284"/>
                    </a:lnTo>
                    <a:lnTo>
                      <a:pt x="1721" y="292"/>
                    </a:lnTo>
                    <a:lnTo>
                      <a:pt x="1724" y="284"/>
                    </a:lnTo>
                    <a:lnTo>
                      <a:pt x="1717" y="281"/>
                    </a:lnTo>
                    <a:lnTo>
                      <a:pt x="1714" y="289"/>
                    </a:lnTo>
                    <a:lnTo>
                      <a:pt x="1718" y="282"/>
                    </a:lnTo>
                    <a:lnTo>
                      <a:pt x="1712" y="278"/>
                    </a:lnTo>
                    <a:lnTo>
                      <a:pt x="1708" y="285"/>
                    </a:lnTo>
                    <a:lnTo>
                      <a:pt x="1713" y="279"/>
                    </a:lnTo>
                    <a:lnTo>
                      <a:pt x="1706" y="274"/>
                    </a:lnTo>
                    <a:lnTo>
                      <a:pt x="1704" y="272"/>
                    </a:lnTo>
                    <a:lnTo>
                      <a:pt x="1694" y="285"/>
                    </a:lnTo>
                    <a:close/>
                    <a:moveTo>
                      <a:pt x="1794" y="307"/>
                    </a:moveTo>
                    <a:lnTo>
                      <a:pt x="1798" y="307"/>
                    </a:lnTo>
                    <a:lnTo>
                      <a:pt x="1804" y="307"/>
                    </a:lnTo>
                    <a:lnTo>
                      <a:pt x="1811" y="307"/>
                    </a:lnTo>
                    <a:lnTo>
                      <a:pt x="1817" y="307"/>
                    </a:lnTo>
                    <a:lnTo>
                      <a:pt x="1824" y="307"/>
                    </a:lnTo>
                    <a:lnTo>
                      <a:pt x="1830" y="307"/>
                    </a:lnTo>
                    <a:lnTo>
                      <a:pt x="1836" y="307"/>
                    </a:lnTo>
                    <a:lnTo>
                      <a:pt x="1842" y="307"/>
                    </a:lnTo>
                    <a:lnTo>
                      <a:pt x="1842" y="291"/>
                    </a:lnTo>
                    <a:lnTo>
                      <a:pt x="1837" y="291"/>
                    </a:lnTo>
                    <a:lnTo>
                      <a:pt x="1830" y="291"/>
                    </a:lnTo>
                    <a:lnTo>
                      <a:pt x="1824" y="291"/>
                    </a:lnTo>
                    <a:lnTo>
                      <a:pt x="1817" y="291"/>
                    </a:lnTo>
                    <a:lnTo>
                      <a:pt x="1811" y="291"/>
                    </a:lnTo>
                    <a:lnTo>
                      <a:pt x="1804" y="290"/>
                    </a:lnTo>
                    <a:lnTo>
                      <a:pt x="1798" y="290"/>
                    </a:lnTo>
                    <a:lnTo>
                      <a:pt x="1794" y="290"/>
                    </a:lnTo>
                    <a:lnTo>
                      <a:pt x="1794" y="307"/>
                    </a:lnTo>
                    <a:close/>
                    <a:moveTo>
                      <a:pt x="0" y="307"/>
                    </a:moveTo>
                    <a:lnTo>
                      <a:pt x="3" y="307"/>
                    </a:lnTo>
                    <a:lnTo>
                      <a:pt x="9" y="307"/>
                    </a:lnTo>
                    <a:lnTo>
                      <a:pt x="16" y="307"/>
                    </a:lnTo>
                    <a:lnTo>
                      <a:pt x="22" y="307"/>
                    </a:lnTo>
                    <a:lnTo>
                      <a:pt x="29" y="307"/>
                    </a:lnTo>
                    <a:lnTo>
                      <a:pt x="35" y="307"/>
                    </a:lnTo>
                    <a:lnTo>
                      <a:pt x="42" y="307"/>
                    </a:lnTo>
                    <a:lnTo>
                      <a:pt x="48" y="307"/>
                    </a:lnTo>
                    <a:lnTo>
                      <a:pt x="50" y="307"/>
                    </a:lnTo>
                    <a:lnTo>
                      <a:pt x="50" y="291"/>
                    </a:lnTo>
                    <a:lnTo>
                      <a:pt x="48" y="291"/>
                    </a:lnTo>
                    <a:lnTo>
                      <a:pt x="42" y="291"/>
                    </a:lnTo>
                    <a:lnTo>
                      <a:pt x="35" y="291"/>
                    </a:lnTo>
                    <a:lnTo>
                      <a:pt x="29" y="291"/>
                    </a:lnTo>
                    <a:lnTo>
                      <a:pt x="22" y="291"/>
                    </a:lnTo>
                    <a:lnTo>
                      <a:pt x="16" y="291"/>
                    </a:lnTo>
                    <a:lnTo>
                      <a:pt x="9" y="291"/>
                    </a:lnTo>
                    <a:lnTo>
                      <a:pt x="3" y="291"/>
                    </a:lnTo>
                    <a:lnTo>
                      <a:pt x="0" y="291"/>
                    </a:lnTo>
                    <a:lnTo>
                      <a:pt x="0" y="307"/>
                    </a:lnTo>
                    <a:close/>
                  </a:path>
                </a:pathLst>
              </a:custGeom>
              <a:solidFill>
                <a:srgbClr val="00FF00"/>
              </a:solidFill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94" name="Rectangle 556"/>
              <p:cNvSpPr>
                <a:spLocks noChangeArrowheads="1"/>
              </p:cNvSpPr>
              <p:nvPr/>
            </p:nvSpPr>
            <p:spPr bwMode="auto">
              <a:xfrm>
                <a:off x="7642537" y="2709337"/>
                <a:ext cx="245244" cy="1307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ULL </a:t>
                </a:r>
                <a:endPara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5" name="Rectangle 556"/>
              <p:cNvSpPr>
                <a:spLocks noChangeArrowheads="1"/>
              </p:cNvSpPr>
              <p:nvPr/>
            </p:nvSpPr>
            <p:spPr bwMode="auto">
              <a:xfrm>
                <a:off x="7316846" y="2815024"/>
                <a:ext cx="232844" cy="1307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000" b="1" dirty="0">
                    <a:solidFill>
                      <a:srgbClr val="000000"/>
                    </a:solidFill>
                  </a:rPr>
                  <a:t>L</a:t>
                </a:r>
                <a:r>
                  <a:rPr kumimoji="0" lang="en-US" altLang="en-US" sz="1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LL </a:t>
                </a:r>
                <a:endPara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96" name="Rectangle 556"/>
              <p:cNvSpPr>
                <a:spLocks noChangeArrowheads="1"/>
              </p:cNvSpPr>
              <p:nvPr/>
            </p:nvSpPr>
            <p:spPr bwMode="auto">
              <a:xfrm>
                <a:off x="6810943" y="2835259"/>
                <a:ext cx="225954" cy="1307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000" b="1" dirty="0" smtClean="0">
                    <a:solidFill>
                      <a:srgbClr val="000000"/>
                    </a:solidFill>
                  </a:rPr>
                  <a:t>RES</a:t>
                </a:r>
                <a:endPara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97" name="Rectangle 556"/>
              <p:cNvSpPr>
                <a:spLocks noChangeArrowheads="1"/>
              </p:cNvSpPr>
              <p:nvPr/>
            </p:nvSpPr>
            <p:spPr bwMode="auto">
              <a:xfrm>
                <a:off x="8166516" y="2729889"/>
                <a:ext cx="170843" cy="1307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INJ</a:t>
                </a:r>
                <a:endPara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8" name="Rectangle 556"/>
              <p:cNvSpPr>
                <a:spLocks noChangeArrowheads="1"/>
              </p:cNvSpPr>
              <p:nvPr/>
            </p:nvSpPr>
            <p:spPr bwMode="auto">
              <a:xfrm>
                <a:off x="8215779" y="3707338"/>
                <a:ext cx="384399" cy="1307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DEPOP</a:t>
                </a:r>
                <a:endPara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970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375" y="1173275"/>
                <a:ext cx="5400037" cy="690501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600" dirty="0" smtClean="0"/>
                  <a:t>Consider the QCL waveguide as a micro-strip line with current flowing along the line,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dirty="0" err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 smtClean="0"/>
                  <a:t>, and across it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dirty="0" err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 smtClean="0"/>
                  <a:t>.</a:t>
                </a:r>
              </a:p>
              <a:p>
                <a:pPr algn="just"/>
                <a:endParaRPr lang="en-GB" sz="16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375" y="1173275"/>
                <a:ext cx="5400037" cy="690501"/>
              </a:xfrm>
              <a:blipFill rotWithShape="0">
                <a:blip r:embed="rId3"/>
                <a:stretch>
                  <a:fillRect l="-452" t="-6140" r="-6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1324"/>
            <a:ext cx="10515600" cy="1325563"/>
          </a:xfrm>
        </p:spPr>
        <p:txBody>
          <a:bodyPr/>
          <a:lstStyle/>
          <a:p>
            <a:r>
              <a:rPr lang="en-US" dirty="0" smtClean="0"/>
              <a:t>Transmission line model (1)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1"/>
              <p:cNvSpPr txBox="1">
                <a:spLocks/>
              </p:cNvSpPr>
              <p:nvPr/>
            </p:nvSpPr>
            <p:spPr>
              <a:xfrm>
                <a:off x="106070" y="5006354"/>
                <a:ext cx="5871852" cy="8953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1600" dirty="0" smtClean="0"/>
                  <a:t>Modelling the waveguide (Fig. 2) as a simple transmission line with resistance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1600" dirty="0" smtClean="0"/>
                  <a:t>, inductance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 smtClean="0"/>
                  <a:t>and capacitance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1600" dirty="0" smtClean="0"/>
                  <a:t> , where also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 smtClean="0"/>
                  <a:t>is the QCL current per unit length (i.e.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6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600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GB" sz="1600" dirty="0" smtClean="0"/>
                  <a:t>). Then one can write down the transmission line equations:</a:t>
                </a:r>
              </a:p>
              <a:p>
                <a:pPr marL="0" indent="0" algn="just">
                  <a:buNone/>
                </a:pPr>
                <a:endParaRPr lang="en-US" sz="1600" dirty="0"/>
              </a:p>
              <a:p>
                <a:pPr marL="0" indent="0" algn="just">
                  <a:buNone/>
                </a:pPr>
                <a:endParaRPr lang="en-GB" sz="1600" dirty="0"/>
              </a:p>
            </p:txBody>
          </p:sp>
        </mc:Choice>
        <mc:Fallback xmlns="">
          <p:sp>
            <p:nvSpPr>
              <p:cNvPr id="60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0" y="5006354"/>
                <a:ext cx="5871852" cy="895312"/>
              </a:xfrm>
              <a:prstGeom prst="rect">
                <a:avLst/>
              </a:prstGeom>
              <a:blipFill rotWithShape="0">
                <a:blip r:embed="rId4"/>
                <a:stretch>
                  <a:fillRect l="-415" t="-6803" r="-519" b="-68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/>
          <p:cNvGrpSpPr/>
          <p:nvPr/>
        </p:nvGrpSpPr>
        <p:grpSpPr>
          <a:xfrm>
            <a:off x="6775710" y="4507805"/>
            <a:ext cx="5364678" cy="1636447"/>
            <a:chOff x="7971543" y="2808755"/>
            <a:chExt cx="2968136" cy="897579"/>
          </a:xfrm>
        </p:grpSpPr>
        <p:graphicFrame>
          <p:nvGraphicFramePr>
            <p:cNvPr id="61" name="Object 60"/>
            <p:cNvGraphicFramePr>
              <a:graphicFrameLocks noChangeAspect="1"/>
            </p:cNvGraphicFramePr>
            <p:nvPr>
              <p:extLst/>
            </p:nvPr>
          </p:nvGraphicFramePr>
          <p:xfrm>
            <a:off x="7971543" y="2809397"/>
            <a:ext cx="2133600" cy="896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" name="Equation" r:id="rId5" imgW="1993680" imgH="838080" progId="Equation.DSMT4">
                    <p:embed/>
                  </p:oleObj>
                </mc:Choice>
                <mc:Fallback>
                  <p:oleObj name="Equation" r:id="rId5" imgW="1993680" imgH="8380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971543" y="2809397"/>
                          <a:ext cx="2133600" cy="8969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TextBox 61"/>
            <p:cNvSpPr txBox="1"/>
            <p:nvPr/>
          </p:nvSpPr>
          <p:spPr>
            <a:xfrm>
              <a:off x="10489309" y="2808755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(1)</a:t>
              </a:r>
              <a:endParaRPr lang="en-GB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496929" y="3275171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(2)</a:t>
              </a:r>
              <a:endParaRPr lang="en-GB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051435" y="824925"/>
            <a:ext cx="4307890" cy="2434498"/>
            <a:chOff x="6079672" y="2335104"/>
            <a:chExt cx="5883415" cy="3334517"/>
          </a:xfrm>
        </p:grpSpPr>
        <p:grpSp>
          <p:nvGrpSpPr>
            <p:cNvPr id="37" name="Group 36"/>
            <p:cNvGrpSpPr/>
            <p:nvPr/>
          </p:nvGrpSpPr>
          <p:grpSpPr>
            <a:xfrm>
              <a:off x="6079672" y="2335104"/>
              <a:ext cx="5738312" cy="2970219"/>
              <a:chOff x="6784707" y="636077"/>
              <a:chExt cx="5738312" cy="2970219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89020" y="1025022"/>
                <a:ext cx="5333999" cy="2581274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ight Arrow 29"/>
                  <p:cNvSpPr/>
                  <p:nvPr/>
                </p:nvSpPr>
                <p:spPr>
                  <a:xfrm>
                    <a:off x="8268382" y="1647144"/>
                    <a:ext cx="1286466" cy="1059527"/>
                  </a:xfrm>
                  <a:prstGeom prst="rightArrow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Right Arrow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8382" y="1647144"/>
                    <a:ext cx="1286466" cy="1059527"/>
                  </a:xfrm>
                  <a:prstGeom prst="rightArrow">
                    <a:avLst/>
                  </a:prstGeom>
                  <a:blipFill rotWithShape="0">
                    <a:blip r:embed="rId8"/>
                    <a:stretch>
                      <a:fillRect l="-5732"/>
                    </a:stretch>
                  </a:blipFill>
                  <a:ln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9204833" y="1607925"/>
                    <a:ext cx="1201421" cy="5058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4833" y="1607925"/>
                    <a:ext cx="1201421" cy="50587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1273662" y="1744464"/>
                    <a:ext cx="9296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73662" y="1744464"/>
                    <a:ext cx="929640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27273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8153400" y="636077"/>
                    <a:ext cx="9296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53400" y="636077"/>
                    <a:ext cx="92964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2954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6784707" y="2020041"/>
                    <a:ext cx="929640" cy="5058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4707" y="2020041"/>
                    <a:ext cx="929640" cy="50587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r="-22321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6784707" y="696575"/>
                    <a:ext cx="9296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4707" y="696575"/>
                    <a:ext cx="929640" cy="36933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r="-15179" b="-53333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11033447" y="5300289"/>
                  <a:ext cx="9296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3447" y="5300289"/>
                  <a:ext cx="92964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242599" y="1706880"/>
            <a:ext cx="4705682" cy="2917316"/>
            <a:chOff x="242599" y="1706880"/>
            <a:chExt cx="4705682" cy="2917316"/>
          </a:xfrm>
        </p:grpSpPr>
        <p:grpSp>
          <p:nvGrpSpPr>
            <p:cNvPr id="7" name="Group 6"/>
            <p:cNvGrpSpPr/>
            <p:nvPr/>
          </p:nvGrpSpPr>
          <p:grpSpPr>
            <a:xfrm>
              <a:off x="242599" y="1706880"/>
              <a:ext cx="4646779" cy="2796502"/>
              <a:chOff x="163896" y="2791110"/>
              <a:chExt cx="4646779" cy="279650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91534" y="3271319"/>
                <a:ext cx="3129565" cy="76567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2">
                    <a:lumMod val="75000"/>
                  </a:schemeClr>
                </a:solidFill>
              </a:ln>
              <a:scene3d>
                <a:camera prst="isometricOffAxis1Top"/>
                <a:lightRig rig="threePt" dir="t"/>
              </a:scene3d>
              <a:sp3d prstMaterial="metal">
                <a:bevelT w="0" h="641350"/>
                <a:bevelB w="234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 rot="152060">
                <a:off x="313253" y="4679572"/>
                <a:ext cx="1314876" cy="908040"/>
                <a:chOff x="254614" y="3373464"/>
                <a:chExt cx="1703361" cy="1267506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581536" y="3504580"/>
                  <a:ext cx="1204210" cy="1136390"/>
                  <a:chOff x="2104195" y="3873284"/>
                  <a:chExt cx="1204210" cy="1136390"/>
                </a:xfrm>
              </p:grpSpPr>
              <p:sp>
                <p:nvSpPr>
                  <p:cNvPr id="17" name="Striped Right Arrow 16"/>
                  <p:cNvSpPr/>
                  <p:nvPr/>
                </p:nvSpPr>
                <p:spPr>
                  <a:xfrm rot="20925552">
                    <a:off x="2437976" y="4447966"/>
                    <a:ext cx="870429" cy="373769"/>
                  </a:xfrm>
                  <a:prstGeom prst="stripedRightArrow">
                    <a:avLst>
                      <a:gd name="adj1" fmla="val 19463"/>
                      <a:gd name="adj2" fmla="val 47851"/>
                    </a:avLst>
                  </a:prstGeom>
                  <a:solidFill>
                    <a:srgbClr val="FF0000"/>
                  </a:solidFill>
                  <a:scene3d>
                    <a:camera prst="orthographicFront">
                      <a:rot lat="20699999" lon="0" rev="0"/>
                    </a:camera>
                    <a:lightRig rig="threePt" dir="t">
                      <a:rot lat="0" lon="0" rev="4800000"/>
                    </a:lightRig>
                  </a:scene3d>
                  <a:sp3d>
                    <a:bevelT w="127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" name="Striped Right Arrow 19"/>
                  <p:cNvSpPr/>
                  <p:nvPr/>
                </p:nvSpPr>
                <p:spPr>
                  <a:xfrm rot="16047940">
                    <a:off x="1855865" y="4387575"/>
                    <a:ext cx="870429" cy="373769"/>
                  </a:xfrm>
                  <a:prstGeom prst="stripedRightArrow">
                    <a:avLst>
                      <a:gd name="adj1" fmla="val 19463"/>
                      <a:gd name="adj2" fmla="val 47851"/>
                    </a:avLst>
                  </a:prstGeom>
                  <a:solidFill>
                    <a:srgbClr val="2E75B6"/>
                  </a:solidFill>
                  <a:scene3d>
                    <a:camera prst="orthographicFront">
                      <a:rot lat="1500000" lon="17099979" rev="0"/>
                    </a:camera>
                    <a:lightRig rig="threePt" dir="t">
                      <a:rot lat="0" lon="0" rev="4800000"/>
                    </a:lightRig>
                  </a:scene3d>
                  <a:sp3d>
                    <a:bevelT w="127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1" name="Striped Right Arrow 20"/>
                  <p:cNvSpPr/>
                  <p:nvPr/>
                </p:nvSpPr>
                <p:spPr>
                  <a:xfrm rot="16047940">
                    <a:off x="1977721" y="4121614"/>
                    <a:ext cx="870429" cy="373769"/>
                  </a:xfrm>
                  <a:prstGeom prst="stripedRightArrow">
                    <a:avLst>
                      <a:gd name="adj1" fmla="val 19463"/>
                      <a:gd name="adj2" fmla="val 47851"/>
                    </a:avLst>
                  </a:prstGeom>
                  <a:solidFill>
                    <a:srgbClr val="00B050"/>
                  </a:solidFill>
                  <a:scene3d>
                    <a:camera prst="orthographicFront">
                      <a:rot lat="20699999" lon="0" rev="0"/>
                    </a:camera>
                    <a:lightRig rig="threePt" dir="t">
                      <a:rot lat="0" lon="0" rev="4800000"/>
                    </a:lightRig>
                  </a:scene3d>
                  <a:sp3d>
                    <a:bevelT w="127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23" name="TextBox 22"/>
                <p:cNvSpPr txBox="1"/>
                <p:nvPr/>
              </p:nvSpPr>
              <p:spPr>
                <a:xfrm>
                  <a:off x="1031508" y="3373464"/>
                  <a:ext cx="2943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00B050"/>
                      </a:solidFill>
                    </a:rPr>
                    <a:t>z</a:t>
                  </a:r>
                  <a:endParaRPr lang="en-GB" sz="24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663600" y="4130423"/>
                  <a:ext cx="2943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FF0000"/>
                      </a:solidFill>
                    </a:rPr>
                    <a:t>x</a:t>
                  </a:r>
                  <a:endParaRPr lang="en-GB" sz="2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254614" y="3804481"/>
                  <a:ext cx="2943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0070C0"/>
                      </a:solidFill>
                    </a:rPr>
                    <a:t>y</a:t>
                  </a:r>
                  <a:endParaRPr lang="en-GB" sz="2400" b="1" dirty="0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 rot="21180000">
                <a:off x="956320" y="4074791"/>
                <a:ext cx="7606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0000"/>
                    </a:solidFill>
                  </a:rPr>
                  <a:t>QCL AR</a:t>
                </a:r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2156316" y="3803976"/>
                <a:ext cx="0" cy="83330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50"/>
                  <p:cNvSpPr/>
                  <p:nvPr/>
                </p:nvSpPr>
                <p:spPr>
                  <a:xfrm rot="21156091">
                    <a:off x="2168496" y="3811115"/>
                    <a:ext cx="1552603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err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err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err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GB" dirty="0" smtClean="0">
                        <a:solidFill>
                          <a:srgbClr val="00B050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err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err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GB" dirty="0">
                      <a:solidFill>
                        <a:srgbClr val="00B050"/>
                      </a:solidFill>
                    </a:endParaRPr>
                  </a:p>
                  <a:p>
                    <a:endParaRPr lang="en-GB" dirty="0"/>
                  </a:p>
                </p:txBody>
              </p:sp>
            </mc:Choice>
            <mc:Fallback xmlns="">
              <p:sp>
                <p:nvSpPr>
                  <p:cNvPr id="51" name="Rectangl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156091">
                    <a:off x="2168496" y="3811115"/>
                    <a:ext cx="1552603" cy="646331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Straight Arrow Connector 52"/>
              <p:cNvCxnSpPr/>
              <p:nvPr/>
            </p:nvCxnSpPr>
            <p:spPr>
              <a:xfrm rot="21420000" flipV="1">
                <a:off x="2181196" y="3696352"/>
                <a:ext cx="905668" cy="8045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ight Arrow 58"/>
                  <p:cNvSpPr/>
                  <p:nvPr/>
                </p:nvSpPr>
                <p:spPr>
                  <a:xfrm rot="21207961">
                    <a:off x="3838801" y="3297374"/>
                    <a:ext cx="971874" cy="804759"/>
                  </a:xfrm>
                  <a:prstGeom prst="rightArrow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b="0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Right Arrow 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207961">
                    <a:off x="3838801" y="3297374"/>
                    <a:ext cx="971874" cy="804759"/>
                  </a:xfrm>
                  <a:prstGeom prst="rightArrow">
                    <a:avLst/>
                  </a:prstGeom>
                  <a:blipFill rotWithShape="0">
                    <a:blip r:embed="rId16"/>
                    <a:stretch>
                      <a:fillRect l="-6627"/>
                    </a:stretch>
                  </a:blipFill>
                  <a:ln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" name="Right Brace 2"/>
              <p:cNvSpPr/>
              <p:nvPr/>
            </p:nvSpPr>
            <p:spPr>
              <a:xfrm rot="15675492">
                <a:off x="1853734" y="2023138"/>
                <a:ext cx="255196" cy="2759078"/>
              </a:xfrm>
              <a:prstGeom prst="rightBrace">
                <a:avLst>
                  <a:gd name="adj1" fmla="val 8333"/>
                  <a:gd name="adj2" fmla="val 48987"/>
                </a:avLst>
              </a:prstGeom>
              <a:ln w="28575">
                <a:solidFill>
                  <a:srgbClr val="EA040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/>
                  <p:cNvSpPr/>
                  <p:nvPr/>
                </p:nvSpPr>
                <p:spPr>
                  <a:xfrm>
                    <a:off x="2809350" y="3245135"/>
                    <a:ext cx="82759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Rectangle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9350" y="3245135"/>
                    <a:ext cx="827598" cy="36933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1759863" y="2791110"/>
                    <a:ext cx="322524" cy="369332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oMath>
                      </m:oMathPara>
                    </a14:m>
                    <a:endParaRPr lang="en-GB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Text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9863" y="2791110"/>
                    <a:ext cx="322524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  <a:ln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ight Brace 43"/>
              <p:cNvSpPr/>
              <p:nvPr/>
            </p:nvSpPr>
            <p:spPr>
              <a:xfrm rot="10800000">
                <a:off x="669483" y="3967527"/>
                <a:ext cx="251846" cy="643886"/>
              </a:xfrm>
              <a:prstGeom prst="rightBrace">
                <a:avLst>
                  <a:gd name="adj1" fmla="val 8333"/>
                  <a:gd name="adj2" fmla="val 47508"/>
                </a:avLst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163896" y="4122880"/>
                    <a:ext cx="383438" cy="369332"/>
                  </a:xfrm>
                  <a:prstGeom prst="rect">
                    <a:avLst/>
                  </a:prstGeom>
                  <a:noFill/>
                  <a:ln>
                    <a:solidFill>
                      <a:srgbClr val="00B05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oMath>
                      </m:oMathPara>
                    </a14:m>
                    <a:endParaRPr lang="en-GB" b="1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896" y="4122880"/>
                    <a:ext cx="383438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  <a:ln>
                    <a:solidFill>
                      <a:srgbClr val="00B050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194607" y="4701343"/>
                    <a:ext cx="418704" cy="369332"/>
                  </a:xfrm>
                  <a:prstGeom prst="rect">
                    <a:avLst/>
                  </a:prstGeom>
                  <a:noFill/>
                  <a:ln>
                    <a:solidFill>
                      <a:srgbClr val="1E87D2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1E87D2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oMath>
                      </m:oMathPara>
                    </a14:m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607" y="4701343"/>
                    <a:ext cx="418704" cy="369332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  <a:ln>
                    <a:solidFill>
                      <a:srgbClr val="1E87D2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Right Brace 47"/>
              <p:cNvSpPr/>
              <p:nvPr/>
            </p:nvSpPr>
            <p:spPr>
              <a:xfrm rot="7398951">
                <a:off x="555455" y="4398133"/>
                <a:ext cx="251846" cy="411339"/>
              </a:xfrm>
              <a:prstGeom prst="rightBrace">
                <a:avLst>
                  <a:gd name="adj1" fmla="val 8333"/>
                  <a:gd name="adj2" fmla="val 48987"/>
                </a:avLst>
              </a:prstGeom>
              <a:ln w="28575">
                <a:solidFill>
                  <a:srgbClr val="0070C0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0" name="Content Placeholder 1"/>
            <p:cNvSpPr txBox="1">
              <a:spLocks/>
            </p:cNvSpPr>
            <p:nvPr/>
          </p:nvSpPr>
          <p:spPr>
            <a:xfrm>
              <a:off x="1865787" y="3933695"/>
              <a:ext cx="3082494" cy="69050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100" dirty="0" smtClean="0"/>
                <a:t>Fig. 1: Metal-metal waveguide QCL geometry </a:t>
              </a:r>
              <a:endParaRPr lang="en-GB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7779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8034" y="3784545"/>
            <a:ext cx="5400037" cy="690501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/>
              <a:t>Neglect the resistance for now and take the parallel plate capacitance and inductance as:</a:t>
            </a:r>
          </a:p>
          <a:p>
            <a:pPr algn="just"/>
            <a:endParaRPr lang="en-GB" sz="1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1324"/>
            <a:ext cx="10515600" cy="1325563"/>
          </a:xfrm>
        </p:spPr>
        <p:txBody>
          <a:bodyPr/>
          <a:lstStyle/>
          <a:p>
            <a:r>
              <a:rPr lang="en-US" dirty="0" smtClean="0"/>
              <a:t>Transmission line model (2)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1"/>
              <p:cNvSpPr txBox="1">
                <a:spLocks/>
              </p:cNvSpPr>
              <p:nvPr/>
            </p:nvSpPr>
            <p:spPr>
              <a:xfrm>
                <a:off x="6346372" y="4285160"/>
                <a:ext cx="5715000" cy="21390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sz="1800" dirty="0" smtClean="0"/>
                  <a:t>Where the quantities of interest are defined as follows: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𝐿𝑝</m:t>
                    </m:r>
                  </m:oMath>
                </a14:m>
                <a:r>
                  <a:rPr lang="en-US" sz="1800" dirty="0" smtClean="0"/>
                  <a:t> is the bias in [Volts/Length] across the AR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sz="1800" dirty="0" smtClean="0"/>
                  <a:t> is the current in [Amps/length] along a single strip line on the metallic plates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den>
                    </m:f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wl</m:t>
                        </m:r>
                      </m:den>
                    </m:f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𝐴𝑟𝑒𝑎</m:t>
                        </m:r>
                      </m:den>
                    </m:f>
                  </m:oMath>
                </a14:m>
                <a:r>
                  <a:rPr lang="en-GB" sz="1800" dirty="0" smtClean="0"/>
                  <a:t> is the current density across the QCL</a:t>
                </a:r>
                <a:endParaRPr lang="en-GB" sz="1800" dirty="0"/>
              </a:p>
            </p:txBody>
          </p:sp>
        </mc:Choice>
        <mc:Fallback xmlns="">
          <p:sp>
            <p:nvSpPr>
              <p:cNvPr id="60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372" y="4285160"/>
                <a:ext cx="5715000" cy="2139086"/>
              </a:xfrm>
              <a:prstGeom prst="rect">
                <a:avLst/>
              </a:prstGeom>
              <a:blipFill rotWithShape="0">
                <a:blip r:embed="rId3"/>
                <a:stretch>
                  <a:fillRect l="-853" t="-2849" r="-6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/>
          <p:cNvGrpSpPr/>
          <p:nvPr/>
        </p:nvGrpSpPr>
        <p:grpSpPr>
          <a:xfrm>
            <a:off x="7153049" y="414565"/>
            <a:ext cx="3935031" cy="1512889"/>
            <a:chOff x="7998750" y="2770503"/>
            <a:chExt cx="2862193" cy="977716"/>
          </a:xfrm>
        </p:grpSpPr>
        <p:graphicFrame>
          <p:nvGraphicFramePr>
            <p:cNvPr id="61" name="Object 60"/>
            <p:cNvGraphicFramePr>
              <a:graphicFrameLocks noChangeAspect="1"/>
            </p:cNvGraphicFramePr>
            <p:nvPr>
              <p:extLst/>
            </p:nvPr>
          </p:nvGraphicFramePr>
          <p:xfrm>
            <a:off x="7998750" y="2770503"/>
            <a:ext cx="2080747" cy="9777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" name="Equation" r:id="rId4" imgW="1942920" imgH="914400" progId="Equation.DSMT4">
                    <p:embed/>
                  </p:oleObj>
                </mc:Choice>
                <mc:Fallback>
                  <p:oleObj name="Equation" r:id="rId4" imgW="1942920" imgH="914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998750" y="2770503"/>
                          <a:ext cx="2080747" cy="9777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TextBox 61"/>
            <p:cNvSpPr txBox="1"/>
            <p:nvPr/>
          </p:nvSpPr>
          <p:spPr>
            <a:xfrm>
              <a:off x="10489309" y="2808755"/>
              <a:ext cx="364014" cy="2386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(3’)</a:t>
              </a:r>
              <a:endParaRPr lang="en-GB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496929" y="3275171"/>
              <a:ext cx="364014" cy="2386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(4’)</a:t>
              </a:r>
              <a:endParaRPr lang="en-GB" dirty="0"/>
            </a:p>
          </p:txBody>
        </p:sp>
      </p:grpSp>
      <p:graphicFrame>
        <p:nvGraphicFramePr>
          <p:cNvPr id="41" name="Object 40"/>
          <p:cNvGraphicFramePr>
            <a:graphicFrameLocks noChangeAspect="1"/>
          </p:cNvGraphicFramePr>
          <p:nvPr>
            <p:extLst/>
          </p:nvPr>
        </p:nvGraphicFramePr>
        <p:xfrm>
          <a:off x="516115" y="4589415"/>
          <a:ext cx="3817938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Equation" r:id="rId6" imgW="2641320" imgH="888840" progId="Equation.DSMT4">
                  <p:embed/>
                </p:oleObj>
              </mc:Choice>
              <mc:Fallback>
                <p:oleObj name="Equation" r:id="rId6" imgW="26413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6115" y="4589415"/>
                        <a:ext cx="3817938" cy="129063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7169247" y="2498969"/>
            <a:ext cx="4061404" cy="1503256"/>
            <a:chOff x="8187992" y="2808755"/>
            <a:chExt cx="2751687" cy="896938"/>
          </a:xfrm>
        </p:grpSpPr>
        <p:graphicFrame>
          <p:nvGraphicFramePr>
            <p:cNvPr id="57" name="Object 56"/>
            <p:cNvGraphicFramePr>
              <a:graphicFrameLocks noChangeAspect="1"/>
            </p:cNvGraphicFramePr>
            <p:nvPr>
              <p:extLst/>
            </p:nvPr>
          </p:nvGraphicFramePr>
          <p:xfrm>
            <a:off x="8187992" y="2808755"/>
            <a:ext cx="1944688" cy="896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" name="Equation" r:id="rId8" imgW="1815840" imgH="838080" progId="Equation.DSMT4">
                    <p:embed/>
                  </p:oleObj>
                </mc:Choice>
                <mc:Fallback>
                  <p:oleObj name="Equation" r:id="rId8" imgW="1815840" imgH="8380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8187992" y="2808755"/>
                          <a:ext cx="1944688" cy="896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TextBox 57"/>
            <p:cNvSpPr txBox="1"/>
            <p:nvPr/>
          </p:nvSpPr>
          <p:spPr>
            <a:xfrm>
              <a:off x="10489309" y="2808755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(3)</a:t>
              </a:r>
              <a:endParaRPr lang="en-GB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496929" y="3275171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(4)</a:t>
              </a:r>
              <a:endParaRPr lang="en-GB" dirty="0"/>
            </a:p>
          </p:txBody>
        </p:sp>
      </p:grpSp>
      <p:sp>
        <p:nvSpPr>
          <p:cNvPr id="8" name="Right Arrow 7"/>
          <p:cNvSpPr/>
          <p:nvPr/>
        </p:nvSpPr>
        <p:spPr>
          <a:xfrm rot="5400000">
            <a:off x="8375164" y="1946396"/>
            <a:ext cx="533908" cy="355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7" name="Group 66"/>
          <p:cNvGrpSpPr/>
          <p:nvPr/>
        </p:nvGrpSpPr>
        <p:grpSpPr>
          <a:xfrm>
            <a:off x="306763" y="932326"/>
            <a:ext cx="4674971" cy="2917316"/>
            <a:chOff x="273310" y="1706880"/>
            <a:chExt cx="4674971" cy="2917316"/>
          </a:xfrm>
        </p:grpSpPr>
        <p:grpSp>
          <p:nvGrpSpPr>
            <p:cNvPr id="68" name="Group 67"/>
            <p:cNvGrpSpPr/>
            <p:nvPr/>
          </p:nvGrpSpPr>
          <p:grpSpPr>
            <a:xfrm>
              <a:off x="273310" y="1706880"/>
              <a:ext cx="4616068" cy="2796502"/>
              <a:chOff x="194607" y="2791110"/>
              <a:chExt cx="4616068" cy="2796502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591534" y="3271319"/>
                <a:ext cx="3129565" cy="765678"/>
              </a:xfrm>
              <a:prstGeom prst="rect">
                <a:avLst/>
              </a:prstGeom>
              <a:solidFill>
                <a:srgbClr val="D95319"/>
              </a:solidFill>
              <a:scene3d>
                <a:camera prst="isometricOffAxis1Top"/>
                <a:lightRig rig="threePt" dir="t"/>
              </a:scene3d>
              <a:sp3d prstMaterial="metal">
                <a:bevelT w="0" h="641350"/>
                <a:bevelB w="234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 rot="152060">
                <a:off x="313253" y="4679572"/>
                <a:ext cx="1314876" cy="908040"/>
                <a:chOff x="254614" y="3373464"/>
                <a:chExt cx="1703361" cy="1267506"/>
              </a:xfrm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581536" y="3504580"/>
                  <a:ext cx="1204210" cy="1136390"/>
                  <a:chOff x="2104195" y="3873284"/>
                  <a:chExt cx="1204210" cy="1136390"/>
                </a:xfrm>
              </p:grpSpPr>
              <p:sp>
                <p:nvSpPr>
                  <p:cNvPr id="88" name="Striped Right Arrow 87"/>
                  <p:cNvSpPr/>
                  <p:nvPr/>
                </p:nvSpPr>
                <p:spPr>
                  <a:xfrm rot="20925552">
                    <a:off x="2437976" y="4447966"/>
                    <a:ext cx="870429" cy="373769"/>
                  </a:xfrm>
                  <a:prstGeom prst="stripedRightArrow">
                    <a:avLst>
                      <a:gd name="adj1" fmla="val 19463"/>
                      <a:gd name="adj2" fmla="val 47851"/>
                    </a:avLst>
                  </a:prstGeom>
                  <a:solidFill>
                    <a:srgbClr val="FF0000"/>
                  </a:solidFill>
                  <a:scene3d>
                    <a:camera prst="orthographicFront">
                      <a:rot lat="20699999" lon="0" rev="0"/>
                    </a:camera>
                    <a:lightRig rig="threePt" dir="t">
                      <a:rot lat="0" lon="0" rev="4800000"/>
                    </a:lightRig>
                  </a:scene3d>
                  <a:sp3d>
                    <a:bevelT w="127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" name="Striped Right Arrow 88"/>
                  <p:cNvSpPr/>
                  <p:nvPr/>
                </p:nvSpPr>
                <p:spPr>
                  <a:xfrm rot="16047940">
                    <a:off x="1855865" y="4387575"/>
                    <a:ext cx="870429" cy="373769"/>
                  </a:xfrm>
                  <a:prstGeom prst="stripedRightArrow">
                    <a:avLst>
                      <a:gd name="adj1" fmla="val 19463"/>
                      <a:gd name="adj2" fmla="val 47851"/>
                    </a:avLst>
                  </a:prstGeom>
                  <a:solidFill>
                    <a:srgbClr val="2E75B6"/>
                  </a:solidFill>
                  <a:scene3d>
                    <a:camera prst="orthographicFront">
                      <a:rot lat="1500000" lon="17099979" rev="0"/>
                    </a:camera>
                    <a:lightRig rig="threePt" dir="t">
                      <a:rot lat="0" lon="0" rev="4800000"/>
                    </a:lightRig>
                  </a:scene3d>
                  <a:sp3d>
                    <a:bevelT w="127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0" name="Striped Right Arrow 89"/>
                  <p:cNvSpPr/>
                  <p:nvPr/>
                </p:nvSpPr>
                <p:spPr>
                  <a:xfrm rot="16047940">
                    <a:off x="1977721" y="4121614"/>
                    <a:ext cx="870429" cy="373769"/>
                  </a:xfrm>
                  <a:prstGeom prst="stripedRightArrow">
                    <a:avLst>
                      <a:gd name="adj1" fmla="val 19463"/>
                      <a:gd name="adj2" fmla="val 47851"/>
                    </a:avLst>
                  </a:prstGeom>
                  <a:solidFill>
                    <a:srgbClr val="00B050"/>
                  </a:solidFill>
                  <a:scene3d>
                    <a:camera prst="orthographicFront">
                      <a:rot lat="20699999" lon="0" rev="0"/>
                    </a:camera>
                    <a:lightRig rig="threePt" dir="t">
                      <a:rot lat="0" lon="0" rev="4800000"/>
                    </a:lightRig>
                  </a:scene3d>
                  <a:sp3d>
                    <a:bevelT w="127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85" name="TextBox 84"/>
                <p:cNvSpPr txBox="1"/>
                <p:nvPr/>
              </p:nvSpPr>
              <p:spPr>
                <a:xfrm>
                  <a:off x="1031508" y="3373464"/>
                  <a:ext cx="2943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00B050"/>
                      </a:solidFill>
                    </a:rPr>
                    <a:t>z</a:t>
                  </a:r>
                  <a:endParaRPr lang="en-GB" sz="24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1663600" y="4130423"/>
                  <a:ext cx="2943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FF0000"/>
                      </a:solidFill>
                    </a:rPr>
                    <a:t>x</a:t>
                  </a:r>
                  <a:endParaRPr lang="en-GB" sz="2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254614" y="3804481"/>
                  <a:ext cx="2943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0070C0"/>
                      </a:solidFill>
                    </a:rPr>
                    <a:t>y</a:t>
                  </a:r>
                  <a:endParaRPr lang="en-GB" sz="2400" b="1" dirty="0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72" name="TextBox 71"/>
              <p:cNvSpPr txBox="1"/>
              <p:nvPr/>
            </p:nvSpPr>
            <p:spPr>
              <a:xfrm rot="21180000">
                <a:off x="1864743" y="3786716"/>
                <a:ext cx="21971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QCL AR</a:t>
                </a:r>
                <a:endParaRPr lang="en-GB" sz="1400" dirty="0"/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>
                <a:off x="2832100" y="3663876"/>
                <a:ext cx="0" cy="83330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/>
                  <p:cNvSpPr/>
                  <p:nvPr/>
                </p:nvSpPr>
                <p:spPr>
                  <a:xfrm>
                    <a:off x="2829896" y="3889537"/>
                    <a:ext cx="1417576" cy="92333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err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GB" dirty="0" smtClean="0"/>
                      <a:t>,</a:t>
                    </a:r>
                    <a14:m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GB" dirty="0"/>
                  </a:p>
                  <a:p>
                    <a:endParaRPr lang="en-GB" dirty="0"/>
                  </a:p>
                </p:txBody>
              </p:sp>
            </mc:Choice>
            <mc:Fallback xmlns="">
              <p:sp>
                <p:nvSpPr>
                  <p:cNvPr id="74" name="Rectangle 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9896" y="3889537"/>
                    <a:ext cx="1417576" cy="92333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t="-328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Arrow Connector 74"/>
              <p:cNvCxnSpPr/>
              <p:nvPr/>
            </p:nvCxnSpPr>
            <p:spPr>
              <a:xfrm rot="21420000" flipV="1">
                <a:off x="2913158" y="3550057"/>
                <a:ext cx="905668" cy="8045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ight Arrow 75"/>
                  <p:cNvSpPr/>
                  <p:nvPr/>
                </p:nvSpPr>
                <p:spPr>
                  <a:xfrm rot="21207961">
                    <a:off x="3838801" y="3297374"/>
                    <a:ext cx="971874" cy="804759"/>
                  </a:xfrm>
                  <a:prstGeom prst="rightArrow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6" name="Right Arrow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207961">
                    <a:off x="3838801" y="3297374"/>
                    <a:ext cx="971874" cy="804759"/>
                  </a:xfrm>
                  <a:prstGeom prst="rightArrow">
                    <a:avLst/>
                  </a:prstGeom>
                  <a:blipFill rotWithShape="0">
                    <a:blip r:embed="rId11"/>
                    <a:stretch>
                      <a:fillRect l="-3012"/>
                    </a:stretch>
                  </a:blipFill>
                  <a:ln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Right Brace 76"/>
              <p:cNvSpPr/>
              <p:nvPr/>
            </p:nvSpPr>
            <p:spPr>
              <a:xfrm rot="15675492">
                <a:off x="1853734" y="2023138"/>
                <a:ext cx="255196" cy="2759078"/>
              </a:xfrm>
              <a:prstGeom prst="rightBrace">
                <a:avLst>
                  <a:gd name="adj1" fmla="val 8333"/>
                  <a:gd name="adj2" fmla="val 48987"/>
                </a:avLst>
              </a:prstGeom>
              <a:ln w="28575">
                <a:solidFill>
                  <a:srgbClr val="EA040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77"/>
                  <p:cNvSpPr/>
                  <p:nvPr/>
                </p:nvSpPr>
                <p:spPr>
                  <a:xfrm>
                    <a:off x="2809350" y="3245135"/>
                    <a:ext cx="82759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8" name="Rectangle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9350" y="3245135"/>
                    <a:ext cx="827598" cy="369332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1759863" y="2791110"/>
                    <a:ext cx="322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oMath>
                      </m:oMathPara>
                    </a14:m>
                    <a:endParaRPr lang="en-GB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9863" y="2791110"/>
                    <a:ext cx="322524" cy="369332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Right Brace 79"/>
              <p:cNvSpPr/>
              <p:nvPr/>
            </p:nvSpPr>
            <p:spPr>
              <a:xfrm>
                <a:off x="890600" y="3960198"/>
                <a:ext cx="251846" cy="643886"/>
              </a:xfrm>
              <a:prstGeom prst="rightBrace">
                <a:avLst>
                  <a:gd name="adj1" fmla="val 8333"/>
                  <a:gd name="adj2" fmla="val 48987"/>
                </a:avLst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1269031" y="4125683"/>
                    <a:ext cx="510076" cy="369332"/>
                  </a:xfrm>
                  <a:prstGeom prst="rect">
                    <a:avLst/>
                  </a:prstGeom>
                  <a:noFill/>
                  <a:ln>
                    <a:solidFill>
                      <a:srgbClr val="00B05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𝑳𝒑</m:t>
                          </m:r>
                        </m:oMath>
                      </m:oMathPara>
                    </a14:m>
                    <a:endParaRPr lang="en-GB" b="1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9031" y="4125683"/>
                    <a:ext cx="510076" cy="36933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b="-11290"/>
                    </a:stretch>
                  </a:blipFill>
                  <a:ln>
                    <a:solidFill>
                      <a:srgbClr val="00B050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194607" y="4701343"/>
                    <a:ext cx="418704" cy="369332"/>
                  </a:xfrm>
                  <a:prstGeom prst="rect">
                    <a:avLst/>
                  </a:prstGeom>
                  <a:noFill/>
                  <a:ln>
                    <a:solidFill>
                      <a:srgbClr val="1E87D2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1E87D2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oMath>
                      </m:oMathPara>
                    </a14:m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607" y="4701343"/>
                    <a:ext cx="418704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  <a:ln>
                    <a:solidFill>
                      <a:srgbClr val="1E87D2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Right Brace 82"/>
              <p:cNvSpPr/>
              <p:nvPr/>
            </p:nvSpPr>
            <p:spPr>
              <a:xfrm rot="7398951">
                <a:off x="555455" y="4398133"/>
                <a:ext cx="251846" cy="411339"/>
              </a:xfrm>
              <a:prstGeom prst="rightBrace">
                <a:avLst>
                  <a:gd name="adj1" fmla="val 8333"/>
                  <a:gd name="adj2" fmla="val 48987"/>
                </a:avLst>
              </a:prstGeom>
              <a:ln w="28575">
                <a:solidFill>
                  <a:srgbClr val="0070C0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9" name="Content Placeholder 1"/>
            <p:cNvSpPr txBox="1">
              <a:spLocks/>
            </p:cNvSpPr>
            <p:nvPr/>
          </p:nvSpPr>
          <p:spPr>
            <a:xfrm>
              <a:off x="1865787" y="3933695"/>
              <a:ext cx="3082494" cy="69050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100" dirty="0" smtClean="0"/>
                <a:t>Fig. 1: Metal-metal waveguide QCL geometry </a:t>
              </a:r>
              <a:endParaRPr lang="en-GB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0437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smtClean="0"/>
              <a:t>QCL geometry and electrical circuit</a:t>
            </a:r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3829850" y="2480237"/>
            <a:ext cx="4532300" cy="2700583"/>
            <a:chOff x="3245441" y="2160197"/>
            <a:chExt cx="4532300" cy="2700583"/>
          </a:xfrm>
        </p:grpSpPr>
        <p:sp>
          <p:nvSpPr>
            <p:cNvPr id="602" name="Right Brace 601"/>
            <p:cNvSpPr/>
            <p:nvPr/>
          </p:nvSpPr>
          <p:spPr>
            <a:xfrm rot="5400000">
              <a:off x="5141653" y="4089403"/>
              <a:ext cx="125400" cy="699879"/>
            </a:xfrm>
            <a:prstGeom prst="rightBrace">
              <a:avLst>
                <a:gd name="adj1" fmla="val 8333"/>
                <a:gd name="adj2" fmla="val 5034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0" name="Right Brace 719"/>
            <p:cNvSpPr/>
            <p:nvPr/>
          </p:nvSpPr>
          <p:spPr>
            <a:xfrm rot="13366400">
              <a:off x="5851348" y="3719593"/>
              <a:ext cx="45719" cy="100595"/>
            </a:xfrm>
            <a:prstGeom prst="rightBrace">
              <a:avLst>
                <a:gd name="adj1" fmla="val 8333"/>
                <a:gd name="adj2" fmla="val 48866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2407" y="3008769"/>
              <a:ext cx="4212222" cy="1852011"/>
            </a:xfrm>
            <a:prstGeom prst="rect">
              <a:avLst/>
            </a:prstGeom>
          </p:spPr>
        </p:pic>
        <p:cxnSp>
          <p:nvCxnSpPr>
            <p:cNvPr id="27" name="Straight Connector 26"/>
            <p:cNvCxnSpPr/>
            <p:nvPr/>
          </p:nvCxnSpPr>
          <p:spPr>
            <a:xfrm flipV="1">
              <a:off x="5872409" y="3007044"/>
              <a:ext cx="1902220" cy="992126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5943923" y="2171762"/>
              <a:ext cx="325632" cy="1555236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ight Brace 69"/>
            <p:cNvSpPr/>
            <p:nvPr/>
          </p:nvSpPr>
          <p:spPr>
            <a:xfrm rot="13366400">
              <a:off x="4970426" y="3214283"/>
              <a:ext cx="255196" cy="1025429"/>
            </a:xfrm>
            <a:prstGeom prst="rightBrace">
              <a:avLst>
                <a:gd name="adj1" fmla="val 8333"/>
                <a:gd name="adj2" fmla="val 4898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4701167" y="3394381"/>
                  <a:ext cx="306494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GB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1167" y="3394381"/>
                  <a:ext cx="306494" cy="3385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4466115" y="4111568"/>
                  <a:ext cx="359714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GB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6115" y="4111568"/>
                  <a:ext cx="359714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5003740" y="4422744"/>
                  <a:ext cx="404277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GB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740" y="4422744"/>
                  <a:ext cx="404277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8" name="Group 97"/>
            <p:cNvGrpSpPr/>
            <p:nvPr/>
          </p:nvGrpSpPr>
          <p:grpSpPr>
            <a:xfrm>
              <a:off x="3258000" y="3282371"/>
              <a:ext cx="758340" cy="640421"/>
              <a:chOff x="1278403" y="889429"/>
              <a:chExt cx="758340" cy="640421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1398279" y="889429"/>
                <a:ext cx="2064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z</a:t>
                </a:r>
                <a:endParaRPr lang="en-GB" sz="1200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468028" y="939877"/>
                <a:ext cx="532704" cy="535304"/>
                <a:chOff x="1468028" y="939877"/>
                <a:chExt cx="532704" cy="535304"/>
              </a:xfrm>
            </p:grpSpPr>
            <p:cxnSp>
              <p:nvCxnSpPr>
                <p:cNvPr id="82" name="Straight Arrow Connector 81"/>
                <p:cNvCxnSpPr/>
                <p:nvPr/>
              </p:nvCxnSpPr>
              <p:spPr>
                <a:xfrm flipV="1">
                  <a:off x="1640732" y="939877"/>
                  <a:ext cx="0" cy="360000"/>
                </a:xfrm>
                <a:prstGeom prst="straightConnector1">
                  <a:avLst/>
                </a:prstGeom>
                <a:ln w="127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/>
                <p:cNvCxnSpPr/>
                <p:nvPr/>
              </p:nvCxnSpPr>
              <p:spPr>
                <a:xfrm flipH="1">
                  <a:off x="1468028" y="1294907"/>
                  <a:ext cx="169496" cy="180274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/>
                <p:cNvCxnSpPr/>
                <p:nvPr/>
              </p:nvCxnSpPr>
              <p:spPr>
                <a:xfrm>
                  <a:off x="1640732" y="1294907"/>
                  <a:ext cx="360000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TextBox 79"/>
              <p:cNvSpPr txBox="1"/>
              <p:nvPr/>
            </p:nvSpPr>
            <p:spPr>
              <a:xfrm>
                <a:off x="1830301" y="1020393"/>
                <a:ext cx="2064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y</a:t>
                </a:r>
                <a:endParaRPr lang="en-GB" sz="1200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278403" y="1252851"/>
                <a:ext cx="25840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endParaRPr lang="en-GB" sz="12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sp>
          <p:nvSpPr>
            <p:cNvPr id="85" name="Right Brace 84"/>
            <p:cNvSpPr/>
            <p:nvPr/>
          </p:nvSpPr>
          <p:spPr>
            <a:xfrm rot="10800000">
              <a:off x="4759736" y="4197881"/>
              <a:ext cx="85382" cy="173800"/>
            </a:xfrm>
            <a:prstGeom prst="rightBrace">
              <a:avLst>
                <a:gd name="adj1" fmla="val 8333"/>
                <a:gd name="adj2" fmla="val 48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3245441" y="4178604"/>
              <a:ext cx="533448" cy="262329"/>
              <a:chOff x="8251275" y="4158456"/>
              <a:chExt cx="895350" cy="463550"/>
            </a:xfrm>
          </p:grpSpPr>
          <p:sp>
            <p:nvSpPr>
              <p:cNvPr id="134" name="Line 203"/>
              <p:cNvSpPr>
                <a:spLocks noChangeShapeType="1"/>
              </p:cNvSpPr>
              <p:nvPr/>
            </p:nvSpPr>
            <p:spPr bwMode="auto">
              <a:xfrm>
                <a:off x="8403675" y="4368006"/>
                <a:ext cx="0" cy="150813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" name="Line 204"/>
              <p:cNvSpPr>
                <a:spLocks noChangeShapeType="1"/>
              </p:cNvSpPr>
              <p:nvPr/>
            </p:nvSpPr>
            <p:spPr bwMode="auto">
              <a:xfrm>
                <a:off x="8251275" y="4518819"/>
                <a:ext cx="303213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" name="Line 206"/>
              <p:cNvSpPr>
                <a:spLocks noChangeShapeType="1"/>
              </p:cNvSpPr>
              <p:nvPr/>
            </p:nvSpPr>
            <p:spPr bwMode="auto">
              <a:xfrm>
                <a:off x="8302075" y="4571206"/>
                <a:ext cx="203200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" name="Line 207"/>
              <p:cNvSpPr>
                <a:spLocks noChangeShapeType="1"/>
              </p:cNvSpPr>
              <p:nvPr/>
            </p:nvSpPr>
            <p:spPr bwMode="auto">
              <a:xfrm>
                <a:off x="8352875" y="4622006"/>
                <a:ext cx="101600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" name="Freeform 208"/>
              <p:cNvSpPr>
                <a:spLocks/>
              </p:cNvSpPr>
              <p:nvPr/>
            </p:nvSpPr>
            <p:spPr bwMode="auto">
              <a:xfrm>
                <a:off x="8403675" y="4158456"/>
                <a:ext cx="733425" cy="212725"/>
              </a:xfrm>
              <a:custGeom>
                <a:avLst/>
                <a:gdLst>
                  <a:gd name="T0" fmla="*/ 0 w 962"/>
                  <a:gd name="T1" fmla="*/ 275 h 279"/>
                  <a:gd name="T2" fmla="*/ 0 w 962"/>
                  <a:gd name="T3" fmla="*/ 0 h 279"/>
                  <a:gd name="T4" fmla="*/ 743 w 962"/>
                  <a:gd name="T5" fmla="*/ 0 h 279"/>
                  <a:gd name="T6" fmla="*/ 962 w 962"/>
                  <a:gd name="T7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2" h="279">
                    <a:moveTo>
                      <a:pt x="0" y="275"/>
                    </a:moveTo>
                    <a:lnTo>
                      <a:pt x="0" y="0"/>
                    </a:lnTo>
                    <a:lnTo>
                      <a:pt x="743" y="0"/>
                    </a:lnTo>
                    <a:lnTo>
                      <a:pt x="962" y="27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" name="Freeform 209"/>
              <p:cNvSpPr>
                <a:spLocks/>
              </p:cNvSpPr>
              <p:nvPr/>
            </p:nvSpPr>
            <p:spPr bwMode="auto">
              <a:xfrm>
                <a:off x="9008512" y="4229894"/>
                <a:ext cx="138113" cy="153988"/>
              </a:xfrm>
              <a:custGeom>
                <a:avLst/>
                <a:gdLst>
                  <a:gd name="T0" fmla="*/ 116 w 182"/>
                  <a:gd name="T1" fmla="*/ 0 h 203"/>
                  <a:gd name="T2" fmla="*/ 182 w 182"/>
                  <a:gd name="T3" fmla="*/ 203 h 203"/>
                  <a:gd name="T4" fmla="*/ 0 w 182"/>
                  <a:gd name="T5" fmla="*/ 90 h 203"/>
                  <a:gd name="T6" fmla="*/ 116 w 182"/>
                  <a:gd name="T7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2" h="203">
                    <a:moveTo>
                      <a:pt x="116" y="0"/>
                    </a:moveTo>
                    <a:lnTo>
                      <a:pt x="182" y="203"/>
                    </a:lnTo>
                    <a:lnTo>
                      <a:pt x="0" y="90"/>
                    </a:lnTo>
                    <a:cubicBezTo>
                      <a:pt x="54" y="89"/>
                      <a:pt x="101" y="52"/>
                      <a:pt x="116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598" name="Group 597"/>
            <p:cNvGrpSpPr/>
            <p:nvPr/>
          </p:nvGrpSpPr>
          <p:grpSpPr>
            <a:xfrm>
              <a:off x="6219323" y="2160197"/>
              <a:ext cx="1558418" cy="879638"/>
              <a:chOff x="5710238" y="3921087"/>
              <a:chExt cx="2068512" cy="1114071"/>
            </a:xfrm>
          </p:grpSpPr>
          <p:sp>
            <p:nvSpPr>
              <p:cNvPr id="30" name="Rectangle 29"/>
              <p:cNvSpPr/>
              <p:nvPr/>
            </p:nvSpPr>
            <p:spPr>
              <a:xfrm flipH="1">
                <a:off x="5776912" y="3935734"/>
                <a:ext cx="2001838" cy="106377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49" name="Group 248"/>
              <p:cNvGrpSpPr/>
              <p:nvPr/>
            </p:nvGrpSpPr>
            <p:grpSpPr>
              <a:xfrm flipH="1">
                <a:off x="6006145" y="4158261"/>
                <a:ext cx="1598635" cy="654684"/>
                <a:chOff x="8470010" y="2666603"/>
                <a:chExt cx="1627856" cy="783651"/>
              </a:xfrm>
            </p:grpSpPr>
            <p:grpSp>
              <p:nvGrpSpPr>
                <p:cNvPr id="170" name="Group 169"/>
                <p:cNvGrpSpPr/>
                <p:nvPr/>
              </p:nvGrpSpPr>
              <p:grpSpPr>
                <a:xfrm rot="5400000">
                  <a:off x="8703461" y="2993714"/>
                  <a:ext cx="388155" cy="194265"/>
                  <a:chOff x="5852894" y="3087390"/>
                  <a:chExt cx="129122" cy="71837"/>
                </a:xfrm>
              </p:grpSpPr>
              <p:sp>
                <p:nvSpPr>
                  <p:cNvPr id="164" name="Line 176"/>
                  <p:cNvSpPr>
                    <a:spLocks noChangeShapeType="1"/>
                  </p:cNvSpPr>
                  <p:nvPr/>
                </p:nvSpPr>
                <p:spPr bwMode="auto">
                  <a:xfrm>
                    <a:off x="5852894" y="3123309"/>
                    <a:ext cx="55338" cy="0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600"/>
                  </a:p>
                </p:txBody>
              </p:sp>
              <p:sp>
                <p:nvSpPr>
                  <p:cNvPr id="165" name="Line 177"/>
                  <p:cNvSpPr>
                    <a:spLocks noChangeShapeType="1"/>
                  </p:cNvSpPr>
                  <p:nvPr/>
                </p:nvSpPr>
                <p:spPr bwMode="auto">
                  <a:xfrm>
                    <a:off x="5908232" y="3087390"/>
                    <a:ext cx="0" cy="71837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600"/>
                  </a:p>
                </p:txBody>
              </p:sp>
              <p:sp>
                <p:nvSpPr>
                  <p:cNvPr id="166" name="Line 178"/>
                  <p:cNvSpPr>
                    <a:spLocks noChangeShapeType="1"/>
                  </p:cNvSpPr>
                  <p:nvPr/>
                </p:nvSpPr>
                <p:spPr bwMode="auto">
                  <a:xfrm>
                    <a:off x="5926678" y="3087390"/>
                    <a:ext cx="0" cy="71837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600"/>
                  </a:p>
                </p:txBody>
              </p:sp>
              <p:sp>
                <p:nvSpPr>
                  <p:cNvPr id="169" name="Line 176"/>
                  <p:cNvSpPr>
                    <a:spLocks noChangeShapeType="1"/>
                  </p:cNvSpPr>
                  <p:nvPr/>
                </p:nvSpPr>
                <p:spPr bwMode="auto">
                  <a:xfrm>
                    <a:off x="5926678" y="3124533"/>
                    <a:ext cx="55338" cy="0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60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8470010" y="2666603"/>
                  <a:ext cx="1394522" cy="103965"/>
                  <a:chOff x="7844288" y="2019482"/>
                  <a:chExt cx="1394522" cy="103965"/>
                </a:xfrm>
              </p:grpSpPr>
              <p:sp>
                <p:nvSpPr>
                  <p:cNvPr id="162" name="Freeform 180"/>
                  <p:cNvSpPr>
                    <a:spLocks/>
                  </p:cNvSpPr>
                  <p:nvPr/>
                </p:nvSpPr>
                <p:spPr bwMode="auto">
                  <a:xfrm rot="16200000">
                    <a:off x="8997490" y="1880629"/>
                    <a:ext cx="102467" cy="380173"/>
                  </a:xfrm>
                  <a:custGeom>
                    <a:avLst/>
                    <a:gdLst>
                      <a:gd name="T0" fmla="*/ 0 w 100"/>
                      <a:gd name="T1" fmla="*/ 0 h 466"/>
                      <a:gd name="T2" fmla="*/ 0 w 100"/>
                      <a:gd name="T3" fmla="*/ 66 h 466"/>
                      <a:gd name="T4" fmla="*/ 0 w 100"/>
                      <a:gd name="T5" fmla="*/ 133 h 466"/>
                      <a:gd name="T6" fmla="*/ 0 w 100"/>
                      <a:gd name="T7" fmla="*/ 199 h 466"/>
                      <a:gd name="T8" fmla="*/ 0 w 100"/>
                      <a:gd name="T9" fmla="*/ 266 h 466"/>
                      <a:gd name="T10" fmla="*/ 0 w 100"/>
                      <a:gd name="T11" fmla="*/ 466 h 4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00" h="466">
                        <a:moveTo>
                          <a:pt x="0" y="0"/>
                        </a:moveTo>
                        <a:cubicBezTo>
                          <a:pt x="100" y="0"/>
                          <a:pt x="100" y="66"/>
                          <a:pt x="0" y="66"/>
                        </a:cubicBezTo>
                        <a:cubicBezTo>
                          <a:pt x="100" y="66"/>
                          <a:pt x="100" y="133"/>
                          <a:pt x="0" y="133"/>
                        </a:cubicBezTo>
                        <a:cubicBezTo>
                          <a:pt x="100" y="133"/>
                          <a:pt x="100" y="199"/>
                          <a:pt x="0" y="199"/>
                        </a:cubicBezTo>
                        <a:cubicBezTo>
                          <a:pt x="100" y="199"/>
                          <a:pt x="100" y="266"/>
                          <a:pt x="0" y="266"/>
                        </a:cubicBezTo>
                        <a:lnTo>
                          <a:pt x="0" y="466"/>
                        </a:lnTo>
                      </a:path>
                    </a:pathLst>
                  </a:custGeom>
                  <a:noFill/>
                  <a:ln w="9525" cap="rnd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600"/>
                  </a:p>
                </p:txBody>
              </p:sp>
              <p:cxnSp>
                <p:nvCxnSpPr>
                  <p:cNvPr id="172" name="Straight Connector 171"/>
                  <p:cNvCxnSpPr/>
                  <p:nvPr/>
                </p:nvCxnSpPr>
                <p:spPr>
                  <a:xfrm flipH="1">
                    <a:off x="7844288" y="2121950"/>
                    <a:ext cx="1007999" cy="1497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3" name="Straight Connector 172"/>
                <p:cNvCxnSpPr/>
                <p:nvPr/>
              </p:nvCxnSpPr>
              <p:spPr>
                <a:xfrm flipH="1">
                  <a:off x="8479857" y="3450254"/>
                  <a:ext cx="1618009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 flipH="1">
                  <a:off x="8888234" y="3291968"/>
                  <a:ext cx="37537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 flipV="1">
                  <a:off x="9264892" y="2885848"/>
                  <a:ext cx="0" cy="85421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 flipH="1" flipV="1">
                  <a:off x="9263102" y="3205270"/>
                  <a:ext cx="1790" cy="9301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 flipH="1">
                  <a:off x="8894226" y="2886440"/>
                  <a:ext cx="37537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 flipH="1">
                  <a:off x="9075135" y="2755327"/>
                  <a:ext cx="1" cy="14144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 flipH="1">
                  <a:off x="9078310" y="3299013"/>
                  <a:ext cx="1" cy="14144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 flipH="1">
                  <a:off x="9246423" y="3061387"/>
                  <a:ext cx="45010" cy="3061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9246423" y="3092004"/>
                  <a:ext cx="45010" cy="3364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 flipH="1">
                  <a:off x="9246423" y="3125654"/>
                  <a:ext cx="45010" cy="3531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9246423" y="3160963"/>
                  <a:ext cx="45010" cy="2679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 flipH="1">
                  <a:off x="9263102" y="3187755"/>
                  <a:ext cx="26493" cy="1751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 flipH="1">
                  <a:off x="9246423" y="2998283"/>
                  <a:ext cx="45010" cy="3061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9246423" y="3028901"/>
                  <a:ext cx="45010" cy="3364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 flipH="1" flipV="1">
                  <a:off x="9263102" y="2965616"/>
                  <a:ext cx="28735" cy="3553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>
                  <a:endCxn id="162" idx="5"/>
                </p:cNvCxnSpPr>
                <p:nvPr/>
              </p:nvCxnSpPr>
              <p:spPr>
                <a:xfrm flipH="1">
                  <a:off x="9864532" y="2769070"/>
                  <a:ext cx="20435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/>
            </p:nvGrpSpPr>
            <p:grpSpPr>
              <a:xfrm flipH="1">
                <a:off x="5710238" y="3921087"/>
                <a:ext cx="2026352" cy="1114071"/>
                <a:chOff x="8327394" y="2399995"/>
                <a:chExt cx="2063391" cy="133353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9409073" y="2933133"/>
                      <a:ext cx="408868" cy="27630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900" b="0" i="1" dirty="0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en-GB" sz="9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9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9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9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9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GB" sz="900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9073" y="2933133"/>
                      <a:ext cx="408868" cy="276304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r="-46000" b="-26667"/>
                      </a:stretch>
                    </a:blipFill>
                    <a:ln w="952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 flipH="1">
                      <a:off x="8614064" y="2876247"/>
                      <a:ext cx="241083" cy="27630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  <m:t>’</m:t>
                            </m:r>
                          </m:oMath>
                        </m:oMathPara>
                      </a14:m>
                      <a:endParaRPr lang="en-GB" sz="900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8614064" y="2876247"/>
                      <a:ext cx="241083" cy="276304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r="-23333" b="-10000"/>
                      </a:stretch>
                    </a:blipFill>
                    <a:ln w="952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 flipH="1">
                      <a:off x="9414867" y="2413853"/>
                      <a:ext cx="361663" cy="27630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  <m:t>’</m:t>
                            </m:r>
                          </m:oMath>
                        </m:oMathPara>
                      </a14:m>
                      <a:endParaRPr lang="en-GB" sz="900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9414867" y="2413853"/>
                      <a:ext cx="361663" cy="276304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b="-10000"/>
                      </a:stretch>
                    </a:blipFill>
                    <a:ln w="952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 flipH="1">
                      <a:off x="9804947" y="2964298"/>
                      <a:ext cx="585838" cy="27630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9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9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900" i="1" dirty="0" err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900" i="1" dirty="0" err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9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GB" sz="900" dirty="0"/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9804947" y="2964298"/>
                      <a:ext cx="585838" cy="276304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r="-7042" b="-26667"/>
                      </a:stretch>
                    </a:blipFill>
                    <a:ln w="952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TextBox 51"/>
                    <p:cNvSpPr txBox="1"/>
                    <p:nvPr/>
                  </p:nvSpPr>
                  <p:spPr>
                    <a:xfrm flipH="1">
                      <a:off x="10135864" y="2399995"/>
                      <a:ext cx="238279" cy="276303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9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9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9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9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9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GB" sz="900" dirty="0"/>
                    </a:p>
                  </p:txBody>
                </p:sp>
              </mc:Choice>
              <mc:Fallback xmlns="">
                <p:sp>
                  <p:nvSpPr>
                    <p:cNvPr id="52" name="TextBox 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10135864" y="2399995"/>
                      <a:ext cx="238279" cy="276303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r="-144828" b="-26667"/>
                      </a:stretch>
                    </a:blipFill>
                    <a:ln w="952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/>
                    <p:cNvSpPr txBox="1"/>
                    <p:nvPr/>
                  </p:nvSpPr>
                  <p:spPr>
                    <a:xfrm flipH="1">
                      <a:off x="8387315" y="3457224"/>
                      <a:ext cx="219108" cy="27630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GB" sz="900" dirty="0"/>
                    </a:p>
                  </p:txBody>
                </p:sp>
              </mc:Choice>
              <mc:Fallback xmlns="">
                <p:sp>
                  <p:nvSpPr>
                    <p:cNvPr id="46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8387315" y="3457224"/>
                      <a:ext cx="219108" cy="276304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r="-7407" b="-3333"/>
                      </a:stretch>
                    </a:blipFill>
                    <a:ln w="952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8" name="Straight Arrow Connector 237"/>
                <p:cNvCxnSpPr/>
                <p:nvPr/>
              </p:nvCxnSpPr>
              <p:spPr>
                <a:xfrm flipH="1">
                  <a:off x="9741013" y="2722996"/>
                  <a:ext cx="462504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Arrow Connector 238"/>
                <p:cNvCxnSpPr/>
                <p:nvPr/>
              </p:nvCxnSpPr>
              <p:spPr>
                <a:xfrm>
                  <a:off x="9835719" y="2853154"/>
                  <a:ext cx="0" cy="544998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Arrow Connector 245"/>
                <p:cNvCxnSpPr/>
                <p:nvPr/>
              </p:nvCxnSpPr>
              <p:spPr>
                <a:xfrm flipH="1">
                  <a:off x="8327394" y="3512955"/>
                  <a:ext cx="462504" cy="0"/>
                </a:xfrm>
                <a:prstGeom prst="straightConnector1">
                  <a:avLst/>
                </a:prstGeom>
                <a:ln w="9525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5" name="Group 144"/>
            <p:cNvGrpSpPr/>
            <p:nvPr/>
          </p:nvGrpSpPr>
          <p:grpSpPr>
            <a:xfrm>
              <a:off x="5276945" y="2974800"/>
              <a:ext cx="400490" cy="491906"/>
              <a:chOff x="8294169" y="2719292"/>
              <a:chExt cx="500289" cy="911740"/>
            </a:xfrm>
          </p:grpSpPr>
          <p:sp>
            <p:nvSpPr>
              <p:cNvPr id="132" name="Freeform 196"/>
              <p:cNvSpPr>
                <a:spLocks/>
              </p:cNvSpPr>
              <p:nvPr/>
            </p:nvSpPr>
            <p:spPr bwMode="auto">
              <a:xfrm>
                <a:off x="8294169" y="2719292"/>
                <a:ext cx="419100" cy="809624"/>
              </a:xfrm>
              <a:custGeom>
                <a:avLst/>
                <a:gdLst>
                  <a:gd name="T0" fmla="*/ 0 w 549"/>
                  <a:gd name="T1" fmla="*/ 0 h 1061"/>
                  <a:gd name="T2" fmla="*/ 319 w 549"/>
                  <a:gd name="T3" fmla="*/ 0 h 1061"/>
                  <a:gd name="T4" fmla="*/ 319 w 549"/>
                  <a:gd name="T5" fmla="*/ 831 h 1061"/>
                  <a:gd name="T6" fmla="*/ 549 w 549"/>
                  <a:gd name="T7" fmla="*/ 1061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9" h="1061">
                    <a:moveTo>
                      <a:pt x="0" y="0"/>
                    </a:moveTo>
                    <a:lnTo>
                      <a:pt x="319" y="0"/>
                    </a:lnTo>
                    <a:lnTo>
                      <a:pt x="319" y="831"/>
                    </a:lnTo>
                    <a:lnTo>
                      <a:pt x="549" y="106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" name="Freeform 197"/>
              <p:cNvSpPr>
                <a:spLocks/>
              </p:cNvSpPr>
              <p:nvPr/>
            </p:nvSpPr>
            <p:spPr bwMode="auto">
              <a:xfrm>
                <a:off x="8646820" y="3483394"/>
                <a:ext cx="147638" cy="147638"/>
              </a:xfrm>
              <a:custGeom>
                <a:avLst/>
                <a:gdLst>
                  <a:gd name="T0" fmla="*/ 104 w 193"/>
                  <a:gd name="T1" fmla="*/ 0 h 194"/>
                  <a:gd name="T2" fmla="*/ 193 w 193"/>
                  <a:gd name="T3" fmla="*/ 194 h 194"/>
                  <a:gd name="T4" fmla="*/ 0 w 193"/>
                  <a:gd name="T5" fmla="*/ 104 h 194"/>
                  <a:gd name="T6" fmla="*/ 104 w 193"/>
                  <a:gd name="T7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194">
                    <a:moveTo>
                      <a:pt x="104" y="0"/>
                    </a:moveTo>
                    <a:lnTo>
                      <a:pt x="193" y="194"/>
                    </a:lnTo>
                    <a:lnTo>
                      <a:pt x="0" y="104"/>
                    </a:lnTo>
                    <a:cubicBezTo>
                      <a:pt x="53" y="96"/>
                      <a:pt x="95" y="54"/>
                      <a:pt x="104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131" name="Line 192"/>
            <p:cNvSpPr>
              <a:spLocks noChangeShapeType="1"/>
            </p:cNvSpPr>
            <p:nvPr/>
          </p:nvSpPr>
          <p:spPr bwMode="auto">
            <a:xfrm>
              <a:off x="4327765" y="2978434"/>
              <a:ext cx="582633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4211376" y="2978433"/>
              <a:ext cx="235088" cy="541452"/>
              <a:chOff x="10138812" y="1905794"/>
              <a:chExt cx="406400" cy="769937"/>
            </a:xfrm>
          </p:grpSpPr>
          <p:sp>
            <p:nvSpPr>
              <p:cNvPr id="110" name="Line 164"/>
              <p:cNvSpPr>
                <a:spLocks noChangeShapeType="1"/>
              </p:cNvSpPr>
              <p:nvPr/>
            </p:nvSpPr>
            <p:spPr bwMode="auto">
              <a:xfrm>
                <a:off x="10138812" y="2107406"/>
                <a:ext cx="406400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" name="Line 165"/>
              <p:cNvSpPr>
                <a:spLocks noChangeShapeType="1"/>
              </p:cNvSpPr>
              <p:nvPr/>
            </p:nvSpPr>
            <p:spPr bwMode="auto">
              <a:xfrm>
                <a:off x="10191200" y="2209006"/>
                <a:ext cx="303213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" name="Line 166"/>
              <p:cNvSpPr>
                <a:spLocks noChangeShapeType="1"/>
              </p:cNvSpPr>
              <p:nvPr/>
            </p:nvSpPr>
            <p:spPr bwMode="auto">
              <a:xfrm>
                <a:off x="10343600" y="2209006"/>
                <a:ext cx="0" cy="2032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" name="Line 167"/>
              <p:cNvSpPr>
                <a:spLocks noChangeShapeType="1"/>
              </p:cNvSpPr>
              <p:nvPr/>
            </p:nvSpPr>
            <p:spPr bwMode="auto">
              <a:xfrm flipV="1">
                <a:off x="10343600" y="1905794"/>
                <a:ext cx="0" cy="201613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" name="Line 168"/>
              <p:cNvSpPr>
                <a:spLocks noChangeShapeType="1"/>
              </p:cNvSpPr>
              <p:nvPr/>
            </p:nvSpPr>
            <p:spPr bwMode="auto">
              <a:xfrm flipV="1">
                <a:off x="10242000" y="2005806"/>
                <a:ext cx="201613" cy="3048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" name="Freeform 169"/>
              <p:cNvSpPr>
                <a:spLocks/>
              </p:cNvSpPr>
              <p:nvPr/>
            </p:nvSpPr>
            <p:spPr bwMode="auto">
              <a:xfrm>
                <a:off x="10381700" y="1993106"/>
                <a:ext cx="71438" cy="85725"/>
              </a:xfrm>
              <a:custGeom>
                <a:avLst/>
                <a:gdLst>
                  <a:gd name="T0" fmla="*/ 0 w 94"/>
                  <a:gd name="T1" fmla="*/ 68 h 113"/>
                  <a:gd name="T2" fmla="*/ 94 w 94"/>
                  <a:gd name="T3" fmla="*/ 0 h 113"/>
                  <a:gd name="T4" fmla="*/ 67 w 94"/>
                  <a:gd name="T5" fmla="*/ 113 h 113"/>
                  <a:gd name="T6" fmla="*/ 0 w 94"/>
                  <a:gd name="T7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" h="113">
                    <a:moveTo>
                      <a:pt x="0" y="68"/>
                    </a:moveTo>
                    <a:lnTo>
                      <a:pt x="94" y="0"/>
                    </a:lnTo>
                    <a:lnTo>
                      <a:pt x="67" y="113"/>
                    </a:lnTo>
                    <a:cubicBezTo>
                      <a:pt x="57" y="85"/>
                      <a:pt x="30" y="67"/>
                      <a:pt x="0" y="6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Line 170"/>
              <p:cNvSpPr>
                <a:spLocks noChangeShapeType="1"/>
              </p:cNvSpPr>
              <p:nvPr/>
            </p:nvSpPr>
            <p:spPr bwMode="auto">
              <a:xfrm>
                <a:off x="10343600" y="2412206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Line 171"/>
              <p:cNvSpPr>
                <a:spLocks noChangeShapeType="1"/>
              </p:cNvSpPr>
              <p:nvPr/>
            </p:nvSpPr>
            <p:spPr bwMode="auto">
              <a:xfrm>
                <a:off x="10191200" y="2564606"/>
                <a:ext cx="303213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Line 172"/>
              <p:cNvSpPr>
                <a:spLocks noChangeShapeType="1"/>
              </p:cNvSpPr>
              <p:nvPr/>
            </p:nvSpPr>
            <p:spPr bwMode="auto">
              <a:xfrm>
                <a:off x="10242000" y="2615406"/>
                <a:ext cx="201613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" name="Line 207"/>
              <p:cNvSpPr>
                <a:spLocks noChangeShapeType="1"/>
              </p:cNvSpPr>
              <p:nvPr/>
            </p:nvSpPr>
            <p:spPr bwMode="auto">
              <a:xfrm>
                <a:off x="10292800" y="2675731"/>
                <a:ext cx="101600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 rot="16200000" flipH="1">
              <a:off x="4933588" y="2776860"/>
              <a:ext cx="332527" cy="354188"/>
              <a:chOff x="5326944" y="2759312"/>
              <a:chExt cx="370023" cy="371761"/>
            </a:xfrm>
          </p:grpSpPr>
          <p:sp>
            <p:nvSpPr>
              <p:cNvPr id="120" name="Rectangle 175"/>
              <p:cNvSpPr>
                <a:spLocks noChangeArrowheads="1"/>
              </p:cNvSpPr>
              <p:nvPr/>
            </p:nvSpPr>
            <p:spPr bwMode="auto">
              <a:xfrm>
                <a:off x="5326944" y="2759312"/>
                <a:ext cx="370023" cy="371761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" name="Line 176"/>
              <p:cNvSpPr>
                <a:spLocks noChangeShapeType="1"/>
              </p:cNvSpPr>
              <p:nvPr/>
            </p:nvSpPr>
            <p:spPr bwMode="auto">
              <a:xfrm>
                <a:off x="5326944" y="3024617"/>
                <a:ext cx="65419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Line 177"/>
              <p:cNvSpPr>
                <a:spLocks noChangeShapeType="1"/>
              </p:cNvSpPr>
              <p:nvPr/>
            </p:nvSpPr>
            <p:spPr bwMode="auto">
              <a:xfrm>
                <a:off x="5392363" y="2984696"/>
                <a:ext cx="0" cy="7984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Line 178"/>
              <p:cNvSpPr>
                <a:spLocks noChangeShapeType="1"/>
              </p:cNvSpPr>
              <p:nvPr/>
            </p:nvSpPr>
            <p:spPr bwMode="auto">
              <a:xfrm>
                <a:off x="5414169" y="2984696"/>
                <a:ext cx="0" cy="7984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" name="Line 179"/>
              <p:cNvSpPr>
                <a:spLocks noChangeShapeType="1"/>
              </p:cNvSpPr>
              <p:nvPr/>
            </p:nvSpPr>
            <p:spPr bwMode="auto">
              <a:xfrm>
                <a:off x="5414169" y="3024617"/>
                <a:ext cx="282798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" name="Freeform 180"/>
              <p:cNvSpPr>
                <a:spLocks/>
              </p:cNvSpPr>
              <p:nvPr/>
            </p:nvSpPr>
            <p:spPr bwMode="auto">
              <a:xfrm>
                <a:off x="5534103" y="2839153"/>
                <a:ext cx="32709" cy="185465"/>
              </a:xfrm>
              <a:custGeom>
                <a:avLst/>
                <a:gdLst>
                  <a:gd name="T0" fmla="*/ 0 w 100"/>
                  <a:gd name="T1" fmla="*/ 0 h 466"/>
                  <a:gd name="T2" fmla="*/ 0 w 100"/>
                  <a:gd name="T3" fmla="*/ 66 h 466"/>
                  <a:gd name="T4" fmla="*/ 0 w 100"/>
                  <a:gd name="T5" fmla="*/ 133 h 466"/>
                  <a:gd name="T6" fmla="*/ 0 w 100"/>
                  <a:gd name="T7" fmla="*/ 199 h 466"/>
                  <a:gd name="T8" fmla="*/ 0 w 100"/>
                  <a:gd name="T9" fmla="*/ 266 h 466"/>
                  <a:gd name="T10" fmla="*/ 0 w 100"/>
                  <a:gd name="T11" fmla="*/ 466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0" h="466">
                    <a:moveTo>
                      <a:pt x="0" y="0"/>
                    </a:moveTo>
                    <a:cubicBezTo>
                      <a:pt x="100" y="0"/>
                      <a:pt x="100" y="66"/>
                      <a:pt x="0" y="66"/>
                    </a:cubicBezTo>
                    <a:cubicBezTo>
                      <a:pt x="100" y="66"/>
                      <a:pt x="100" y="133"/>
                      <a:pt x="0" y="133"/>
                    </a:cubicBezTo>
                    <a:cubicBezTo>
                      <a:pt x="100" y="133"/>
                      <a:pt x="100" y="199"/>
                      <a:pt x="0" y="199"/>
                    </a:cubicBezTo>
                    <a:cubicBezTo>
                      <a:pt x="100" y="199"/>
                      <a:pt x="100" y="266"/>
                      <a:pt x="0" y="266"/>
                    </a:cubicBezTo>
                    <a:lnTo>
                      <a:pt x="0" y="46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" name="Line 181"/>
              <p:cNvSpPr>
                <a:spLocks noChangeShapeType="1"/>
              </p:cNvSpPr>
              <p:nvPr/>
            </p:nvSpPr>
            <p:spPr bwMode="auto">
              <a:xfrm flipV="1">
                <a:off x="5539402" y="2759312"/>
                <a:ext cx="0" cy="7984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" name="Oval 182"/>
              <p:cNvSpPr>
                <a:spLocks noChangeArrowheads="1"/>
              </p:cNvSpPr>
              <p:nvPr/>
            </p:nvSpPr>
            <p:spPr bwMode="auto">
              <a:xfrm>
                <a:off x="5528651" y="3017963"/>
                <a:ext cx="10222" cy="1330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" name="Oval 183"/>
              <p:cNvSpPr>
                <a:spLocks noChangeArrowheads="1"/>
              </p:cNvSpPr>
              <p:nvPr/>
            </p:nvSpPr>
            <p:spPr bwMode="auto">
              <a:xfrm>
                <a:off x="5528651" y="3017963"/>
                <a:ext cx="10222" cy="13307"/>
              </a:xfrm>
              <a:prstGeom prst="ellips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 flipH="1">
              <a:off x="3902149" y="2448512"/>
              <a:ext cx="714259" cy="578621"/>
              <a:chOff x="1581020" y="1959740"/>
              <a:chExt cx="667442" cy="590279"/>
            </a:xfrm>
          </p:grpSpPr>
          <p:grpSp>
            <p:nvGrpSpPr>
              <p:cNvPr id="158" name="Group 157"/>
              <p:cNvGrpSpPr/>
              <p:nvPr/>
            </p:nvGrpSpPr>
            <p:grpSpPr>
              <a:xfrm>
                <a:off x="2068462" y="2114506"/>
                <a:ext cx="180000" cy="435513"/>
                <a:chOff x="2068462" y="2114506"/>
                <a:chExt cx="180000" cy="435513"/>
              </a:xfrm>
            </p:grpSpPr>
            <p:sp>
              <p:nvSpPr>
                <p:cNvPr id="101" name="Line 138"/>
                <p:cNvSpPr>
                  <a:spLocks noChangeShapeType="1"/>
                </p:cNvSpPr>
                <p:nvPr/>
              </p:nvSpPr>
              <p:spPr bwMode="auto">
                <a:xfrm>
                  <a:off x="2151470" y="2430290"/>
                  <a:ext cx="0" cy="71837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2" name="Line 139"/>
                <p:cNvSpPr>
                  <a:spLocks noChangeShapeType="1"/>
                </p:cNvSpPr>
                <p:nvPr/>
              </p:nvSpPr>
              <p:spPr bwMode="auto">
                <a:xfrm>
                  <a:off x="2096132" y="2502128"/>
                  <a:ext cx="110676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3" name="Line 140"/>
                <p:cNvSpPr>
                  <a:spLocks noChangeShapeType="1"/>
                </p:cNvSpPr>
                <p:nvPr/>
              </p:nvSpPr>
              <p:spPr bwMode="auto">
                <a:xfrm>
                  <a:off x="2114578" y="2526073"/>
                  <a:ext cx="73784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4" name="Line 141"/>
                <p:cNvSpPr>
                  <a:spLocks noChangeShapeType="1"/>
                </p:cNvSpPr>
                <p:nvPr/>
              </p:nvSpPr>
              <p:spPr bwMode="auto">
                <a:xfrm>
                  <a:off x="2133024" y="2550019"/>
                  <a:ext cx="36892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5" name="Oval 142"/>
                <p:cNvSpPr>
                  <a:spLocks noChangeArrowheads="1"/>
                </p:cNvSpPr>
                <p:nvPr/>
              </p:nvSpPr>
              <p:spPr bwMode="auto">
                <a:xfrm>
                  <a:off x="2068462" y="2114506"/>
                  <a:ext cx="180000" cy="180000"/>
                </a:xfrm>
                <a:prstGeom prst="ellips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6" name="Freeform 143"/>
                <p:cNvSpPr>
                  <a:spLocks/>
                </p:cNvSpPr>
                <p:nvPr/>
              </p:nvSpPr>
              <p:spPr bwMode="auto">
                <a:xfrm>
                  <a:off x="2105355" y="2167293"/>
                  <a:ext cx="92230" cy="71837"/>
                </a:xfrm>
                <a:custGeom>
                  <a:avLst/>
                  <a:gdLst>
                    <a:gd name="T0" fmla="*/ 0 w 333"/>
                    <a:gd name="T1" fmla="*/ 100 h 200"/>
                    <a:gd name="T2" fmla="*/ 167 w 333"/>
                    <a:gd name="T3" fmla="*/ 100 h 200"/>
                    <a:gd name="T4" fmla="*/ 333 w 333"/>
                    <a:gd name="T5" fmla="*/ 10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33" h="200">
                      <a:moveTo>
                        <a:pt x="0" y="100"/>
                      </a:moveTo>
                      <a:cubicBezTo>
                        <a:pt x="67" y="0"/>
                        <a:pt x="100" y="0"/>
                        <a:pt x="167" y="100"/>
                      </a:cubicBezTo>
                      <a:cubicBezTo>
                        <a:pt x="233" y="200"/>
                        <a:pt x="267" y="200"/>
                        <a:pt x="333" y="100"/>
                      </a:cubicBez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9" name="Line 190"/>
                <p:cNvSpPr>
                  <a:spLocks noChangeShapeType="1"/>
                </p:cNvSpPr>
                <p:nvPr/>
              </p:nvSpPr>
              <p:spPr bwMode="auto">
                <a:xfrm flipV="1">
                  <a:off x="2151470" y="2305749"/>
                  <a:ext cx="0" cy="1440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>
                <a:off x="1581020" y="1959740"/>
                <a:ext cx="570451" cy="78788"/>
                <a:chOff x="1581020" y="1959740"/>
                <a:chExt cx="570451" cy="78788"/>
              </a:xfrm>
            </p:grpSpPr>
            <p:sp>
              <p:nvSpPr>
                <p:cNvPr id="107" name="Rectangle 161"/>
                <p:cNvSpPr>
                  <a:spLocks noChangeArrowheads="1"/>
                </p:cNvSpPr>
                <p:nvPr/>
              </p:nvSpPr>
              <p:spPr bwMode="auto">
                <a:xfrm>
                  <a:off x="1581020" y="1959740"/>
                  <a:ext cx="129122" cy="78788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cxnSp>
              <p:nvCxnSpPr>
                <p:cNvPr id="151" name="Straight Connector 150"/>
                <p:cNvCxnSpPr/>
                <p:nvPr/>
              </p:nvCxnSpPr>
              <p:spPr>
                <a:xfrm flipH="1" flipV="1">
                  <a:off x="1706631" y="1997535"/>
                  <a:ext cx="444840" cy="59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54" name="Straight Connector 253"/>
            <p:cNvCxnSpPr/>
            <p:nvPr/>
          </p:nvCxnSpPr>
          <p:spPr>
            <a:xfrm flipV="1">
              <a:off x="5177098" y="2479978"/>
              <a:ext cx="0" cy="30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 flipH="1">
              <a:off x="4790327" y="4320398"/>
              <a:ext cx="382205" cy="4217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TextBox 264"/>
            <p:cNvSpPr txBox="1"/>
            <p:nvPr/>
          </p:nvSpPr>
          <p:spPr>
            <a:xfrm>
              <a:off x="4895379" y="4141461"/>
              <a:ext cx="7606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QCL AR</a:t>
              </a:r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0" name="Straight Connector 269"/>
            <p:cNvCxnSpPr/>
            <p:nvPr/>
          </p:nvCxnSpPr>
          <p:spPr>
            <a:xfrm>
              <a:off x="4616408" y="2485238"/>
              <a:ext cx="55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V="1">
              <a:off x="4001672" y="2486138"/>
              <a:ext cx="0" cy="10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0" name="TextBox 379"/>
                <p:cNvSpPr txBox="1"/>
                <p:nvPr/>
              </p:nvSpPr>
              <p:spPr>
                <a:xfrm flipH="1">
                  <a:off x="4409926" y="2219805"/>
                  <a:ext cx="189839" cy="2616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GB" sz="11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GB" sz="1100" dirty="0"/>
                </a:p>
              </p:txBody>
            </p:sp>
          </mc:Choice>
          <mc:Fallback xmlns="">
            <p:sp>
              <p:nvSpPr>
                <p:cNvPr id="380" name="TextBox 3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409926" y="2219805"/>
                  <a:ext cx="189839" cy="2616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32258"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1" name="TextBox 380"/>
                <p:cNvSpPr txBox="1"/>
                <p:nvPr/>
              </p:nvSpPr>
              <p:spPr>
                <a:xfrm flipH="1">
                  <a:off x="4377580" y="3045298"/>
                  <a:ext cx="370910" cy="2616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sz="11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1100" dirty="0"/>
                </a:p>
              </p:txBody>
            </p:sp>
          </mc:Choice>
          <mc:Fallback xmlns="">
            <p:sp>
              <p:nvSpPr>
                <p:cNvPr id="381" name="TextBox 3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77580" y="3045298"/>
                  <a:ext cx="370910" cy="26161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2" name="TextBox 381"/>
                <p:cNvSpPr txBox="1"/>
                <p:nvPr/>
              </p:nvSpPr>
              <p:spPr>
                <a:xfrm flipH="1">
                  <a:off x="5228039" y="2696726"/>
                  <a:ext cx="370910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5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5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sz="105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GB" sz="105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05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05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050" dirty="0"/>
                </a:p>
              </p:txBody>
            </p:sp>
          </mc:Choice>
          <mc:Fallback xmlns="">
            <p:sp>
              <p:nvSpPr>
                <p:cNvPr id="382" name="TextBox 3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228039" y="2696726"/>
                  <a:ext cx="370910" cy="25391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r="-16393" b="-7317"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6" name="TextBox 595"/>
                <p:cNvSpPr txBox="1"/>
                <p:nvPr/>
              </p:nvSpPr>
              <p:spPr>
                <a:xfrm flipH="1">
                  <a:off x="5610073" y="3563376"/>
                  <a:ext cx="330578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1050" dirty="0"/>
                </a:p>
              </p:txBody>
            </p:sp>
          </mc:Choice>
          <mc:Fallback xmlns="">
            <p:sp>
              <p:nvSpPr>
                <p:cNvPr id="596" name="TextBox 5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610073" y="3563376"/>
                  <a:ext cx="330578" cy="25391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/>
            <p:cNvCxnSpPr/>
            <p:nvPr/>
          </p:nvCxnSpPr>
          <p:spPr>
            <a:xfrm flipV="1">
              <a:off x="5180003" y="2973003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794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</Words>
  <Application>Microsoft Office PowerPoint</Application>
  <PresentationFormat>Widescreen</PresentationFormat>
  <Paragraphs>214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Equation</vt:lpstr>
      <vt:lpstr>AML – paper images </vt:lpstr>
      <vt:lpstr>General guidelines </vt:lpstr>
      <vt:lpstr>Simulation Schematic</vt:lpstr>
      <vt:lpstr>PowerPoint Presentation</vt:lpstr>
      <vt:lpstr>PowerPoint Presentation</vt:lpstr>
      <vt:lpstr>Transmission line model (1)</vt:lpstr>
      <vt:lpstr>Transmission line model (2)</vt:lpstr>
      <vt:lpstr>QCL geometry and electrical circuit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petz</dc:creator>
  <cp:lastModifiedBy>petz</cp:lastModifiedBy>
  <cp:revision>57</cp:revision>
  <dcterms:created xsi:type="dcterms:W3CDTF">2017-04-06T09:41:31Z</dcterms:created>
  <dcterms:modified xsi:type="dcterms:W3CDTF">2017-04-12T16:43:46Z</dcterms:modified>
</cp:coreProperties>
</file>