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4.png" ContentType="image/png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20/10/14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D1C1F1-B151-4161-8171-D141617161E1}" type="slidenum">
              <a:rPr lang="en-GB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20/10/14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311101-F161-4111-B161-3121A171D141}" type="slidenum">
              <a:rPr lang="en-GB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www.ioffe.ru/SVA/NSM/Semicond/GaAs/basic.html" TargetMode="External"/><Relationship Id="rId2" Type="http://schemas.openxmlformats.org/officeDocument/2006/relationships/hyperlink" Target="http://www.ioffe.ru/SVA/NSM/Semicond/GaAs/bandstr.html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Investigation of Active/Passive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Mode-locking in THz QCL’s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GB">
                <a:solidFill>
                  <a:srgbClr val="8b8b8b"/>
                </a:solidFill>
                <a:latin typeface="Calibri"/>
              </a:rPr>
              <a:t>Solving Maxwell Bloch equations 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8b8b8b"/>
                </a:solidFill>
                <a:latin typeface="Calibri"/>
              </a:rPr>
              <a:t>for sample FL178C-M7 from Optics Express paper: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>
                <a:solidFill>
                  <a:srgbClr val="8b8b8b"/>
                </a:solidFill>
                <a:latin typeface="Calibri"/>
              </a:rPr>
              <a:t>“</a:t>
            </a:r>
            <a:r>
              <a:rPr b="1" lang="en-GB">
                <a:solidFill>
                  <a:srgbClr val="8b8b8b"/>
                </a:solidFill>
                <a:latin typeface="Calibri"/>
              </a:rPr>
              <a:t>2.9 THz quantum cascade lasers operating up to 70 K in continuous wave”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8b8b8b"/>
                </a:solidFill>
                <a:latin typeface="Calibri"/>
              </a:rPr>
              <a:t>S. Barbieri, J. Alton, H. E. Beere, J. Fowler, E. H. Linfield, and D. A. Ritchie</a:t>
            </a:r>
            <a:r>
              <a:rPr b="1" lang="en-GB">
                <a:solidFill>
                  <a:srgbClr val="8b8b8b"/>
                </a:solidFill>
                <a:latin typeface="Calibri"/>
              </a:rPr>
              <a:t>
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References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34920" y="1371600"/>
            <a:ext cx="9108720" cy="5486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 u="sng">
                <a:solidFill>
                  <a:srgbClr val="0000ff"/>
                </a:solidFill>
                <a:latin typeface="Calibri"/>
                <a:hlinkClick r:id="rId1"/>
              </a:rPr>
              <a:t>http://www.ioffe.ru/SVA/NSM/Semicond/GaAs/basic.html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 u="sng">
                <a:solidFill>
                  <a:srgbClr val="0000ff"/>
                </a:solidFill>
                <a:latin typeface="Calibri"/>
                <a:hlinkClick r:id="rId2"/>
              </a:rPr>
              <a:t>http://www.ioffe.ru/SVA/NSM/Semicond/GaAs/bandstr.html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S. Barbieri, J. Alton, H. E. Beere, J. Fowler, E. H. Linfield, and D. A. Ritchie , “</a:t>
            </a:r>
            <a:r>
              <a:rPr b="1" lang="en-US" sz="2000">
                <a:solidFill>
                  <a:srgbClr val="000000"/>
                </a:solidFill>
                <a:latin typeface="Calibri"/>
              </a:rPr>
              <a:t>2.9 THz quantum cascade lasers operating up to 70 K in continuous wave”,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Appl. Physics Letters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Contents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Quantum well structure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Material parameters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Eigenmodes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Scattering times and dipole elements: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-@ T = 70K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Maxwell-Bloch model equations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References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Quantum Well Structure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Based on Ref. [3] Bound to Continuum design. </a:t>
            </a:r>
            <a:endParaRPr/>
          </a:p>
        </p:txBody>
      </p:sp>
      <p:pic>
        <p:nvPicPr>
          <p:cNvPr descr="" id="8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2133720"/>
            <a:ext cx="5781240" cy="435708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3000" y="797760"/>
            <a:ext cx="5722200" cy="5643360"/>
          </a:xfrm>
          <a:prstGeom prst="rect">
            <a:avLst/>
          </a:prstGeom>
        </p:spPr>
      </p:pic>
      <p:sp>
        <p:nvSpPr>
          <p:cNvPr id="82" name="CustomShape 1"/>
          <p:cNvSpPr/>
          <p:nvPr/>
        </p:nvSpPr>
        <p:spPr>
          <a:xfrm>
            <a:off x="5756400" y="1208880"/>
            <a:ext cx="3352320" cy="5850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Simulated Structure ( 2 periods on the image)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000000"/>
                </a:solidFill>
                <a:latin typeface="Calibri"/>
              </a:rPr>
              <a:t>1 period’s </a:t>
            </a:r>
            <a:r>
              <a:rPr b="1" lang="en-GB">
                <a:solidFill>
                  <a:srgbClr val="000000"/>
                </a:solidFill>
                <a:latin typeface="Calibri"/>
              </a:rPr>
              <a:t>Barrier</a:t>
            </a:r>
            <a:r>
              <a:rPr lang="en-GB">
                <a:solidFill>
                  <a:srgbClr val="000000"/>
                </a:solidFill>
                <a:latin typeface="Calibri"/>
              </a:rPr>
              <a:t>/Well thicknesses:</a:t>
            </a:r>
            <a:r>
              <a:rPr lang="en-GB">
                <a:solidFill>
                  <a:srgbClr val="000000"/>
                </a:solidFill>
                <a:latin typeface="Calibri"/>
              </a:rPr>
              <a:t>
</a:t>
            </a:r>
            <a:r>
              <a:rPr b="1" lang="en-GB">
                <a:solidFill>
                  <a:srgbClr val="000000"/>
                </a:solidFill>
                <a:latin typeface="Calibri"/>
              </a:rPr>
              <a:t>3.8</a:t>
            </a:r>
            <a:r>
              <a:rPr lang="en-GB">
                <a:solidFill>
                  <a:srgbClr val="000000"/>
                </a:solidFill>
                <a:latin typeface="Calibri"/>
              </a:rPr>
              <a:t>/14.0/ </a:t>
            </a:r>
            <a:r>
              <a:rPr b="1" lang="en-GB">
                <a:solidFill>
                  <a:srgbClr val="000000"/>
                </a:solidFill>
                <a:latin typeface="Calibri"/>
              </a:rPr>
              <a:t>0.6</a:t>
            </a:r>
            <a:r>
              <a:rPr lang="en-GB">
                <a:solidFill>
                  <a:srgbClr val="000000"/>
                </a:solidFill>
                <a:latin typeface="Calibri"/>
              </a:rPr>
              <a:t>/ 9.0/ </a:t>
            </a:r>
            <a:r>
              <a:rPr b="1" lang="en-GB">
                <a:solidFill>
                  <a:srgbClr val="000000"/>
                </a:solidFill>
                <a:latin typeface="Calibri"/>
              </a:rPr>
              <a:t>0.6</a:t>
            </a:r>
            <a:r>
              <a:rPr lang="en-GB">
                <a:solidFill>
                  <a:srgbClr val="000000"/>
                </a:solidFill>
                <a:latin typeface="Calibri"/>
              </a:rPr>
              <a:t>/15.8/ </a:t>
            </a:r>
            <a:r>
              <a:rPr b="1" lang="en-GB">
                <a:solidFill>
                  <a:srgbClr val="000000"/>
                </a:solidFill>
                <a:latin typeface="Calibri"/>
              </a:rPr>
              <a:t>1.5</a:t>
            </a:r>
            <a:r>
              <a:rPr lang="en-GB">
                <a:solidFill>
                  <a:srgbClr val="000000"/>
                </a:solidFill>
                <a:latin typeface="Calibri"/>
              </a:rPr>
              <a:t>/12.8/ </a:t>
            </a:r>
            <a:r>
              <a:rPr b="1" lang="en-GB">
                <a:solidFill>
                  <a:srgbClr val="000000"/>
                </a:solidFill>
                <a:latin typeface="Calibri"/>
              </a:rPr>
              <a:t>1.8</a:t>
            </a:r>
            <a:r>
              <a:rPr lang="en-GB">
                <a:solidFill>
                  <a:srgbClr val="000000"/>
                </a:solidFill>
                <a:latin typeface="Calibri"/>
              </a:rPr>
              <a:t>/12.2/ </a:t>
            </a:r>
            <a:r>
              <a:rPr b="1" lang="en-GB">
                <a:solidFill>
                  <a:srgbClr val="000000"/>
                </a:solidFill>
                <a:latin typeface="Calibri"/>
              </a:rPr>
              <a:t>2.0</a:t>
            </a:r>
            <a:r>
              <a:rPr lang="en-GB">
                <a:solidFill>
                  <a:srgbClr val="000000"/>
                </a:solidFill>
                <a:latin typeface="Calibri"/>
              </a:rPr>
              <a:t>/12.0/ </a:t>
            </a:r>
            <a:r>
              <a:rPr b="1" lang="en-GB">
                <a:solidFill>
                  <a:srgbClr val="000000"/>
                </a:solidFill>
                <a:latin typeface="Calibri"/>
              </a:rPr>
              <a:t>2.0</a:t>
            </a:r>
            <a:r>
              <a:rPr lang="en-GB">
                <a:solidFill>
                  <a:srgbClr val="000000"/>
                </a:solidFill>
                <a:latin typeface="Calibri"/>
              </a:rPr>
              <a:t>/11.4/ </a:t>
            </a:r>
            <a:r>
              <a:rPr b="1" lang="en-GB">
                <a:solidFill>
                  <a:srgbClr val="000000"/>
                </a:solidFill>
                <a:latin typeface="Calibri"/>
              </a:rPr>
              <a:t>2.7</a:t>
            </a:r>
            <a:r>
              <a:rPr lang="en-GB">
                <a:solidFill>
                  <a:srgbClr val="000000"/>
                </a:solidFill>
                <a:latin typeface="Calibri"/>
              </a:rPr>
              <a:t>/11.3/ </a:t>
            </a:r>
            <a:r>
              <a:rPr b="1" lang="en-GB">
                <a:solidFill>
                  <a:srgbClr val="000000"/>
                </a:solidFill>
                <a:latin typeface="Calibri"/>
              </a:rPr>
              <a:t>3.5</a:t>
            </a:r>
            <a:r>
              <a:rPr lang="en-GB">
                <a:solidFill>
                  <a:srgbClr val="000000"/>
                </a:solidFill>
                <a:latin typeface="Calibri"/>
              </a:rPr>
              <a:t>/ 11.6</a:t>
            </a:r>
            <a:r>
              <a:rPr lang="en-GB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000000"/>
                </a:solidFill>
                <a:latin typeface="Calibri"/>
              </a:rPr>
              <a:t>Material System:</a:t>
            </a:r>
            <a:r>
              <a:rPr lang="en-GB">
                <a:solidFill>
                  <a:srgbClr val="000000"/>
                </a:solidFill>
                <a:latin typeface="Calibri"/>
              </a:rPr>
              <a:t>
</a:t>
            </a:r>
            <a:r>
              <a:rPr lang="en-GB">
                <a:solidFill>
                  <a:srgbClr val="000000"/>
                </a:solidFill>
                <a:latin typeface="Calibri"/>
              </a:rPr>
              <a:t>- Barriers: </a:t>
            </a:r>
            <a:r>
              <a:rPr b="1" lang="en-GB">
                <a:solidFill>
                  <a:srgbClr val="000000"/>
                </a:solidFill>
                <a:latin typeface="Calibri"/>
              </a:rPr>
              <a:t>Al</a:t>
            </a:r>
            <a:r>
              <a:rPr lang="en-GB">
                <a:solidFill>
                  <a:srgbClr val="000000"/>
                </a:solidFill>
                <a:latin typeface="Calibri"/>
              </a:rPr>
              <a:t>0.15</a:t>
            </a:r>
            <a:r>
              <a:rPr b="1" lang="en-GB">
                <a:solidFill>
                  <a:srgbClr val="000000"/>
                </a:solidFill>
                <a:latin typeface="Calibri"/>
              </a:rPr>
              <a:t>Ga</a:t>
            </a:r>
            <a:r>
              <a:rPr lang="en-GB">
                <a:solidFill>
                  <a:srgbClr val="000000"/>
                </a:solidFill>
                <a:latin typeface="Calibri"/>
              </a:rPr>
              <a:t>0.85</a:t>
            </a:r>
            <a:r>
              <a:rPr b="1" lang="en-GB">
                <a:solidFill>
                  <a:srgbClr val="000000"/>
                </a:solidFill>
                <a:latin typeface="Calibri"/>
              </a:rPr>
              <a:t>As</a:t>
            </a:r>
            <a:r>
              <a:rPr b="1" lang="en-GB">
                <a:solidFill>
                  <a:srgbClr val="000000"/>
                </a:solidFill>
                <a:latin typeface="Calibri"/>
              </a:rPr>
              <a:t>
</a:t>
            </a:r>
            <a:r>
              <a:rPr b="1" lang="en-GB">
                <a:solidFill>
                  <a:srgbClr val="000000"/>
                </a:solidFill>
                <a:latin typeface="Calibri"/>
              </a:rPr>
              <a:t>-</a:t>
            </a:r>
            <a:r>
              <a:rPr lang="en-GB">
                <a:solidFill>
                  <a:srgbClr val="000000"/>
                </a:solidFill>
                <a:latin typeface="Calibri"/>
              </a:rPr>
              <a:t> Wells:  </a:t>
            </a:r>
            <a:r>
              <a:rPr b="1" lang="en-GB">
                <a:solidFill>
                  <a:srgbClr val="000000"/>
                </a:solidFill>
                <a:latin typeface="Calibri"/>
              </a:rPr>
              <a:t>GaAs</a:t>
            </a:r>
            <a:r>
              <a:rPr b="1" lang="en-GB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000000"/>
                </a:solidFill>
                <a:latin typeface="Calibri"/>
              </a:rPr>
              <a:t>Operating Bias: 2.2 kV/cm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000000"/>
                </a:solidFill>
                <a:latin typeface="Calibri"/>
              </a:rPr>
              <a:t>Period Length:  128.9 nm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2938680" y="1208880"/>
            <a:ext cx="2547360" cy="4581720"/>
          </a:xfrm>
          <a:prstGeom prst="rect">
            <a:avLst/>
          </a:prstGeom>
          <a:ln w="25560">
            <a:solidFill>
              <a:srgbClr val="00b050"/>
            </a:solidFill>
            <a:custDash>
              <a:ds d="71000" sp="71000"/>
            </a:custDash>
            <a:round/>
          </a:ln>
        </p:spPr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Material Parameters:</a:t>
            </a:r>
            <a:endParaRPr/>
          </a:p>
        </p:txBody>
      </p:sp>
      <p:graphicFrame>
        <p:nvGraphicFramePr>
          <p:cNvPr id="85" name="Table 2"/>
          <p:cNvGraphicFramePr/>
          <p:nvPr/>
        </p:nvGraphicFramePr>
        <p:xfrm>
          <a:off x="1523880" y="1397160"/>
          <a:ext cx="7085880" cy="1693440"/>
        </p:xfrm>
        <a:graphic>
          <a:graphicData uri="http://schemas.openxmlformats.org/drawingml/2006/table">
            <a:tbl>
              <a:tblPr/>
              <a:tblGrid>
                <a:gridCol w="2743200"/>
                <a:gridCol w="4343040"/>
              </a:tblGrid>
              <a:tr h="357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Property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Value</a:t>
                      </a:r>
                      <a:endParaRPr/>
                    </a:p>
                  </a:txBody>
                  <a:tcPr/>
                </a:tc>
              </a:tr>
              <a:tr h="622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Effective Electron Mass 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0.063 [</a:t>
                      </a:r>
                      <a:r>
                        <a:rPr b="1" lang="en-GB">
                          <a:solidFill>
                            <a:srgbClr val="000000"/>
                          </a:solidFill>
                          <a:latin typeface="Calibri"/>
                        </a:rPr>
                        <a:t>m0</a:t>
                      </a: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Effective Energy Gap 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1.42 [</a:t>
                      </a:r>
                      <a:r>
                        <a:rPr b="1" lang="en-GB">
                          <a:solidFill>
                            <a:srgbClr val="000000"/>
                          </a:solidFill>
                          <a:latin typeface="Calibri"/>
                        </a:rPr>
                        <a:t>eV</a:t>
                      </a: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Lattice Constant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0.565325 [</a:t>
                      </a:r>
                      <a:r>
                        <a:rPr b="1" lang="en-GB">
                          <a:solidFill>
                            <a:srgbClr val="000000"/>
                          </a:solidFill>
                          <a:latin typeface="Calibri"/>
                        </a:rPr>
                        <a:t>nm</a:t>
                      </a: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CustomShape 3"/>
          <p:cNvSpPr/>
          <p:nvPr/>
        </p:nvSpPr>
        <p:spPr>
          <a:xfrm>
            <a:off x="9360" y="990720"/>
            <a:ext cx="1319760" cy="8218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GB" sz="2800">
                <a:solidFill>
                  <a:srgbClr val="000000"/>
                </a:solidFill>
                <a:latin typeface="Calibri"/>
              </a:rPr>
              <a:t>GaAs </a:t>
            </a:r>
            <a:r>
              <a:rPr b="1" lang="en-GB" sz="2800">
                <a:solidFill>
                  <a:srgbClr val="000000"/>
                </a:solidFill>
                <a:latin typeface="Calibri"/>
              </a:rPr>
              <a:t>
</a:t>
            </a:r>
            <a:r>
              <a:rPr lang="en-GB" sz="2000">
                <a:solidFill>
                  <a:srgbClr val="000000"/>
                </a:solidFill>
                <a:latin typeface="Calibri"/>
              </a:rPr>
              <a:t>Ref. [1]</a:t>
            </a:r>
            <a:endParaRPr/>
          </a:p>
        </p:txBody>
      </p:sp>
      <p:graphicFrame>
        <p:nvGraphicFramePr>
          <p:cNvPr id="87" name="Table 4"/>
          <p:cNvGraphicFramePr/>
          <p:nvPr/>
        </p:nvGraphicFramePr>
        <p:xfrm>
          <a:off x="1523880" y="4114800"/>
          <a:ext cx="7162200" cy="2012760"/>
        </p:xfrm>
        <a:graphic>
          <a:graphicData uri="http://schemas.openxmlformats.org/drawingml/2006/table">
            <a:tbl>
              <a:tblPr/>
              <a:tblGrid>
                <a:gridCol w="2743200"/>
                <a:gridCol w="4419360"/>
              </a:tblGrid>
              <a:tr h="366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Property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Value</a:t>
                      </a:r>
                      <a:endParaRPr/>
                    </a:p>
                  </a:txBody>
                  <a:tcPr/>
                </a:tc>
              </a:tr>
              <a:tr h="640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Effective Electron Mass 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0.063 + 0.083x  =  0.07545 [</a:t>
                      </a:r>
                      <a:r>
                        <a:rPr b="1" lang="en-GB">
                          <a:solidFill>
                            <a:srgbClr val="000000"/>
                          </a:solidFill>
                          <a:latin typeface="Calibri"/>
                        </a:rPr>
                        <a:t>m0</a:t>
                      </a: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Effective Energy Gap 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1.42 + 1.247x =  1.60705 [</a:t>
                      </a:r>
                      <a:r>
                        <a:rPr b="1" lang="en-GB">
                          <a:solidFill>
                            <a:srgbClr val="000000"/>
                          </a:solidFill>
                          <a:latin typeface="Calibri"/>
                        </a:rPr>
                        <a:t>eV</a:t>
                      </a: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  <a:endParaRPr/>
                    </a:p>
                  </a:txBody>
                  <a:tcPr/>
                </a:tc>
              </a:tr>
              <a:tr h="640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Lattice Constant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0.565325 + 0.00078x = 0.565442 [</a:t>
                      </a:r>
                      <a:r>
                        <a:rPr b="1" lang="en-GB">
                          <a:solidFill>
                            <a:srgbClr val="000000"/>
                          </a:solidFill>
                          <a:latin typeface="Calibri"/>
                        </a:rPr>
                        <a:t>nm</a:t>
                      </a: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CustomShape 5"/>
          <p:cNvSpPr/>
          <p:nvPr/>
        </p:nvSpPr>
        <p:spPr>
          <a:xfrm>
            <a:off x="-158040" y="3276720"/>
            <a:ext cx="2502000" cy="12484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GB" sz="2800">
                <a:solidFill>
                  <a:srgbClr val="000000"/>
                </a:solidFill>
                <a:latin typeface="Calibri"/>
              </a:rPr>
              <a:t>Al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x</a:t>
            </a:r>
            <a:r>
              <a:rPr b="1" lang="en-GB" sz="2800">
                <a:solidFill>
                  <a:srgbClr val="000000"/>
                </a:solidFill>
                <a:latin typeface="Calibri"/>
              </a:rPr>
              <a:t>Ga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1-x</a:t>
            </a:r>
            <a:r>
              <a:rPr b="1" lang="en-GB" sz="2800">
                <a:solidFill>
                  <a:srgbClr val="000000"/>
                </a:solidFill>
                <a:latin typeface="Calibri"/>
              </a:rPr>
              <a:t>As,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Calibri"/>
              </a:rPr>
              <a:t>X = 0.15</a:t>
            </a:r>
            <a:r>
              <a:rPr b="1" lang="en-GB" sz="2800">
                <a:solidFill>
                  <a:srgbClr val="000000"/>
                </a:solidFill>
                <a:latin typeface="Calibri"/>
              </a:rPr>
              <a:t> </a:t>
            </a:r>
            <a:r>
              <a:rPr b="1" lang="en-GB" sz="2800">
                <a:solidFill>
                  <a:srgbClr val="000000"/>
                </a:solidFill>
                <a:latin typeface="Calibri"/>
              </a:rPr>
              <a:t>
</a:t>
            </a:r>
            <a:r>
              <a:rPr lang="en-GB" sz="2000">
                <a:solidFill>
                  <a:srgbClr val="000000"/>
                </a:solidFill>
                <a:latin typeface="Calibri"/>
              </a:rPr>
              <a:t>Ref. [2]</a:t>
            </a:r>
            <a:endParaRPr/>
          </a:p>
        </p:txBody>
      </p:sp>
      <p:sp>
        <p:nvSpPr>
          <p:cNvPr id="89" name="CustomShape 6"/>
          <p:cNvSpPr/>
          <p:nvPr/>
        </p:nvSpPr>
        <p:spPr>
          <a:xfrm>
            <a:off x="-407520" y="6248520"/>
            <a:ext cx="84276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GB">
                <a:solidFill>
                  <a:srgbClr val="000000"/>
                </a:solidFill>
                <a:latin typeface="Calibri"/>
              </a:rPr>
              <a:t>Barrier Height ??? Bandgap Offset??? Approx 135 [meV] Ref. [4]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52280" y="836280"/>
            <a:ext cx="5943240" cy="5861160"/>
          </a:xfrm>
          <a:prstGeom prst="rect">
            <a:avLst/>
          </a:prstGeom>
        </p:spPr>
      </p:pic>
      <p:sp>
        <p:nvSpPr>
          <p:cNvPr id="91" name="TextShape 1"/>
          <p:cNvSpPr txBox="1"/>
          <p:nvPr/>
        </p:nvSpPr>
        <p:spPr>
          <a:xfrm>
            <a:off x="533520" y="196560"/>
            <a:ext cx="5181120" cy="63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Eigenmodes:</a:t>
            </a:r>
            <a:endParaRPr/>
          </a:p>
        </p:txBody>
      </p:sp>
      <p:graphicFrame>
        <p:nvGraphicFramePr>
          <p:cNvPr id="92" name="Table 2"/>
          <p:cNvGraphicFramePr/>
          <p:nvPr/>
        </p:nvGraphicFramePr>
        <p:xfrm>
          <a:off x="6504840" y="228600"/>
          <a:ext cx="2638080" cy="3377160"/>
        </p:xfrm>
        <a:graphic>
          <a:graphicData uri="http://schemas.openxmlformats.org/drawingml/2006/table">
            <a:tbl>
              <a:tblPr/>
              <a:tblGrid>
                <a:gridCol w="879480"/>
                <a:gridCol w="879480"/>
                <a:gridCol w="879480"/>
              </a:tblGrid>
              <a:tr h="11530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State Nr. 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Energy</a:t>
                      </a: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
</a:t>
                      </a:r>
                      <a:r>
                        <a:rPr b="1" lang="en-GB">
                          <a:solidFill>
                            <a:srgbClr val="ffffff"/>
                          </a:solidFill>
                          <a:latin typeface="Calibri"/>
                        </a:rPr>
                        <a:t>[meV]</a:t>
                      </a:r>
                      <a:endParaRPr/>
                    </a:p>
                  </a:txBody>
                  <a:tcPr/>
                </a:tc>
              </a:tr>
              <a:tr h="622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INJ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-120.9</a:t>
                      </a:r>
                      <a:endParaRPr/>
                    </a:p>
                  </a:txBody>
                  <a:tcPr/>
                </a:tc>
              </a:tr>
              <a:tr h="622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UL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-106.0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LL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-93.9</a:t>
                      </a:r>
                      <a:endParaRPr/>
                    </a:p>
                  </a:txBody>
                  <a:tcPr/>
                </a:tc>
              </a:tr>
              <a:tr h="6224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DEPOP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-81.2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3" name="CustomShape 3"/>
          <p:cNvSpPr/>
          <p:nvPr/>
        </p:nvSpPr>
        <p:spPr>
          <a:xfrm>
            <a:off x="6477120" y="2971800"/>
            <a:ext cx="2666520" cy="1306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1600">
                <a:solidFill>
                  <a:srgbClr val="000000"/>
                </a:solidFill>
                <a:latin typeface="Calibri"/>
              </a:rPr>
              <a:t>E32 =  </a:t>
            </a:r>
            <a:r>
              <a:rPr b="1" lang="en-GB" sz="1600">
                <a:solidFill>
                  <a:srgbClr val="000000"/>
                </a:solidFill>
                <a:latin typeface="Calibri"/>
              </a:rPr>
              <a:t>12.1</a:t>
            </a:r>
            <a:r>
              <a:rPr lang="en-GB" sz="1600">
                <a:solidFill>
                  <a:srgbClr val="000000"/>
                </a:solidFill>
                <a:latin typeface="Calibri"/>
              </a:rPr>
              <a:t>[meV] ≈ </a:t>
            </a:r>
            <a:r>
              <a:rPr b="1" lang="en-GB" sz="1600">
                <a:solidFill>
                  <a:srgbClr val="000000"/>
                </a:solidFill>
                <a:latin typeface="Calibri"/>
              </a:rPr>
              <a:t>2.9</a:t>
            </a:r>
            <a:r>
              <a:rPr lang="en-GB" sz="1600">
                <a:solidFill>
                  <a:srgbClr val="000000"/>
                </a:solidFill>
                <a:latin typeface="Calibri"/>
              </a:rPr>
              <a:t> [THz]</a:t>
            </a:r>
            <a:r>
              <a:rPr lang="en-GB" sz="1600">
                <a:solidFill>
                  <a:srgbClr val="000000"/>
                </a:solidFill>
                <a:latin typeface="Calibri"/>
              </a:rPr>
              <a:t>
</a:t>
            </a:r>
            <a:r>
              <a:rPr lang="en-GB" sz="1600">
                <a:solidFill>
                  <a:srgbClr val="000000"/>
                </a:solidFill>
                <a:latin typeface="Calibri"/>
              </a:rPr>
              <a:t>E43 =  </a:t>
            </a:r>
            <a:r>
              <a:rPr b="1" lang="en-GB" sz="1600">
                <a:solidFill>
                  <a:srgbClr val="000000"/>
                </a:solidFill>
                <a:latin typeface="Calibri"/>
              </a:rPr>
              <a:t>14.9 </a:t>
            </a:r>
            <a:r>
              <a:rPr lang="en-GB" sz="1600">
                <a:solidFill>
                  <a:srgbClr val="000000"/>
                </a:solidFill>
                <a:latin typeface="Calibri"/>
              </a:rPr>
              <a:t>[meV]</a:t>
            </a:r>
            <a:endParaRPr/>
          </a:p>
          <a:p>
            <a:pPr>
              <a:lnSpc>
                <a:spcPct val="100000"/>
              </a:lnSpc>
            </a:pPr>
            <a:r>
              <a:rPr lang="en-GB" sz="1600">
                <a:solidFill>
                  <a:srgbClr val="000000"/>
                </a:solidFill>
                <a:latin typeface="Calibri"/>
              </a:rPr>
              <a:t>E21 =  </a:t>
            </a:r>
            <a:r>
              <a:rPr b="1" lang="en-GB" sz="1600">
                <a:solidFill>
                  <a:srgbClr val="000000"/>
                </a:solidFill>
                <a:latin typeface="Calibri"/>
              </a:rPr>
              <a:t>12.7 </a:t>
            </a:r>
            <a:r>
              <a:rPr lang="en-GB" sz="1600">
                <a:solidFill>
                  <a:srgbClr val="000000"/>
                </a:solidFill>
                <a:latin typeface="Calibri"/>
              </a:rPr>
              <a:t>[meV]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4" name="CustomShape 4"/>
          <p:cNvSpPr/>
          <p:nvPr/>
        </p:nvSpPr>
        <p:spPr>
          <a:xfrm>
            <a:off x="6069960" y="3767040"/>
            <a:ext cx="501120" cy="3034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Calibri"/>
              </a:rPr>
              <a:t>|4&gt;</a:t>
            </a:r>
            <a:endParaRPr/>
          </a:p>
        </p:txBody>
      </p:sp>
      <p:sp>
        <p:nvSpPr>
          <p:cNvPr id="95" name="CustomShape 5"/>
          <p:cNvSpPr/>
          <p:nvPr/>
        </p:nvSpPr>
        <p:spPr>
          <a:xfrm>
            <a:off x="6065280" y="4343400"/>
            <a:ext cx="546840" cy="3337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1600">
                <a:solidFill>
                  <a:srgbClr val="000000"/>
                </a:solidFill>
                <a:latin typeface="Calibri"/>
              </a:rPr>
              <a:t>|2&gt;</a:t>
            </a:r>
            <a:endParaRPr/>
          </a:p>
        </p:txBody>
      </p:sp>
      <p:sp>
        <p:nvSpPr>
          <p:cNvPr id="96" name="CustomShape 6"/>
          <p:cNvSpPr/>
          <p:nvPr/>
        </p:nvSpPr>
        <p:spPr>
          <a:xfrm>
            <a:off x="6069960" y="4074840"/>
            <a:ext cx="501120" cy="3034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Calibri"/>
              </a:rPr>
              <a:t>|3&gt;</a:t>
            </a:r>
            <a:endParaRPr/>
          </a:p>
        </p:txBody>
      </p:sp>
      <p:sp>
        <p:nvSpPr>
          <p:cNvPr id="97" name="CustomShape 7"/>
          <p:cNvSpPr/>
          <p:nvPr/>
        </p:nvSpPr>
        <p:spPr>
          <a:xfrm>
            <a:off x="6168960" y="4786920"/>
            <a:ext cx="546840" cy="3337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1600">
                <a:solidFill>
                  <a:srgbClr val="000000"/>
                </a:solidFill>
                <a:latin typeface="Calibri"/>
              </a:rPr>
              <a:t>|1&gt;</a:t>
            </a:r>
            <a:endParaRPr/>
          </a:p>
        </p:txBody>
      </p:sp>
      <p:sp>
        <p:nvSpPr>
          <p:cNvPr id="98" name="CustomShape 8"/>
          <p:cNvSpPr/>
          <p:nvPr/>
        </p:nvSpPr>
        <p:spPr>
          <a:xfrm>
            <a:off x="5861880" y="3919320"/>
            <a:ext cx="232200" cy="36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99" name="CustomShape 9"/>
          <p:cNvSpPr/>
          <p:nvPr/>
        </p:nvSpPr>
        <p:spPr>
          <a:xfrm>
            <a:off x="5785920" y="4227120"/>
            <a:ext cx="308520" cy="36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00" name="CustomShape 10"/>
          <p:cNvSpPr/>
          <p:nvPr/>
        </p:nvSpPr>
        <p:spPr>
          <a:xfrm>
            <a:off x="5864760" y="4512600"/>
            <a:ext cx="229320" cy="36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01" name="CustomShape 11"/>
          <p:cNvSpPr/>
          <p:nvPr/>
        </p:nvSpPr>
        <p:spPr>
          <a:xfrm>
            <a:off x="5889240" y="4699080"/>
            <a:ext cx="308520" cy="25524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5181120" cy="63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558ed5"/>
                </a:solidFill>
                <a:latin typeface="Calibri"/>
              </a:rPr>
              <a:t>Scattering Times at 70K</a:t>
            </a:r>
            <a:endParaRPr/>
          </a:p>
        </p:txBody>
      </p:sp>
      <p:graphicFrame>
        <p:nvGraphicFramePr>
          <p:cNvPr id="103" name="Table 2"/>
          <p:cNvGraphicFramePr/>
          <p:nvPr/>
        </p:nvGraphicFramePr>
        <p:xfrm>
          <a:off x="5867640" y="1981080"/>
          <a:ext cx="2633400" cy="1894320"/>
        </p:xfrm>
        <a:graphic>
          <a:graphicData uri="http://schemas.openxmlformats.org/drawingml/2006/table">
            <a:tbl>
              <a:tblPr/>
              <a:tblGrid>
                <a:gridCol w="380880"/>
                <a:gridCol w="599040"/>
                <a:gridCol w="673560"/>
                <a:gridCol w="489960"/>
                <a:gridCol w="490320"/>
              </a:tblGrid>
              <a:tr h="346680">
                <a:tc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400">
                          <a:solidFill>
                            <a:srgbClr val="ff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400">
                          <a:solidFill>
                            <a:srgbClr val="ff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400">
                          <a:solidFill>
                            <a:srgbClr val="ff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400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427320"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400">
                          <a:solidFill>
                            <a:srgbClr val="ff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Calibri"/>
                        </a:rPr>
                        <a:t>0.52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Calibri"/>
                        </a:rPr>
                        <a:t>7.59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Calibri"/>
                        </a:rPr>
                        <a:t>&gt;200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Calibri"/>
                        </a:rPr>
                        <a:t>&gt;200</a:t>
                      </a:r>
                      <a:endParaRPr/>
                    </a:p>
                  </a:txBody>
                  <a:tcPr/>
                </a:tc>
              </a:tr>
              <a:tr h="427320"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400">
                          <a:solidFill>
                            <a:srgbClr val="ff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anchor="b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Calibri"/>
                        </a:rPr>
                        <a:t>1.37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Calibri"/>
                        </a:rPr>
                        <a:t>18.63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Calibri"/>
                        </a:rPr>
                        <a:t>8.4</a:t>
                      </a:r>
                      <a:endParaRPr/>
                    </a:p>
                  </a:txBody>
                  <a:tcPr/>
                </a:tc>
              </a:tr>
              <a:tr h="346680"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400">
                          <a:solidFill>
                            <a:srgbClr val="ff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anchor="b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Calibri"/>
                        </a:rPr>
                        <a:t>0.75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Calibri"/>
                        </a:rPr>
                        <a:t>3.03</a:t>
                      </a:r>
                      <a:endParaRPr/>
                    </a:p>
                  </a:txBody>
                  <a:tcPr/>
                </a:tc>
              </a:tr>
              <a:tr h="346680"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400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anchor="b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Calibri"/>
                        </a:rPr>
                        <a:t>9.94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4" name="Table 3"/>
          <p:cNvGraphicFramePr/>
          <p:nvPr/>
        </p:nvGraphicFramePr>
        <p:xfrm>
          <a:off x="5867280" y="1502280"/>
          <a:ext cx="3123360" cy="496440"/>
        </p:xfrm>
        <a:graphic>
          <a:graphicData uri="http://schemas.openxmlformats.org/drawingml/2006/table">
            <a:tbl>
              <a:tblPr/>
              <a:tblGrid>
                <a:gridCol w="3123720"/>
              </a:tblGrid>
              <a:tr h="496800">
                <a:tc>
                  <a:txBody>
                    <a:bodyPr anchor="b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600">
                          <a:solidFill>
                            <a:srgbClr val="000000"/>
                          </a:solidFill>
                          <a:latin typeface="Calibri"/>
                        </a:rPr>
                        <a:t>LO-scattering Times Matrix Tij at T = 70K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5" name="Table 4"/>
          <p:cNvGraphicFramePr/>
          <p:nvPr/>
        </p:nvGraphicFramePr>
        <p:xfrm>
          <a:off x="5867280" y="3677400"/>
          <a:ext cx="3123360" cy="496440"/>
        </p:xfrm>
        <a:graphic>
          <a:graphicData uri="http://schemas.openxmlformats.org/drawingml/2006/table">
            <a:tbl>
              <a:tblPr/>
              <a:tblGrid>
                <a:gridCol w="3123720"/>
              </a:tblGrid>
              <a:tr h="496800">
                <a:tc>
                  <a:txBody>
                    <a:bodyPr anchor="b" bIns="0" lIns="9360" rIns="9360" tIns="9360"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600">
                          <a:solidFill>
                            <a:srgbClr val="000000"/>
                          </a:solidFill>
                          <a:latin typeface="Calibri"/>
                        </a:rPr>
                        <a:t>Dim Mtx. Elements  Matrix Zij at T = 70K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10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52280" y="836280"/>
            <a:ext cx="5642280" cy="5564160"/>
          </a:xfrm>
          <a:prstGeom prst="rect">
            <a:avLst/>
          </a:prstGeom>
        </p:spPr>
      </p:pic>
      <p:graphicFrame>
        <p:nvGraphicFramePr>
          <p:cNvPr id="107" name="Table 5"/>
          <p:cNvGraphicFramePr/>
          <p:nvPr/>
        </p:nvGraphicFramePr>
        <p:xfrm>
          <a:off x="5943600" y="4191120"/>
          <a:ext cx="2633400" cy="2507760"/>
        </p:xfrm>
        <a:graphic>
          <a:graphicData uri="http://schemas.openxmlformats.org/drawingml/2006/table">
            <a:tbl>
              <a:tblPr/>
              <a:tblGrid>
                <a:gridCol w="380880"/>
                <a:gridCol w="599040"/>
                <a:gridCol w="673560"/>
                <a:gridCol w="489960"/>
                <a:gridCol w="490320"/>
              </a:tblGrid>
              <a:tr h="346680">
                <a:tc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>
                          <a:solidFill>
                            <a:srgbClr val="ff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>
                          <a:solidFill>
                            <a:srgbClr val="ff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>
                          <a:solidFill>
                            <a:srgbClr val="ff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540360"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>
                          <a:solidFill>
                            <a:srgbClr val="ff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  <a:endParaRPr/>
                    </a:p>
                  </a:txBody>
                  <a:tcPr/>
                </a:tc>
              </a:tr>
              <a:tr h="540360"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>
                          <a:solidFill>
                            <a:srgbClr val="ff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4.34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0.32</a:t>
                      </a:r>
                      <a:endParaRPr/>
                    </a:p>
                  </a:txBody>
                  <a:tcPr/>
                </a:tc>
              </a:tr>
              <a:tr h="540360"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>
                          <a:solidFill>
                            <a:srgbClr val="ff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4.34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0.19</a:t>
                      </a:r>
                      <a:endParaRPr/>
                    </a:p>
                  </a:txBody>
                  <a:tcPr/>
                </a:tc>
              </a:tr>
              <a:tr h="540360"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0.32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0.19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000640" cy="63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alibri"/>
              </a:rPr>
              <a:t>Maxwell-Bloch model equations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609480" y="1676520"/>
            <a:ext cx="8305560" cy="5578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Calibri"/>
              </a:rPr>
              <a:t>In the following we make the next 4 assumptions: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>
                <a:solidFill>
                  <a:srgbClr val="000000"/>
                </a:solidFill>
                <a:latin typeface="Calibri"/>
              </a:rPr>
              <a:t>at each point along the growth direction of the QCL, there is a 4 level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Calibri"/>
              </a:rPr>
              <a:t>system</a:t>
            </a:r>
            <a:r>
              <a:rPr lang="en-GB" sz="2000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  <a:latin typeface="Calibri"/>
              </a:rPr>
              <a:t>the injector level is |4&gt;.</a:t>
            </a:r>
            <a:r>
              <a:rPr lang="en-GB" sz="2000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>
                <a:solidFill>
                  <a:srgbClr val="000000"/>
                </a:solidFill>
                <a:latin typeface="Calibri"/>
              </a:rPr>
              <a:t>|3&gt; and |2&gt; are the lasing states, i.e. the upper and lower laser level,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Calibri"/>
              </a:rPr>
              <a:t>respectively.</a:t>
            </a:r>
            <a:r>
              <a:rPr lang="en-GB" sz="2000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000">
                <a:solidFill>
                  <a:srgbClr val="000000"/>
                </a:solidFill>
                <a:latin typeface="Calibri"/>
              </a:rPr>
              <a:t>|1&gt; is the current extraction level, or the depopulation level.</a:t>
            </a:r>
            <a:r>
              <a:rPr lang="en-GB" sz="2000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  <a:latin typeface="Calibri"/>
              </a:rPr>
              <a:t>Back-scattering events are not considered, i.e. the event that an electron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Calibri"/>
              </a:rPr>
              <a:t>can, after cascading through some of the 5 levels, can back-scatter to a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Calibri"/>
              </a:rPr>
              <a:t>higher energy level of the system. 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9160"/>
            <a:ext cx="8229240" cy="63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alibri"/>
              </a:rPr>
              <a:t>Maxwell-Bloch model equations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