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9" r:id="rId5"/>
    <p:sldId id="257" r:id="rId6"/>
    <p:sldId id="270" r:id="rId7"/>
    <p:sldId id="275" r:id="rId8"/>
    <p:sldId id="274" r:id="rId9"/>
    <p:sldId id="27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48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95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40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67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73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2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9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61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12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3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4C1AC-5A76-43D9-AC6F-061795F007D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1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image" Target="../media/image15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SIT mode-locking in QCLs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Petar</a:t>
            </a:r>
            <a:r>
              <a:rPr lang="en-GB" dirty="0" smtClean="0"/>
              <a:t> </a:t>
            </a:r>
            <a:r>
              <a:rPr lang="en-GB" dirty="0" err="1" smtClean="0"/>
              <a:t>Tzenov</a:t>
            </a:r>
            <a:endParaRPr lang="en-GB" dirty="0" smtClean="0"/>
          </a:p>
          <a:p>
            <a:r>
              <a:rPr lang="en-US" dirty="0" smtClean="0"/>
              <a:t>Version 02 </a:t>
            </a:r>
          </a:p>
          <a:p>
            <a:r>
              <a:rPr lang="en-US" dirty="0" smtClean="0"/>
              <a:t>09.09.2016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7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err="1" smtClean="0"/>
              <a:t>nthz</a:t>
            </a:r>
            <a:r>
              <a:rPr lang="en-US" dirty="0" smtClean="0"/>
              <a:t> = 3.6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431454"/>
            <a:ext cx="5533501" cy="414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0" y="1440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EOM (equations of motion)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888926"/>
              </p:ext>
            </p:extLst>
          </p:nvPr>
        </p:nvGraphicFramePr>
        <p:xfrm>
          <a:off x="1937308" y="2061648"/>
          <a:ext cx="28448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3" imgW="2844720" imgH="1434960" progId="Equation.DSMT4">
                  <p:embed/>
                </p:oleObj>
              </mc:Choice>
              <mc:Fallback>
                <p:oleObj name="Equation" r:id="rId3" imgW="2844720" imgH="1434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7308" y="2061648"/>
                        <a:ext cx="2844800" cy="1435100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822319"/>
              </p:ext>
            </p:extLst>
          </p:nvPr>
        </p:nvGraphicFramePr>
        <p:xfrm>
          <a:off x="6096000" y="2061648"/>
          <a:ext cx="27559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5" imgW="2755800" imgH="1384200" progId="Equation.DSMT4">
                  <p:embed/>
                </p:oleObj>
              </mc:Choice>
              <mc:Fallback>
                <p:oleObj name="Equation" r:id="rId5" imgW="2755800" imgH="13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2061648"/>
                        <a:ext cx="2755900" cy="1384300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706227"/>
              </p:ext>
            </p:extLst>
          </p:nvPr>
        </p:nvGraphicFramePr>
        <p:xfrm>
          <a:off x="2726201" y="4409047"/>
          <a:ext cx="7144870" cy="1145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7" imgW="6019560" imgH="965160" progId="Equation.DSMT4">
                  <p:embed/>
                </p:oleObj>
              </mc:Choice>
              <mc:Fallback>
                <p:oleObj name="Equation" r:id="rId7" imgW="60195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6201" y="4409047"/>
                        <a:ext cx="7144870" cy="1145591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37308" y="1630691"/>
            <a:ext cx="306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Gain section – Bloch equations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637054"/>
            <a:ext cx="350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Absorber section - Bloch equations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726201" y="403335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9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Normalization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21446" y="2333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Field</a:t>
            </a:r>
            <a:endParaRPr lang="en-GB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40339"/>
              </p:ext>
            </p:extLst>
          </p:nvPr>
        </p:nvGraphicFramePr>
        <p:xfrm>
          <a:off x="596900" y="2897188"/>
          <a:ext cx="10998200" cy="350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3" imgW="6210000" imgH="1981080" progId="Equation.DSMT4">
                  <p:embed/>
                </p:oleObj>
              </mc:Choice>
              <mc:Fallback>
                <p:oleObj name="Equation" r:id="rId3" imgW="6210000" imgH="1981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900" y="2897188"/>
                        <a:ext cx="10998200" cy="350996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831207"/>
              </p:ext>
            </p:extLst>
          </p:nvPr>
        </p:nvGraphicFramePr>
        <p:xfrm>
          <a:off x="6095999" y="225787"/>
          <a:ext cx="4471918" cy="206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5" imgW="3047760" imgH="1409400" progId="Equation.DSMT4">
                  <p:embed/>
                </p:oleObj>
              </mc:Choice>
              <mc:Fallback>
                <p:oleObj name="Equation" r:id="rId5" imgW="3047760" imgH="140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5999" y="225787"/>
                        <a:ext cx="4471918" cy="20682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8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Normalization x2 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4399547" y="2179520"/>
            <a:ext cx="3879838" cy="4489855"/>
            <a:chOff x="2761595" y="3490502"/>
            <a:chExt cx="3879838" cy="4489855"/>
          </a:xfrm>
        </p:grpSpPr>
        <p:sp>
          <p:nvSpPr>
            <p:cNvPr id="9" name="TextBox 8"/>
            <p:cNvSpPr txBox="1"/>
            <p:nvPr/>
          </p:nvSpPr>
          <p:spPr>
            <a:xfrm>
              <a:off x="2761595" y="3490502"/>
              <a:ext cx="134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Gain section</a:t>
              </a:r>
              <a:endParaRPr lang="en-GB" dirty="0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3202755"/>
                </p:ext>
              </p:extLst>
            </p:nvPr>
          </p:nvGraphicFramePr>
          <p:xfrm>
            <a:off x="2907633" y="3879844"/>
            <a:ext cx="3733800" cy="410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" name="Equation" r:id="rId3" imgW="2844720" imgH="3124080" progId="Equation.DSMT4">
                    <p:embed/>
                  </p:oleObj>
                </mc:Choice>
                <mc:Fallback>
                  <p:oleObj name="Equation" r:id="rId3" imgW="2844720" imgH="3124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07633" y="3879844"/>
                          <a:ext cx="3733800" cy="4100513"/>
                        </a:xfrm>
                        <a:prstGeom prst="rect">
                          <a:avLst/>
                        </a:prstGeom>
                        <a:ln>
                          <a:solidFill>
                            <a:srgbClr val="00B0F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870706"/>
              </p:ext>
            </p:extLst>
          </p:nvPr>
        </p:nvGraphicFramePr>
        <p:xfrm>
          <a:off x="7170384" y="61513"/>
          <a:ext cx="4471918" cy="206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5" imgW="3047760" imgH="1409400" progId="Equation.DSMT4">
                  <p:embed/>
                </p:oleObj>
              </mc:Choice>
              <mc:Fallback>
                <p:oleObj name="Equation" r:id="rId5" imgW="3047760" imgH="140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0384" y="61513"/>
                        <a:ext cx="4471918" cy="20682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980764"/>
              </p:ext>
            </p:extLst>
          </p:nvPr>
        </p:nvGraphicFramePr>
        <p:xfrm>
          <a:off x="89210" y="2607421"/>
          <a:ext cx="3784600" cy="403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7" imgW="2882880" imgH="3073320" progId="Equation.DSMT4">
                  <p:embed/>
                </p:oleObj>
              </mc:Choice>
              <mc:Fallback>
                <p:oleObj name="Equation" r:id="rId7" imgW="2882880" imgH="3073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210" y="2607421"/>
                        <a:ext cx="3784600" cy="4033838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9210" y="2205832"/>
            <a:ext cx="19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Absorption section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0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9583131"/>
                  </p:ext>
                </p:extLst>
              </p:nvPr>
            </p:nvGraphicFramePr>
            <p:xfrm>
              <a:off x="598209" y="425122"/>
              <a:ext cx="4574060" cy="2547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7030"/>
                    <a:gridCol w="2287030"/>
                  </a:tblGrid>
                  <a:tr h="182501">
                    <a:tc>
                      <a:txBody>
                        <a:bodyPr/>
                        <a:lstStyle/>
                        <a:p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000" dirty="0" smtClean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Dipole</a:t>
                          </a:r>
                          <a:r>
                            <a:rPr lang="en-GB" sz="1000" baseline="0" dirty="0" smtClean="0"/>
                            <a:t> matrix el.</a:t>
                          </a:r>
                          <a:r>
                            <a:rPr lang="en-GB" sz="1000" kern="1200" dirty="0" smtClean="0">
                              <a:solidFill>
                                <a:schemeClr val="dk1"/>
                              </a:solidFill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GB" sz="10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0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𝒈</m:t>
                                  </m:r>
                                </m:sub>
                              </m:sSub>
                              <m:r>
                                <a:rPr lang="en-GB" sz="1000" b="1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2.0819</a:t>
                          </a:r>
                          <a:r>
                            <a:rPr lang="en-GB" sz="1000" baseline="0" dirty="0" smtClean="0"/>
                            <a:t> nm</a:t>
                          </a:r>
                          <a:endParaRPr lang="en-GB" sz="1000" dirty="0" smtClean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Resonant</a:t>
                          </a:r>
                          <a:r>
                            <a:rPr lang="en-GB" sz="1000" baseline="0" dirty="0" smtClean="0"/>
                            <a:t> transition energy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5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5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05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  <m:r>
                                    <a:rPr lang="en-GB" sz="105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0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10.13</a:t>
                          </a:r>
                          <a:r>
                            <a:rPr lang="en-GB" sz="1000" baseline="0" dirty="0" smtClean="0"/>
                            <a:t> </a:t>
                          </a:r>
                          <a:r>
                            <a:rPr lang="en-GB" sz="1000" baseline="0" dirty="0" err="1" smtClean="0"/>
                            <a:t>meV</a:t>
                          </a:r>
                          <a:r>
                            <a:rPr lang="en-GB" sz="1000" baseline="0" dirty="0" smtClean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en-GB" sz="10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oMath>
                          </a14:m>
                          <a:r>
                            <a:rPr lang="en-GB" sz="1000" baseline="0" dirty="0" smtClean="0"/>
                            <a:t> (approx. 2.45 THz x 2</a:t>
                          </a:r>
                          <a14:m>
                            <m:oMath xmlns:m="http://schemas.openxmlformats.org/officeDocument/2006/math">
                              <m:r>
                                <a:rPr lang="en-GB" sz="10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GB" sz="100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Population</a:t>
                          </a:r>
                          <a:r>
                            <a:rPr lang="en-GB" sz="1000" baseline="0" dirty="0" smtClean="0"/>
                            <a:t> relaxation time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50</a:t>
                          </a:r>
                          <a:r>
                            <a:rPr lang="en-GB" sz="1000" baseline="0" dirty="0" smtClean="0"/>
                            <a:t> </a:t>
                          </a:r>
                          <a:r>
                            <a:rPr lang="en-GB" sz="1000" baseline="0" dirty="0" err="1" smtClean="0"/>
                            <a:t>ps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Dephasing time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2.35 </a:t>
                          </a:r>
                          <a:r>
                            <a:rPr lang="en-GB" sz="1000" dirty="0" err="1" smtClean="0"/>
                            <a:t>ps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Gain </a:t>
                          </a:r>
                          <a:r>
                            <a:rPr lang="en-GB" sz="1000" baseline="0" dirty="0" smtClean="0"/>
                            <a:t>section length 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2.25</a:t>
                          </a:r>
                          <a:r>
                            <a:rPr lang="en-GB" sz="1000" baseline="0" dirty="0" smtClean="0"/>
                            <a:t> mm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Gain doping density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9.7x10^14 cm^-3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Overlap factor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1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Linear loss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</a:t>
                          </a:r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err="1" smtClean="0"/>
                            <a:t>Outcoupling</a:t>
                          </a:r>
                          <a:r>
                            <a:rPr lang="en-GB" sz="1000" dirty="0" smtClean="0"/>
                            <a:t> loss (amplitude)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0.8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9583131"/>
                  </p:ext>
                </p:extLst>
              </p:nvPr>
            </p:nvGraphicFramePr>
            <p:xfrm>
              <a:off x="598209" y="425122"/>
              <a:ext cx="4574060" cy="2547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7030"/>
                    <a:gridCol w="2287030"/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000" dirty="0" smtClean="0"/>
                        </a:p>
                      </a:txBody>
                      <a:tcPr/>
                    </a:tc>
                  </a:tr>
                  <a:tr h="2582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6" t="-95349" r="-100798" b="-7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2.0819</a:t>
                          </a:r>
                          <a:r>
                            <a:rPr lang="en-GB" sz="1000" baseline="0" dirty="0" smtClean="0"/>
                            <a:t> nm</a:t>
                          </a:r>
                          <a:endParaRPr lang="en-GB" sz="1000" dirty="0" smtClean="0"/>
                        </a:p>
                      </a:txBody>
                      <a:tcPr/>
                    </a:tc>
                  </a:tr>
                  <a:tr h="2644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6" t="-195349" r="-100798" b="-6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33" t="-195349" r="-1067" b="-695349"/>
                          </a:stretch>
                        </a:blipFill>
                      </a:tcPr>
                    </a:tc>
                  </a:tr>
                  <a:tr h="2562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6" t="-302381" r="-100798" b="-6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50</a:t>
                          </a:r>
                          <a:r>
                            <a:rPr lang="en-GB" sz="1000" baseline="0" dirty="0" smtClean="0"/>
                            <a:t> </a:t>
                          </a:r>
                          <a:r>
                            <a:rPr lang="en-GB" sz="1000" baseline="0" dirty="0" err="1" smtClean="0"/>
                            <a:t>ps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562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6" t="-402381" r="-100798" b="-5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2.35 </a:t>
                          </a:r>
                          <a:r>
                            <a:rPr lang="en-GB" sz="1000" dirty="0" err="1" smtClean="0"/>
                            <a:t>ps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562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6" t="-502381" r="-100798" b="-4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2.25</a:t>
                          </a:r>
                          <a:r>
                            <a:rPr lang="en-GB" sz="1000" baseline="0" dirty="0" smtClean="0"/>
                            <a:t> mm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562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6" t="-588372" r="-100798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9.7x10^14 cm^-3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562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6" t="-704762" r="-100798" b="-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1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562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6" t="-804762" r="-100798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</a:t>
                          </a:r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GB" sz="1000" dirty="0" err="1" smtClean="0"/>
                            <a:t>Outcoupling</a:t>
                          </a:r>
                          <a:r>
                            <a:rPr lang="en-GB" sz="1000" dirty="0" smtClean="0"/>
                            <a:t> loss (amplitude)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0.8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309686"/>
                  </p:ext>
                </p:extLst>
              </p:nvPr>
            </p:nvGraphicFramePr>
            <p:xfrm>
              <a:off x="6448553" y="441534"/>
              <a:ext cx="4574060" cy="244233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287030"/>
                    <a:gridCol w="2287030"/>
                  </a:tblGrid>
                  <a:tr h="0">
                    <a:tc>
                      <a:txBody>
                        <a:bodyPr/>
                        <a:lstStyle/>
                        <a:p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000" dirty="0" smtClean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Dipole</a:t>
                          </a:r>
                          <a:r>
                            <a:rPr lang="en-GB" sz="1000" baseline="0" dirty="0" smtClean="0"/>
                            <a:t> matrix el.</a:t>
                          </a:r>
                          <a:r>
                            <a:rPr lang="en-GB" sz="9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9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9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9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sub>
                              </m:sSub>
                            </m:oMath>
                          </a14:m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4.1639</a:t>
                          </a:r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Resonant</a:t>
                          </a:r>
                          <a:r>
                            <a:rPr lang="en-GB" sz="1000" baseline="0" dirty="0" smtClean="0"/>
                            <a:t> transition energy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5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5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05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  <m:r>
                                    <a:rPr lang="en-GB" sz="105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0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10.13</a:t>
                          </a:r>
                          <a:r>
                            <a:rPr lang="en-GB" sz="1000" baseline="0" dirty="0" smtClean="0"/>
                            <a:t> </a:t>
                          </a:r>
                          <a:r>
                            <a:rPr lang="en-GB" sz="1000" baseline="0" dirty="0" err="1" smtClean="0"/>
                            <a:t>meV</a:t>
                          </a:r>
                          <a:r>
                            <a:rPr lang="en-GB" sz="1000" baseline="0" dirty="0" smtClean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en-GB" sz="10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oMath>
                          </a14:m>
                          <a:r>
                            <a:rPr lang="en-GB" sz="1000" baseline="0" dirty="0" smtClean="0"/>
                            <a:t> (approx. 2.45 THz x 2</a:t>
                          </a:r>
                          <a14:m>
                            <m:oMath xmlns:m="http://schemas.openxmlformats.org/officeDocument/2006/math">
                              <m:r>
                                <a:rPr lang="en-GB" sz="10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GB" sz="1000" dirty="0" smtClean="0"/>
                            <a:t>)</a:t>
                          </a:r>
                          <a:r>
                            <a:rPr lang="en-GB" sz="1000" baseline="0" dirty="0" smtClean="0"/>
                            <a:t> 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Population</a:t>
                          </a:r>
                          <a:r>
                            <a:rPr lang="en-GB" sz="1000" baseline="0" dirty="0" smtClean="0"/>
                            <a:t> relaxation time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50</a:t>
                          </a:r>
                          <a:r>
                            <a:rPr lang="en-GB" sz="1000" baseline="0" dirty="0" smtClean="0"/>
                            <a:t> </a:t>
                          </a:r>
                          <a:r>
                            <a:rPr lang="en-GB" sz="1000" baseline="0" dirty="0" err="1" smtClean="0"/>
                            <a:t>ps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Dephasing time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2.35 </a:t>
                          </a:r>
                          <a:r>
                            <a:rPr lang="en-GB" sz="1000" dirty="0" err="1" smtClean="0"/>
                            <a:t>ps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Absorber </a:t>
                          </a:r>
                          <a:r>
                            <a:rPr lang="en-GB" sz="1000" baseline="0" dirty="0" smtClean="0"/>
                            <a:t>section length 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0.75</a:t>
                          </a:r>
                          <a:r>
                            <a:rPr lang="en-GB" sz="1000" baseline="0" dirty="0" smtClean="0"/>
                            <a:t> mm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Absorber doping density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3.7x10^14 cm^-3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Overlap factor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1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Linear loss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</a:t>
                          </a:r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err="1" smtClean="0"/>
                            <a:t>Outcoupling</a:t>
                          </a:r>
                          <a:r>
                            <a:rPr lang="en-GB" sz="1000" dirty="0" smtClean="0"/>
                            <a:t> loss (amplitude)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309686"/>
                  </p:ext>
                </p:extLst>
              </p:nvPr>
            </p:nvGraphicFramePr>
            <p:xfrm>
              <a:off x="6448553" y="441534"/>
              <a:ext cx="4574060" cy="244233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287030"/>
                    <a:gridCol w="2287030"/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000" dirty="0" smtClean="0"/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66" t="-102500" r="-101064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4.1639</a:t>
                          </a:r>
                        </a:p>
                      </a:txBody>
                      <a:tcPr/>
                    </a:tc>
                  </a:tr>
                  <a:tr h="2477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66" t="-197561" r="-101064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66" t="-197561" r="-1064" b="-700000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66" t="-305000" r="-101064" b="-6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50</a:t>
                          </a:r>
                          <a:r>
                            <a:rPr lang="en-GB" sz="1000" baseline="0" dirty="0" smtClean="0"/>
                            <a:t> </a:t>
                          </a:r>
                          <a:r>
                            <a:rPr lang="en-GB" sz="1000" baseline="0" dirty="0" err="1" smtClean="0"/>
                            <a:t>ps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66" t="-405000" r="-101064" b="-5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2.35 </a:t>
                          </a:r>
                          <a:r>
                            <a:rPr lang="en-GB" sz="1000" dirty="0" err="1" smtClean="0"/>
                            <a:t>ps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66" t="-505000" r="-101064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0.75</a:t>
                          </a:r>
                          <a:r>
                            <a:rPr lang="en-GB" sz="1000" baseline="0" dirty="0" smtClean="0"/>
                            <a:t> mm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66" t="-590244" r="-101064" b="-3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3.7x10^14 cm^-3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66" t="-707500" r="-101064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1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66" t="-807500" r="-101064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</a:t>
                          </a:r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GB" sz="1000" dirty="0" err="1" smtClean="0"/>
                            <a:t>Outcoupling</a:t>
                          </a:r>
                          <a:r>
                            <a:rPr lang="en-GB" sz="1000" dirty="0" smtClean="0"/>
                            <a:t> loss (amplitude)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598209" y="5579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Gain section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448553" y="55790"/>
            <a:ext cx="17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Absorber section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475209" y="3369868"/>
            <a:ext cx="1944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With the normalization condition:</a:t>
            </a:r>
            <a:endParaRPr lang="en-GB" sz="10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344729"/>
              </p:ext>
            </p:extLst>
          </p:nvPr>
        </p:nvGraphicFramePr>
        <p:xfrm>
          <a:off x="9485913" y="3718938"/>
          <a:ext cx="153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Equation" r:id="rId5" imgW="1536480" imgH="457200" progId="Equation.DSMT4">
                  <p:embed/>
                </p:oleObj>
              </mc:Choice>
              <mc:Fallback>
                <p:oleObj name="Equation" r:id="rId5" imgW="1536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85913" y="3718938"/>
                        <a:ext cx="1536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190990" y="3383821"/>
            <a:ext cx="1944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With the normalization condition:</a:t>
            </a:r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4874958" y="2972873"/>
            <a:ext cx="177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Normalized EOM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541150" y="5565100"/>
            <a:ext cx="1944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With the normalization condition:</a:t>
            </a:r>
            <a:endParaRPr lang="en-GB" sz="1000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676729"/>
              </p:ext>
            </p:extLst>
          </p:nvPr>
        </p:nvGraphicFramePr>
        <p:xfrm>
          <a:off x="7794666" y="5869274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Equation" r:id="rId7" imgW="1269720" imgH="419040" progId="Equation.DSMT4">
                  <p:embed/>
                </p:oleObj>
              </mc:Choice>
              <mc:Fallback>
                <p:oleObj name="Equation" r:id="rId7" imgW="1269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94666" y="5869274"/>
                        <a:ext cx="1270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593620"/>
              </p:ext>
            </p:extLst>
          </p:nvPr>
        </p:nvGraphicFramePr>
        <p:xfrm>
          <a:off x="536702" y="3603605"/>
          <a:ext cx="2653749" cy="1407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Equation" r:id="rId9" imgW="2705040" imgH="1434960" progId="Equation.DSMT4">
                  <p:embed/>
                </p:oleObj>
              </mc:Choice>
              <mc:Fallback>
                <p:oleObj name="Equation" r:id="rId9" imgW="2705040" imgH="1434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702" y="3603605"/>
                        <a:ext cx="2653749" cy="1407579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981205"/>
              </p:ext>
            </p:extLst>
          </p:nvPr>
        </p:nvGraphicFramePr>
        <p:xfrm>
          <a:off x="6253032" y="3603605"/>
          <a:ext cx="2653200" cy="14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Equation" r:id="rId11" imgW="2882880" imgH="1447560" progId="Equation.DSMT4">
                  <p:embed/>
                </p:oleObj>
              </mc:Choice>
              <mc:Fallback>
                <p:oleObj name="Equation" r:id="rId11" imgW="2882880" imgH="1447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53032" y="3603605"/>
                        <a:ext cx="2653200" cy="1407600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370877"/>
              </p:ext>
            </p:extLst>
          </p:nvPr>
        </p:nvGraphicFramePr>
        <p:xfrm>
          <a:off x="3610169" y="3718938"/>
          <a:ext cx="156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Equation" r:id="rId13" imgW="1562040" imgH="482400" progId="Equation.DSMT4">
                  <p:embed/>
                </p:oleObj>
              </mc:Choice>
              <mc:Fallback>
                <p:oleObj name="Equation" r:id="rId13" imgW="1562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10169" y="3718938"/>
                        <a:ext cx="1562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353425"/>
              </p:ext>
            </p:extLst>
          </p:nvPr>
        </p:nvGraphicFramePr>
        <p:xfrm>
          <a:off x="598209" y="5701580"/>
          <a:ext cx="6362455" cy="64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Equation" r:id="rId15" imgW="4787640" imgH="482400" progId="Equation.DSMT4">
                  <p:embed/>
                </p:oleObj>
              </mc:Choice>
              <mc:Fallback>
                <p:oleObj name="Equation" r:id="rId15" imgW="4787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8209" y="5701580"/>
                        <a:ext cx="6362455" cy="640891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4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err="1" smtClean="0"/>
              <a:t>nthz</a:t>
            </a:r>
            <a:r>
              <a:rPr lang="en-US" dirty="0" smtClean="0"/>
              <a:t> = 1.0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440000"/>
            <a:ext cx="5533501" cy="414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0" y="1440000"/>
            <a:ext cx="5533501" cy="395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err="1" smtClean="0"/>
              <a:t>nthz</a:t>
            </a:r>
            <a:r>
              <a:rPr lang="en-US" dirty="0" smtClean="0"/>
              <a:t> = 1.5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440000"/>
            <a:ext cx="5533501" cy="414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0" y="1440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err="1" smtClean="0"/>
              <a:t>nthz</a:t>
            </a:r>
            <a:r>
              <a:rPr lang="en-US" dirty="0" smtClean="0"/>
              <a:t> = 2.0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438024"/>
            <a:ext cx="5533501" cy="414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0" y="1438024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err="1" smtClean="0"/>
              <a:t>nthz</a:t>
            </a:r>
            <a:r>
              <a:rPr lang="en-US" dirty="0" smtClean="0"/>
              <a:t> = 3.0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440000"/>
            <a:ext cx="5533501" cy="414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0" y="1440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Equation</vt:lpstr>
      <vt:lpstr>SIT mode-locking in QCLs</vt:lpstr>
      <vt:lpstr>EOM (equations of motion)</vt:lpstr>
      <vt:lpstr>Normalization</vt:lpstr>
      <vt:lpstr>Normalization x2 </vt:lpstr>
      <vt:lpstr>PowerPoint Presentation</vt:lpstr>
      <vt:lpstr>Results nthz = 1.0</vt:lpstr>
      <vt:lpstr>Results nthz = 1.5</vt:lpstr>
      <vt:lpstr>Results nthz = 2.0</vt:lpstr>
      <vt:lpstr>Results nthz = 3.0</vt:lpstr>
      <vt:lpstr>Results nthz = 3.6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 mode-locking in QCLs</dc:title>
  <dc:creator>petz</dc:creator>
  <cp:lastModifiedBy>petz</cp:lastModifiedBy>
  <cp:revision>33</cp:revision>
  <dcterms:created xsi:type="dcterms:W3CDTF">2016-09-01T20:26:27Z</dcterms:created>
  <dcterms:modified xsi:type="dcterms:W3CDTF">2016-11-18T08:42:37Z</dcterms:modified>
</cp:coreProperties>
</file>