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tags/tag6.xml" ContentType="application/vnd.openxmlformats-officedocument.presentationml.tags+xml"/>
  <Override PartName="/ppt/tags/tag8.xml" ContentType="application/vnd.openxmlformats-officedocument.presentationml.tag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ags/tag4.xml" ContentType="application/vnd.openxmlformats-officedocument.presentationml.tags+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ppt/tags/tag1.xml" ContentType="application/vnd.openxmlformats-officedocument.presentationml.tags+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tags/tag14.xml" ContentType="application/vnd.openxmlformats-officedocument.presentationml.tags+xml"/>
  <Override PartName="/ppt/tags/tag15.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tags/tag7.xml" ContentType="application/vnd.openxmlformats-officedocument.presentationml.tags+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ags/tag5.xml" ContentType="application/vnd.openxmlformats-officedocument.presentationml.tag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 id="260" r:id="rId6"/>
    <p:sldId id="261" r:id="rId7"/>
    <p:sldId id="262" r:id="rId8"/>
    <p:sldId id="263" r:id="rId9"/>
    <p:sldId id="264" r:id="rId10"/>
    <p:sldId id="265" r:id="rId11"/>
    <p:sldId id="266" r:id="rId12"/>
    <p:sldId id="273" r:id="rId13"/>
    <p:sldId id="267" r:id="rId14"/>
    <p:sldId id="268" r:id="rId15"/>
    <p:sldId id="269" r:id="rId16"/>
    <p:sldId id="270" r:id="rId17"/>
    <p:sldId id="271" r:id="rId18"/>
    <p:sldId id="272"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2" autoAdjust="0"/>
    <p:restoredTop sz="94673" autoAdjust="0"/>
  </p:normalViewPr>
  <p:slideViewPr>
    <p:cSldViewPr>
      <p:cViewPr varScale="1">
        <p:scale>
          <a:sx n="83" d="100"/>
          <a:sy n="83" d="100"/>
        </p:scale>
        <p:origin x="-1426" y="-7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187134B-DDFB-4F14-8185-0B9251783750}" type="datetimeFigureOut">
              <a:rPr lang="en-US" smtClean="0"/>
              <a:t>10/20/2019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16E91B-EDB2-4B85-A898-419A524ECF6A}"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187134B-DDFB-4F14-8185-0B9251783750}" type="datetimeFigureOut">
              <a:rPr lang="en-US" smtClean="0"/>
              <a:t>10/20/2019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16E91B-EDB2-4B85-A898-419A524ECF6A}"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187134B-DDFB-4F14-8185-0B9251783750}" type="datetimeFigureOut">
              <a:rPr lang="en-US" smtClean="0"/>
              <a:t>10/20/2019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16E91B-EDB2-4B85-A898-419A524ECF6A}"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187134B-DDFB-4F14-8185-0B9251783750}" type="datetimeFigureOut">
              <a:rPr lang="en-US" smtClean="0"/>
              <a:t>10/20/2019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16E91B-EDB2-4B85-A898-419A524ECF6A}"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187134B-DDFB-4F14-8185-0B9251783750}" type="datetimeFigureOut">
              <a:rPr lang="en-US" smtClean="0"/>
              <a:t>10/20/2019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16E91B-EDB2-4B85-A898-419A524ECF6A}"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187134B-DDFB-4F14-8185-0B9251783750}" type="datetimeFigureOut">
              <a:rPr lang="en-US" smtClean="0"/>
              <a:t>10/20/2019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16E91B-EDB2-4B85-A898-419A524ECF6A}"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187134B-DDFB-4F14-8185-0B9251783750}" type="datetimeFigureOut">
              <a:rPr lang="en-US" smtClean="0"/>
              <a:t>10/20/2019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216E91B-EDB2-4B85-A898-419A524ECF6A}"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187134B-DDFB-4F14-8185-0B9251783750}" type="datetimeFigureOut">
              <a:rPr lang="en-US" smtClean="0"/>
              <a:t>10/20/2019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216E91B-EDB2-4B85-A898-419A524ECF6A}"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187134B-DDFB-4F14-8185-0B9251783750}" type="datetimeFigureOut">
              <a:rPr lang="en-US" smtClean="0"/>
              <a:t>10/20/2019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216E91B-EDB2-4B85-A898-419A524ECF6A}"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187134B-DDFB-4F14-8185-0B9251783750}" type="datetimeFigureOut">
              <a:rPr lang="en-US" smtClean="0"/>
              <a:t>10/20/2019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16E91B-EDB2-4B85-A898-419A524ECF6A}"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187134B-DDFB-4F14-8185-0B9251783750}" type="datetimeFigureOut">
              <a:rPr lang="en-US" smtClean="0"/>
              <a:t>10/20/2019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16E91B-EDB2-4B85-A898-419A524ECF6A}"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5E9EFF"/>
            </a:gs>
            <a:gs pos="39999">
              <a:srgbClr val="85C2FF"/>
            </a:gs>
            <a:gs pos="70000">
              <a:srgbClr val="C4D6EB"/>
            </a:gs>
            <a:gs pos="100000">
              <a:srgbClr val="FFEBFA"/>
            </a:gs>
          </a:gsLst>
          <a:lin ang="5400000" scaled="0"/>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187134B-DDFB-4F14-8185-0B9251783750}" type="datetimeFigureOut">
              <a:rPr lang="en-US" smtClean="0"/>
              <a:t>10/20/2019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16E91B-EDB2-4B85-A898-419A524ECF6A}"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xml"/><Relationship Id="rId1" Type="http://schemas.openxmlformats.org/officeDocument/2006/relationships/tags" Target="../tags/tag7.xml"/><Relationship Id="rId5" Type="http://schemas.openxmlformats.org/officeDocument/2006/relationships/image" Target="../media/image10.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1.xml"/><Relationship Id="rId1" Type="http://schemas.openxmlformats.org/officeDocument/2006/relationships/tags" Target="../tags/tag10.xml"/><Relationship Id="rId5" Type="http://schemas.openxmlformats.org/officeDocument/2006/relationships/image" Target="../media/image13.png"/><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tags" Target="../tags/tag15.xml"/><Relationship Id="rId7" Type="http://schemas.openxmlformats.org/officeDocument/2006/relationships/image" Target="../media/image17.png"/><Relationship Id="rId2" Type="http://schemas.openxmlformats.org/officeDocument/2006/relationships/tags" Target="../tags/tag14.xml"/><Relationship Id="rId1" Type="http://schemas.openxmlformats.org/officeDocument/2006/relationships/tags" Target="../tags/tag13.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image" Target="../media/image2.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xml"/><Relationship Id="rId1" Type="http://schemas.openxmlformats.org/officeDocument/2006/relationships/tags" Target="../tags/tag3.xml"/><Relationship Id="rId5"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xml"/><Relationship Id="rId1" Type="http://schemas.openxmlformats.org/officeDocument/2006/relationships/tags" Target="../tags/tag5.xml"/><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fr-CA" dirty="0" smtClean="0"/>
              <a:t>Normes de programmation</a:t>
            </a:r>
            <a:endParaRPr lang="en-US" dirty="0"/>
          </a:p>
        </p:txBody>
      </p:sp>
      <p:sp>
        <p:nvSpPr>
          <p:cNvPr id="3" name="Subtitle 2"/>
          <p:cNvSpPr>
            <a:spLocks noGrp="1"/>
          </p:cNvSpPr>
          <p:nvPr>
            <p:ph type="subTitle" idx="1"/>
          </p:nvPr>
        </p:nvSpPr>
        <p:spPr/>
        <p:txBody>
          <a:bodyPr/>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A" dirty="0" smtClean="0"/>
              <a:t>Langue</a:t>
            </a:r>
            <a:endParaRPr lang="en-US" dirty="0"/>
          </a:p>
        </p:txBody>
      </p:sp>
      <p:sp>
        <p:nvSpPr>
          <p:cNvPr id="3" name="Content Placeholder 2"/>
          <p:cNvSpPr>
            <a:spLocks noGrp="1"/>
          </p:cNvSpPr>
          <p:nvPr>
            <p:ph idx="1"/>
          </p:nvPr>
        </p:nvSpPr>
        <p:spPr/>
        <p:txBody>
          <a:bodyPr/>
          <a:lstStyle/>
          <a:p>
            <a:r>
              <a:rPr lang="fr-CA" dirty="0" smtClean="0"/>
              <a:t>L’importance de garder une consistance dans son code est primordiale. </a:t>
            </a:r>
          </a:p>
          <a:p>
            <a:endParaRPr lang="fr-CA" dirty="0" smtClean="0"/>
          </a:p>
          <a:p>
            <a:r>
              <a:rPr lang="fr-CA" dirty="0" smtClean="0"/>
              <a:t>Si vous commencez à écrire votre code en anglais, continuer tout au long du programme, que ce soit pour les variables, fonctions, classes, commentaires, etc.</a:t>
            </a:r>
          </a:p>
          <a:p>
            <a:endParaRPr lang="en-US" dirty="0"/>
          </a:p>
        </p:txBody>
      </p:sp>
      <p:pic>
        <p:nvPicPr>
          <p:cNvPr id="4" name="Image 4"/>
          <p:cNvPicPr>
            <a:picLocks noChangeAspect="1"/>
          </p:cNvPicPr>
          <p:nvPr>
            <p:custDataLst>
              <p:tags r:id="rId1"/>
            </p:custDataLst>
          </p:nvPr>
        </p:nvPicPr>
        <p:blipFill>
          <a:blip r:embed="rId4"/>
          <a:stretch>
            <a:fillRect/>
          </a:stretch>
        </p:blipFill>
        <p:spPr>
          <a:xfrm>
            <a:off x="516436" y="5429264"/>
            <a:ext cx="3633858" cy="1298849"/>
          </a:xfrm>
          <a:prstGeom prst="rect">
            <a:avLst/>
          </a:prstGeom>
          <a:ln>
            <a:noFill/>
          </a:ln>
          <a:effectLst>
            <a:outerShdw blurRad="292100" dist="139700" dir="2700000" algn="tl" rotWithShape="0">
              <a:srgbClr val="333333">
                <a:alpha val="65000"/>
              </a:srgbClr>
            </a:outerShdw>
          </a:effectLst>
        </p:spPr>
      </p:pic>
      <p:pic>
        <p:nvPicPr>
          <p:cNvPr id="5" name="Image 5"/>
          <p:cNvPicPr>
            <a:picLocks noChangeAspect="1"/>
          </p:cNvPicPr>
          <p:nvPr>
            <p:custDataLst>
              <p:tags r:id="rId2"/>
            </p:custDataLst>
          </p:nvPr>
        </p:nvPicPr>
        <p:blipFill>
          <a:blip r:embed="rId5"/>
          <a:stretch>
            <a:fillRect/>
          </a:stretch>
        </p:blipFill>
        <p:spPr>
          <a:xfrm>
            <a:off x="5143504" y="5429264"/>
            <a:ext cx="3785670" cy="1298849"/>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A" dirty="0" smtClean="0"/>
              <a:t>Variables</a:t>
            </a:r>
            <a:endParaRPr lang="en-US" dirty="0"/>
          </a:p>
        </p:txBody>
      </p:sp>
      <p:sp>
        <p:nvSpPr>
          <p:cNvPr id="3" name="Content Placeholder 2"/>
          <p:cNvSpPr>
            <a:spLocks noGrp="1"/>
          </p:cNvSpPr>
          <p:nvPr>
            <p:ph idx="1"/>
          </p:nvPr>
        </p:nvSpPr>
        <p:spPr/>
        <p:txBody>
          <a:bodyPr>
            <a:normAutofit fontScale="70000" lnSpcReduction="20000"/>
          </a:bodyPr>
          <a:lstStyle/>
          <a:p>
            <a:pPr marL="457200" lvl="0">
              <a:spcBef>
                <a:spcPts val="0"/>
              </a:spcBef>
              <a:buSzPts val="1800"/>
              <a:buChar char="●"/>
            </a:pPr>
            <a:r>
              <a:rPr lang="fr-FR" dirty="0" smtClean="0"/>
              <a:t>Ceci est généralement la partie la plus importante d’une norme de programmation, mais elle est aussi la plus différente d’un langage à l’autre. Il existe 4 types de conventions fréquemment utilisées:</a:t>
            </a:r>
            <a:br>
              <a:rPr lang="fr-FR" dirty="0" smtClean="0"/>
            </a:br>
            <a:endParaRPr lang="fr-FR" dirty="0" smtClean="0"/>
          </a:p>
          <a:p>
            <a:pPr marL="914400" lvl="1" indent="-317500">
              <a:spcBef>
                <a:spcPts val="0"/>
              </a:spcBef>
              <a:buSzPts val="1400"/>
              <a:buChar char="○"/>
            </a:pPr>
            <a:r>
              <a:rPr lang="fr-FR" i="1" dirty="0" err="1" smtClean="0"/>
              <a:t>PascalCase</a:t>
            </a:r>
            <a:r>
              <a:rPr lang="fr-FR" dirty="0" smtClean="0"/>
              <a:t>: Toute la ponctuation et les espaces sont enlevés, chaque mot commence par une lettre majuscule, et tout le reste est en minuscule.</a:t>
            </a:r>
            <a:br>
              <a:rPr lang="fr-FR" dirty="0" smtClean="0"/>
            </a:br>
            <a:endParaRPr lang="fr-FR" dirty="0" smtClean="0"/>
          </a:p>
          <a:p>
            <a:pPr marL="914400" lvl="1" indent="-317500">
              <a:spcBef>
                <a:spcPts val="0"/>
              </a:spcBef>
              <a:buSzPts val="1400"/>
              <a:buChar char="○"/>
            </a:pPr>
            <a:r>
              <a:rPr lang="fr-FR" i="1" dirty="0" err="1" smtClean="0"/>
              <a:t>camelCase</a:t>
            </a:r>
            <a:r>
              <a:rPr lang="fr-FR" dirty="0" smtClean="0"/>
              <a:t>: Identique à </a:t>
            </a:r>
            <a:r>
              <a:rPr lang="fr-FR" dirty="0" err="1" smtClean="0"/>
              <a:t>PascalCase</a:t>
            </a:r>
            <a:r>
              <a:rPr lang="fr-FR" dirty="0" smtClean="0"/>
              <a:t>, mais le premier mot commence par une minuscule.</a:t>
            </a:r>
            <a:br>
              <a:rPr lang="fr-FR" dirty="0" smtClean="0"/>
            </a:br>
            <a:endParaRPr lang="fr-FR" dirty="0" smtClean="0"/>
          </a:p>
          <a:p>
            <a:pPr marL="914400" lvl="1" indent="-317500">
              <a:spcBef>
                <a:spcPts val="0"/>
              </a:spcBef>
              <a:buSzPts val="1400"/>
              <a:buChar char="○"/>
            </a:pPr>
            <a:r>
              <a:rPr lang="fr-FR" i="1" dirty="0" err="1" smtClean="0"/>
              <a:t>snake_case</a:t>
            </a:r>
            <a:r>
              <a:rPr lang="fr-FR" dirty="0" smtClean="0"/>
              <a:t>: Au lieu d’enlever toute la ponctuation et les espaces, ils sont remplacés par des soulignés “</a:t>
            </a:r>
            <a:r>
              <a:rPr lang="fr-FR" b="1" dirty="0" smtClean="0">
                <a:latin typeface="Courier New"/>
                <a:ea typeface="Courier New"/>
                <a:cs typeface="Courier New"/>
                <a:sym typeface="Courier New"/>
              </a:rPr>
              <a:t>_</a:t>
            </a:r>
            <a:r>
              <a:rPr lang="fr-FR" dirty="0" smtClean="0"/>
              <a:t>”. Tous les mots sont généralement en minuscules.</a:t>
            </a:r>
            <a:br>
              <a:rPr lang="fr-FR" dirty="0" smtClean="0"/>
            </a:br>
            <a:endParaRPr lang="fr-FR" dirty="0" smtClean="0"/>
          </a:p>
          <a:p>
            <a:pPr marL="914400" lvl="1" indent="-317500">
              <a:spcBef>
                <a:spcPts val="0"/>
              </a:spcBef>
              <a:buSzPts val="1400"/>
              <a:buChar char="○"/>
            </a:pPr>
            <a:r>
              <a:rPr lang="fr-FR" i="1" dirty="0" smtClean="0"/>
              <a:t>UPPER_CASE </a:t>
            </a:r>
            <a:r>
              <a:rPr lang="fr-FR" dirty="0" smtClean="0"/>
              <a:t>/ </a:t>
            </a:r>
            <a:r>
              <a:rPr lang="fr-FR" i="1" dirty="0" smtClean="0"/>
              <a:t>MACRO_CASE</a:t>
            </a:r>
            <a:r>
              <a:rPr lang="fr-FR" dirty="0" smtClean="0"/>
              <a:t>: Comme </a:t>
            </a:r>
            <a:r>
              <a:rPr lang="fr-FR" i="1" dirty="0" err="1" smtClean="0"/>
              <a:t>snake_case</a:t>
            </a:r>
            <a:r>
              <a:rPr lang="fr-FR" dirty="0" smtClean="0"/>
              <a:t>, mais tout en majuscule.</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A" dirty="0" smtClean="0"/>
              <a:t>Variables</a:t>
            </a:r>
            <a:endParaRPr lang="en-US" dirty="0"/>
          </a:p>
        </p:txBody>
      </p:sp>
      <p:sp>
        <p:nvSpPr>
          <p:cNvPr id="3" name="Content Placeholder 2"/>
          <p:cNvSpPr>
            <a:spLocks noGrp="1"/>
          </p:cNvSpPr>
          <p:nvPr>
            <p:ph idx="1"/>
          </p:nvPr>
        </p:nvSpPr>
        <p:spPr/>
        <p:txBody>
          <a:bodyPr>
            <a:normAutofit fontScale="62500" lnSpcReduction="20000"/>
          </a:bodyPr>
          <a:lstStyle/>
          <a:p>
            <a:pPr marL="457200" lvl="0">
              <a:spcBef>
                <a:spcPts val="0"/>
              </a:spcBef>
              <a:buSzPts val="1800"/>
              <a:buChar char="●"/>
            </a:pPr>
            <a:r>
              <a:rPr lang="fr-FR" dirty="0" smtClean="0"/>
              <a:t>Les normes généralement s’entendent sur des bonnes pratiques communes:</a:t>
            </a:r>
            <a:br>
              <a:rPr lang="fr-FR" dirty="0" smtClean="0"/>
            </a:br>
            <a:endParaRPr lang="fr-FR" dirty="0" smtClean="0"/>
          </a:p>
          <a:p>
            <a:pPr marL="914400" lvl="1" indent="-317500">
              <a:spcBef>
                <a:spcPts val="0"/>
              </a:spcBef>
              <a:buSzPts val="1400"/>
              <a:buChar char="○"/>
            </a:pPr>
            <a:r>
              <a:rPr lang="fr-FR" dirty="0" smtClean="0"/>
              <a:t>Le type de la variable ne devrait pas être dans le nom.</a:t>
            </a:r>
            <a:br>
              <a:rPr lang="fr-FR" dirty="0" smtClean="0"/>
            </a:br>
            <a:r>
              <a:rPr lang="fr-FR" dirty="0" smtClean="0"/>
              <a:t/>
            </a:r>
            <a:br>
              <a:rPr lang="fr-FR" dirty="0" smtClean="0"/>
            </a:br>
            <a:r>
              <a:rPr lang="fr-FR" b="1" dirty="0" smtClean="0"/>
              <a:t>Exemple</a:t>
            </a:r>
            <a:r>
              <a:rPr lang="fr-FR" dirty="0" smtClean="0"/>
              <a:t>:  </a:t>
            </a:r>
            <a:r>
              <a:rPr lang="fr-FR" b="1" dirty="0" smtClean="0">
                <a:latin typeface="Courier New"/>
                <a:ea typeface="Courier New"/>
                <a:cs typeface="Courier New"/>
                <a:sym typeface="Courier New"/>
              </a:rPr>
              <a:t>char[] </a:t>
            </a:r>
            <a:r>
              <a:rPr lang="fr-FR" b="1" dirty="0" err="1" smtClean="0">
                <a:latin typeface="Courier New"/>
                <a:ea typeface="Courier New"/>
                <a:cs typeface="Courier New"/>
                <a:sym typeface="Courier New"/>
              </a:rPr>
              <a:t>caracteres</a:t>
            </a:r>
            <a:r>
              <a:rPr lang="fr-FR" b="1" dirty="0" smtClean="0">
                <a:latin typeface="Courier New"/>
                <a:ea typeface="Courier New"/>
                <a:cs typeface="Courier New"/>
                <a:sym typeface="Courier New"/>
              </a:rPr>
              <a:t>;</a:t>
            </a:r>
            <a:r>
              <a:rPr lang="fr-FR" dirty="0" smtClean="0"/>
              <a:t/>
            </a:r>
            <a:br>
              <a:rPr lang="fr-FR" dirty="0" smtClean="0"/>
            </a:br>
            <a:endParaRPr lang="fr-FR" dirty="0" smtClean="0"/>
          </a:p>
          <a:p>
            <a:pPr marL="914400" lvl="1" indent="-317500">
              <a:spcBef>
                <a:spcPts val="0"/>
              </a:spcBef>
              <a:buSzPts val="1400"/>
              <a:buChar char="○"/>
            </a:pPr>
            <a:r>
              <a:rPr lang="fr-FR" dirty="0" smtClean="0"/>
              <a:t>Le nom devrait représenter la signification de la variable, et non son utilisation.</a:t>
            </a:r>
            <a:br>
              <a:rPr lang="fr-FR" dirty="0" smtClean="0"/>
            </a:br>
            <a:r>
              <a:rPr lang="fr-FR" dirty="0" smtClean="0"/>
              <a:t/>
            </a:r>
            <a:br>
              <a:rPr lang="fr-FR" dirty="0" smtClean="0"/>
            </a:br>
            <a:r>
              <a:rPr lang="fr-FR" b="1" dirty="0" smtClean="0"/>
              <a:t>Exemple</a:t>
            </a:r>
            <a:r>
              <a:rPr lang="fr-FR" dirty="0" smtClean="0"/>
              <a:t>:</a:t>
            </a:r>
            <a:br>
              <a:rPr lang="fr-FR" dirty="0" smtClean="0"/>
            </a:br>
            <a:r>
              <a:rPr lang="fr-FR" dirty="0" smtClean="0"/>
              <a:t/>
            </a:r>
            <a:br>
              <a:rPr lang="fr-FR" dirty="0" smtClean="0"/>
            </a:br>
            <a:r>
              <a:rPr lang="fr-FR" b="1" dirty="0" smtClean="0">
                <a:latin typeface="Courier New"/>
                <a:ea typeface="Courier New"/>
                <a:cs typeface="Courier New"/>
                <a:sym typeface="Courier New"/>
              </a:rPr>
              <a:t>string </a:t>
            </a:r>
            <a:r>
              <a:rPr lang="fr-FR" b="1" dirty="0" err="1" smtClean="0">
                <a:latin typeface="Courier New"/>
                <a:ea typeface="Courier New"/>
                <a:cs typeface="Courier New"/>
                <a:sym typeface="Courier New"/>
              </a:rPr>
              <a:t>param</a:t>
            </a:r>
            <a:r>
              <a:rPr lang="fr-FR" b="1" dirty="0" smtClean="0">
                <a:latin typeface="Courier New"/>
                <a:ea typeface="Courier New"/>
                <a:cs typeface="Courier New"/>
                <a:sym typeface="Courier New"/>
              </a:rPr>
              <a:t> = “Roger”;</a:t>
            </a:r>
            <a:br>
              <a:rPr lang="fr-FR" b="1" dirty="0" smtClean="0">
                <a:latin typeface="Courier New"/>
                <a:ea typeface="Courier New"/>
                <a:cs typeface="Courier New"/>
                <a:sym typeface="Courier New"/>
              </a:rPr>
            </a:br>
            <a:r>
              <a:rPr lang="fr-FR" b="1" dirty="0" smtClean="0">
                <a:latin typeface="Courier New"/>
                <a:ea typeface="Courier New"/>
                <a:cs typeface="Courier New"/>
                <a:sym typeface="Courier New"/>
              </a:rPr>
              <a:t>Appel(</a:t>
            </a:r>
            <a:r>
              <a:rPr lang="fr-FR" b="1" dirty="0" err="1" smtClean="0">
                <a:latin typeface="Courier New"/>
                <a:ea typeface="Courier New"/>
                <a:cs typeface="Courier New"/>
                <a:sym typeface="Courier New"/>
              </a:rPr>
              <a:t>param</a:t>
            </a:r>
            <a:r>
              <a:rPr lang="fr-FR" b="1" dirty="0" smtClean="0">
                <a:latin typeface="Courier New"/>
                <a:ea typeface="Courier New"/>
                <a:cs typeface="Courier New"/>
                <a:sym typeface="Courier New"/>
              </a:rPr>
              <a:t>);</a:t>
            </a:r>
            <a:r>
              <a:rPr lang="fr-FR" dirty="0" smtClean="0"/>
              <a:t/>
            </a:r>
            <a:br>
              <a:rPr lang="fr-FR" dirty="0" smtClean="0"/>
            </a:br>
            <a:r>
              <a:rPr lang="fr-FR" dirty="0" smtClean="0"/>
              <a:t/>
            </a:r>
            <a:br>
              <a:rPr lang="fr-FR" dirty="0" smtClean="0"/>
            </a:br>
            <a:r>
              <a:rPr lang="fr-FR" dirty="0" smtClean="0"/>
              <a:t>devrait être</a:t>
            </a:r>
            <a:br>
              <a:rPr lang="fr-FR" dirty="0" smtClean="0"/>
            </a:br>
            <a:r>
              <a:rPr lang="fr-FR" dirty="0" smtClean="0"/>
              <a:t/>
            </a:r>
            <a:br>
              <a:rPr lang="fr-FR" dirty="0" smtClean="0"/>
            </a:br>
            <a:r>
              <a:rPr lang="fr-FR" b="1" dirty="0" smtClean="0">
                <a:latin typeface="Courier New"/>
                <a:ea typeface="Courier New"/>
                <a:cs typeface="Courier New"/>
                <a:sym typeface="Courier New"/>
              </a:rPr>
              <a:t>string nom = “Roger”;</a:t>
            </a:r>
            <a:br>
              <a:rPr lang="fr-FR" b="1" dirty="0" smtClean="0">
                <a:latin typeface="Courier New"/>
                <a:ea typeface="Courier New"/>
                <a:cs typeface="Courier New"/>
                <a:sym typeface="Courier New"/>
              </a:rPr>
            </a:br>
            <a:r>
              <a:rPr lang="fr-FR" b="1" dirty="0" smtClean="0">
                <a:latin typeface="Courier New"/>
                <a:ea typeface="Courier New"/>
                <a:cs typeface="Courier New"/>
                <a:sym typeface="Courier New"/>
              </a:rPr>
              <a:t>Appel(nom);</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A" dirty="0" smtClean="0"/>
              <a:t>Comment les nommer?</a:t>
            </a:r>
            <a:endParaRPr lang="en-US" dirty="0"/>
          </a:p>
        </p:txBody>
      </p:sp>
      <p:sp>
        <p:nvSpPr>
          <p:cNvPr id="3" name="Content Placeholder 2"/>
          <p:cNvSpPr>
            <a:spLocks noGrp="1"/>
          </p:cNvSpPr>
          <p:nvPr>
            <p:ph idx="1"/>
          </p:nvPr>
        </p:nvSpPr>
        <p:spPr/>
        <p:txBody>
          <a:bodyPr/>
          <a:lstStyle/>
          <a:p>
            <a:r>
              <a:rPr lang="fr-CA" dirty="0" smtClean="0"/>
              <a:t>Lorsqu’une variable est membre d’une classe, le préfixe </a:t>
            </a:r>
            <a:r>
              <a:rPr lang="fr-CA" b="1" dirty="0" smtClean="0"/>
              <a:t>m_</a:t>
            </a:r>
            <a:r>
              <a:rPr lang="fr-CA" dirty="0" smtClean="0"/>
              <a:t> est mis pour indiquer qu’elle est membre de la classe</a:t>
            </a:r>
          </a:p>
          <a:p>
            <a:endParaRPr lang="fr-CA" dirty="0" smtClean="0"/>
          </a:p>
          <a:p>
            <a:r>
              <a:rPr lang="fr-CA" dirty="0" smtClean="0"/>
              <a:t>m_ est pour ‘membre’</a:t>
            </a:r>
          </a:p>
          <a:p>
            <a:endParaRPr lang="en-US" dirty="0"/>
          </a:p>
        </p:txBody>
      </p:sp>
      <p:pic>
        <p:nvPicPr>
          <p:cNvPr id="4" name="Image 5"/>
          <p:cNvPicPr>
            <a:picLocks noChangeAspect="1"/>
          </p:cNvPicPr>
          <p:nvPr>
            <p:custDataLst>
              <p:tags r:id="rId1"/>
            </p:custDataLst>
          </p:nvPr>
        </p:nvPicPr>
        <p:blipFill>
          <a:blip r:embed="rId3"/>
          <a:stretch>
            <a:fillRect/>
          </a:stretch>
        </p:blipFill>
        <p:spPr>
          <a:xfrm>
            <a:off x="5357818" y="3357562"/>
            <a:ext cx="2290270" cy="2712162"/>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A" dirty="0" smtClean="0"/>
              <a:t>Comment les nommer?</a:t>
            </a:r>
            <a:endParaRPr lang="en-US" dirty="0"/>
          </a:p>
        </p:txBody>
      </p:sp>
      <p:sp>
        <p:nvSpPr>
          <p:cNvPr id="3" name="Content Placeholder 2"/>
          <p:cNvSpPr>
            <a:spLocks noGrp="1"/>
          </p:cNvSpPr>
          <p:nvPr>
            <p:ph idx="1"/>
          </p:nvPr>
        </p:nvSpPr>
        <p:spPr/>
        <p:txBody>
          <a:bodyPr/>
          <a:lstStyle/>
          <a:p>
            <a:r>
              <a:rPr lang="fr-CA" dirty="0" smtClean="0"/>
              <a:t>Pour une variable en paramètre de fonction, le préfixe </a:t>
            </a:r>
            <a:r>
              <a:rPr lang="fr-CA" b="1" dirty="0" smtClean="0"/>
              <a:t>a_ </a:t>
            </a:r>
            <a:r>
              <a:rPr lang="fr-CA" dirty="0" smtClean="0"/>
              <a:t>ou </a:t>
            </a:r>
            <a:r>
              <a:rPr lang="fr-CA" b="1" dirty="0" smtClean="0"/>
              <a:t>p_</a:t>
            </a:r>
            <a:r>
              <a:rPr lang="fr-CA" dirty="0" smtClean="0"/>
              <a:t> est ajouté à la variable.</a:t>
            </a:r>
          </a:p>
          <a:p>
            <a:pPr>
              <a:buNone/>
            </a:pPr>
            <a:r>
              <a:rPr lang="fr-CA" dirty="0" smtClean="0"/>
              <a:t> </a:t>
            </a:r>
          </a:p>
          <a:p>
            <a:r>
              <a:rPr lang="fr-CA" dirty="0" smtClean="0"/>
              <a:t>a_ est pour ‘argument’ et p_ est pour ‘</a:t>
            </a:r>
            <a:r>
              <a:rPr lang="fr-CA" dirty="0" err="1" smtClean="0"/>
              <a:t>parameter</a:t>
            </a:r>
            <a:r>
              <a:rPr lang="fr-CA" dirty="0" smtClean="0"/>
              <a:t>’.</a:t>
            </a:r>
          </a:p>
          <a:p>
            <a:endParaRPr lang="en-US" dirty="0"/>
          </a:p>
        </p:txBody>
      </p:sp>
      <p:pic>
        <p:nvPicPr>
          <p:cNvPr id="4" name="Image 5"/>
          <p:cNvPicPr>
            <a:picLocks noChangeAspect="1"/>
          </p:cNvPicPr>
          <p:nvPr>
            <p:custDataLst>
              <p:tags r:id="rId1"/>
            </p:custDataLst>
          </p:nvPr>
        </p:nvPicPr>
        <p:blipFill>
          <a:blip r:embed="rId4"/>
          <a:stretch>
            <a:fillRect/>
          </a:stretch>
        </p:blipFill>
        <p:spPr>
          <a:xfrm>
            <a:off x="642910" y="5143512"/>
            <a:ext cx="3893873" cy="1284577"/>
          </a:xfrm>
          <a:prstGeom prst="rect">
            <a:avLst/>
          </a:prstGeom>
          <a:ln>
            <a:noFill/>
          </a:ln>
          <a:effectLst>
            <a:outerShdw blurRad="292100" dist="139700" dir="2700000" algn="tl" rotWithShape="0">
              <a:srgbClr val="333333">
                <a:alpha val="65000"/>
              </a:srgbClr>
            </a:outerShdw>
          </a:effectLst>
        </p:spPr>
      </p:pic>
      <p:pic>
        <p:nvPicPr>
          <p:cNvPr id="5" name="Image 6"/>
          <p:cNvPicPr>
            <a:picLocks noChangeAspect="1"/>
          </p:cNvPicPr>
          <p:nvPr>
            <p:custDataLst>
              <p:tags r:id="rId2"/>
            </p:custDataLst>
          </p:nvPr>
        </p:nvPicPr>
        <p:blipFill>
          <a:blip r:embed="rId5"/>
          <a:stretch>
            <a:fillRect/>
          </a:stretch>
        </p:blipFill>
        <p:spPr>
          <a:xfrm>
            <a:off x="5072066" y="5143512"/>
            <a:ext cx="3443381" cy="1284578"/>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A" dirty="0" smtClean="0"/>
              <a:t>Comment les nommer?</a:t>
            </a:r>
            <a:endParaRPr lang="en-US" dirty="0"/>
          </a:p>
        </p:txBody>
      </p:sp>
      <p:sp>
        <p:nvSpPr>
          <p:cNvPr id="3" name="Content Placeholder 2"/>
          <p:cNvSpPr>
            <a:spLocks noGrp="1"/>
          </p:cNvSpPr>
          <p:nvPr>
            <p:ph idx="1"/>
          </p:nvPr>
        </p:nvSpPr>
        <p:spPr/>
        <p:txBody>
          <a:bodyPr>
            <a:normAutofit fontScale="85000" lnSpcReduction="10000"/>
          </a:bodyPr>
          <a:lstStyle/>
          <a:p>
            <a:r>
              <a:rPr lang="fr-CA" dirty="0" smtClean="0"/>
              <a:t>Fonction:</a:t>
            </a:r>
          </a:p>
          <a:p>
            <a:pPr lvl="1"/>
            <a:r>
              <a:rPr lang="fr-CA" dirty="0" smtClean="0"/>
              <a:t>Les fonctions utilisent aussi le Camel Case. Cependant,  l’utilisation standard du Camel Case est utilisée. </a:t>
            </a:r>
          </a:p>
          <a:p>
            <a:pPr lvl="1"/>
            <a:r>
              <a:rPr lang="fr-CA" dirty="0" smtClean="0"/>
              <a:t>Une fonction sera donc écrit Fonction1(), Fonction2(), etc.</a:t>
            </a:r>
          </a:p>
          <a:p>
            <a:pPr lvl="1"/>
            <a:endParaRPr lang="fr-CA" dirty="0"/>
          </a:p>
          <a:p>
            <a:r>
              <a:rPr lang="fr-CA" dirty="0" smtClean="0"/>
              <a:t>Constantes:</a:t>
            </a:r>
          </a:p>
          <a:p>
            <a:pPr lvl="1"/>
            <a:r>
              <a:rPr lang="fr-CA" dirty="0" smtClean="0"/>
              <a:t>Les constantes suivent la nomenclature UPPER_CASE, majuscules seulement. </a:t>
            </a:r>
          </a:p>
          <a:p>
            <a:pPr lvl="1"/>
            <a:r>
              <a:rPr lang="fr-CA" dirty="0" smtClean="0"/>
              <a:t>Pour un </a:t>
            </a:r>
            <a:r>
              <a:rPr lang="fr-CA" dirty="0" err="1" smtClean="0"/>
              <a:t>integer</a:t>
            </a:r>
            <a:r>
              <a:rPr lang="fr-CA" dirty="0" smtClean="0"/>
              <a:t> contant, nous aurions:</a:t>
            </a:r>
          </a:p>
          <a:p>
            <a:pPr lvl="1"/>
            <a:r>
              <a:rPr lang="fr-CA" dirty="0" smtClean="0"/>
              <a:t>Utilisant cette nomenclature, cela facilite le repérage des constantes dans le code.</a:t>
            </a:r>
          </a:p>
          <a:p>
            <a:pPr lvl="1"/>
            <a:endParaRPr lang="fr-CA" dirty="0" smtClean="0"/>
          </a:p>
        </p:txBody>
      </p:sp>
      <p:pic>
        <p:nvPicPr>
          <p:cNvPr id="4" name="Image 4"/>
          <p:cNvPicPr>
            <a:picLocks noChangeAspect="1"/>
          </p:cNvPicPr>
          <p:nvPr>
            <p:custDataLst>
              <p:tags r:id="rId1"/>
            </p:custDataLst>
          </p:nvPr>
        </p:nvPicPr>
        <p:blipFill>
          <a:blip r:embed="rId3"/>
          <a:stretch>
            <a:fillRect/>
          </a:stretch>
        </p:blipFill>
        <p:spPr>
          <a:xfrm>
            <a:off x="6060455" y="4828340"/>
            <a:ext cx="2726387" cy="320751"/>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A" dirty="0" smtClean="0"/>
              <a:t>Commentaires</a:t>
            </a:r>
            <a:endParaRPr lang="en-US" dirty="0"/>
          </a:p>
        </p:txBody>
      </p:sp>
      <p:sp>
        <p:nvSpPr>
          <p:cNvPr id="3" name="Content Placeholder 2"/>
          <p:cNvSpPr>
            <a:spLocks noGrp="1"/>
          </p:cNvSpPr>
          <p:nvPr>
            <p:ph idx="1"/>
          </p:nvPr>
        </p:nvSpPr>
        <p:spPr/>
        <p:txBody>
          <a:bodyPr>
            <a:normAutofit fontScale="85000" lnSpcReduction="10000"/>
          </a:bodyPr>
          <a:lstStyle/>
          <a:p>
            <a:r>
              <a:rPr lang="fr-CA" dirty="0" smtClean="0"/>
              <a:t>Une chose qui est très primordiale dans votre code sera les commentaires. </a:t>
            </a:r>
          </a:p>
          <a:p>
            <a:endParaRPr lang="fr-CA" dirty="0" smtClean="0"/>
          </a:p>
          <a:p>
            <a:r>
              <a:rPr lang="fr-CA" dirty="0" smtClean="0"/>
              <a:t>Les commentaires facilitent la lecture et la compréhension future de votre code. Ce sera utile pour les autres programmeurs qui auront à lire votre code, mais à vous aussi! </a:t>
            </a:r>
          </a:p>
          <a:p>
            <a:endParaRPr lang="fr-CA" dirty="0" smtClean="0"/>
          </a:p>
          <a:p>
            <a:r>
              <a:rPr lang="fr-CA" dirty="0" smtClean="0"/>
              <a:t>Plusieurs ignorent les commentaires car cela prend du temps. Prenez le temps de les écrire, vous allez gagner en temps dans le futur, c’est certain!</a:t>
            </a:r>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A" dirty="0" smtClean="0"/>
              <a:t>Ok… but!</a:t>
            </a:r>
            <a:endParaRPr lang="en-US" dirty="0"/>
          </a:p>
        </p:txBody>
      </p:sp>
      <p:sp>
        <p:nvSpPr>
          <p:cNvPr id="3" name="Content Placeholder 2"/>
          <p:cNvSpPr>
            <a:spLocks noGrp="1"/>
          </p:cNvSpPr>
          <p:nvPr>
            <p:ph idx="1"/>
          </p:nvPr>
        </p:nvSpPr>
        <p:spPr/>
        <p:txBody>
          <a:bodyPr>
            <a:normAutofit/>
          </a:bodyPr>
          <a:lstStyle/>
          <a:p>
            <a:r>
              <a:rPr lang="fr-CA" dirty="0" smtClean="0"/>
              <a:t>Évitez d’écrire des commentaires inutiles! </a:t>
            </a:r>
          </a:p>
          <a:p>
            <a:endParaRPr lang="fr-CA" dirty="0" smtClean="0"/>
          </a:p>
          <a:p>
            <a:r>
              <a:rPr lang="fr-CA" dirty="0" smtClean="0"/>
              <a:t>Voici des exemples : </a:t>
            </a:r>
          </a:p>
          <a:p>
            <a:endParaRPr lang="en-US" dirty="0"/>
          </a:p>
        </p:txBody>
      </p:sp>
      <p:pic>
        <p:nvPicPr>
          <p:cNvPr id="4" name="Image 4"/>
          <p:cNvPicPr>
            <a:picLocks noChangeAspect="1"/>
          </p:cNvPicPr>
          <p:nvPr>
            <p:custDataLst>
              <p:tags r:id="rId1"/>
            </p:custDataLst>
          </p:nvPr>
        </p:nvPicPr>
        <p:blipFill>
          <a:blip r:embed="rId5"/>
          <a:stretch>
            <a:fillRect/>
          </a:stretch>
        </p:blipFill>
        <p:spPr>
          <a:xfrm>
            <a:off x="500034" y="3429000"/>
            <a:ext cx="4738231" cy="833766"/>
          </a:xfrm>
          <a:prstGeom prst="rect">
            <a:avLst/>
          </a:prstGeom>
          <a:ln>
            <a:noFill/>
          </a:ln>
          <a:effectLst>
            <a:outerShdw blurRad="292100" dist="139700" dir="2700000" algn="tl" rotWithShape="0">
              <a:srgbClr val="333333">
                <a:alpha val="65000"/>
              </a:srgbClr>
            </a:outerShdw>
          </a:effectLst>
        </p:spPr>
      </p:pic>
      <p:pic>
        <p:nvPicPr>
          <p:cNvPr id="5" name="Image 5"/>
          <p:cNvPicPr>
            <a:picLocks noChangeAspect="1"/>
          </p:cNvPicPr>
          <p:nvPr>
            <p:custDataLst>
              <p:tags r:id="rId2"/>
            </p:custDataLst>
          </p:nvPr>
        </p:nvPicPr>
        <p:blipFill>
          <a:blip r:embed="rId6"/>
          <a:stretch>
            <a:fillRect/>
          </a:stretch>
        </p:blipFill>
        <p:spPr>
          <a:xfrm>
            <a:off x="500034" y="4409638"/>
            <a:ext cx="8092718" cy="689605"/>
          </a:xfrm>
          <a:prstGeom prst="rect">
            <a:avLst/>
          </a:prstGeom>
          <a:ln>
            <a:noFill/>
          </a:ln>
          <a:effectLst>
            <a:outerShdw blurRad="292100" dist="139700" dir="2700000" algn="tl" rotWithShape="0">
              <a:srgbClr val="333333">
                <a:alpha val="65000"/>
              </a:srgbClr>
            </a:outerShdw>
          </a:effectLst>
        </p:spPr>
      </p:pic>
      <p:pic>
        <p:nvPicPr>
          <p:cNvPr id="6" name="Image 6"/>
          <p:cNvPicPr>
            <a:picLocks noChangeAspect="1"/>
          </p:cNvPicPr>
          <p:nvPr>
            <p:custDataLst>
              <p:tags r:id="rId3"/>
            </p:custDataLst>
          </p:nvPr>
        </p:nvPicPr>
        <p:blipFill>
          <a:blip r:embed="rId7"/>
          <a:stretch>
            <a:fillRect/>
          </a:stretch>
        </p:blipFill>
        <p:spPr>
          <a:xfrm>
            <a:off x="500034" y="5231332"/>
            <a:ext cx="6920491" cy="1388008"/>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A" dirty="0" smtClean="0"/>
              <a:t>Documentation</a:t>
            </a:r>
            <a:endParaRPr lang="en-US" dirty="0"/>
          </a:p>
        </p:txBody>
      </p:sp>
      <p:sp>
        <p:nvSpPr>
          <p:cNvPr id="3" name="Content Placeholder 2"/>
          <p:cNvSpPr>
            <a:spLocks noGrp="1"/>
          </p:cNvSpPr>
          <p:nvPr>
            <p:ph idx="1"/>
          </p:nvPr>
        </p:nvSpPr>
        <p:spPr/>
        <p:txBody>
          <a:bodyPr>
            <a:normAutofit/>
          </a:bodyPr>
          <a:lstStyle/>
          <a:p>
            <a:r>
              <a:rPr lang="en" sz="2400" dirty="0" smtClean="0"/>
              <a:t>Les en-têtes de méthodes ont généralement un format précis à respecter selon le langage et les outils utilisés. En C#, les éditeurs supportent généralement les triples “</a:t>
            </a:r>
            <a:r>
              <a:rPr lang="en" sz="2400" b="1" dirty="0" smtClean="0">
                <a:latin typeface="Courier New"/>
                <a:ea typeface="Courier New"/>
                <a:cs typeface="Courier New"/>
                <a:sym typeface="Courier New"/>
              </a:rPr>
              <a:t>/</a:t>
            </a:r>
            <a:r>
              <a:rPr lang="en" sz="2400" dirty="0" smtClean="0"/>
              <a:t>” avec un </a:t>
            </a:r>
            <a:r>
              <a:rPr lang="en" sz="2400" i="1" dirty="0" smtClean="0"/>
              <a:t>summary</a:t>
            </a:r>
            <a:r>
              <a:rPr lang="en" sz="2400" dirty="0" smtClean="0"/>
              <a:t>.</a:t>
            </a:r>
            <a:endParaRPr lang="en-US" sz="2400" dirty="0"/>
          </a:p>
        </p:txBody>
      </p:sp>
      <p:pic>
        <p:nvPicPr>
          <p:cNvPr id="4" name="Google Shape;132;p23"/>
          <p:cNvPicPr preferRelativeResize="0"/>
          <p:nvPr/>
        </p:nvPicPr>
        <p:blipFill>
          <a:blip r:embed="rId2">
            <a:alphaModFix/>
          </a:blip>
          <a:stretch>
            <a:fillRect/>
          </a:stretch>
        </p:blipFill>
        <p:spPr>
          <a:xfrm>
            <a:off x="1142976" y="3357562"/>
            <a:ext cx="6572296" cy="3134796"/>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lvl="1"/>
            <a:r>
              <a:rPr lang="fr-CA" dirty="0" smtClean="0"/>
              <a:t>Conventions générales de programmation</a:t>
            </a:r>
          </a:p>
          <a:p>
            <a:pPr lvl="2"/>
            <a:r>
              <a:rPr lang="fr-CA" dirty="0" smtClean="0"/>
              <a:t>Indentation</a:t>
            </a:r>
          </a:p>
          <a:p>
            <a:pPr lvl="2"/>
            <a:r>
              <a:rPr lang="fr-CA" dirty="0" smtClean="0"/>
              <a:t>Accolades</a:t>
            </a:r>
          </a:p>
          <a:p>
            <a:pPr lvl="2"/>
            <a:r>
              <a:rPr lang="fr-CA" dirty="0" smtClean="0"/>
              <a:t>Interlignes</a:t>
            </a:r>
          </a:p>
          <a:p>
            <a:pPr lvl="2"/>
            <a:r>
              <a:rPr lang="fr-CA" dirty="0" smtClean="0"/>
              <a:t>Espacements</a:t>
            </a:r>
          </a:p>
          <a:p>
            <a:pPr lvl="2"/>
            <a:r>
              <a:rPr lang="fr-CA" dirty="0" smtClean="0"/>
              <a:t>Langue </a:t>
            </a:r>
          </a:p>
          <a:p>
            <a:pPr lvl="2"/>
            <a:r>
              <a:rPr lang="fr-CA" dirty="0" smtClean="0"/>
              <a:t>Variables</a:t>
            </a:r>
          </a:p>
          <a:p>
            <a:pPr lvl="2"/>
            <a:r>
              <a:rPr lang="fr-CA" dirty="0" smtClean="0"/>
              <a:t>Commentaires</a:t>
            </a:r>
          </a:p>
          <a:p>
            <a:pPr lvl="2"/>
            <a:r>
              <a:rPr lang="fr-CA" dirty="0" smtClean="0"/>
              <a:t>Documentation du code</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A" dirty="0" smtClean="0"/>
              <a:t>Conventions générales</a:t>
            </a:r>
            <a:endParaRPr lang="en-US" dirty="0"/>
          </a:p>
        </p:txBody>
      </p:sp>
      <p:sp>
        <p:nvSpPr>
          <p:cNvPr id="3" name="Content Placeholder 2"/>
          <p:cNvSpPr>
            <a:spLocks noGrp="1"/>
          </p:cNvSpPr>
          <p:nvPr>
            <p:ph idx="1"/>
          </p:nvPr>
        </p:nvSpPr>
        <p:spPr/>
        <p:txBody>
          <a:bodyPr/>
          <a:lstStyle/>
          <a:p>
            <a:r>
              <a:rPr lang="fr-CA" dirty="0" smtClean="0"/>
              <a:t>Pour être en mesure d’avoir une structure semblable entre les différents types de langage de programmation, certaines conventions générales sont à adopter. </a:t>
            </a:r>
          </a:p>
          <a:p>
            <a:endParaRPr lang="fr-CA" dirty="0" smtClean="0"/>
          </a:p>
          <a:p>
            <a:r>
              <a:rPr lang="fr-CA" dirty="0" smtClean="0"/>
              <a:t>Ces conventions permettent aussi d’obtenir un code agréable à lire, à explorer et à comprendre. </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A" dirty="0" smtClean="0"/>
              <a:t>Indentation</a:t>
            </a:r>
            <a:endParaRPr lang="en-US" dirty="0"/>
          </a:p>
        </p:txBody>
      </p:sp>
      <p:sp>
        <p:nvSpPr>
          <p:cNvPr id="3" name="Content Placeholder 2"/>
          <p:cNvSpPr>
            <a:spLocks noGrp="1"/>
          </p:cNvSpPr>
          <p:nvPr>
            <p:ph idx="1"/>
          </p:nvPr>
        </p:nvSpPr>
        <p:spPr/>
        <p:txBody>
          <a:bodyPr>
            <a:normAutofit fontScale="77500" lnSpcReduction="20000"/>
          </a:bodyPr>
          <a:lstStyle/>
          <a:p>
            <a:r>
              <a:rPr lang="fr-CA" dirty="0" smtClean="0"/>
              <a:t>Une bonne indentation permet de de retrouver facilement dans un script.</a:t>
            </a:r>
          </a:p>
          <a:p>
            <a:endParaRPr lang="fr-CA" dirty="0" smtClean="0"/>
          </a:p>
          <a:p>
            <a:r>
              <a:rPr lang="fr-CA" dirty="0" smtClean="0"/>
              <a:t>L’indentation permet au programmeur de savoir dans quel bloc de code il est en train de coder. </a:t>
            </a:r>
          </a:p>
          <a:p>
            <a:endParaRPr lang="fr-CA" dirty="0" smtClean="0"/>
          </a:p>
          <a:p>
            <a:r>
              <a:rPr lang="fr-CA" dirty="0" smtClean="0"/>
              <a:t>Cependant, certains langages n’interprètent pas les indentations de la même manière (ex.: Python). </a:t>
            </a:r>
          </a:p>
          <a:p>
            <a:endParaRPr lang="fr-CA" dirty="0" smtClean="0"/>
          </a:p>
          <a:p>
            <a:r>
              <a:rPr lang="en" dirty="0" smtClean="0"/>
              <a:t>Généralement, l’indentation ne devrait jamais changer dans un même bloc. Tout son contenu devrait être aligné. Faites attention lorsque vous copiez du code d’ailleurs, cela provoque souvent des indentations différentes!</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A" dirty="0" smtClean="0"/>
              <a:t>Indentation</a:t>
            </a:r>
            <a:endParaRPr lang="en-US" dirty="0"/>
          </a:p>
        </p:txBody>
      </p:sp>
      <p:sp>
        <p:nvSpPr>
          <p:cNvPr id="3" name="Content Placeholder 2"/>
          <p:cNvSpPr>
            <a:spLocks noGrp="1"/>
          </p:cNvSpPr>
          <p:nvPr>
            <p:ph idx="1"/>
          </p:nvPr>
        </p:nvSpPr>
        <p:spPr/>
        <p:txBody>
          <a:bodyPr>
            <a:normAutofit/>
          </a:bodyPr>
          <a:lstStyle/>
          <a:p>
            <a:r>
              <a:rPr lang="fr-CA" sz="2800" dirty="0" smtClean="0"/>
              <a:t>Voici un exemple sans indentation:</a:t>
            </a:r>
          </a:p>
          <a:p>
            <a:endParaRPr lang="fr-CA" sz="2800" dirty="0" smtClean="0"/>
          </a:p>
          <a:p>
            <a:endParaRPr lang="fr-CA" sz="2800" dirty="0" smtClean="0"/>
          </a:p>
          <a:p>
            <a:endParaRPr lang="fr-CA" sz="2800" dirty="0" smtClean="0"/>
          </a:p>
          <a:p>
            <a:pPr marL="0" indent="0">
              <a:buNone/>
            </a:pPr>
            <a:endParaRPr lang="fr-CA" sz="2800" dirty="0" smtClean="0"/>
          </a:p>
          <a:p>
            <a:r>
              <a:rPr lang="fr-CA" sz="2800" dirty="0" smtClean="0"/>
              <a:t>Voici un exemple avec indentation:</a:t>
            </a:r>
            <a:endParaRPr lang="en-US" sz="2800" dirty="0"/>
          </a:p>
        </p:txBody>
      </p:sp>
      <p:pic>
        <p:nvPicPr>
          <p:cNvPr id="4" name="Image 4"/>
          <p:cNvPicPr>
            <a:picLocks noChangeAspect="1"/>
          </p:cNvPicPr>
          <p:nvPr>
            <p:custDataLst>
              <p:tags r:id="rId1"/>
            </p:custDataLst>
          </p:nvPr>
        </p:nvPicPr>
        <p:blipFill>
          <a:blip r:embed="rId4"/>
          <a:stretch>
            <a:fillRect/>
          </a:stretch>
        </p:blipFill>
        <p:spPr>
          <a:xfrm>
            <a:off x="6143636" y="1714488"/>
            <a:ext cx="2679107" cy="1913648"/>
          </a:xfrm>
          <a:prstGeom prst="rect">
            <a:avLst/>
          </a:prstGeom>
          <a:ln>
            <a:noFill/>
          </a:ln>
          <a:effectLst>
            <a:outerShdw blurRad="292100" dist="139700" dir="2700000" algn="tl" rotWithShape="0">
              <a:srgbClr val="333333">
                <a:alpha val="65000"/>
              </a:srgbClr>
            </a:outerShdw>
          </a:effectLst>
        </p:spPr>
      </p:pic>
      <p:pic>
        <p:nvPicPr>
          <p:cNvPr id="5" name="Image 5"/>
          <p:cNvPicPr>
            <a:picLocks noChangeAspect="1"/>
          </p:cNvPicPr>
          <p:nvPr>
            <p:custDataLst>
              <p:tags r:id="rId2"/>
            </p:custDataLst>
          </p:nvPr>
        </p:nvPicPr>
        <p:blipFill>
          <a:blip r:embed="rId5"/>
          <a:stretch>
            <a:fillRect/>
          </a:stretch>
        </p:blipFill>
        <p:spPr>
          <a:xfrm>
            <a:off x="6143636" y="4214818"/>
            <a:ext cx="2739123" cy="1698783"/>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A" dirty="0" smtClean="0"/>
              <a:t>Accolades</a:t>
            </a:r>
            <a:endParaRPr lang="en-US" dirty="0"/>
          </a:p>
        </p:txBody>
      </p:sp>
      <p:sp>
        <p:nvSpPr>
          <p:cNvPr id="3" name="Content Placeholder 2"/>
          <p:cNvSpPr>
            <a:spLocks noGrp="1"/>
          </p:cNvSpPr>
          <p:nvPr>
            <p:ph idx="1"/>
          </p:nvPr>
        </p:nvSpPr>
        <p:spPr/>
        <p:txBody>
          <a:bodyPr>
            <a:normAutofit fontScale="85000" lnSpcReduction="20000"/>
          </a:bodyPr>
          <a:lstStyle/>
          <a:p>
            <a:pPr marL="457200" lvl="0">
              <a:spcBef>
                <a:spcPts val="0"/>
              </a:spcBef>
              <a:buSzPts val="1800"/>
              <a:buChar char="●"/>
            </a:pPr>
            <a:r>
              <a:rPr lang="fr-FR" dirty="0" smtClean="0"/>
              <a:t>Il y a deux normes communes d’ouverture de blocs:</a:t>
            </a:r>
          </a:p>
          <a:p>
            <a:pPr marL="914400" lvl="1" indent="-317500">
              <a:spcBef>
                <a:spcPts val="0"/>
              </a:spcBef>
              <a:buSzPts val="1400"/>
              <a:buAutoNum type="arabicPeriod"/>
            </a:pPr>
            <a:endParaRPr lang="fr-FR" dirty="0" smtClean="0"/>
          </a:p>
          <a:p>
            <a:pPr marL="914400" lvl="1" indent="-317500">
              <a:spcBef>
                <a:spcPts val="0"/>
              </a:spcBef>
              <a:buSzPts val="1400"/>
              <a:buAutoNum type="arabicPeriod"/>
            </a:pPr>
            <a:r>
              <a:rPr lang="fr-FR" dirty="0" smtClean="0"/>
              <a:t>mettre l’accolade au début de la ligne suivante;</a:t>
            </a:r>
          </a:p>
          <a:p>
            <a:pPr marL="914400" lvl="1" indent="-317500">
              <a:spcBef>
                <a:spcPts val="0"/>
              </a:spcBef>
              <a:buSzPts val="1400"/>
              <a:buAutoNum type="arabicPeriod"/>
            </a:pPr>
            <a:r>
              <a:rPr lang="fr-FR" dirty="0" smtClean="0"/>
              <a:t>mettre l'accolade à la fin de ligne.</a:t>
            </a:r>
            <a:br>
              <a:rPr lang="fr-FR" dirty="0" smtClean="0"/>
            </a:br>
            <a:r>
              <a:rPr lang="fr-FR" dirty="0" smtClean="0"/>
              <a:t/>
            </a:r>
            <a:br>
              <a:rPr lang="fr-FR" dirty="0" smtClean="0"/>
            </a:br>
            <a:r>
              <a:rPr lang="fr-FR" dirty="0" smtClean="0"/>
              <a:t/>
            </a:r>
            <a:br>
              <a:rPr lang="fr-FR" dirty="0" smtClean="0"/>
            </a:br>
            <a:r>
              <a:rPr lang="fr-FR" dirty="0" smtClean="0"/>
              <a:t/>
            </a:r>
            <a:br>
              <a:rPr lang="fr-FR" dirty="0" smtClean="0"/>
            </a:br>
            <a:r>
              <a:rPr lang="fr-FR" dirty="0" smtClean="0"/>
              <a:t/>
            </a:r>
            <a:br>
              <a:rPr lang="fr-FR" dirty="0" smtClean="0"/>
            </a:br>
            <a:r>
              <a:rPr lang="fr-FR" dirty="0" smtClean="0"/>
              <a:t/>
            </a:r>
            <a:br>
              <a:rPr lang="fr-FR" dirty="0" smtClean="0"/>
            </a:br>
            <a:endParaRPr lang="fr-FR" dirty="0" smtClean="0"/>
          </a:p>
          <a:p>
            <a:pPr marL="457200" lvl="0">
              <a:spcBef>
                <a:spcPts val="0"/>
              </a:spcBef>
              <a:buSzPts val="1800"/>
              <a:buChar char="●"/>
            </a:pPr>
            <a:r>
              <a:rPr lang="fr-FR" dirty="0" smtClean="0"/>
              <a:t>Ces deux normes sont en guerre depuis des décennies, et elles ont des militants dévoués. Il est important de suivre la norme en effet dans votre projet pour éviter les frictions potentielles!</a:t>
            </a:r>
          </a:p>
          <a:p>
            <a:endParaRPr lang="en-US" dirty="0"/>
          </a:p>
        </p:txBody>
      </p:sp>
      <p:pic>
        <p:nvPicPr>
          <p:cNvPr id="4" name="Google Shape;112;p20"/>
          <p:cNvPicPr preferRelativeResize="0"/>
          <p:nvPr/>
        </p:nvPicPr>
        <p:blipFill>
          <a:blip r:embed="rId2">
            <a:alphaModFix/>
          </a:blip>
          <a:stretch>
            <a:fillRect/>
          </a:stretch>
        </p:blipFill>
        <p:spPr>
          <a:xfrm>
            <a:off x="1571604" y="3214686"/>
            <a:ext cx="2163615" cy="912775"/>
          </a:xfrm>
          <a:prstGeom prst="rect">
            <a:avLst/>
          </a:prstGeom>
          <a:noFill/>
          <a:ln>
            <a:noFill/>
          </a:ln>
        </p:spPr>
      </p:pic>
      <p:pic>
        <p:nvPicPr>
          <p:cNvPr id="5" name="Google Shape;113;p20"/>
          <p:cNvPicPr preferRelativeResize="0"/>
          <p:nvPr/>
        </p:nvPicPr>
        <p:blipFill>
          <a:blip r:embed="rId3">
            <a:alphaModFix/>
          </a:blip>
          <a:stretch>
            <a:fillRect/>
          </a:stretch>
        </p:blipFill>
        <p:spPr>
          <a:xfrm>
            <a:off x="4783154" y="3214678"/>
            <a:ext cx="2373894" cy="771525"/>
          </a:xfrm>
          <a:prstGeom prst="rect">
            <a:avLst/>
          </a:prstGeom>
          <a:noFill/>
          <a:ln>
            <a:noFill/>
          </a:ln>
        </p:spPr>
      </p:pic>
      <p:pic>
        <p:nvPicPr>
          <p:cNvPr id="6" name="Google Shape;112;p20"/>
          <p:cNvPicPr preferRelativeResize="0"/>
          <p:nvPr/>
        </p:nvPicPr>
        <p:blipFill>
          <a:blip r:embed="rId2">
            <a:alphaModFix/>
          </a:blip>
          <a:stretch>
            <a:fillRect/>
          </a:stretch>
        </p:blipFill>
        <p:spPr>
          <a:xfrm>
            <a:off x="1574764" y="3214694"/>
            <a:ext cx="2163615" cy="912775"/>
          </a:xfrm>
          <a:prstGeom prst="rect">
            <a:avLst/>
          </a:prstGeom>
          <a:ln>
            <a:noFill/>
          </a:ln>
          <a:effectLst>
            <a:outerShdw blurRad="292100" dist="139700" dir="2700000" algn="tl" rotWithShape="0">
              <a:srgbClr val="333333">
                <a:alpha val="65000"/>
              </a:srgbClr>
            </a:outerShdw>
          </a:effectLst>
        </p:spPr>
      </p:pic>
      <p:pic>
        <p:nvPicPr>
          <p:cNvPr id="7" name="Google Shape;113;p20"/>
          <p:cNvPicPr preferRelativeResize="0"/>
          <p:nvPr/>
        </p:nvPicPr>
        <p:blipFill>
          <a:blip r:embed="rId3">
            <a:alphaModFix/>
          </a:blip>
          <a:stretch>
            <a:fillRect/>
          </a:stretch>
        </p:blipFill>
        <p:spPr>
          <a:xfrm>
            <a:off x="4786314" y="3214686"/>
            <a:ext cx="2373894" cy="771525"/>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A" dirty="0" smtClean="0"/>
              <a:t>Interlignes</a:t>
            </a:r>
            <a:endParaRPr lang="en-US" dirty="0"/>
          </a:p>
        </p:txBody>
      </p:sp>
      <p:sp>
        <p:nvSpPr>
          <p:cNvPr id="3" name="Content Placeholder 2"/>
          <p:cNvSpPr>
            <a:spLocks noGrp="1"/>
          </p:cNvSpPr>
          <p:nvPr>
            <p:ph idx="1"/>
          </p:nvPr>
        </p:nvSpPr>
        <p:spPr/>
        <p:txBody>
          <a:bodyPr/>
          <a:lstStyle/>
          <a:p>
            <a:r>
              <a:rPr lang="fr-CA" dirty="0" smtClean="0"/>
              <a:t>Ajouter des lignes entre certaines parties de code pour délimiter certaines fonctionnalités est une très bonne pratique.</a:t>
            </a:r>
          </a:p>
          <a:p>
            <a:endParaRPr lang="fr-CA" dirty="0" smtClean="0"/>
          </a:p>
          <a:p>
            <a:r>
              <a:rPr lang="fr-CA" dirty="0" smtClean="0"/>
              <a:t>Faire un saut de ligne entre un bout de code et une ligne de commentaire évite d’avoir des blocs de code trop chargés.</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A" dirty="0" smtClean="0"/>
              <a:t>Interlignes</a:t>
            </a:r>
            <a:endParaRPr lang="en-US" dirty="0"/>
          </a:p>
        </p:txBody>
      </p:sp>
      <p:sp>
        <p:nvSpPr>
          <p:cNvPr id="3" name="Content Placeholder 2"/>
          <p:cNvSpPr>
            <a:spLocks noGrp="1"/>
          </p:cNvSpPr>
          <p:nvPr>
            <p:ph idx="1"/>
          </p:nvPr>
        </p:nvSpPr>
        <p:spPr/>
        <p:txBody>
          <a:bodyPr/>
          <a:lstStyle/>
          <a:p>
            <a:r>
              <a:rPr lang="fr-CA" dirty="0" smtClean="0"/>
              <a:t>Voici un bout de code qui n’utilise pas adéquatement les interlignes:</a:t>
            </a:r>
          </a:p>
          <a:p>
            <a:endParaRPr lang="fr-CA" dirty="0" smtClean="0"/>
          </a:p>
          <a:p>
            <a:endParaRPr lang="fr-CA" dirty="0" smtClean="0"/>
          </a:p>
          <a:p>
            <a:endParaRPr lang="fr-CA" dirty="0" smtClean="0"/>
          </a:p>
          <a:p>
            <a:r>
              <a:rPr lang="fr-CA" dirty="0" smtClean="0"/>
              <a:t>Voici la version corrigée: </a:t>
            </a:r>
          </a:p>
          <a:p>
            <a:endParaRPr lang="en-US" dirty="0"/>
          </a:p>
        </p:txBody>
      </p:sp>
      <p:pic>
        <p:nvPicPr>
          <p:cNvPr id="4" name="Image 6"/>
          <p:cNvPicPr>
            <a:picLocks noChangeAspect="1"/>
          </p:cNvPicPr>
          <p:nvPr>
            <p:custDataLst>
              <p:tags r:id="rId1"/>
            </p:custDataLst>
          </p:nvPr>
        </p:nvPicPr>
        <p:blipFill>
          <a:blip r:embed="rId4"/>
          <a:stretch>
            <a:fillRect/>
          </a:stretch>
        </p:blipFill>
        <p:spPr>
          <a:xfrm>
            <a:off x="4071934" y="2714620"/>
            <a:ext cx="4109175" cy="1183713"/>
          </a:xfrm>
          <a:prstGeom prst="rect">
            <a:avLst/>
          </a:prstGeom>
          <a:ln>
            <a:noFill/>
          </a:ln>
          <a:effectLst>
            <a:outerShdw blurRad="292100" dist="139700" dir="2700000" algn="tl" rotWithShape="0">
              <a:srgbClr val="333333">
                <a:alpha val="65000"/>
              </a:srgbClr>
            </a:outerShdw>
          </a:effectLst>
        </p:spPr>
      </p:pic>
      <p:pic>
        <p:nvPicPr>
          <p:cNvPr id="5" name="Image 7"/>
          <p:cNvPicPr>
            <a:picLocks noChangeAspect="1"/>
          </p:cNvPicPr>
          <p:nvPr>
            <p:custDataLst>
              <p:tags r:id="rId2"/>
            </p:custDataLst>
          </p:nvPr>
        </p:nvPicPr>
        <p:blipFill>
          <a:blip r:embed="rId5"/>
          <a:stretch>
            <a:fillRect/>
          </a:stretch>
        </p:blipFill>
        <p:spPr>
          <a:xfrm>
            <a:off x="4071934" y="5072074"/>
            <a:ext cx="4179056" cy="1445257"/>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A" dirty="0" smtClean="0"/>
              <a:t>Espacements</a:t>
            </a:r>
            <a:endParaRPr lang="en-US" dirty="0"/>
          </a:p>
        </p:txBody>
      </p:sp>
      <p:sp>
        <p:nvSpPr>
          <p:cNvPr id="3" name="Content Placeholder 2"/>
          <p:cNvSpPr>
            <a:spLocks noGrp="1"/>
          </p:cNvSpPr>
          <p:nvPr>
            <p:ph idx="1"/>
          </p:nvPr>
        </p:nvSpPr>
        <p:spPr/>
        <p:txBody>
          <a:bodyPr>
            <a:normAutofit fontScale="92500"/>
          </a:bodyPr>
          <a:lstStyle/>
          <a:p>
            <a:r>
              <a:rPr lang="fr-CA" dirty="0" smtClean="0"/>
              <a:t>Veuillez toujours à ce que vos lignes aient l’espacement nécessaire entre chaque variables et opérations. </a:t>
            </a:r>
          </a:p>
          <a:p>
            <a:endParaRPr lang="fr-CA" dirty="0" smtClean="0"/>
          </a:p>
          <a:p>
            <a:r>
              <a:rPr lang="fr-CA" dirty="0" smtClean="0"/>
              <a:t>Par exemple :                            n’est pas très lisible.</a:t>
            </a:r>
          </a:p>
          <a:p>
            <a:endParaRPr lang="fr-CA" dirty="0" smtClean="0"/>
          </a:p>
          <a:p>
            <a:r>
              <a:rPr lang="fr-CA" dirty="0" smtClean="0"/>
              <a:t>En ajoutant de l’espacement entre les variables et l’opération, c’est beaucoup plus lisible: </a:t>
            </a:r>
          </a:p>
          <a:p>
            <a:endParaRPr lang="en-US" dirty="0"/>
          </a:p>
        </p:txBody>
      </p:sp>
      <p:pic>
        <p:nvPicPr>
          <p:cNvPr id="4" name="Image 4"/>
          <p:cNvPicPr>
            <a:picLocks noChangeAspect="1"/>
          </p:cNvPicPr>
          <p:nvPr>
            <p:custDataLst>
              <p:tags r:id="rId1"/>
            </p:custDataLst>
          </p:nvPr>
        </p:nvPicPr>
        <p:blipFill>
          <a:blip r:embed="rId4"/>
          <a:stretch>
            <a:fillRect/>
          </a:stretch>
        </p:blipFill>
        <p:spPr>
          <a:xfrm>
            <a:off x="3143240" y="3571876"/>
            <a:ext cx="2156930" cy="661785"/>
          </a:xfrm>
          <a:prstGeom prst="rect">
            <a:avLst/>
          </a:prstGeom>
          <a:ln>
            <a:noFill/>
          </a:ln>
          <a:effectLst>
            <a:outerShdw blurRad="292100" dist="139700" dir="2700000" algn="tl" rotWithShape="0">
              <a:srgbClr val="333333">
                <a:alpha val="65000"/>
              </a:srgbClr>
            </a:outerShdw>
          </a:effectLst>
        </p:spPr>
      </p:pic>
      <p:pic>
        <p:nvPicPr>
          <p:cNvPr id="5" name="Image 5"/>
          <p:cNvPicPr>
            <a:picLocks noChangeAspect="1"/>
          </p:cNvPicPr>
          <p:nvPr>
            <p:custDataLst>
              <p:tags r:id="rId2"/>
            </p:custDataLst>
          </p:nvPr>
        </p:nvPicPr>
        <p:blipFill>
          <a:blip r:embed="rId5"/>
          <a:stretch>
            <a:fillRect/>
          </a:stretch>
        </p:blipFill>
        <p:spPr>
          <a:xfrm>
            <a:off x="3000364" y="5786454"/>
            <a:ext cx="2590049" cy="531292"/>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NUM" val="4"/>
</p:tagLst>
</file>

<file path=ppt/tags/tag10.xml><?xml version="1.0" encoding="utf-8"?>
<p:tagLst xmlns:a="http://schemas.openxmlformats.org/drawingml/2006/main" xmlns:r="http://schemas.openxmlformats.org/officeDocument/2006/relationships" xmlns:p="http://schemas.openxmlformats.org/presentationml/2006/main">
  <p:tag name="NUM" val="4"/>
</p:tagLst>
</file>

<file path=ppt/tags/tag11.xml><?xml version="1.0" encoding="utf-8"?>
<p:tagLst xmlns:a="http://schemas.openxmlformats.org/drawingml/2006/main" xmlns:r="http://schemas.openxmlformats.org/officeDocument/2006/relationships" xmlns:p="http://schemas.openxmlformats.org/presentationml/2006/main">
  <p:tag name="NUM" val="5"/>
</p:tagLst>
</file>

<file path=ppt/tags/tag12.xml><?xml version="1.0" encoding="utf-8"?>
<p:tagLst xmlns:a="http://schemas.openxmlformats.org/drawingml/2006/main" xmlns:r="http://schemas.openxmlformats.org/officeDocument/2006/relationships" xmlns:p="http://schemas.openxmlformats.org/presentationml/2006/main">
  <p:tag name="NUM" val="4"/>
</p:tagLst>
</file>

<file path=ppt/tags/tag13.xml><?xml version="1.0" encoding="utf-8"?>
<p:tagLst xmlns:a="http://schemas.openxmlformats.org/drawingml/2006/main" xmlns:r="http://schemas.openxmlformats.org/officeDocument/2006/relationships" xmlns:p="http://schemas.openxmlformats.org/presentationml/2006/main">
  <p:tag name="NUM" val="4"/>
</p:tagLst>
</file>

<file path=ppt/tags/tag14.xml><?xml version="1.0" encoding="utf-8"?>
<p:tagLst xmlns:a="http://schemas.openxmlformats.org/drawingml/2006/main" xmlns:r="http://schemas.openxmlformats.org/officeDocument/2006/relationships" xmlns:p="http://schemas.openxmlformats.org/presentationml/2006/main">
  <p:tag name="NUM" val="5"/>
</p:tagLst>
</file>

<file path=ppt/tags/tag15.xml><?xml version="1.0" encoding="utf-8"?>
<p:tagLst xmlns:a="http://schemas.openxmlformats.org/drawingml/2006/main" xmlns:r="http://schemas.openxmlformats.org/officeDocument/2006/relationships" xmlns:p="http://schemas.openxmlformats.org/presentationml/2006/main">
  <p:tag name="NUM" val="6"/>
</p:tagLst>
</file>

<file path=ppt/tags/tag2.xml><?xml version="1.0" encoding="utf-8"?>
<p:tagLst xmlns:a="http://schemas.openxmlformats.org/drawingml/2006/main" xmlns:r="http://schemas.openxmlformats.org/officeDocument/2006/relationships" xmlns:p="http://schemas.openxmlformats.org/presentationml/2006/main">
  <p:tag name="NUM" val="5"/>
</p:tagLst>
</file>

<file path=ppt/tags/tag3.xml><?xml version="1.0" encoding="utf-8"?>
<p:tagLst xmlns:a="http://schemas.openxmlformats.org/drawingml/2006/main" xmlns:r="http://schemas.openxmlformats.org/officeDocument/2006/relationships" xmlns:p="http://schemas.openxmlformats.org/presentationml/2006/main">
  <p:tag name="NUM" val="4"/>
</p:tagLst>
</file>

<file path=ppt/tags/tag4.xml><?xml version="1.0" encoding="utf-8"?>
<p:tagLst xmlns:a="http://schemas.openxmlformats.org/drawingml/2006/main" xmlns:r="http://schemas.openxmlformats.org/officeDocument/2006/relationships" xmlns:p="http://schemas.openxmlformats.org/presentationml/2006/main">
  <p:tag name="NUM" val="5"/>
</p:tagLst>
</file>

<file path=ppt/tags/tag5.xml><?xml version="1.0" encoding="utf-8"?>
<p:tagLst xmlns:a="http://schemas.openxmlformats.org/drawingml/2006/main" xmlns:r="http://schemas.openxmlformats.org/officeDocument/2006/relationships" xmlns:p="http://schemas.openxmlformats.org/presentationml/2006/main">
  <p:tag name="NUM" val="4"/>
</p:tagLst>
</file>

<file path=ppt/tags/tag6.xml><?xml version="1.0" encoding="utf-8"?>
<p:tagLst xmlns:a="http://schemas.openxmlformats.org/drawingml/2006/main" xmlns:r="http://schemas.openxmlformats.org/officeDocument/2006/relationships" xmlns:p="http://schemas.openxmlformats.org/presentationml/2006/main">
  <p:tag name="NUM" val="5"/>
</p:tagLst>
</file>

<file path=ppt/tags/tag7.xml><?xml version="1.0" encoding="utf-8"?>
<p:tagLst xmlns:a="http://schemas.openxmlformats.org/drawingml/2006/main" xmlns:r="http://schemas.openxmlformats.org/officeDocument/2006/relationships" xmlns:p="http://schemas.openxmlformats.org/presentationml/2006/main">
  <p:tag name="NUM" val="4"/>
</p:tagLst>
</file>

<file path=ppt/tags/tag8.xml><?xml version="1.0" encoding="utf-8"?>
<p:tagLst xmlns:a="http://schemas.openxmlformats.org/drawingml/2006/main" xmlns:r="http://schemas.openxmlformats.org/officeDocument/2006/relationships" xmlns:p="http://schemas.openxmlformats.org/presentationml/2006/main">
  <p:tag name="NUM" val="5"/>
</p:tagLst>
</file>

<file path=ppt/tags/tag9.xml><?xml version="1.0" encoding="utf-8"?>
<p:tagLst xmlns:a="http://schemas.openxmlformats.org/drawingml/2006/main" xmlns:r="http://schemas.openxmlformats.org/officeDocument/2006/relationships" xmlns:p="http://schemas.openxmlformats.org/presentationml/2006/main">
  <p:tag name="NUM" val="4"/>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TotalTime>
  <Words>640</Words>
  <Application>Microsoft Office PowerPoint</Application>
  <PresentationFormat>On-screen Show (4:3)</PresentationFormat>
  <Paragraphs>94</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Normes de programmation</vt:lpstr>
      <vt:lpstr>Slide 2</vt:lpstr>
      <vt:lpstr>Conventions générales</vt:lpstr>
      <vt:lpstr>Indentation</vt:lpstr>
      <vt:lpstr>Indentation</vt:lpstr>
      <vt:lpstr>Accolades</vt:lpstr>
      <vt:lpstr>Interlignes</vt:lpstr>
      <vt:lpstr>Interlignes</vt:lpstr>
      <vt:lpstr>Espacements</vt:lpstr>
      <vt:lpstr>Langue</vt:lpstr>
      <vt:lpstr>Variables</vt:lpstr>
      <vt:lpstr>Variables</vt:lpstr>
      <vt:lpstr>Comment les nommer?</vt:lpstr>
      <vt:lpstr>Comment les nommer?</vt:lpstr>
      <vt:lpstr>Comment les nommer?</vt:lpstr>
      <vt:lpstr>Commentaires</vt:lpstr>
      <vt:lpstr>Ok… but!</vt:lpstr>
      <vt:lpstr>Documentation</vt:lpstr>
    </vt:vector>
  </TitlesOfParts>
  <Company>Grizli777</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Normes de programmation</dc:title>
  <dc:creator>pat renaud</dc:creator>
  <cp:lastModifiedBy>pat renaud</cp:lastModifiedBy>
  <cp:revision>4</cp:revision>
  <dcterms:created xsi:type="dcterms:W3CDTF">2019-10-20T22:38:04Z</dcterms:created>
  <dcterms:modified xsi:type="dcterms:W3CDTF">2019-10-20T23:18:03Z</dcterms:modified>
</cp:coreProperties>
</file>