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3" r:id="rId16"/>
    <p:sldId id="274" r:id="rId17"/>
    <p:sldId id="269" r:id="rId18"/>
    <p:sldId id="270" r:id="rId19"/>
    <p:sldId id="271"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2E1208-1744-452F-A1B5-C0B01B157CB5}"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B3B84-A954-43C8-8BFA-6D3AC4D8BCB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E1208-1744-452F-A1B5-C0B01B157CB5}"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B3B84-A954-43C8-8BFA-6D3AC4D8BC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E1208-1744-452F-A1B5-C0B01B157CB5}"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B3B84-A954-43C8-8BFA-6D3AC4D8BC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E1208-1744-452F-A1B5-C0B01B157CB5}"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B3B84-A954-43C8-8BFA-6D3AC4D8BC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2E1208-1744-452F-A1B5-C0B01B157CB5}" type="datetimeFigureOut">
              <a:rPr lang="en-US" smtClean="0"/>
              <a:pPr/>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BB3B84-A954-43C8-8BFA-6D3AC4D8BC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2E1208-1744-452F-A1B5-C0B01B157CB5}"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B3B84-A954-43C8-8BFA-6D3AC4D8BC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2E1208-1744-452F-A1B5-C0B01B157CB5}" type="datetimeFigureOut">
              <a:rPr lang="en-US" smtClean="0"/>
              <a:pPr/>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BB3B84-A954-43C8-8BFA-6D3AC4D8BC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2E1208-1744-452F-A1B5-C0B01B157CB5}" type="datetimeFigureOut">
              <a:rPr lang="en-US" smtClean="0"/>
              <a:pPr/>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BB3B84-A954-43C8-8BFA-6D3AC4D8BC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2E1208-1744-452F-A1B5-C0B01B157CB5}" type="datetimeFigureOut">
              <a:rPr lang="en-US" smtClean="0"/>
              <a:pPr/>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BB3B84-A954-43C8-8BFA-6D3AC4D8BC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2E1208-1744-452F-A1B5-C0B01B157CB5}"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B3B84-A954-43C8-8BFA-6D3AC4D8BC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2E1208-1744-452F-A1B5-C0B01B157CB5}" type="datetimeFigureOut">
              <a:rPr lang="en-US" smtClean="0"/>
              <a:pPr/>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BB3B84-A954-43C8-8BFA-6D3AC4D8BC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E1208-1744-452F-A1B5-C0B01B157CB5}" type="datetimeFigureOut">
              <a:rPr lang="en-US" smtClean="0"/>
              <a:pPr/>
              <a:t>11/3/2019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B3B84-A954-43C8-8BFA-6D3AC4D8BC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CA" dirty="0" smtClean="0"/>
              <a:t>Technique d’analyse de code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Points d’arrêt</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fr-FR" dirty="0"/>
              <a:t>Les débogueurs contiennent beaucoup d’outils. L’outil le plus commun est le point d’arrêt (“</a:t>
            </a:r>
            <a:r>
              <a:rPr lang="fr-FR" i="1" dirty="0" err="1"/>
              <a:t>breakpoint</a:t>
            </a:r>
            <a:r>
              <a:rPr lang="fr-FR" dirty="0"/>
              <a:t>”).</a:t>
            </a:r>
            <a:br>
              <a:rPr lang="fr-FR" dirty="0"/>
            </a:br>
            <a:r>
              <a:rPr lang="fr-FR" dirty="0"/>
              <a:t/>
            </a:r>
            <a:br>
              <a:rPr lang="fr-FR" dirty="0"/>
            </a:br>
            <a:endParaRPr lang="fr-FR" dirty="0"/>
          </a:p>
          <a:p>
            <a:pPr fontAlgn="base"/>
            <a:r>
              <a:rPr lang="fr-FR" dirty="0"/>
              <a:t>Un point d’arrêt est généralement représenté par un point rouge dans la marge d’une ligne.</a:t>
            </a:r>
            <a:br>
              <a:rPr lang="fr-FR" dirty="0"/>
            </a:br>
            <a:r>
              <a:rPr lang="fr-FR" dirty="0"/>
              <a:t/>
            </a:r>
            <a:br>
              <a:rPr lang="fr-FR" dirty="0"/>
            </a:br>
            <a:endParaRPr lang="fr-FR" dirty="0"/>
          </a:p>
          <a:p>
            <a:pPr fontAlgn="base"/>
            <a:r>
              <a:rPr lang="fr-FR" dirty="0"/>
              <a:t>Lorsque le débogueur est connecté (et uniquement lorsqu’il est connecté), l’exécution du logiciel sera mis en pause dès que vous </a:t>
            </a:r>
            <a:r>
              <a:rPr lang="fr-FR" dirty="0" err="1"/>
              <a:t>atteigné</a:t>
            </a:r>
            <a:r>
              <a:rPr lang="fr-FR" dirty="0"/>
              <a:t> un point d’arrêt.</a:t>
            </a:r>
            <a:br>
              <a:rPr lang="fr-FR" dirty="0"/>
            </a:br>
            <a:r>
              <a:rPr lang="fr-FR" dirty="0"/>
              <a:t/>
            </a:r>
            <a:br>
              <a:rPr lang="fr-FR" dirty="0"/>
            </a:br>
            <a:endParaRPr lang="fr-FR" dirty="0"/>
          </a:p>
          <a:p>
            <a:pPr fontAlgn="base"/>
            <a:r>
              <a:rPr lang="fr-FR" dirty="0"/>
              <a:t>Vous pouvez alors inspecter la mémoire et progresser ligne par ligne à travers le code.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Navigation ligne par ligne</a:t>
            </a:r>
            <a:endParaRPr lang="en-US" dirty="0"/>
          </a:p>
        </p:txBody>
      </p:sp>
      <p:sp>
        <p:nvSpPr>
          <p:cNvPr id="3" name="Content Placeholder 2"/>
          <p:cNvSpPr>
            <a:spLocks noGrp="1"/>
          </p:cNvSpPr>
          <p:nvPr>
            <p:ph idx="1"/>
          </p:nvPr>
        </p:nvSpPr>
        <p:spPr/>
        <p:txBody>
          <a:bodyPr>
            <a:normAutofit fontScale="55000" lnSpcReduction="20000"/>
          </a:bodyPr>
          <a:lstStyle/>
          <a:p>
            <a:pPr fontAlgn="base"/>
            <a:r>
              <a:rPr lang="fr-FR" dirty="0"/>
              <a:t>Vous avez généralement 4 options lorsque vous êtes en pause sur un point d’arrêt:</a:t>
            </a:r>
            <a:br>
              <a:rPr lang="fr-FR" dirty="0"/>
            </a:br>
            <a:r>
              <a:rPr lang="fr-FR" dirty="0"/>
              <a:t/>
            </a:r>
            <a:br>
              <a:rPr lang="fr-FR" dirty="0"/>
            </a:br>
            <a:endParaRPr lang="fr-FR" dirty="0"/>
          </a:p>
          <a:p>
            <a:pPr lvl="1" fontAlgn="base"/>
            <a:r>
              <a:rPr lang="fr-FR" b="1" dirty="0"/>
              <a:t>“</a:t>
            </a:r>
            <a:r>
              <a:rPr lang="fr-FR" b="1" i="1" dirty="0" err="1"/>
              <a:t>Step</a:t>
            </a:r>
            <a:r>
              <a:rPr lang="fr-FR" b="1" i="1" dirty="0"/>
              <a:t> Over</a:t>
            </a:r>
            <a:r>
              <a:rPr lang="fr-FR" b="1" dirty="0"/>
              <a:t>”</a:t>
            </a:r>
            <a:r>
              <a:rPr lang="fr-FR" dirty="0"/>
              <a:t>: la ligne est exécutée au complet et le logiciel est remis sur pause à la ligne suivante.</a:t>
            </a:r>
            <a:br>
              <a:rPr lang="fr-FR" dirty="0"/>
            </a:br>
            <a:r>
              <a:rPr lang="fr-FR" dirty="0"/>
              <a:t/>
            </a:r>
            <a:br>
              <a:rPr lang="fr-FR" dirty="0"/>
            </a:br>
            <a:endParaRPr lang="fr-FR" dirty="0"/>
          </a:p>
          <a:p>
            <a:pPr lvl="1" fontAlgn="base"/>
            <a:r>
              <a:rPr lang="fr-FR" b="1" dirty="0"/>
              <a:t>“</a:t>
            </a:r>
            <a:r>
              <a:rPr lang="fr-FR" b="1" i="1" dirty="0" err="1"/>
              <a:t>Step</a:t>
            </a:r>
            <a:r>
              <a:rPr lang="fr-FR" b="1" i="1" dirty="0"/>
              <a:t> In</a:t>
            </a:r>
            <a:r>
              <a:rPr lang="fr-FR" b="1" dirty="0"/>
              <a:t>”</a:t>
            </a:r>
            <a:r>
              <a:rPr lang="fr-FR" dirty="0"/>
              <a:t>: si la ligne est sur un appel de fonction, le débogage saute à l’intérieur de celle-ci, sinon a le même comportement que “</a:t>
            </a:r>
            <a:r>
              <a:rPr lang="fr-FR" i="1" dirty="0" err="1"/>
              <a:t>Step</a:t>
            </a:r>
            <a:r>
              <a:rPr lang="fr-FR" i="1" dirty="0"/>
              <a:t> Over</a:t>
            </a:r>
            <a:r>
              <a:rPr lang="fr-FR" dirty="0"/>
              <a:t>”.</a:t>
            </a:r>
            <a:br>
              <a:rPr lang="fr-FR" dirty="0"/>
            </a:br>
            <a:r>
              <a:rPr lang="fr-FR" dirty="0"/>
              <a:t/>
            </a:r>
            <a:br>
              <a:rPr lang="fr-FR" dirty="0"/>
            </a:br>
            <a:endParaRPr lang="fr-FR" dirty="0"/>
          </a:p>
          <a:p>
            <a:pPr lvl="1" fontAlgn="base"/>
            <a:r>
              <a:rPr lang="fr-FR" b="1" dirty="0"/>
              <a:t>“</a:t>
            </a:r>
            <a:r>
              <a:rPr lang="fr-FR" b="1" i="1" dirty="0" err="1"/>
              <a:t>Step</a:t>
            </a:r>
            <a:r>
              <a:rPr lang="fr-FR" b="1" i="1" dirty="0"/>
              <a:t> Out</a:t>
            </a:r>
            <a:r>
              <a:rPr lang="fr-FR" b="1" dirty="0"/>
              <a:t>”</a:t>
            </a:r>
            <a:r>
              <a:rPr lang="fr-FR" dirty="0"/>
              <a:t>: continue l’exécution jusqu’à ce qu’un autre point d’arrêt soit atteint ou que le contrôle quitte la fonction actuelle</a:t>
            </a:r>
            <a:r>
              <a:rPr lang="fr-FR" dirty="0" smtClean="0"/>
              <a:t>.</a:t>
            </a:r>
          </a:p>
          <a:p>
            <a:pPr lvl="1" fontAlgn="base"/>
            <a:endParaRPr lang="fr-FR" dirty="0"/>
          </a:p>
          <a:p>
            <a:pPr lvl="1" fontAlgn="base"/>
            <a:r>
              <a:rPr lang="fr-FR" b="1" i="1" dirty="0" smtClean="0"/>
              <a:t>‘’Continue</a:t>
            </a:r>
            <a:r>
              <a:rPr lang="fr-FR" b="1" dirty="0" smtClean="0"/>
              <a:t>”</a:t>
            </a:r>
            <a:r>
              <a:rPr lang="fr-FR" dirty="0" smtClean="0"/>
              <a:t>: continue l’exécution jusqu’à ce qu’un autre point d’arrêt soit atteint.</a:t>
            </a:r>
            <a:r>
              <a:rPr lang="fr-FR" dirty="0"/>
              <a:t/>
            </a:r>
            <a:br>
              <a:rPr lang="fr-FR" dirty="0"/>
            </a:br>
            <a:r>
              <a:rPr lang="fr-FR" dirty="0"/>
              <a:t/>
            </a:r>
            <a:br>
              <a:rPr lang="fr-FR" dirty="0"/>
            </a:b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Point d’arrêt conditionné</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fr-FR" dirty="0"/>
              <a:t>Lorsqu’un bogue n’arrive que dans une situation précise, il est souvent nécessaire d’affecter une condition à un point d’arrêt. De cette façon, le point d’arrêt n’arrivera que si la condition est vraie.</a:t>
            </a:r>
            <a:br>
              <a:rPr lang="fr-FR" dirty="0"/>
            </a:br>
            <a:r>
              <a:rPr lang="fr-FR" dirty="0"/>
              <a:t/>
            </a:r>
            <a:br>
              <a:rPr lang="fr-FR" dirty="0"/>
            </a:br>
            <a:endParaRPr lang="fr-FR" dirty="0"/>
          </a:p>
          <a:p>
            <a:r>
              <a:rPr lang="fr-FR" dirty="0"/>
              <a:t>Ceci est particulièrement </a:t>
            </a:r>
            <a:r>
              <a:rPr lang="fr-FR" dirty="0" smtClean="0"/>
              <a:t>utile </a:t>
            </a:r>
            <a:r>
              <a:rPr lang="fr-FR" dirty="0"/>
              <a:t>lorsque le bogue est dans une fonction appelée fréquemment et n’arrive qu’occasionnellement. Un point d’arrêt régulier affecterait la performance du programmeur puisqu’il devrait vérifier la mémoire à chaque occurrence et appuyer sur “</a:t>
            </a:r>
            <a:r>
              <a:rPr lang="fr-FR" i="1" dirty="0"/>
              <a:t>Continue</a:t>
            </a:r>
            <a:r>
              <a:rPr lang="fr-FR" dirty="0"/>
              <a:t>” jusqu’à ce que la condition se provoque.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Point d’observation</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fr-FR" dirty="0"/>
              <a:t>Un point d’observation (“</a:t>
            </a:r>
            <a:r>
              <a:rPr lang="fr-FR" i="1" dirty="0" err="1"/>
              <a:t>watch</a:t>
            </a:r>
            <a:r>
              <a:rPr lang="fr-FR" dirty="0"/>
              <a:t>”) permet de mettre une condition d’arrêt sur une donnée plutôt qu’une ligne.</a:t>
            </a:r>
            <a:br>
              <a:rPr lang="fr-FR" dirty="0"/>
            </a:br>
            <a:r>
              <a:rPr lang="fr-FR" dirty="0"/>
              <a:t/>
            </a:r>
            <a:br>
              <a:rPr lang="fr-FR" dirty="0"/>
            </a:br>
            <a:endParaRPr lang="fr-FR" dirty="0"/>
          </a:p>
          <a:p>
            <a:pPr fontAlgn="base"/>
            <a:r>
              <a:rPr lang="fr-FR" dirty="0"/>
              <a:t>Par exemple, vous pourriez mettre un point d’observation sur les points de vie du joueur pour que le jeu soit mis sur pause dès que la valeur est modifiée. De cette façon, si un bogue causait des points de vie erronés, vous pouvez identifier toutes les modifications!</a:t>
            </a:r>
            <a:br>
              <a:rPr lang="fr-FR" dirty="0"/>
            </a:br>
            <a:r>
              <a:rPr lang="fr-FR" dirty="0"/>
              <a:t/>
            </a:r>
            <a:br>
              <a:rPr lang="fr-FR" dirty="0"/>
            </a:br>
            <a:endParaRPr lang="fr-FR" dirty="0"/>
          </a:p>
          <a:p>
            <a:pPr fontAlgn="base"/>
            <a:r>
              <a:rPr lang="fr-FR" dirty="0"/>
              <a:t>Outil principal pour déboguer de la corruption de mémoire.</a:t>
            </a:r>
            <a:br>
              <a:rPr lang="fr-FR" dirty="0"/>
            </a:br>
            <a:r>
              <a:rPr lang="fr-FR" dirty="0"/>
              <a:t/>
            </a:r>
            <a:br>
              <a:rPr lang="fr-FR" dirty="0"/>
            </a:br>
            <a:endParaRPr lang="fr-FR" dirty="0"/>
          </a:p>
          <a:p>
            <a:pPr fontAlgn="base"/>
            <a:r>
              <a:rPr lang="fr-FR" dirty="0"/>
              <a:t>Dans des jeux énormes, il est difficile d’identifier le point d’entrée dans un bogue. Les points d’observation sont souvent plus facile à utiliser pour comprendre comment les objets sont modifiés.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Liste des variables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fr-FR" dirty="0"/>
              <a:t>Il existe plusieurs méthodes d’accéder aux données contenues dans une variable.</a:t>
            </a:r>
          </a:p>
          <a:p>
            <a:pPr fontAlgn="base"/>
            <a:r>
              <a:rPr lang="fr-FR" dirty="0"/>
              <a:t>La méthode </a:t>
            </a:r>
            <a:r>
              <a:rPr lang="fr-FR" dirty="0" err="1"/>
              <a:t>DataTip</a:t>
            </a:r>
            <a:endParaRPr lang="fr-FR" dirty="0"/>
          </a:p>
          <a:p>
            <a:pPr lvl="1" fontAlgn="base"/>
            <a:r>
              <a:rPr lang="fr-FR" dirty="0"/>
              <a:t>La méthode la plus utilisée et conviviale est d’utilisé le </a:t>
            </a:r>
            <a:r>
              <a:rPr lang="fr-FR" dirty="0" err="1"/>
              <a:t>DataTip</a:t>
            </a:r>
            <a:r>
              <a:rPr lang="fr-FR" dirty="0"/>
              <a:t>. </a:t>
            </a:r>
          </a:p>
          <a:p>
            <a:pPr lvl="1" fontAlgn="base"/>
            <a:r>
              <a:rPr lang="fr-FR" dirty="0"/>
              <a:t>Cette méthode est utilisée lorsque le programme est en pause (utilisation d’un </a:t>
            </a:r>
            <a:r>
              <a:rPr lang="fr-FR" dirty="0" err="1"/>
              <a:t>breakpoint</a:t>
            </a:r>
            <a:r>
              <a:rPr lang="fr-FR" dirty="0"/>
              <a:t> ou crash).</a:t>
            </a:r>
          </a:p>
          <a:p>
            <a:pPr lvl="1" fontAlgn="base"/>
            <a:r>
              <a:rPr lang="fr-FR" dirty="0"/>
              <a:t>Mettre la souris au-dessus de la variable. Le </a:t>
            </a:r>
            <a:r>
              <a:rPr lang="fr-FR" dirty="0" err="1"/>
              <a:t>DataTip</a:t>
            </a:r>
            <a:r>
              <a:rPr lang="fr-FR" dirty="0"/>
              <a:t> apparaitra et montera les valeurs de la variable.</a:t>
            </a:r>
          </a:p>
          <a:p>
            <a:pPr lvl="1" fontAlgn="base"/>
            <a:r>
              <a:rPr lang="fr-FR" dirty="0"/>
              <a:t>Si l’objet est un objet complexe (autres que les objets de bases), vous pourrez ouvrir l’objet et inspecter l’intérieur de l’objet.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Liste</a:t>
            </a:r>
            <a:r>
              <a:rPr lang="en-US" dirty="0"/>
              <a:t> des variables</a:t>
            </a:r>
          </a:p>
        </p:txBody>
      </p:sp>
      <p:sp>
        <p:nvSpPr>
          <p:cNvPr id="3" name="Content Placeholder 2"/>
          <p:cNvSpPr>
            <a:spLocks noGrp="1"/>
          </p:cNvSpPr>
          <p:nvPr>
            <p:ph idx="1"/>
          </p:nvPr>
        </p:nvSpPr>
        <p:spPr/>
        <p:txBody>
          <a:bodyPr>
            <a:normAutofit fontScale="85000" lnSpcReduction="10000"/>
          </a:bodyPr>
          <a:lstStyle/>
          <a:p>
            <a:pPr fontAlgn="base"/>
            <a:r>
              <a:rPr lang="fr-FR" dirty="0"/>
              <a:t>La fenêtre automatique</a:t>
            </a:r>
          </a:p>
          <a:p>
            <a:pPr lvl="1" fontAlgn="base"/>
            <a:r>
              <a:rPr lang="fr-FR" dirty="0"/>
              <a:t>Permets de voir les variables utilisées proche du pointeur d’arrêt.</a:t>
            </a:r>
          </a:p>
          <a:p>
            <a:pPr lvl="1" fontAlgn="base"/>
            <a:r>
              <a:rPr lang="fr-FR" dirty="0"/>
              <a:t>Lorsque le programme est en pause, une fenêtre automatique apparaitra automatiquement et vous affichera les variables à proximité du point d’arrêt.</a:t>
            </a:r>
          </a:p>
          <a:p>
            <a:pPr lvl="1" fontAlgn="base"/>
            <a:r>
              <a:rPr lang="fr-FR" dirty="0"/>
              <a:t>Dépendamment du langage de programmation, ces variables peuvent être globales, locales et même statiques.</a:t>
            </a:r>
          </a:p>
          <a:p>
            <a:pPr lvl="1" fontAlgn="base"/>
            <a:r>
              <a:rPr lang="fr-FR" dirty="0"/>
              <a:t>Normalement, les variables qui seront référencées dans cette fenêtre seront celles déclarées trois lignes avant, et une ligne après (non initialisée) de la ligne courante.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Liste</a:t>
            </a:r>
            <a:r>
              <a:rPr lang="en-US" dirty="0"/>
              <a:t> des variables</a:t>
            </a:r>
          </a:p>
        </p:txBody>
      </p:sp>
      <p:sp>
        <p:nvSpPr>
          <p:cNvPr id="3" name="Content Placeholder 2"/>
          <p:cNvSpPr>
            <a:spLocks noGrp="1"/>
          </p:cNvSpPr>
          <p:nvPr>
            <p:ph idx="1"/>
          </p:nvPr>
        </p:nvSpPr>
        <p:spPr/>
        <p:txBody>
          <a:bodyPr>
            <a:normAutofit fontScale="92500" lnSpcReduction="10000"/>
          </a:bodyPr>
          <a:lstStyle/>
          <a:p>
            <a:pPr fontAlgn="base"/>
            <a:r>
              <a:rPr lang="fr-FR" dirty="0"/>
              <a:t>La fenêtre locale</a:t>
            </a:r>
          </a:p>
          <a:p>
            <a:pPr lvl="1" fontAlgn="base"/>
            <a:r>
              <a:rPr lang="fr-FR" dirty="0"/>
              <a:t>Voir toutes les variables qui existent dans le ‘scope’ local de la ‘</a:t>
            </a:r>
            <a:r>
              <a:rPr lang="fr-FR" dirty="0" err="1"/>
              <a:t>stack</a:t>
            </a:r>
            <a:r>
              <a:rPr lang="fr-FR" dirty="0"/>
              <a:t>’ courante.</a:t>
            </a:r>
          </a:p>
          <a:p>
            <a:pPr lvl="1" fontAlgn="base"/>
            <a:r>
              <a:rPr lang="fr-FR" dirty="0"/>
              <a:t>La fenêtre locale sera </a:t>
            </a:r>
            <a:r>
              <a:rPr lang="fr-FR" dirty="0" err="1"/>
              <a:t>populée</a:t>
            </a:r>
            <a:r>
              <a:rPr lang="fr-FR" dirty="0"/>
              <a:t> avec les variables locales de la méthode courante.</a:t>
            </a:r>
          </a:p>
          <a:p>
            <a:pPr lvl="1" fontAlgn="base"/>
            <a:r>
              <a:rPr lang="fr-FR" dirty="0"/>
              <a:t> La différence entre la fenêtre automatique et la fenêtre locale: le ‘scope’ des variables que vous voulez regarder.</a:t>
            </a:r>
          </a:p>
          <a:p>
            <a:pPr lvl="1" fontAlgn="base"/>
            <a:r>
              <a:rPr lang="fr-FR" dirty="0"/>
              <a:t>Dans toutes les fenêtres de variables, lorsqu’une variable change, la couleur de cette variable devient rouge.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Débogueur</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fr-FR" b="1" u="sng" dirty="0"/>
              <a:t>Avantages</a:t>
            </a:r>
            <a:r>
              <a:rPr lang="fr-FR" dirty="0"/>
              <a:t>:</a:t>
            </a:r>
          </a:p>
          <a:p>
            <a:pPr lvl="1" fontAlgn="base"/>
            <a:r>
              <a:rPr lang="fr-FR" dirty="0"/>
              <a:t>Permettent un contrôle complet sur le processus de débogage.</a:t>
            </a:r>
          </a:p>
          <a:p>
            <a:pPr lvl="1" fontAlgn="base"/>
            <a:r>
              <a:rPr lang="fr-FR" dirty="0"/>
              <a:t>Peuvent servir à identifier la cause d’un bogue sans modifier le code.</a:t>
            </a:r>
          </a:p>
          <a:p>
            <a:pPr lvl="1" fontAlgn="base"/>
            <a:r>
              <a:rPr lang="fr-FR" dirty="0"/>
              <a:t>Peuvent se connecter à un logiciel déjà en état problématique.</a:t>
            </a:r>
          </a:p>
          <a:p>
            <a:pPr lvl="1" fontAlgn="base"/>
            <a:r>
              <a:rPr lang="fr-FR" dirty="0"/>
              <a:t>Peuvent s'autonomiser selon des conditions.</a:t>
            </a:r>
            <a:br>
              <a:rPr lang="fr-FR" dirty="0"/>
            </a:br>
            <a:r>
              <a:rPr lang="fr-FR" dirty="0"/>
              <a:t/>
            </a:r>
            <a:br>
              <a:rPr lang="fr-FR" dirty="0"/>
            </a:br>
            <a:r>
              <a:rPr lang="fr-FR" dirty="0"/>
              <a:t/>
            </a:r>
            <a:br>
              <a:rPr lang="fr-FR" dirty="0"/>
            </a:br>
            <a:r>
              <a:rPr lang="fr-FR" dirty="0"/>
              <a:t/>
            </a:r>
            <a:br>
              <a:rPr lang="fr-FR" dirty="0"/>
            </a:br>
            <a:endParaRPr lang="fr-FR" dirty="0"/>
          </a:p>
          <a:p>
            <a:pPr fontAlgn="base"/>
            <a:r>
              <a:rPr lang="fr-FR" b="1" u="sng" dirty="0"/>
              <a:t>Désavantages</a:t>
            </a:r>
            <a:r>
              <a:rPr lang="fr-FR" dirty="0"/>
              <a:t>:</a:t>
            </a:r>
          </a:p>
          <a:p>
            <a:pPr lvl="1" fontAlgn="base"/>
            <a:r>
              <a:rPr lang="fr-FR" dirty="0"/>
              <a:t>Le code doit être “</a:t>
            </a:r>
            <a:r>
              <a:rPr lang="fr-FR" dirty="0" err="1"/>
              <a:t>débogable</a:t>
            </a:r>
            <a:r>
              <a:rPr lang="fr-FR" dirty="0"/>
              <a:t>”. </a:t>
            </a:r>
          </a:p>
          <a:p>
            <a:pPr lvl="1" fontAlgn="base"/>
            <a:r>
              <a:rPr lang="fr-FR" dirty="0"/>
              <a:t>Le ligne par ligne n’est généralement pas disponible si optimisé.</a:t>
            </a:r>
          </a:p>
          <a:p>
            <a:pPr lvl="1" fontAlgn="base"/>
            <a:r>
              <a:rPr lang="fr-FR" dirty="0"/>
              <a:t>Peut affecter l’ordre de fils d’exécution en concurrence</a:t>
            </a:r>
            <a:r>
              <a:rPr lang="fr-FR" dirty="0" smtClean="0"/>
              <a:t>.</a:t>
            </a: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Le « profiler » de </a:t>
            </a:r>
            <a:r>
              <a:rPr lang="fr-CA" dirty="0" err="1" smtClean="0"/>
              <a:t>Unity</a:t>
            </a:r>
            <a:endParaRPr lang="en-US" dirty="0"/>
          </a:p>
        </p:txBody>
      </p:sp>
      <p:sp>
        <p:nvSpPr>
          <p:cNvPr id="3" name="Content Placeholder 2"/>
          <p:cNvSpPr>
            <a:spLocks noGrp="1"/>
          </p:cNvSpPr>
          <p:nvPr>
            <p:ph idx="1"/>
          </p:nvPr>
        </p:nvSpPr>
        <p:spPr/>
        <p:txBody>
          <a:bodyPr>
            <a:normAutofit lnSpcReduction="10000"/>
          </a:bodyPr>
          <a:lstStyle/>
          <a:p>
            <a:pPr fontAlgn="base"/>
            <a:r>
              <a:rPr lang="fr-FR" dirty="0"/>
              <a:t>Le profiler de Unity3D est très puissant.</a:t>
            </a:r>
          </a:p>
          <a:p>
            <a:pPr fontAlgn="base"/>
            <a:r>
              <a:rPr lang="fr-FR" dirty="0"/>
              <a:t>Il permet l’optimisation de votre jeu. </a:t>
            </a:r>
          </a:p>
          <a:p>
            <a:pPr fontAlgn="base"/>
            <a:r>
              <a:rPr lang="fr-FR" dirty="0"/>
              <a:t>Des rapports très utiles sont fournis dans cette fenêtre: </a:t>
            </a:r>
          </a:p>
          <a:p>
            <a:pPr lvl="1" fontAlgn="base"/>
            <a:r>
              <a:rPr lang="fr-FR" dirty="0"/>
              <a:t>Combien de temps est passé dans certaines parties de votre jeu;</a:t>
            </a:r>
          </a:p>
          <a:p>
            <a:pPr lvl="1" fontAlgn="base"/>
            <a:r>
              <a:rPr lang="fr-FR" dirty="0"/>
              <a:t>Analyse des performances du GPU, CPU, mémoire, rendu d’images et l’audio;</a:t>
            </a:r>
          </a:p>
          <a:p>
            <a:pPr fontAlgn="base"/>
            <a:r>
              <a:rPr lang="fr-FR" dirty="0"/>
              <a:t>Tout ça est en ‘</a:t>
            </a:r>
            <a:r>
              <a:rPr lang="fr-FR" dirty="0" err="1"/>
              <a:t>reel</a:t>
            </a:r>
            <a:r>
              <a:rPr lang="fr-FR" dirty="0"/>
              <a:t>-time’.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Le « profiler » de </a:t>
            </a:r>
            <a:r>
              <a:rPr lang="fr-CA" dirty="0" err="1" smtClean="0"/>
              <a:t>Unity</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fr-FR" dirty="0"/>
              <a:t>Voici quelques trucs:</a:t>
            </a:r>
          </a:p>
          <a:p>
            <a:pPr lvl="1" fontAlgn="base"/>
            <a:r>
              <a:rPr lang="fr-FR" dirty="0"/>
              <a:t>Lorsque vous utilisez l’outil de profiler, essayez de focaliser sur les parties de votre jeu qui consume le plus de temps.</a:t>
            </a:r>
          </a:p>
          <a:p>
            <a:pPr lvl="1" fontAlgn="base"/>
            <a:r>
              <a:rPr lang="fr-FR" dirty="0"/>
              <a:t>Comparer les résultats avant et après un changement dans le code et/ou dans l’arborescence du jeu et/ou dans le </a:t>
            </a:r>
            <a:r>
              <a:rPr lang="fr-FR" dirty="0" err="1"/>
              <a:t>rendering</a:t>
            </a:r>
            <a:r>
              <a:rPr lang="fr-FR" dirty="0"/>
              <a:t> de la scène problématique.</a:t>
            </a:r>
          </a:p>
          <a:p>
            <a:pPr lvl="1" fontAlgn="base"/>
            <a:r>
              <a:rPr lang="fr-FR" dirty="0"/>
              <a:t>Parfois, les changements qui augmente les performances peuvent avoir un ‘down-</a:t>
            </a:r>
            <a:r>
              <a:rPr lang="fr-FR" dirty="0" err="1"/>
              <a:t>side</a:t>
            </a:r>
            <a:r>
              <a:rPr lang="fr-FR" dirty="0"/>
              <a:t>’ du côté frame rate. C’est d’essayer de tirer profil du meilleurs des deux mondes.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Bogues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fr-FR" dirty="0"/>
              <a:t>On appelle un bogue chaque fois qu’un logiciel ne fonctionne pas comme il le devrait.</a:t>
            </a:r>
            <a:br>
              <a:rPr lang="fr-FR" dirty="0"/>
            </a:br>
            <a:r>
              <a:rPr lang="fr-FR" dirty="0"/>
              <a:t/>
            </a:r>
            <a:br>
              <a:rPr lang="fr-FR" dirty="0"/>
            </a:br>
            <a:endParaRPr lang="fr-FR" dirty="0"/>
          </a:p>
          <a:p>
            <a:pPr fontAlgn="base"/>
            <a:r>
              <a:rPr lang="fr-FR" dirty="0"/>
              <a:t>La première utilisation documentée du terme est de Thomas Edison en 1878</a:t>
            </a:r>
            <a:r>
              <a:rPr lang="fr-FR" dirty="0" smtClean="0"/>
              <a:t>:</a:t>
            </a:r>
            <a:endParaRPr lang="fr-FR" dirty="0"/>
          </a:p>
          <a:p>
            <a:pPr>
              <a:buNone/>
            </a:pPr>
            <a:r>
              <a:rPr lang="fr-FR" i="1" dirty="0" smtClean="0"/>
              <a:t>	‘</a:t>
            </a:r>
            <a:r>
              <a:rPr lang="fr-FR" i="1" dirty="0"/>
              <a:t>Bugs’ -- as </a:t>
            </a:r>
            <a:r>
              <a:rPr lang="fr-FR" i="1" dirty="0" err="1"/>
              <a:t>such</a:t>
            </a:r>
            <a:r>
              <a:rPr lang="fr-FR" i="1" dirty="0"/>
              <a:t> </a:t>
            </a:r>
            <a:r>
              <a:rPr lang="fr-FR" i="1" dirty="0" err="1"/>
              <a:t>little</a:t>
            </a:r>
            <a:r>
              <a:rPr lang="fr-FR" i="1" dirty="0"/>
              <a:t> </a:t>
            </a:r>
            <a:r>
              <a:rPr lang="fr-FR" i="1" dirty="0" err="1"/>
              <a:t>faults</a:t>
            </a:r>
            <a:r>
              <a:rPr lang="fr-FR" i="1" dirty="0"/>
              <a:t> and </a:t>
            </a:r>
            <a:r>
              <a:rPr lang="fr-FR" i="1" dirty="0" err="1"/>
              <a:t>difficulties</a:t>
            </a:r>
            <a:r>
              <a:rPr lang="fr-FR" i="1" dirty="0"/>
              <a:t> are </a:t>
            </a:r>
            <a:r>
              <a:rPr lang="fr-FR" i="1" dirty="0" err="1"/>
              <a:t>called</a:t>
            </a:r>
            <a:r>
              <a:rPr lang="fr-FR" i="1" dirty="0"/>
              <a:t> -- show </a:t>
            </a:r>
            <a:r>
              <a:rPr lang="fr-FR" i="1" dirty="0" err="1"/>
              <a:t>themselves</a:t>
            </a:r>
            <a:r>
              <a:rPr lang="fr-FR" i="1" dirty="0"/>
              <a:t> and </a:t>
            </a:r>
            <a:r>
              <a:rPr lang="fr-FR" i="1" dirty="0" err="1"/>
              <a:t>months</a:t>
            </a:r>
            <a:r>
              <a:rPr lang="fr-FR" i="1" dirty="0"/>
              <a:t> of intense </a:t>
            </a:r>
            <a:r>
              <a:rPr lang="fr-FR" i="1" dirty="0" err="1"/>
              <a:t>watching</a:t>
            </a:r>
            <a:r>
              <a:rPr lang="fr-FR" i="1" dirty="0"/>
              <a:t>, </a:t>
            </a:r>
            <a:r>
              <a:rPr lang="fr-FR" i="1" dirty="0" err="1"/>
              <a:t>study</a:t>
            </a:r>
            <a:r>
              <a:rPr lang="fr-FR" i="1" dirty="0"/>
              <a:t> and </a:t>
            </a:r>
            <a:r>
              <a:rPr lang="fr-FR" i="1" dirty="0" err="1"/>
              <a:t>labor</a:t>
            </a:r>
            <a:r>
              <a:rPr lang="fr-FR" i="1" dirty="0"/>
              <a:t> are </a:t>
            </a:r>
            <a:r>
              <a:rPr lang="fr-FR" i="1" dirty="0" err="1"/>
              <a:t>requisite</a:t>
            </a:r>
            <a:r>
              <a:rPr lang="fr-FR" i="1" dirty="0"/>
              <a:t> </a:t>
            </a:r>
            <a:r>
              <a:rPr lang="fr-FR" i="1" dirty="0" err="1"/>
              <a:t>before</a:t>
            </a:r>
            <a:r>
              <a:rPr lang="fr-FR" i="1" dirty="0"/>
              <a:t> commercial </a:t>
            </a:r>
            <a:r>
              <a:rPr lang="fr-FR" i="1" dirty="0" err="1"/>
              <a:t>success</a:t>
            </a:r>
            <a:r>
              <a:rPr lang="fr-FR" i="1" dirty="0"/>
              <a:t> or </a:t>
            </a:r>
            <a:r>
              <a:rPr lang="fr-FR" i="1" dirty="0" err="1"/>
              <a:t>failure</a:t>
            </a:r>
            <a:r>
              <a:rPr lang="fr-FR" i="1" dirty="0"/>
              <a:t> </a:t>
            </a:r>
            <a:r>
              <a:rPr lang="fr-FR" i="1" dirty="0" err="1"/>
              <a:t>is</a:t>
            </a:r>
            <a:r>
              <a:rPr lang="fr-FR" i="1" dirty="0"/>
              <a:t> </a:t>
            </a:r>
            <a:r>
              <a:rPr lang="fr-FR" i="1" dirty="0" err="1"/>
              <a:t>certainly</a:t>
            </a:r>
            <a:r>
              <a:rPr lang="fr-FR" i="1" dirty="0"/>
              <a:t> </a:t>
            </a:r>
            <a:r>
              <a:rPr lang="fr-FR" i="1" dirty="0" err="1"/>
              <a:t>reached</a:t>
            </a:r>
            <a:r>
              <a:rPr lang="fr-FR" i="1" dirty="0" smtClean="0"/>
              <a:t>.</a:t>
            </a:r>
          </a:p>
          <a:p>
            <a:pPr>
              <a:buNone/>
            </a:pPr>
            <a:endParaRPr lang="fr-FR" b="0" dirty="0" smtClean="0"/>
          </a:p>
          <a:p>
            <a:pPr fontAlgn="base"/>
            <a:r>
              <a:rPr lang="fr-FR" dirty="0"/>
              <a:t>Selon Frederick Brooks, les bogues ne sont pas des accidents, ils sont inévitables et existent dans les logiciels parce que ce sont des logiciels.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En résumé  </a:t>
            </a:r>
            <a:endParaRPr lang="en-US" dirty="0"/>
          </a:p>
        </p:txBody>
      </p:sp>
      <p:sp>
        <p:nvSpPr>
          <p:cNvPr id="3" name="Content Placeholder 2"/>
          <p:cNvSpPr>
            <a:spLocks noGrp="1"/>
          </p:cNvSpPr>
          <p:nvPr>
            <p:ph idx="1"/>
          </p:nvPr>
        </p:nvSpPr>
        <p:spPr/>
        <p:txBody>
          <a:bodyPr/>
          <a:lstStyle/>
          <a:p>
            <a:r>
              <a:rPr lang="fr-CA" dirty="0" smtClean="0"/>
              <a:t>Traces</a:t>
            </a:r>
          </a:p>
          <a:p>
            <a:endParaRPr lang="fr-CA" dirty="0" smtClean="0"/>
          </a:p>
          <a:p>
            <a:r>
              <a:rPr lang="fr-CA" dirty="0" smtClean="0"/>
              <a:t>Débogueur</a:t>
            </a:r>
          </a:p>
          <a:p>
            <a:pPr lvl="1"/>
            <a:r>
              <a:rPr lang="fr-CA" dirty="0" smtClean="0"/>
              <a:t>Liste variables</a:t>
            </a:r>
          </a:p>
          <a:p>
            <a:pPr lvl="1"/>
            <a:r>
              <a:rPr lang="fr-CA" dirty="0" smtClean="0"/>
              <a:t>Points d’arrêt</a:t>
            </a:r>
          </a:p>
          <a:p>
            <a:endParaRPr lang="en-US" dirty="0" smtClean="0"/>
          </a:p>
          <a:p>
            <a:r>
              <a:rPr lang="fr-CA" dirty="0" smtClean="0"/>
              <a:t>Profiler </a:t>
            </a:r>
            <a:r>
              <a:rPr lang="fr-CA" dirty="0" err="1" smtClean="0"/>
              <a:t>Unity</a:t>
            </a:r>
            <a:endParaRPr lang="fr-CA"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Bogues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fr-FR" dirty="0"/>
              <a:t>Il est pratiquement impossible de prévoir toutes les modifications faites à un logiciel. Même si les meilleurs programmeurs causent peu de bogues, les changements ultérieurs peuvent provoquer des bogues dans le travail des plus grands noms de la programmation!</a:t>
            </a:r>
            <a:br>
              <a:rPr lang="fr-FR" dirty="0"/>
            </a:br>
            <a:r>
              <a:rPr lang="fr-FR" dirty="0"/>
              <a:t/>
            </a:r>
            <a:br>
              <a:rPr lang="fr-FR" dirty="0"/>
            </a:br>
            <a:endParaRPr lang="fr-FR" dirty="0"/>
          </a:p>
          <a:p>
            <a:pPr fontAlgn="base"/>
            <a:r>
              <a:rPr lang="fr-FR" dirty="0"/>
              <a:t>On pourrait potentiellement éradiquer tous les bogues dans un logiciel, mais cela voudrait dire que le développement de nouvelles fonctionnalités a été arrêté, et le logiciel deviendra alors désuet. </a:t>
            </a:r>
            <a:br>
              <a:rPr lang="fr-FR" dirty="0"/>
            </a:br>
            <a:r>
              <a:rPr lang="fr-FR" dirty="0"/>
              <a:t/>
            </a:r>
            <a:br>
              <a:rPr lang="fr-FR" dirty="0"/>
            </a:br>
            <a:endParaRPr lang="fr-FR" dirty="0"/>
          </a:p>
          <a:p>
            <a:pPr fontAlgn="base"/>
            <a:r>
              <a:rPr lang="fr-FR" dirty="0"/>
              <a:t>Plus vous prendrez de l’expérience en programmation, moins vous ferez d’erreurs et moins vous produirez de bogues. L’important est d’apprendre de ses erreurs.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de </a:t>
            </a:r>
            <a:r>
              <a:rPr lang="en-US" dirty="0" err="1"/>
              <a:t>bogues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fr-FR" dirty="0"/>
              <a:t>Le bogue le plus commun est une erreur de logique. Ceci peut être causé par de l’incompréhension, un oubli, ou même être causé par une modification faite ailleurs. Pratiquement tous les bogues sont des erreur de logique, mais se manifestent de façons différentes. Voici quelques exemples fréquents:</a:t>
            </a:r>
            <a:br>
              <a:rPr lang="fr-FR" dirty="0"/>
            </a:br>
            <a:r>
              <a:rPr lang="fr-FR" dirty="0"/>
              <a:t/>
            </a:r>
            <a:br>
              <a:rPr lang="fr-FR" dirty="0"/>
            </a:br>
            <a:endParaRPr lang="fr-FR" dirty="0"/>
          </a:p>
          <a:p>
            <a:pPr lvl="1" fontAlgn="base"/>
            <a:r>
              <a:rPr lang="fr-FR" dirty="0"/>
              <a:t>Fuite de mémoire (“</a:t>
            </a:r>
            <a:r>
              <a:rPr lang="fr-FR" i="1" dirty="0" err="1"/>
              <a:t>memory</a:t>
            </a:r>
            <a:r>
              <a:rPr lang="fr-FR" i="1" dirty="0"/>
              <a:t> </a:t>
            </a:r>
            <a:r>
              <a:rPr lang="fr-FR" i="1" dirty="0" err="1"/>
              <a:t>leak</a:t>
            </a:r>
            <a:r>
              <a:rPr lang="fr-FR" dirty="0"/>
              <a:t>”)</a:t>
            </a:r>
          </a:p>
          <a:p>
            <a:pPr lvl="1" fontAlgn="base"/>
            <a:r>
              <a:rPr lang="fr-FR" dirty="0"/>
              <a:t>Erreur de segmentation (“</a:t>
            </a:r>
            <a:r>
              <a:rPr lang="fr-FR" i="1" dirty="0"/>
              <a:t>segmentation </a:t>
            </a:r>
            <a:r>
              <a:rPr lang="fr-FR" i="1" dirty="0" err="1"/>
              <a:t>fault</a:t>
            </a:r>
            <a:r>
              <a:rPr lang="fr-FR" dirty="0"/>
              <a:t>”)</a:t>
            </a:r>
          </a:p>
          <a:p>
            <a:pPr lvl="1" fontAlgn="base"/>
            <a:r>
              <a:rPr lang="fr-FR" dirty="0"/>
              <a:t>Dépassement d’entier (“</a:t>
            </a:r>
            <a:r>
              <a:rPr lang="fr-FR" i="1" dirty="0" err="1"/>
              <a:t>integer</a:t>
            </a:r>
            <a:r>
              <a:rPr lang="fr-FR" i="1" dirty="0"/>
              <a:t> </a:t>
            </a:r>
            <a:r>
              <a:rPr lang="fr-FR" i="1" dirty="0" err="1"/>
              <a:t>overflow</a:t>
            </a:r>
            <a:r>
              <a:rPr lang="fr-FR" dirty="0"/>
              <a:t>”)</a:t>
            </a:r>
          </a:p>
          <a:p>
            <a:pPr lvl="1" fontAlgn="base"/>
            <a:r>
              <a:rPr lang="fr-FR" dirty="0"/>
              <a:t>Dépassement de tampon (“</a:t>
            </a:r>
            <a:r>
              <a:rPr lang="fr-FR" i="1" dirty="0"/>
              <a:t>buffer </a:t>
            </a:r>
            <a:r>
              <a:rPr lang="fr-FR" i="1" dirty="0" err="1"/>
              <a:t>overflow</a:t>
            </a:r>
            <a:r>
              <a:rPr lang="fr-FR" dirty="0"/>
              <a:t>”)</a:t>
            </a:r>
          </a:p>
          <a:p>
            <a:pPr lvl="1" fontAlgn="base"/>
            <a:r>
              <a:rPr lang="fr-FR" dirty="0"/>
              <a:t>Dépassement de pile (“</a:t>
            </a:r>
            <a:r>
              <a:rPr lang="fr-FR" i="1" dirty="0" err="1"/>
              <a:t>stack</a:t>
            </a:r>
            <a:r>
              <a:rPr lang="fr-FR" i="1" dirty="0"/>
              <a:t> </a:t>
            </a:r>
            <a:r>
              <a:rPr lang="fr-FR" i="1" dirty="0" err="1"/>
              <a:t>overflow</a:t>
            </a:r>
            <a:r>
              <a:rPr lang="fr-FR" dirty="0"/>
              <a:t>”)</a:t>
            </a:r>
          </a:p>
          <a:p>
            <a:pPr lvl="1" fontAlgn="base"/>
            <a:r>
              <a:rPr lang="fr-FR" dirty="0"/>
              <a:t>Situation de compétition (“</a:t>
            </a:r>
            <a:r>
              <a:rPr lang="fr-FR" i="1" dirty="0"/>
              <a:t>race condition</a:t>
            </a:r>
            <a:r>
              <a:rPr lang="fr-FR" dirty="0" smtClean="0"/>
              <a:t>”)</a:t>
            </a:r>
          </a:p>
          <a:p>
            <a:pPr lvl="1" fontAlgn="base"/>
            <a:r>
              <a:rPr lang="fr-FR" dirty="0" smtClean="0"/>
              <a:t>Etc.</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Erreurs communes</a:t>
            </a:r>
            <a:endParaRPr lang="en-US" dirty="0"/>
          </a:p>
        </p:txBody>
      </p:sp>
      <p:sp>
        <p:nvSpPr>
          <p:cNvPr id="3" name="Content Placeholder 2"/>
          <p:cNvSpPr>
            <a:spLocks noGrp="1"/>
          </p:cNvSpPr>
          <p:nvPr>
            <p:ph idx="1"/>
          </p:nvPr>
        </p:nvSpPr>
        <p:spPr/>
        <p:txBody>
          <a:bodyPr>
            <a:normAutofit fontScale="55000" lnSpcReduction="20000"/>
          </a:bodyPr>
          <a:lstStyle/>
          <a:p>
            <a:r>
              <a:rPr lang="fr-CA" dirty="0" smtClean="0"/>
              <a:t>Division par zéro</a:t>
            </a:r>
          </a:p>
          <a:p>
            <a:r>
              <a:rPr lang="fr-CA" dirty="0" smtClean="0"/>
              <a:t>Dépassement arithmétique</a:t>
            </a:r>
          </a:p>
          <a:p>
            <a:r>
              <a:rPr lang="fr-CA" dirty="0" smtClean="0"/>
              <a:t>Perte de précision</a:t>
            </a:r>
          </a:p>
          <a:p>
            <a:r>
              <a:rPr lang="fr-CA" dirty="0" smtClean="0"/>
              <a:t>Boucle infinie</a:t>
            </a:r>
          </a:p>
          <a:p>
            <a:r>
              <a:rPr lang="fr-CA" dirty="0" err="1" smtClean="0"/>
              <a:t>Récursion</a:t>
            </a:r>
            <a:r>
              <a:rPr lang="fr-CA" dirty="0" smtClean="0"/>
              <a:t> infinie ou excessive</a:t>
            </a:r>
          </a:p>
          <a:p>
            <a:r>
              <a:rPr lang="fr-CA" dirty="0" smtClean="0"/>
              <a:t>Décalage unitaire</a:t>
            </a:r>
          </a:p>
          <a:p>
            <a:r>
              <a:rPr lang="fr-CA" dirty="0" smtClean="0"/>
              <a:t>Mauvais opérateur</a:t>
            </a:r>
          </a:p>
          <a:p>
            <a:r>
              <a:rPr lang="fr-CA" dirty="0" smtClean="0"/>
              <a:t>Utilisation d’un </a:t>
            </a:r>
            <a:r>
              <a:rPr lang="fr-CA" dirty="0" err="1" smtClean="0"/>
              <a:t>null</a:t>
            </a:r>
            <a:endParaRPr lang="fr-CA" dirty="0" smtClean="0"/>
          </a:p>
          <a:p>
            <a:r>
              <a:rPr lang="fr-CA" dirty="0" smtClean="0"/>
              <a:t>Variable non-initialisée</a:t>
            </a:r>
          </a:p>
          <a:p>
            <a:r>
              <a:rPr lang="fr-CA" dirty="0" smtClean="0"/>
              <a:t>Mauvais </a:t>
            </a:r>
            <a:r>
              <a:rPr lang="fr-CA" dirty="0" err="1" smtClean="0"/>
              <a:t>tye</a:t>
            </a:r>
            <a:endParaRPr lang="fr-CA" dirty="0" smtClean="0"/>
          </a:p>
          <a:p>
            <a:r>
              <a:rPr lang="fr-CA" dirty="0" smtClean="0"/>
              <a:t>Mauvaise adresse</a:t>
            </a:r>
          </a:p>
          <a:p>
            <a:r>
              <a:rPr lang="fr-CA" dirty="0" smtClean="0"/>
              <a:t>Fuite de ressource</a:t>
            </a:r>
          </a:p>
          <a:p>
            <a:r>
              <a:rPr lang="fr-CA" dirty="0" smtClean="0"/>
              <a:t>Utilisation de mémoire </a:t>
            </a:r>
            <a:r>
              <a:rPr lang="fr-CA" dirty="0" err="1" smtClean="0"/>
              <a:t>désallouée</a:t>
            </a:r>
            <a:endParaRPr lang="fr-CA" dirty="0" smtClean="0"/>
          </a:p>
          <a:p>
            <a:r>
              <a:rPr lang="fr-CA" dirty="0" smtClean="0"/>
              <a:t>Double </a:t>
            </a:r>
            <a:r>
              <a:rPr lang="fr-CA" dirty="0" err="1" smtClean="0"/>
              <a:t>désallocation</a:t>
            </a:r>
            <a:endParaRPr lang="fr-CA" dirty="0" smtClean="0"/>
          </a:p>
          <a:p>
            <a:r>
              <a:rPr lang="fr-CA" dirty="0" err="1" smtClean="0"/>
              <a:t>etc</a:t>
            </a:r>
            <a:r>
              <a:rPr lang="fr-CA" dirty="0" smtClean="0"/>
              <a: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Démarche</a:t>
            </a:r>
            <a:endParaRPr lang="en-US" dirty="0"/>
          </a:p>
        </p:txBody>
      </p:sp>
      <p:sp>
        <p:nvSpPr>
          <p:cNvPr id="3" name="Content Placeholder 2"/>
          <p:cNvSpPr>
            <a:spLocks noGrp="1"/>
          </p:cNvSpPr>
          <p:nvPr>
            <p:ph idx="1"/>
          </p:nvPr>
        </p:nvSpPr>
        <p:spPr/>
        <p:txBody>
          <a:bodyPr>
            <a:normAutofit fontScale="47500" lnSpcReduction="20000"/>
          </a:bodyPr>
          <a:lstStyle/>
          <a:p>
            <a:pPr fontAlgn="base"/>
            <a:r>
              <a:rPr lang="fr-FR" dirty="0"/>
              <a:t>Lorsque l’on doit régler un bogue, la démarche commune est:</a:t>
            </a:r>
            <a:br>
              <a:rPr lang="fr-FR" dirty="0"/>
            </a:br>
            <a:r>
              <a:rPr lang="fr-FR" dirty="0"/>
              <a:t/>
            </a:r>
            <a:br>
              <a:rPr lang="fr-FR" dirty="0"/>
            </a:br>
            <a:endParaRPr lang="fr-FR" dirty="0"/>
          </a:p>
          <a:p>
            <a:pPr lvl="1" fontAlgn="base"/>
            <a:r>
              <a:rPr lang="fr-FR" b="1" dirty="0"/>
              <a:t>Reproduire l’environnement</a:t>
            </a:r>
            <a:r>
              <a:rPr lang="fr-FR" dirty="0"/>
              <a:t>:</a:t>
            </a:r>
            <a:br>
              <a:rPr lang="fr-FR" dirty="0"/>
            </a:br>
            <a:r>
              <a:rPr lang="fr-FR" dirty="0"/>
              <a:t>Certains bogues demandent un environnement spécifique pour se produire.</a:t>
            </a:r>
            <a:br>
              <a:rPr lang="fr-FR" dirty="0"/>
            </a:br>
            <a:r>
              <a:rPr lang="fr-FR" dirty="0"/>
              <a:t/>
            </a:r>
            <a:br>
              <a:rPr lang="fr-FR" dirty="0"/>
            </a:br>
            <a:endParaRPr lang="fr-FR" dirty="0"/>
          </a:p>
          <a:p>
            <a:pPr lvl="1" fontAlgn="base"/>
            <a:r>
              <a:rPr lang="fr-FR" b="1" dirty="0"/>
              <a:t>Reproduire les étapes</a:t>
            </a:r>
            <a:r>
              <a:rPr lang="fr-FR" dirty="0"/>
              <a:t>:</a:t>
            </a:r>
            <a:br>
              <a:rPr lang="fr-FR" dirty="0"/>
            </a:br>
            <a:r>
              <a:rPr lang="fr-FR" dirty="0"/>
              <a:t>On prend les étapes du rapport de bogue et on le reproduit. Ceci peut des fois être difficile et prendre du temps, mais on ne généralement pas résoudre un bogue qu’on ne peut pas reproduire.</a:t>
            </a:r>
            <a:br>
              <a:rPr lang="fr-FR" dirty="0"/>
            </a:br>
            <a:r>
              <a:rPr lang="fr-FR" dirty="0"/>
              <a:t/>
            </a:r>
            <a:br>
              <a:rPr lang="fr-FR" dirty="0"/>
            </a:br>
            <a:endParaRPr lang="fr-FR" dirty="0"/>
          </a:p>
          <a:p>
            <a:pPr lvl="1" fontAlgn="base"/>
            <a:r>
              <a:rPr lang="fr-FR" b="1" dirty="0"/>
              <a:t>Identifier la cause</a:t>
            </a:r>
            <a:r>
              <a:rPr lang="fr-FR" dirty="0"/>
              <a:t>:</a:t>
            </a:r>
            <a:br>
              <a:rPr lang="fr-FR" dirty="0"/>
            </a:br>
            <a:r>
              <a:rPr lang="fr-FR" dirty="0"/>
              <a:t>Lorsqu’il est reproduit, on peut utiliser différents outils pour identifier la cause.</a:t>
            </a:r>
            <a:br>
              <a:rPr lang="fr-FR" dirty="0"/>
            </a:br>
            <a:r>
              <a:rPr lang="fr-FR" dirty="0"/>
              <a:t/>
            </a:r>
            <a:br>
              <a:rPr lang="fr-FR" dirty="0"/>
            </a:br>
            <a:endParaRPr lang="fr-FR" dirty="0"/>
          </a:p>
          <a:p>
            <a:pPr lvl="1" fontAlgn="base"/>
            <a:r>
              <a:rPr lang="fr-FR" b="1" dirty="0"/>
              <a:t>Réparer la cause</a:t>
            </a:r>
            <a:r>
              <a:rPr lang="fr-FR" dirty="0"/>
              <a:t>:</a:t>
            </a:r>
            <a:br>
              <a:rPr lang="fr-FR" dirty="0"/>
            </a:br>
            <a:r>
              <a:rPr lang="fr-FR" dirty="0"/>
              <a:t>La cause identifiée, on peut la réparer. Faire attention de ne pas réparer les symptômes mais bien la cause!</a:t>
            </a:r>
            <a:br>
              <a:rPr lang="fr-FR" dirty="0"/>
            </a:br>
            <a:r>
              <a:rPr lang="fr-FR" dirty="0"/>
              <a:t/>
            </a:r>
            <a:br>
              <a:rPr lang="fr-FR" dirty="0"/>
            </a:br>
            <a:endParaRPr lang="fr-FR" dirty="0"/>
          </a:p>
          <a:p>
            <a:pPr lvl="1" fontAlgn="base"/>
            <a:r>
              <a:rPr lang="fr-FR" b="1" dirty="0"/>
              <a:t>Répétez jusqu’à ce que vous confirmiez qu’il ne se produit plus.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Traces</a:t>
            </a:r>
            <a:endParaRPr lang="en-US" dirty="0"/>
          </a:p>
        </p:txBody>
      </p:sp>
      <p:sp>
        <p:nvSpPr>
          <p:cNvPr id="3" name="Content Placeholder 2"/>
          <p:cNvSpPr>
            <a:spLocks noGrp="1"/>
          </p:cNvSpPr>
          <p:nvPr>
            <p:ph idx="1"/>
          </p:nvPr>
        </p:nvSpPr>
        <p:spPr/>
        <p:txBody>
          <a:bodyPr>
            <a:normAutofit/>
          </a:bodyPr>
          <a:lstStyle/>
          <a:p>
            <a:pPr fontAlgn="base"/>
            <a:r>
              <a:rPr lang="fr-FR" sz="2600" dirty="0"/>
              <a:t>L’outil le plus commun </a:t>
            </a:r>
            <a:r>
              <a:rPr lang="fr-FR" sz="2600" dirty="0" smtClean="0"/>
              <a:t>mais </a:t>
            </a:r>
            <a:r>
              <a:rPr lang="fr-FR" sz="2600" dirty="0"/>
              <a:t>généralement toujours </a:t>
            </a:r>
            <a:r>
              <a:rPr lang="fr-FR" sz="2600" dirty="0" smtClean="0"/>
              <a:t>disponible est </a:t>
            </a:r>
            <a:r>
              <a:rPr lang="fr-FR" sz="2600" dirty="0"/>
              <a:t>l’utilisation de traces</a:t>
            </a:r>
            <a:r>
              <a:rPr lang="fr-FR" sz="2600" dirty="0" smtClean="0"/>
              <a:t>.</a:t>
            </a:r>
            <a:r>
              <a:rPr lang="fr-FR" sz="2600" dirty="0"/>
              <a:t/>
            </a:r>
            <a:br>
              <a:rPr lang="fr-FR" sz="2600" dirty="0"/>
            </a:br>
            <a:endParaRPr lang="fr-FR" sz="2600" dirty="0"/>
          </a:p>
          <a:p>
            <a:pPr fontAlgn="base"/>
            <a:r>
              <a:rPr lang="fr-FR" sz="2600" dirty="0"/>
              <a:t>Une trace est d’écrire un message, généralement dans la console ou dans un fichier de journal, décrivant qu’une ligne a été atteinte et possiblement la valeur de variables pouvant affecter le comportement:</a:t>
            </a:r>
          </a:p>
          <a:p>
            <a:endParaRPr lang="en-US" dirty="0"/>
          </a:p>
        </p:txBody>
      </p:sp>
      <p:pic>
        <p:nvPicPr>
          <p:cNvPr id="1026" name="Picture 2" descr="https://lh6.googleusercontent.com/sWQdE-K3ncegoGfqzHb7depzSsVEXxWDjAibBTeEHxljye_Goe5FlJZME5IGP4zk7nbRAy-kwiVybUhzF_v8Dw4wvWYQSFjqVoan74pxeYPt2uvmyOOWm3hY_Z_Tg3e-ay_bOsxwyyY"/>
          <p:cNvPicPr>
            <a:picLocks noChangeAspect="1" noChangeArrowheads="1"/>
          </p:cNvPicPr>
          <p:nvPr/>
        </p:nvPicPr>
        <p:blipFill>
          <a:blip r:embed="rId2"/>
          <a:srcRect/>
          <a:stretch>
            <a:fillRect/>
          </a:stretch>
        </p:blipFill>
        <p:spPr bwMode="auto">
          <a:xfrm>
            <a:off x="1428728" y="4929198"/>
            <a:ext cx="6370466" cy="156975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Traces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fr-FR" b="1" u="sng" dirty="0"/>
              <a:t>Avantages</a:t>
            </a:r>
            <a:r>
              <a:rPr lang="fr-FR" dirty="0"/>
              <a:t>:</a:t>
            </a:r>
          </a:p>
          <a:p>
            <a:pPr lvl="1" fontAlgn="base"/>
            <a:r>
              <a:rPr lang="fr-FR" dirty="0"/>
              <a:t>Faciles d’utilisation.</a:t>
            </a:r>
          </a:p>
          <a:p>
            <a:pPr lvl="1" fontAlgn="base"/>
            <a:r>
              <a:rPr lang="fr-FR" dirty="0"/>
              <a:t>Disponibles avec la majorité des plateformes.</a:t>
            </a:r>
          </a:p>
          <a:p>
            <a:pPr lvl="1" fontAlgn="base"/>
            <a:r>
              <a:rPr lang="fr-FR" dirty="0"/>
              <a:t>Permettent de savoir si un segment de code est atteint.</a:t>
            </a:r>
          </a:p>
          <a:p>
            <a:pPr lvl="1" fontAlgn="base"/>
            <a:r>
              <a:rPr lang="fr-FR" dirty="0"/>
              <a:t>Permettent de savoir les valeurs de certaines variables à un moment précis.</a:t>
            </a:r>
            <a:br>
              <a:rPr lang="fr-FR" dirty="0"/>
            </a:br>
            <a:r>
              <a:rPr lang="fr-FR" dirty="0"/>
              <a:t/>
            </a:r>
            <a:br>
              <a:rPr lang="fr-FR" dirty="0"/>
            </a:br>
            <a:r>
              <a:rPr lang="fr-FR" dirty="0"/>
              <a:t/>
            </a:r>
            <a:br>
              <a:rPr lang="fr-FR" dirty="0"/>
            </a:br>
            <a:r>
              <a:rPr lang="fr-FR" dirty="0"/>
              <a:t/>
            </a:r>
            <a:br>
              <a:rPr lang="fr-FR" dirty="0"/>
            </a:br>
            <a:endParaRPr lang="fr-FR" dirty="0"/>
          </a:p>
          <a:p>
            <a:pPr fontAlgn="base"/>
            <a:r>
              <a:rPr lang="fr-FR" b="1" u="sng" dirty="0"/>
              <a:t>Désavantages</a:t>
            </a:r>
            <a:r>
              <a:rPr lang="fr-FR" dirty="0"/>
              <a:t>:</a:t>
            </a:r>
          </a:p>
          <a:p>
            <a:pPr lvl="1" fontAlgn="base"/>
            <a:r>
              <a:rPr lang="fr-FR" dirty="0"/>
              <a:t>Le code doit être instrumenté (modifié) pour les ajouter.</a:t>
            </a:r>
          </a:p>
          <a:p>
            <a:pPr lvl="1" fontAlgn="base"/>
            <a:r>
              <a:rPr lang="fr-FR" dirty="0"/>
              <a:t>On doit prévoir d’avance les lignes potentielles où mettre des traces.</a:t>
            </a:r>
          </a:p>
          <a:p>
            <a:pPr lvl="1" fontAlgn="base"/>
            <a:r>
              <a:rPr lang="fr-FR" dirty="0"/>
              <a:t>On doit prévoir d’avance quelles valeurs seraient utiles à être tracées.</a:t>
            </a:r>
          </a:p>
          <a:p>
            <a:pPr lvl="1" fontAlgn="base"/>
            <a:r>
              <a:rPr lang="fr-FR" dirty="0"/>
              <a:t>Affectent la performance du logiciel</a:t>
            </a:r>
            <a:r>
              <a:rPr lang="fr-FR" dirty="0" smtClean="0"/>
              <a:t>.</a:t>
            </a:r>
          </a:p>
          <a:p>
            <a:pPr lvl="1" fontAlgn="base"/>
            <a:endParaRPr lang="fr-FR" dirty="0" err="1"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smtClean="0"/>
              <a:t>Débogueur</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fr-FR" dirty="0"/>
              <a:t>Le débogueur est de loin l’outil le plus essentiel dans la recherche de la cause d’un bogue.</a:t>
            </a:r>
            <a:br>
              <a:rPr lang="fr-FR" dirty="0"/>
            </a:br>
            <a:r>
              <a:rPr lang="fr-FR" dirty="0"/>
              <a:t/>
            </a:r>
            <a:br>
              <a:rPr lang="fr-FR" dirty="0"/>
            </a:br>
            <a:endParaRPr lang="fr-FR" dirty="0"/>
          </a:p>
          <a:p>
            <a:pPr fontAlgn="base"/>
            <a:r>
              <a:rPr lang="fr-FR" dirty="0"/>
              <a:t>Le débogueur permet de vous connecter à un logiciel en cours d’exécution et de progresser ligne par ligne à travers le code, tout en inspectant les valeurs en mémoire.</a:t>
            </a:r>
            <a:br>
              <a:rPr lang="fr-FR" dirty="0"/>
            </a:br>
            <a:r>
              <a:rPr lang="fr-FR" dirty="0"/>
              <a:t/>
            </a:r>
            <a:br>
              <a:rPr lang="fr-FR" dirty="0"/>
            </a:br>
            <a:endParaRPr lang="fr-FR" dirty="0"/>
          </a:p>
          <a:p>
            <a:pPr fontAlgn="base"/>
            <a:r>
              <a:rPr lang="fr-FR" dirty="0"/>
              <a:t>Généralement, lors d’un “</a:t>
            </a:r>
            <a:r>
              <a:rPr lang="fr-FR" i="1" dirty="0"/>
              <a:t>crash</a:t>
            </a:r>
            <a:r>
              <a:rPr lang="fr-FR" dirty="0"/>
              <a:t>”, le programme s’arrêtera directement sur la ligne provoquant l’erreur.</a:t>
            </a:r>
            <a:br>
              <a:rPr lang="fr-FR" dirty="0"/>
            </a:br>
            <a:r>
              <a:rPr lang="fr-FR" dirty="0"/>
              <a:t/>
            </a:r>
            <a:br>
              <a:rPr lang="fr-FR" dirty="0"/>
            </a:br>
            <a:endParaRPr lang="fr-FR" dirty="0"/>
          </a:p>
          <a:p>
            <a:pPr fontAlgn="base"/>
            <a:r>
              <a:rPr lang="fr-FR" dirty="0"/>
              <a:t>Vous pouvez y voir la pile d’appels et même inspecter les adresses de mémoire et leur contenu!</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1156</TotalTime>
  <Words>652</Words>
  <Application>Microsoft Office PowerPoint</Application>
  <PresentationFormat>On-screen Show (4:3)</PresentationFormat>
  <Paragraphs>131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Technique d’analyse de code</vt:lpstr>
      <vt:lpstr>Bogues</vt:lpstr>
      <vt:lpstr>Bogues</vt:lpstr>
      <vt:lpstr>Types de bogues</vt:lpstr>
      <vt:lpstr>Erreurs communes</vt:lpstr>
      <vt:lpstr>Démarche</vt:lpstr>
      <vt:lpstr>Traces</vt:lpstr>
      <vt:lpstr>Traces</vt:lpstr>
      <vt:lpstr>Débogueur</vt:lpstr>
      <vt:lpstr>Points d’arrêt</vt:lpstr>
      <vt:lpstr>Navigation ligne par ligne</vt:lpstr>
      <vt:lpstr>Point d’arrêt conditionné</vt:lpstr>
      <vt:lpstr>Point d’observation</vt:lpstr>
      <vt:lpstr>Liste des variables</vt:lpstr>
      <vt:lpstr>Liste des variables</vt:lpstr>
      <vt:lpstr>Liste des variables</vt:lpstr>
      <vt:lpstr>Débogueur</vt:lpstr>
      <vt:lpstr>Le « profiler » de Unity</vt:lpstr>
      <vt:lpstr>Le « profiler » de Unity</vt:lpstr>
      <vt:lpstr>En résumé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 d’analyse de code</dc:title>
  <dc:creator>pat renaud</dc:creator>
  <cp:lastModifiedBy>pat renaud</cp:lastModifiedBy>
  <cp:revision>5</cp:revision>
  <dcterms:created xsi:type="dcterms:W3CDTF">2019-11-03T17:55:22Z</dcterms:created>
  <dcterms:modified xsi:type="dcterms:W3CDTF">2019-11-04T13:13:40Z</dcterms:modified>
</cp:coreProperties>
</file>