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A10D-BDDC-4453-8343-5A979974710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DAAA-4EF5-40B7-9CE4-1F2081A855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Extreme_programm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Principes de programmation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polymorphisme</a:t>
            </a:r>
            <a:r>
              <a:rPr lang="en-US" dirty="0" smtClean="0"/>
              <a:t> </a:t>
            </a:r>
            <a:r>
              <a:rPr lang="en-US" dirty="0" err="1" smtClean="0"/>
              <a:t>d’héritage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Il existe </a:t>
            </a:r>
            <a:r>
              <a:rPr lang="fr-FR" dirty="0" smtClean="0"/>
              <a:t>plusieurs </a:t>
            </a:r>
            <a:r>
              <a:rPr lang="fr-FR" dirty="0"/>
              <a:t>types de polymorphismes en </a:t>
            </a:r>
            <a:r>
              <a:rPr lang="fr-FR" dirty="0" smtClean="0"/>
              <a:t>programmation. </a:t>
            </a:r>
            <a:r>
              <a:rPr lang="fr-FR" dirty="0"/>
              <a:t>Dans ce cours, nous nous concentrerons sur le polymorphisme d’héritage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fontAlgn="base"/>
            <a:r>
              <a:rPr lang="fr-FR" dirty="0"/>
              <a:t>La possibilité de redéfinir une méthode dans des classes héritant d'une classe de base s'appelle la spécialisation.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Il est alors possible d'appeler la méthode d'un objet sans se soucier de son type intrinsèque : il s'agit du polymorphisme d'héritage.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Ceci permet de faire abstraction des détails des classes spécialisées d'une famille d'objet, en les masquant par une interface commune (qui est la classe de base).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 smtClean="0"/>
              <a:t>polymorphisme</a:t>
            </a:r>
            <a:r>
              <a:rPr lang="en-US" dirty="0" smtClean="0"/>
              <a:t> </a:t>
            </a:r>
            <a:r>
              <a:rPr lang="en-US" dirty="0" err="1" smtClean="0"/>
              <a:t>d’héritage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fr-FR" dirty="0"/>
              <a:t>Imaginons un jeu d'échec comportant des objets </a:t>
            </a:r>
            <a:r>
              <a:rPr lang="fr-FR" i="1" dirty="0"/>
              <a:t>roi</a:t>
            </a:r>
            <a:r>
              <a:rPr lang="fr-FR" dirty="0"/>
              <a:t>, </a:t>
            </a:r>
            <a:r>
              <a:rPr lang="fr-FR" i="1" dirty="0"/>
              <a:t>reine</a:t>
            </a:r>
            <a:r>
              <a:rPr lang="fr-FR" dirty="0"/>
              <a:t>, </a:t>
            </a:r>
            <a:r>
              <a:rPr lang="fr-FR" i="1" dirty="0"/>
              <a:t>fou</a:t>
            </a:r>
            <a:r>
              <a:rPr lang="fr-FR" dirty="0"/>
              <a:t>, </a:t>
            </a:r>
            <a:r>
              <a:rPr lang="fr-FR" i="1" dirty="0"/>
              <a:t>cavalier</a:t>
            </a:r>
            <a:r>
              <a:rPr lang="fr-FR" dirty="0"/>
              <a:t>, </a:t>
            </a:r>
            <a:r>
              <a:rPr lang="fr-FR" i="1" dirty="0"/>
              <a:t>tour</a:t>
            </a:r>
            <a:r>
              <a:rPr lang="fr-FR" dirty="0"/>
              <a:t> et </a:t>
            </a:r>
            <a:r>
              <a:rPr lang="fr-FR" i="1" dirty="0"/>
              <a:t>pion</a:t>
            </a:r>
            <a:r>
              <a:rPr lang="fr-FR" dirty="0"/>
              <a:t>, héritant chacun de l'objet </a:t>
            </a:r>
            <a:r>
              <a:rPr lang="fr-FR" i="1" dirty="0" err="1"/>
              <a:t>piece</a:t>
            </a:r>
            <a:r>
              <a:rPr lang="fr-FR" dirty="0"/>
              <a:t>.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La méthode </a:t>
            </a:r>
            <a:r>
              <a:rPr lang="fr-FR" i="1" dirty="0"/>
              <a:t>mouvement()</a:t>
            </a:r>
            <a:r>
              <a:rPr lang="fr-FR" dirty="0"/>
              <a:t> pourra, grâce au polymorphisme d'héritage, effectuer le mouvement approprié en fonction de la classe de l'objet référencé au moment de l'appel. </a:t>
            </a:r>
            <a:endParaRPr lang="fr-FR" dirty="0" smtClean="0"/>
          </a:p>
          <a:p>
            <a:pPr fontAlgn="base"/>
            <a:endParaRPr lang="fr-FR" dirty="0"/>
          </a:p>
          <a:p>
            <a:r>
              <a:rPr lang="fr-FR" dirty="0"/>
              <a:t>Cela permettra notamment au programme de dire </a:t>
            </a:r>
            <a:r>
              <a:rPr lang="fr-FR" i="1" dirty="0" err="1"/>
              <a:t>piece.mouvement</a:t>
            </a:r>
            <a:r>
              <a:rPr lang="fr-FR" dirty="0"/>
              <a:t> sans avoir à se préoccuper de la classe de la pièce.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lien de composition symbolise l’existence d’une agrégation dite ‘forte</a:t>
            </a:r>
            <a:r>
              <a:rPr lang="fr-FR" dirty="0" smtClean="0"/>
              <a:t>’.</a:t>
            </a:r>
          </a:p>
          <a:p>
            <a:endParaRPr lang="fr-FR" dirty="0"/>
          </a:p>
          <a:p>
            <a:pPr fontAlgn="base"/>
            <a:r>
              <a:rPr lang="fr-FR" dirty="0"/>
              <a:t>Si l’objet A possède l’objet B, alors nous parlons de composition. La classe B n’a aucune fonctionnalité s’il est utilisé seul, sans l’objet A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Prenons par exemple, une maison avec des pièces. La maison possède des pièces. Si nous supprimons la classe, les pièces n’existent plus.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Exemple concret:</a:t>
            </a:r>
          </a:p>
          <a:p>
            <a:pPr lvl="1" fontAlgn="base"/>
            <a:r>
              <a:rPr lang="fr-FR" sz="2000" dirty="0" smtClean="0"/>
              <a:t>Nous avons un objet Person.</a:t>
            </a:r>
          </a:p>
          <a:p>
            <a:pPr lvl="1" fontAlgn="base"/>
            <a:r>
              <a:rPr lang="fr-FR" sz="2000" dirty="0" smtClean="0"/>
              <a:t>Cet objet possède un objet Head, un objet Hand et un objet </a:t>
            </a:r>
            <a:r>
              <a:rPr lang="fr-FR" sz="2000" dirty="0" err="1" smtClean="0"/>
              <a:t>Leg</a:t>
            </a:r>
            <a:r>
              <a:rPr lang="fr-FR" sz="2000" dirty="0" smtClean="0"/>
              <a:t>.</a:t>
            </a:r>
          </a:p>
          <a:p>
            <a:pPr lvl="1" fontAlgn="base"/>
            <a:r>
              <a:rPr lang="fr-FR" sz="2000" dirty="0" smtClean="0"/>
              <a:t>Si l’objet Person, l’objet Head, Hand et </a:t>
            </a:r>
            <a:r>
              <a:rPr lang="fr-FR" sz="2000" dirty="0" err="1" smtClean="0"/>
              <a:t>Leg</a:t>
            </a:r>
            <a:r>
              <a:rPr lang="fr-FR" sz="2000" dirty="0" smtClean="0"/>
              <a:t> n’existe plus. </a:t>
            </a:r>
          </a:p>
          <a:p>
            <a:pPr lvl="1" fontAlgn="base"/>
            <a:r>
              <a:rPr lang="fr-FR" sz="2000" dirty="0" smtClean="0"/>
              <a:t>Voici la représentation UML:</a:t>
            </a:r>
          </a:p>
          <a:p>
            <a:endParaRPr lang="en-US" dirty="0"/>
          </a:p>
        </p:txBody>
      </p:sp>
      <p:pic>
        <p:nvPicPr>
          <p:cNvPr id="1026" name="Picture 2" descr="UML composition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929066"/>
            <a:ext cx="4942031" cy="236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fr-FR" dirty="0" smtClean="0"/>
              <a:t>C’est </a:t>
            </a:r>
            <a:r>
              <a:rPr lang="fr-FR" dirty="0"/>
              <a:t>une généralisation de la composition, qui n’entraine pas </a:t>
            </a:r>
            <a:r>
              <a:rPr lang="fr-FR" dirty="0" smtClean="0"/>
              <a:t>l’appartenance.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Si l’objet A contient l’objet B, alors nous parlons d’agrégation. La classe B existe indépendamment de la classe A.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Prenons par exemple, une classe d’étudiants. La classe contient des étudiants. Si nous supprimons la classe, les étudiants existent encore.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L’agrégation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 dirty="0"/>
              <a:t>Exemple concret:</a:t>
            </a:r>
          </a:p>
          <a:p>
            <a:pPr lvl="1" fontAlgn="base"/>
            <a:r>
              <a:rPr lang="fr-FR" sz="1800" dirty="0" smtClean="0"/>
              <a:t>Nous avons un objet Car.</a:t>
            </a:r>
          </a:p>
          <a:p>
            <a:pPr lvl="1" fontAlgn="base"/>
            <a:r>
              <a:rPr lang="fr-FR" sz="1800" dirty="0" smtClean="0"/>
              <a:t>L’objet Car contient un objet </a:t>
            </a:r>
            <a:r>
              <a:rPr lang="fr-FR" sz="1800" dirty="0" err="1" smtClean="0"/>
              <a:t>Engine</a:t>
            </a:r>
            <a:r>
              <a:rPr lang="fr-FR" sz="1800" dirty="0" smtClean="0"/>
              <a:t> et Wheel. </a:t>
            </a:r>
          </a:p>
          <a:p>
            <a:pPr lvl="1" fontAlgn="base"/>
            <a:r>
              <a:rPr lang="fr-FR" sz="1800" dirty="0" smtClean="0"/>
              <a:t>Si l’objet Car est supprimé, les objets </a:t>
            </a:r>
            <a:r>
              <a:rPr lang="fr-FR" sz="1800" dirty="0" err="1" smtClean="0"/>
              <a:t>Engine</a:t>
            </a:r>
            <a:r>
              <a:rPr lang="fr-FR" sz="1800" dirty="0" smtClean="0"/>
              <a:t> et Wheel existent toujours. </a:t>
            </a:r>
          </a:p>
          <a:p>
            <a:pPr lvl="1" fontAlgn="base"/>
            <a:r>
              <a:rPr lang="fr-FR" sz="1800" dirty="0" smtClean="0"/>
              <a:t>Voici la représentation UML: </a:t>
            </a:r>
          </a:p>
          <a:p>
            <a:endParaRPr lang="en-US" dirty="0"/>
          </a:p>
        </p:txBody>
      </p:sp>
      <p:pic>
        <p:nvPicPr>
          <p:cNvPr id="17412" name="Picture 4" descr="https://lh5.googleusercontent.com/PKn8sxraP3eVO8dUiaci1T8VFoxUi6P3k4far_P2VCE7uvHG3Ga8lTU-VaBdi5kasxgTO7mZo5Pp1kOWV_tiiztG8COQzoiMW5yxbbGBdjaaaujOlWvttzh4eVZrqXXNOstZp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614520"/>
            <a:ext cx="3786214" cy="2595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composition et </a:t>
            </a:r>
            <a:r>
              <a:rPr lang="en-US" dirty="0" err="1"/>
              <a:t>l’agrégation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fr-FR" dirty="0"/>
              <a:t>Par exemple, une université est composée de plusieurs facultés, et chaque faculté est un agrégat de plusieurs professeurs.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La destruction de l'université implique la destruction des facultés qui la composent, alors que la destruction d'une faculté n'implique pas la destruction des professeurs liés à cette faculté par une relation d'agrégation.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dirty="0" smtClean="0"/>
              <a:t>Exercice:</a:t>
            </a:r>
            <a:br>
              <a:rPr lang="fr-CA" dirty="0" smtClean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- En équipe de 2:</a:t>
            </a:r>
          </a:p>
          <a:p>
            <a:endParaRPr lang="fr-CA" dirty="0"/>
          </a:p>
          <a:p>
            <a:pPr marL="514350" indent="-514350">
              <a:buAutoNum type="arabicPeriod"/>
            </a:pPr>
            <a:r>
              <a:rPr lang="fr-CA" dirty="0" smtClean="0"/>
              <a:t>Créer un projet UNITY</a:t>
            </a:r>
          </a:p>
          <a:p>
            <a:pPr marL="514350" indent="-514350">
              <a:buAutoNum type="arabicPeriod"/>
            </a:pPr>
            <a:r>
              <a:rPr lang="fr-CA" dirty="0" smtClean="0"/>
              <a:t>Travailler sur 2 branches différentes</a:t>
            </a:r>
          </a:p>
          <a:p>
            <a:pPr marL="514350" indent="-514350">
              <a:buAutoNum type="arabicPeriod"/>
            </a:pPr>
            <a:r>
              <a:rPr lang="fr-CA" dirty="0" err="1" smtClean="0"/>
              <a:t>Merge</a:t>
            </a:r>
            <a:r>
              <a:rPr lang="fr-CA" dirty="0" smtClean="0"/>
              <a:t> des branches en un projet final sur le master</a:t>
            </a:r>
          </a:p>
          <a:p>
            <a:pPr marL="514350" indent="-514350">
              <a:buAutoNum type="arabicPeriod"/>
            </a:pPr>
            <a:r>
              <a:rPr lang="fr-CA" dirty="0" smtClean="0"/>
              <a:t>Le projet doit permette de déplacer un cube dans une </a:t>
            </a:r>
            <a:r>
              <a:rPr lang="fr-CA" dirty="0" err="1" smtClean="0"/>
              <a:t>scene</a:t>
            </a:r>
            <a:r>
              <a:rPr lang="fr-CA" dirty="0" smtClean="0"/>
              <a:t> style </a:t>
            </a:r>
            <a:r>
              <a:rPr lang="fr-CA" dirty="0" err="1" smtClean="0"/>
              <a:t>icy</a:t>
            </a:r>
            <a:r>
              <a:rPr lang="fr-CA" dirty="0" smtClean="0"/>
              <a:t> </a:t>
            </a:r>
            <a:r>
              <a:rPr lang="fr-CA" dirty="0" err="1" smtClean="0"/>
              <a:t>tower</a:t>
            </a:r>
            <a:endParaRPr lang="fr-CA" dirty="0" smtClean="0"/>
          </a:p>
          <a:p>
            <a:pPr marL="514350" indent="-514350">
              <a:buAutoNum type="arabicPeriod"/>
            </a:pPr>
            <a:r>
              <a:rPr lang="fr-CA" dirty="0" smtClean="0"/>
              <a:t>L’un d’entre vous doit faire le code et l’autre, le </a:t>
            </a:r>
            <a:r>
              <a:rPr lang="fr-CA" dirty="0" err="1" smtClean="0"/>
              <a:t>level</a:t>
            </a:r>
            <a:endParaRPr lang="fr-CA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b="0" dirty="0" smtClean="0"/>
          </a:p>
          <a:p>
            <a:pPr lvl="1" fontAlgn="base"/>
            <a:r>
              <a:rPr lang="fr-FR" dirty="0"/>
              <a:t>Certains principes de l’orientée-objet</a:t>
            </a:r>
          </a:p>
          <a:p>
            <a:pPr lvl="2" fontAlgn="base"/>
            <a:r>
              <a:rPr lang="fr-FR" dirty="0"/>
              <a:t>KISS</a:t>
            </a:r>
          </a:p>
          <a:p>
            <a:pPr lvl="2" fontAlgn="base"/>
            <a:r>
              <a:rPr lang="fr-FR" dirty="0"/>
              <a:t>DRY</a:t>
            </a:r>
          </a:p>
          <a:p>
            <a:pPr lvl="2" fontAlgn="base"/>
            <a:r>
              <a:rPr lang="fr-FR" dirty="0"/>
              <a:t>YAGNI</a:t>
            </a:r>
          </a:p>
          <a:p>
            <a:pPr lvl="1" fontAlgn="base"/>
            <a:r>
              <a:rPr lang="fr-FR" dirty="0"/>
              <a:t>Retour sur l’héritage</a:t>
            </a:r>
          </a:p>
          <a:p>
            <a:pPr lvl="1" fontAlgn="base"/>
            <a:r>
              <a:rPr lang="fr-FR" dirty="0"/>
              <a:t>Retour sur l’encapsulation</a:t>
            </a:r>
          </a:p>
          <a:p>
            <a:pPr lvl="1" fontAlgn="base"/>
            <a:r>
              <a:rPr lang="fr-FR" dirty="0"/>
              <a:t>Le polymorphisme</a:t>
            </a:r>
          </a:p>
          <a:p>
            <a:pPr lvl="1" fontAlgn="base"/>
            <a:r>
              <a:rPr lang="fr-FR" dirty="0"/>
              <a:t>La composition</a:t>
            </a:r>
          </a:p>
          <a:p>
            <a:pPr lvl="1" fontAlgn="base"/>
            <a:r>
              <a:rPr lang="fr-FR" dirty="0"/>
              <a:t>L’agrégation</a:t>
            </a:r>
          </a:p>
          <a:p>
            <a:pPr lvl="1" fontAlgn="base"/>
            <a:r>
              <a:rPr lang="fr-FR" dirty="0"/>
              <a:t>La composition et l’agrégation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Principe </a:t>
            </a:r>
            <a:r>
              <a:rPr lang="en-US" b="1" dirty="0"/>
              <a:t>KISS</a:t>
            </a:r>
            <a:r>
              <a:rPr lang="en-US" dirty="0"/>
              <a:t> (</a:t>
            </a:r>
            <a:r>
              <a:rPr lang="en-US" b="1" dirty="0"/>
              <a:t>K</a:t>
            </a:r>
            <a:r>
              <a:rPr lang="en-US" dirty="0"/>
              <a:t>eep </a:t>
            </a:r>
            <a:r>
              <a:rPr lang="en-US" b="1" dirty="0"/>
              <a:t>I</a:t>
            </a:r>
            <a:r>
              <a:rPr lang="en-US" dirty="0"/>
              <a:t>t </a:t>
            </a:r>
            <a:r>
              <a:rPr lang="en-US" b="1" dirty="0"/>
              <a:t>S</a:t>
            </a:r>
            <a:r>
              <a:rPr lang="en-US" dirty="0"/>
              <a:t>imple, </a:t>
            </a:r>
            <a:r>
              <a:rPr lang="en-US" b="1" dirty="0"/>
              <a:t>S</a:t>
            </a:r>
            <a:r>
              <a:rPr lang="en-US" dirty="0"/>
              <a:t>tupid)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Ce principe veut simplement dire de ne pas compliquer les choses pour rien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Ce concept préconise la simplicité dans la conception et que toute complexité non indispensable devrait être évitée dans toute la mesure du possible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La complexité est une source de coûts de conception et de maintenance, ainsi qu’une source potentielle d’erreurs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La complexité est cependant synonyme de bonne performances. Comment garder une équilibre?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Principe </a:t>
            </a:r>
            <a:r>
              <a:rPr lang="en-US" b="1" dirty="0" smtClean="0"/>
              <a:t>KISS</a:t>
            </a:r>
            <a:r>
              <a:rPr lang="en-US" dirty="0" smtClean="0"/>
              <a:t> (</a:t>
            </a:r>
            <a:r>
              <a:rPr lang="en-US" b="1" dirty="0" smtClean="0"/>
              <a:t>K</a:t>
            </a:r>
            <a:r>
              <a:rPr lang="en-US" dirty="0" smtClean="0"/>
              <a:t>eep </a:t>
            </a:r>
            <a:r>
              <a:rPr lang="en-US" b="1" dirty="0" smtClean="0"/>
              <a:t>I</a:t>
            </a:r>
            <a:r>
              <a:rPr lang="en-US" dirty="0" smtClean="0"/>
              <a:t>t </a:t>
            </a:r>
            <a:r>
              <a:rPr lang="en-US" b="1" dirty="0" smtClean="0"/>
              <a:t>S</a:t>
            </a:r>
            <a:r>
              <a:rPr lang="en-US" dirty="0" smtClean="0"/>
              <a:t>imple, </a:t>
            </a:r>
            <a:r>
              <a:rPr lang="en-US" b="1" dirty="0" smtClean="0"/>
              <a:t>S</a:t>
            </a:r>
            <a:r>
              <a:rPr lang="en-US" dirty="0" smtClean="0"/>
              <a:t>tupid)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La principale idée est de ne pas optimiser </a:t>
            </a:r>
            <a:r>
              <a:rPr lang="fr-FR" dirty="0" smtClean="0"/>
              <a:t>quoi que </a:t>
            </a:r>
            <a:r>
              <a:rPr lang="fr-FR" dirty="0"/>
              <a:t>ce soit avant d’avoir complètement écrit l’algorithme visée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Dans le produit fini, la simplicité d’usage, même au prix de renoncer à quelques fonctionnalités que ‘peut-être’ l’utilisateur final va utilisé, est aussi un moyen d’aider l’utilisateur à se sentir en pleine maîtrise du programme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Créer plusieurs objets qui sont simple, facilement maintenable et </a:t>
            </a:r>
            <a:r>
              <a:rPr lang="fr-FR" dirty="0" smtClean="0"/>
              <a:t>compréhensible </a:t>
            </a:r>
            <a:r>
              <a:rPr lang="fr-FR" dirty="0"/>
              <a:t>et les liés ensembles par la suite facilite l’application de ce </a:t>
            </a:r>
            <a:r>
              <a:rPr lang="fr-FR" dirty="0" smtClean="0"/>
              <a:t>principe. </a:t>
            </a:r>
          </a:p>
          <a:p>
            <a:pPr fontAlgn="base">
              <a:buNone/>
            </a:pPr>
            <a:r>
              <a:rPr lang="fr-FR" dirty="0" smtClean="0"/>
              <a:t>Ça </a:t>
            </a:r>
            <a:r>
              <a:rPr lang="fr-FR" dirty="0"/>
              <a:t>vous rappel quelque chose?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Principe </a:t>
            </a:r>
            <a:r>
              <a:rPr lang="en-US" b="1" dirty="0"/>
              <a:t>DRY</a:t>
            </a:r>
            <a:r>
              <a:rPr lang="en-US" dirty="0"/>
              <a:t> (</a:t>
            </a:r>
            <a:r>
              <a:rPr lang="en-US" b="1" dirty="0"/>
              <a:t>D</a:t>
            </a:r>
            <a:r>
              <a:rPr lang="en-US" dirty="0"/>
              <a:t>on’t </a:t>
            </a:r>
            <a:r>
              <a:rPr lang="en-US" b="1" dirty="0"/>
              <a:t>R</a:t>
            </a:r>
            <a:r>
              <a:rPr lang="en-US" dirty="0"/>
              <a:t>epeat </a:t>
            </a:r>
            <a:r>
              <a:rPr lang="en-US" b="1" dirty="0"/>
              <a:t>Y</a:t>
            </a:r>
            <a:r>
              <a:rPr lang="en-US" dirty="0"/>
              <a:t>ourself)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Ne pas répéter le code, assez logique, non</a:t>
            </a:r>
            <a:r>
              <a:rPr lang="fr-FR" dirty="0" smtClean="0"/>
              <a:t>?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Éviter à tout prix la redondance de code au travers d’une application est primordiale pour la maintenance, les tests, le débogages et les évolutions du code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Lorsque le principe DRY et bien appliqué, la modification d’un élément d’un système ne change pas les autres éléments non liés logiquement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Pour les éléments liés, eux changent uniformément, de manière prévisible et restent ‘synchronisés’.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Principe </a:t>
            </a:r>
            <a:r>
              <a:rPr lang="en-US" sz="3600" b="1" dirty="0"/>
              <a:t>YAGNI</a:t>
            </a:r>
            <a:r>
              <a:rPr lang="en-US" sz="3600" dirty="0"/>
              <a:t> (</a:t>
            </a:r>
            <a:r>
              <a:rPr lang="en-US" sz="3600" b="1" dirty="0"/>
              <a:t>Y</a:t>
            </a:r>
            <a:r>
              <a:rPr lang="en-US" sz="3600" dirty="0"/>
              <a:t>ou </a:t>
            </a:r>
            <a:r>
              <a:rPr lang="en-US" sz="3600" b="1" dirty="0" err="1"/>
              <a:t>A</a:t>
            </a:r>
            <a:r>
              <a:rPr lang="en-US" sz="3600" dirty="0" err="1"/>
              <a:t>in’t</a:t>
            </a:r>
            <a:r>
              <a:rPr lang="en-US" sz="3600" dirty="0"/>
              <a:t> </a:t>
            </a:r>
            <a:r>
              <a:rPr lang="en-US" sz="3600" b="1" dirty="0" err="1"/>
              <a:t>G</a:t>
            </a:r>
            <a:r>
              <a:rPr lang="en-US" sz="3600" dirty="0" err="1"/>
              <a:t>onna</a:t>
            </a:r>
            <a:r>
              <a:rPr lang="en-US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eed </a:t>
            </a:r>
            <a:r>
              <a:rPr lang="en-US" sz="3600" b="1" dirty="0"/>
              <a:t>I</a:t>
            </a:r>
            <a:r>
              <a:rPr lang="en-US" sz="3600" dirty="0"/>
              <a:t>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Ceci est un principe d’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(</a:t>
            </a:r>
            <a:r>
              <a:rPr lang="fr-FR" u="sng" dirty="0">
                <a:hlinkClick r:id="rId2"/>
              </a:rPr>
              <a:t>https://fr.wikipedia.org/wiki/Extreme_programming</a:t>
            </a:r>
            <a:r>
              <a:rPr lang="fr-FR" dirty="0"/>
              <a:t>) qui dicte que les programmeurs ne devraient pas ajoute de fonctionnalités à un programme tant que celle-ci n’est pas nécessaire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Plusieurs </a:t>
            </a:r>
            <a:r>
              <a:rPr lang="fr-FR" dirty="0" err="1"/>
              <a:t>inconvéniants</a:t>
            </a:r>
            <a:r>
              <a:rPr lang="fr-FR" dirty="0"/>
              <a:t> à ne pas suivre ce principe:</a:t>
            </a:r>
          </a:p>
          <a:p>
            <a:pPr lvl="1" fontAlgn="base"/>
            <a:r>
              <a:rPr lang="fr-FR" dirty="0"/>
              <a:t>Temps nécessaire pris sur l’ajout, le test ou l’amélioration de fonctionnalités déjà existantes.</a:t>
            </a:r>
          </a:p>
          <a:p>
            <a:pPr lvl="1" fontAlgn="base"/>
            <a:r>
              <a:rPr lang="fr-FR" dirty="0"/>
              <a:t>Les fonctionnalités supplémentaires doivent être débuguées, documentées et entretenues.</a:t>
            </a:r>
          </a:p>
          <a:p>
            <a:pPr lvl="1" fontAlgn="base"/>
            <a:r>
              <a:rPr lang="fr-FR" dirty="0"/>
              <a:t>Si une fonctionnalités n’est pas nécessaire, c’est difficile de savoir ce qu’elle doit faire exactement.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Principe </a:t>
            </a:r>
            <a:r>
              <a:rPr lang="en-US" sz="3600" b="1" dirty="0" smtClean="0"/>
              <a:t>YAGNI</a:t>
            </a:r>
            <a:r>
              <a:rPr lang="en-US" sz="3600" dirty="0" smtClean="0"/>
              <a:t> (</a:t>
            </a:r>
            <a:r>
              <a:rPr lang="en-US" sz="3600" b="1" dirty="0" smtClean="0"/>
              <a:t>Y</a:t>
            </a:r>
            <a:r>
              <a:rPr lang="en-US" sz="3600" dirty="0" smtClean="0"/>
              <a:t>ou </a:t>
            </a:r>
            <a:r>
              <a:rPr lang="en-US" sz="3600" b="1" dirty="0" err="1" smtClean="0"/>
              <a:t>A</a:t>
            </a:r>
            <a:r>
              <a:rPr lang="en-US" sz="3600" dirty="0" err="1" smtClean="0"/>
              <a:t>in’t</a:t>
            </a:r>
            <a:r>
              <a:rPr lang="en-US" sz="3600" dirty="0" smtClean="0"/>
              <a:t> </a:t>
            </a:r>
            <a:r>
              <a:rPr lang="en-US" sz="3600" b="1" dirty="0" err="1" smtClean="0"/>
              <a:t>G</a:t>
            </a:r>
            <a:r>
              <a:rPr lang="en-US" sz="3600" dirty="0" err="1" smtClean="0"/>
              <a:t>onna</a:t>
            </a:r>
            <a:r>
              <a:rPr lang="en-US" sz="3600" dirty="0" smtClean="0"/>
              <a:t> </a:t>
            </a:r>
            <a:r>
              <a:rPr lang="en-US" sz="3600" b="1" dirty="0" smtClean="0"/>
              <a:t>N</a:t>
            </a:r>
            <a:r>
              <a:rPr lang="en-US" sz="3600" dirty="0" smtClean="0"/>
              <a:t>eed </a:t>
            </a:r>
            <a:r>
              <a:rPr lang="en-US" sz="3600" b="1" dirty="0" smtClean="0"/>
              <a:t>I</a:t>
            </a:r>
            <a:r>
              <a:rPr lang="en-US" sz="3600" dirty="0" smtClean="0"/>
              <a:t>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fr-FR" dirty="0"/>
              <a:t>Plusieurs </a:t>
            </a:r>
            <a:r>
              <a:rPr lang="fr-FR" dirty="0" smtClean="0"/>
              <a:t>inconvénients </a:t>
            </a:r>
            <a:r>
              <a:rPr lang="fr-FR" dirty="0"/>
              <a:t>à ne pas suivre ce principe:</a:t>
            </a:r>
          </a:p>
          <a:p>
            <a:pPr lvl="1" fontAlgn="base"/>
            <a:r>
              <a:rPr lang="fr-FR" dirty="0"/>
              <a:t>Temps nécessaire </a:t>
            </a:r>
            <a:r>
              <a:rPr lang="fr-FR" dirty="0" smtClean="0"/>
              <a:t>à l’ajout</a:t>
            </a:r>
            <a:r>
              <a:rPr lang="fr-FR" dirty="0"/>
              <a:t>, le test ou l’amélioration de fonctionnalités déjà existantes</a:t>
            </a:r>
            <a:r>
              <a:rPr lang="fr-FR" dirty="0" smtClean="0"/>
              <a:t>.</a:t>
            </a:r>
          </a:p>
          <a:p>
            <a:pPr lvl="1" fontAlgn="base"/>
            <a:endParaRPr lang="fr-FR" dirty="0"/>
          </a:p>
          <a:p>
            <a:pPr lvl="1" fontAlgn="base"/>
            <a:r>
              <a:rPr lang="fr-FR" dirty="0"/>
              <a:t>Les fonctionnalités supplémentaires doivent être débuguées, documentées et entretenues</a:t>
            </a:r>
            <a:r>
              <a:rPr lang="fr-FR" dirty="0" smtClean="0"/>
              <a:t>.</a:t>
            </a:r>
          </a:p>
          <a:p>
            <a:pPr lvl="1" fontAlgn="base"/>
            <a:endParaRPr lang="fr-FR" dirty="0"/>
          </a:p>
          <a:p>
            <a:pPr lvl="1" fontAlgn="base"/>
            <a:r>
              <a:rPr lang="fr-FR" dirty="0"/>
              <a:t>Si une fonctionnalités n’est pas nécessaire, </a:t>
            </a:r>
            <a:r>
              <a:rPr lang="fr-FR" dirty="0" smtClean="0"/>
              <a:t>c’est </a:t>
            </a:r>
            <a:r>
              <a:rPr lang="fr-FR" dirty="0"/>
              <a:t>difficile de savoir ce qu’elle doit faire exactement</a:t>
            </a:r>
            <a:r>
              <a:rPr lang="fr-FR" dirty="0" smtClean="0"/>
              <a:t>.</a:t>
            </a:r>
          </a:p>
          <a:p>
            <a:pPr lvl="1" fontAlgn="base"/>
            <a:endParaRPr lang="fr-FR" b="0" dirty="0" smtClean="0"/>
          </a:p>
          <a:p>
            <a:pPr lvl="1" fontAlgn="base"/>
            <a:r>
              <a:rPr lang="fr-FR" dirty="0" smtClean="0"/>
              <a:t>Souvent le </a:t>
            </a:r>
            <a:r>
              <a:rPr lang="fr-FR" dirty="0"/>
              <a:t>logiciel </a:t>
            </a:r>
            <a:r>
              <a:rPr lang="fr-FR" dirty="0" smtClean="0"/>
              <a:t>grossit </a:t>
            </a:r>
            <a:r>
              <a:rPr lang="fr-FR" dirty="0"/>
              <a:t>sans pour autant utilisé les fonctionnalités supplémentaires</a:t>
            </a:r>
            <a:r>
              <a:rPr lang="fr-FR" dirty="0" smtClean="0"/>
              <a:t>.</a:t>
            </a:r>
          </a:p>
          <a:p>
            <a:pPr lvl="1" fontAlgn="base"/>
            <a:endParaRPr lang="fr-FR" dirty="0"/>
          </a:p>
          <a:p>
            <a:pPr lvl="1" fontAlgn="base"/>
            <a:r>
              <a:rPr lang="fr-FR" dirty="0"/>
              <a:t>Peut entrainer un effet boule de </a:t>
            </a:r>
            <a:r>
              <a:rPr lang="fr-FR" dirty="0" smtClean="0"/>
              <a:t>neige. </a:t>
            </a:r>
            <a:r>
              <a:rPr lang="fr-FR" dirty="0"/>
              <a:t>Si l’ajout d’une nouvelle fonctionnalité à besoin d’une autre fonctionnalité, et que celle-ci a aussi besoin d’une nouvelle fonctionnalité, etc.</a:t>
            </a:r>
          </a:p>
          <a:p>
            <a:pPr lvl="1" fontAlgn="base"/>
            <a:endParaRPr lang="fr-F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Retour 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err="1"/>
              <a:t>l’héritage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fr-FR" dirty="0"/>
              <a:t>Comme nous l’avons vu en début de session, l’héritage permet de partager un comportement à différents objets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L’héritage permet une réutilisation de code qui est primordiale dans des projets d’envergure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En créant des objets ‘enfants’ de la classe parent, ces ‘enfants’ héritent de toutes les méthodes et variables de la classe parente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Celles-ci peuvent modifier des comportements spécifiques s’ils doivent définir des comportements différents.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Retour </a:t>
            </a:r>
            <a:r>
              <a:rPr lang="en-US" dirty="0" err="1"/>
              <a:t>sur</a:t>
            </a:r>
            <a:r>
              <a:rPr lang="en-US" dirty="0"/>
              <a:t> </a:t>
            </a:r>
            <a:r>
              <a:rPr lang="en-US" dirty="0" err="1"/>
              <a:t>l’encapsulation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fr-FR" dirty="0"/>
              <a:t>L’encapsulation permet de modifier la structure internes d’un objet sans en modifier l’interface d’accès. Arrive fréquemment lors du ‘</a:t>
            </a:r>
            <a:r>
              <a:rPr lang="fr-FR" dirty="0" err="1"/>
              <a:t>refactoring</a:t>
            </a:r>
            <a:r>
              <a:rPr lang="fr-FR" dirty="0"/>
              <a:t>’ ou de l’optimisation d’un objet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Permet de garder l’intégrité des valeurs internes en ajoutant des règles de validation et/ou des contraintes d’intégrité</a:t>
            </a:r>
            <a:r>
              <a:rPr lang="fr-FR" dirty="0" smtClean="0"/>
              <a:t>.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Évite le code ‘spaghetti’. En déterminant qui, quoi et comment la modification des valeurs de l’objet peut être </a:t>
            </a:r>
            <a:r>
              <a:rPr lang="fr-FR" dirty="0" smtClean="0"/>
              <a:t>fait.</a:t>
            </a:r>
            <a:r>
              <a:rPr lang="fr-FR" dirty="0"/>
              <a:t> </a:t>
            </a:r>
            <a:endParaRPr lang="fr-FR" dirty="0" smtClean="0"/>
          </a:p>
          <a:p>
            <a:pPr fontAlgn="base"/>
            <a:endParaRPr lang="fr-FR" dirty="0"/>
          </a:p>
          <a:p>
            <a:pPr fontAlgn="base"/>
            <a:r>
              <a:rPr lang="fr-FR" dirty="0"/>
              <a:t>Permet d’offrir au utilisateurs de la classe quels services sont offerts et quelles sont les responsabilités de cette classe.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877</Words>
  <Application>Microsoft Office PowerPoint</Application>
  <PresentationFormat>On-screen Show (4:3)</PresentationFormat>
  <Paragraphs>119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Principes de programmation</vt:lpstr>
      <vt:lpstr>Contenu</vt:lpstr>
      <vt:lpstr>Principe KISS (Keep It Simple, Stupid)</vt:lpstr>
      <vt:lpstr>Principe KISS (Keep It Simple, Stupid)</vt:lpstr>
      <vt:lpstr>Principe DRY (Don’t Repeat Yourself)</vt:lpstr>
      <vt:lpstr>Principe YAGNI (You Ain’t Gonna Need It)</vt:lpstr>
      <vt:lpstr>Principe YAGNI (You Ain’t Gonna Need It)</vt:lpstr>
      <vt:lpstr>Retour sur l’héritage</vt:lpstr>
      <vt:lpstr>Retour sur l’encapsulation</vt:lpstr>
      <vt:lpstr>Le polymorphisme d’héritage</vt:lpstr>
      <vt:lpstr>Le polymorphisme d’héritage</vt:lpstr>
      <vt:lpstr>La composition</vt:lpstr>
      <vt:lpstr>La composition</vt:lpstr>
      <vt:lpstr>Slide 14</vt:lpstr>
      <vt:lpstr>L’agrégation</vt:lpstr>
      <vt:lpstr>La composition et l’agrégation</vt:lpstr>
      <vt:lpstr>GIT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de programmation</dc:title>
  <dc:creator>pat renaud</dc:creator>
  <cp:lastModifiedBy>pat renaud</cp:lastModifiedBy>
  <cp:revision>2</cp:revision>
  <dcterms:created xsi:type="dcterms:W3CDTF">2019-11-18T22:32:32Z</dcterms:created>
  <dcterms:modified xsi:type="dcterms:W3CDTF">2019-11-19T03:10:52Z</dcterms:modified>
</cp:coreProperties>
</file>