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70" r:id="rId14"/>
    <p:sldId id="268" r:id="rId15"/>
    <p:sldId id="273" r:id="rId16"/>
    <p:sldId id="271" r:id="rId17"/>
    <p:sldId id="272" r:id="rId18"/>
    <p:sldId id="269"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2C2CB3-97D3-40CB-8607-74D3F7996FF8}" type="datetimeFigureOut">
              <a:rPr lang="en-US" smtClean="0"/>
              <a:pPr/>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F4E-1FDB-444F-8AC2-B6CCBA0D05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2C2CB3-97D3-40CB-8607-74D3F7996FF8}" type="datetimeFigureOut">
              <a:rPr lang="en-US" smtClean="0"/>
              <a:pPr/>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F4E-1FDB-444F-8AC2-B6CCBA0D05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2C2CB3-97D3-40CB-8607-74D3F7996FF8}" type="datetimeFigureOut">
              <a:rPr lang="en-US" smtClean="0"/>
              <a:pPr/>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F4E-1FDB-444F-8AC2-B6CCBA0D05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2C2CB3-97D3-40CB-8607-74D3F7996FF8}" type="datetimeFigureOut">
              <a:rPr lang="en-US" smtClean="0"/>
              <a:pPr/>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F4E-1FDB-444F-8AC2-B6CCBA0D05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2C2CB3-97D3-40CB-8607-74D3F7996FF8}" type="datetimeFigureOut">
              <a:rPr lang="en-US" smtClean="0"/>
              <a:pPr/>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F4E-1FDB-444F-8AC2-B6CCBA0D05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2C2CB3-97D3-40CB-8607-74D3F7996FF8}" type="datetimeFigureOut">
              <a:rPr lang="en-US" smtClean="0"/>
              <a:pPr/>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4DF4E-1FDB-444F-8AC2-B6CCBA0D05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2C2CB3-97D3-40CB-8607-74D3F7996FF8}" type="datetimeFigureOut">
              <a:rPr lang="en-US" smtClean="0"/>
              <a:pPr/>
              <a:t>8/25/2019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4DF4E-1FDB-444F-8AC2-B6CCBA0D05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2C2CB3-97D3-40CB-8607-74D3F7996FF8}" type="datetimeFigureOut">
              <a:rPr lang="en-US" smtClean="0"/>
              <a:pPr/>
              <a:t>8/25/2019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4DF4E-1FDB-444F-8AC2-B6CCBA0D05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C2CB3-97D3-40CB-8607-74D3F7996FF8}" type="datetimeFigureOut">
              <a:rPr lang="en-US" smtClean="0"/>
              <a:pPr/>
              <a:t>8/25/2019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04DF4E-1FDB-444F-8AC2-B6CCBA0D05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2C2CB3-97D3-40CB-8607-74D3F7996FF8}" type="datetimeFigureOut">
              <a:rPr lang="en-US" smtClean="0"/>
              <a:pPr/>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4DF4E-1FDB-444F-8AC2-B6CCBA0D05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2C2CB3-97D3-40CB-8607-74D3F7996FF8}" type="datetimeFigureOut">
              <a:rPr lang="en-US" smtClean="0"/>
              <a:pPr/>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4DF4E-1FDB-444F-8AC2-B6CCBA0D05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C2CB3-97D3-40CB-8607-74D3F7996FF8}" type="datetimeFigureOut">
              <a:rPr lang="en-US" smtClean="0"/>
              <a:pPr/>
              <a:t>8/25/2019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4DF4E-1FDB-444F-8AC2-B6CCBA0D05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flowgorithm.org/down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785926"/>
            <a:ext cx="7772400" cy="1470025"/>
          </a:xfrm>
        </p:spPr>
        <p:txBody>
          <a:bodyPr/>
          <a:lstStyle/>
          <a:p>
            <a:r>
              <a:rPr lang="fr-CA" dirty="0" smtClean="0"/>
              <a:t>Semaine 1</a:t>
            </a:r>
            <a:endParaRPr lang="en-US" dirty="0"/>
          </a:p>
        </p:txBody>
      </p:sp>
      <p:sp>
        <p:nvSpPr>
          <p:cNvPr id="3" name="Subtitle 2"/>
          <p:cNvSpPr>
            <a:spLocks noGrp="1"/>
          </p:cNvSpPr>
          <p:nvPr>
            <p:ph type="subTitle" idx="1"/>
          </p:nvPr>
        </p:nvSpPr>
        <p:spPr>
          <a:xfrm>
            <a:off x="1214414" y="3357562"/>
            <a:ext cx="6400800" cy="1752600"/>
          </a:xfrm>
        </p:spPr>
        <p:txBody>
          <a:bodyPr/>
          <a:lstStyle/>
          <a:p>
            <a:r>
              <a:rPr lang="fr-CA" dirty="0" smtClean="0">
                <a:solidFill>
                  <a:schemeClr val="tx1"/>
                </a:solidFill>
              </a:rPr>
              <a:t>La programmation</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 </a:t>
            </a:r>
            <a:r>
              <a:rPr lang="en-US" dirty="0" err="1" smtClean="0"/>
              <a:t>programmeur</a:t>
            </a:r>
            <a:r>
              <a:rPr lang="en-US" dirty="0" smtClean="0"/>
              <a:t> front-end</a:t>
            </a:r>
            <a:endParaRPr lang="en-US" dirty="0"/>
          </a:p>
        </p:txBody>
      </p:sp>
      <p:sp>
        <p:nvSpPr>
          <p:cNvPr id="3" name="Content Placeholder 2"/>
          <p:cNvSpPr>
            <a:spLocks noGrp="1"/>
          </p:cNvSpPr>
          <p:nvPr>
            <p:ph idx="1"/>
          </p:nvPr>
        </p:nvSpPr>
        <p:spPr/>
        <p:txBody>
          <a:bodyPr>
            <a:normAutofit fontScale="85000" lnSpcReduction="20000"/>
          </a:bodyPr>
          <a:lstStyle/>
          <a:p>
            <a:r>
              <a:rPr lang="fr-FR" dirty="0" smtClean="0"/>
              <a:t>Le programmeur front-end prend en charge tout ce qui est affiché à l’écran, ainsi que les mécaniques de </a:t>
            </a:r>
            <a:r>
              <a:rPr lang="fr-FR" dirty="0" err="1" smtClean="0"/>
              <a:t>gameplay</a:t>
            </a:r>
            <a:r>
              <a:rPr lang="fr-FR" dirty="0" smtClean="0"/>
              <a:t>.</a:t>
            </a:r>
          </a:p>
          <a:p>
            <a:endParaRPr lang="fr-FR" dirty="0" smtClean="0"/>
          </a:p>
          <a:p>
            <a:r>
              <a:rPr lang="fr-FR" dirty="0" smtClean="0"/>
              <a:t>Tout ce qui doit être transmis à l’utilisateur (ex.: vie, énergie, nombre de balles restantes, etc.) est régi par le programmeur. Bien sûr, le visuel reste à la charge d’un autre corps de métier (UI)</a:t>
            </a:r>
          </a:p>
          <a:p>
            <a:endParaRPr lang="fr-FR" dirty="0" smtClean="0"/>
          </a:p>
          <a:p>
            <a:r>
              <a:rPr lang="fr-FR" dirty="0" smtClean="0"/>
              <a:t>Les contrôles, mécaniques de jeux et les écran disponibles sont aussi géré par le programmeur front-end.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 </a:t>
            </a:r>
            <a:r>
              <a:rPr lang="en-US" dirty="0" err="1" smtClean="0"/>
              <a:t>programmeur</a:t>
            </a:r>
            <a:r>
              <a:rPr lang="en-US" dirty="0" smtClean="0"/>
              <a:t> back-end</a:t>
            </a:r>
            <a:endParaRPr lang="en-US" dirty="0"/>
          </a:p>
        </p:txBody>
      </p:sp>
      <p:sp>
        <p:nvSpPr>
          <p:cNvPr id="3" name="Content Placeholder 2"/>
          <p:cNvSpPr>
            <a:spLocks noGrp="1"/>
          </p:cNvSpPr>
          <p:nvPr>
            <p:ph idx="1"/>
          </p:nvPr>
        </p:nvSpPr>
        <p:spPr/>
        <p:txBody>
          <a:bodyPr>
            <a:normAutofit fontScale="62500" lnSpcReduction="20000"/>
          </a:bodyPr>
          <a:lstStyle/>
          <a:p>
            <a:r>
              <a:rPr lang="fr-FR" dirty="0" smtClean="0"/>
              <a:t>Le travail fait par le programmeur back-end est pratiquement invisible à l’utilisateur normal.</a:t>
            </a:r>
          </a:p>
          <a:p>
            <a:endParaRPr lang="fr-FR" dirty="0" smtClean="0"/>
          </a:p>
          <a:p>
            <a:r>
              <a:rPr lang="fr-FR" dirty="0" smtClean="0"/>
              <a:t>Le programmeur back-end est celui qui créer et gère les serveurs externes, base de données, etc.</a:t>
            </a:r>
          </a:p>
          <a:p>
            <a:endParaRPr lang="fr-FR" dirty="0" smtClean="0"/>
          </a:p>
          <a:p>
            <a:r>
              <a:rPr lang="fr-FR" dirty="0" smtClean="0"/>
              <a:t>C’est une partie très importante, car de nos jours, pratiquement tous les jeux ont une partie </a:t>
            </a:r>
            <a:r>
              <a:rPr lang="fr-FR" dirty="0" err="1" smtClean="0"/>
              <a:t>multijoueurs</a:t>
            </a:r>
            <a:r>
              <a:rPr lang="fr-FR" dirty="0" smtClean="0"/>
              <a:t>, donc un serveur et une base de données.</a:t>
            </a:r>
          </a:p>
          <a:p>
            <a:endParaRPr lang="fr-FR" dirty="0" smtClean="0"/>
          </a:p>
          <a:p>
            <a:r>
              <a:rPr lang="fr-FR" dirty="0" smtClean="0"/>
              <a:t>Beaucoup de jeux ont aussi une partie sauvegardée sur le </a:t>
            </a:r>
            <a:r>
              <a:rPr lang="fr-FR" dirty="0" err="1" smtClean="0"/>
              <a:t>cloud</a:t>
            </a:r>
            <a:r>
              <a:rPr lang="fr-FR" dirty="0" smtClean="0"/>
              <a:t>. Cela fait aussi partie du travail back-end.</a:t>
            </a:r>
          </a:p>
          <a:p>
            <a:endParaRPr lang="fr-FR" dirty="0" smtClean="0"/>
          </a:p>
          <a:p>
            <a:r>
              <a:rPr lang="fr-FR" dirty="0" smtClean="0"/>
              <a:t>L’impact des choix faits en back-end à une forte influence sur le front-end. Prenons par exemple lorsqu’un serveur est ‘down’, la partie </a:t>
            </a:r>
            <a:r>
              <a:rPr lang="fr-FR" dirty="0" err="1" smtClean="0"/>
              <a:t>multijoueurs</a:t>
            </a:r>
            <a:r>
              <a:rPr lang="fr-FR" dirty="0" smtClean="0"/>
              <a:t> du jeu n’est plus fonctionnelle.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 </a:t>
            </a:r>
            <a:r>
              <a:rPr lang="en-US" dirty="0" err="1" smtClean="0"/>
              <a:t>programmeur</a:t>
            </a:r>
            <a:r>
              <a:rPr lang="en-US" dirty="0" smtClean="0"/>
              <a:t> full-stack</a:t>
            </a:r>
            <a:endParaRPr lang="en-US" dirty="0"/>
          </a:p>
        </p:txBody>
      </p:sp>
      <p:sp>
        <p:nvSpPr>
          <p:cNvPr id="3" name="Content Placeholder 2"/>
          <p:cNvSpPr>
            <a:spLocks noGrp="1"/>
          </p:cNvSpPr>
          <p:nvPr>
            <p:ph idx="1"/>
          </p:nvPr>
        </p:nvSpPr>
        <p:spPr/>
        <p:txBody>
          <a:bodyPr>
            <a:normAutofit/>
          </a:bodyPr>
          <a:lstStyle/>
          <a:p>
            <a:r>
              <a:rPr lang="fr-FR" dirty="0" smtClean="0"/>
              <a:t>Très simple. Ce programmeur peut remplir le travail du front-end et du back-end.</a:t>
            </a:r>
          </a:p>
          <a:p>
            <a:endParaRPr lang="fr-FR" dirty="0" smtClean="0"/>
          </a:p>
          <a:p>
            <a:r>
              <a:rPr lang="fr-FR" dirty="0" smtClean="0"/>
              <a:t>Ce type de programmeur est en grande demande, non seulement en jeu vidéo, mais dans tous les domaines de programmation (applicatif, web, mobile, etc.)</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smtClean="0"/>
              <a:t>Flowgorithm</a:t>
            </a:r>
            <a:endParaRPr lang="en-US" dirty="0"/>
          </a:p>
        </p:txBody>
      </p:sp>
      <p:sp>
        <p:nvSpPr>
          <p:cNvPr id="3" name="Content Placeholder 2"/>
          <p:cNvSpPr>
            <a:spLocks noGrp="1"/>
          </p:cNvSpPr>
          <p:nvPr>
            <p:ph idx="1"/>
          </p:nvPr>
        </p:nvSpPr>
        <p:spPr/>
        <p:txBody>
          <a:bodyPr/>
          <a:lstStyle/>
          <a:p>
            <a:r>
              <a:rPr lang="en-US" dirty="0" smtClean="0">
                <a:hlinkClick r:id="rId2"/>
              </a:rPr>
              <a:t>http://www.flowgorithm.org/download/</a:t>
            </a:r>
            <a:endParaRPr lang="en-US" dirty="0" smtClean="0"/>
          </a:p>
          <a:p>
            <a:endParaRPr lang="fr-CA" dirty="0" smtClean="0"/>
          </a:p>
          <a:p>
            <a:endParaRPr lang="fr-CA"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Variables</a:t>
            </a:r>
            <a:endParaRPr lang="en-US" dirty="0"/>
          </a:p>
        </p:txBody>
      </p:sp>
      <p:sp>
        <p:nvSpPr>
          <p:cNvPr id="3" name="Content Placeholder 2"/>
          <p:cNvSpPr>
            <a:spLocks noGrp="1"/>
          </p:cNvSpPr>
          <p:nvPr>
            <p:ph idx="1"/>
          </p:nvPr>
        </p:nvSpPr>
        <p:spPr/>
        <p:txBody>
          <a:bodyPr/>
          <a:lstStyle/>
          <a:p>
            <a:r>
              <a:rPr lang="fr-CA" dirty="0" err="1" smtClean="0"/>
              <a:t>Integer</a:t>
            </a:r>
            <a:r>
              <a:rPr lang="fr-CA" dirty="0" smtClean="0"/>
              <a:t> (</a:t>
            </a:r>
            <a:r>
              <a:rPr lang="fr-CA" dirty="0" err="1" smtClean="0"/>
              <a:t>int</a:t>
            </a:r>
            <a:r>
              <a:rPr lang="fr-CA" dirty="0" smtClean="0"/>
              <a:t>)</a:t>
            </a:r>
          </a:p>
          <a:p>
            <a:r>
              <a:rPr lang="fr-CA" dirty="0" err="1" smtClean="0"/>
              <a:t>Float</a:t>
            </a:r>
            <a:r>
              <a:rPr lang="fr-CA" dirty="0" smtClean="0"/>
              <a:t> (Real)</a:t>
            </a:r>
          </a:p>
          <a:p>
            <a:r>
              <a:rPr lang="fr-CA" dirty="0" smtClean="0"/>
              <a:t>String</a:t>
            </a:r>
          </a:p>
          <a:p>
            <a:r>
              <a:rPr lang="fr-CA" dirty="0" err="1" smtClean="0"/>
              <a:t>Boolean</a:t>
            </a:r>
            <a:r>
              <a:rPr lang="fr-CA" dirty="0" smtClean="0"/>
              <a:t> (</a:t>
            </a:r>
            <a:r>
              <a:rPr lang="fr-CA" dirty="0" err="1" smtClean="0"/>
              <a:t>bool</a:t>
            </a:r>
            <a:r>
              <a:rPr lang="fr-CA" dirty="0" smtClean="0"/>
              <a:t>)</a:t>
            </a:r>
            <a:endParaRPr lang="en-US" dirty="0"/>
          </a:p>
        </p:txBody>
      </p:sp>
      <p:pic>
        <p:nvPicPr>
          <p:cNvPr id="1026" name="Picture 2" descr="http://www.flowgorithm.org/images/variable-integer.png"/>
          <p:cNvPicPr>
            <a:picLocks noChangeAspect="1" noChangeArrowheads="1"/>
          </p:cNvPicPr>
          <p:nvPr/>
        </p:nvPicPr>
        <p:blipFill>
          <a:blip r:embed="rId2"/>
          <a:srcRect/>
          <a:stretch>
            <a:fillRect/>
          </a:stretch>
        </p:blipFill>
        <p:spPr bwMode="auto">
          <a:xfrm>
            <a:off x="3500430" y="1714488"/>
            <a:ext cx="1636999" cy="452437"/>
          </a:xfrm>
          <a:prstGeom prst="rect">
            <a:avLst/>
          </a:prstGeom>
          <a:noFill/>
        </p:spPr>
      </p:pic>
      <p:pic>
        <p:nvPicPr>
          <p:cNvPr id="1028" name="Picture 4" descr="http://www.flowgorithm.org/images/variable-real.png"/>
          <p:cNvPicPr>
            <a:picLocks noChangeAspect="1" noChangeArrowheads="1"/>
          </p:cNvPicPr>
          <p:nvPr/>
        </p:nvPicPr>
        <p:blipFill>
          <a:blip r:embed="rId3"/>
          <a:srcRect/>
          <a:stretch>
            <a:fillRect/>
          </a:stretch>
        </p:blipFill>
        <p:spPr bwMode="auto">
          <a:xfrm>
            <a:off x="4286248" y="2214554"/>
            <a:ext cx="1636999" cy="452437"/>
          </a:xfrm>
          <a:prstGeom prst="rect">
            <a:avLst/>
          </a:prstGeom>
          <a:noFill/>
        </p:spPr>
      </p:pic>
      <p:pic>
        <p:nvPicPr>
          <p:cNvPr id="1030" name="Picture 6" descr="http://www.flowgorithm.org/images/variable-string.png"/>
          <p:cNvPicPr>
            <a:picLocks noChangeAspect="1" noChangeArrowheads="1"/>
          </p:cNvPicPr>
          <p:nvPr/>
        </p:nvPicPr>
        <p:blipFill>
          <a:blip r:embed="rId4"/>
          <a:srcRect/>
          <a:stretch>
            <a:fillRect/>
          </a:stretch>
        </p:blipFill>
        <p:spPr bwMode="auto">
          <a:xfrm>
            <a:off x="4786314" y="2786058"/>
            <a:ext cx="1714512" cy="473860"/>
          </a:xfrm>
          <a:prstGeom prst="rect">
            <a:avLst/>
          </a:prstGeom>
          <a:noFill/>
        </p:spPr>
      </p:pic>
      <p:pic>
        <p:nvPicPr>
          <p:cNvPr id="1032" name="Picture 8" descr="http://www.flowgorithm.org/images/variable-boolean.png"/>
          <p:cNvPicPr>
            <a:picLocks noChangeAspect="1" noChangeArrowheads="1"/>
          </p:cNvPicPr>
          <p:nvPr/>
        </p:nvPicPr>
        <p:blipFill>
          <a:blip r:embed="rId5"/>
          <a:srcRect/>
          <a:stretch>
            <a:fillRect/>
          </a:stretch>
        </p:blipFill>
        <p:spPr bwMode="auto">
          <a:xfrm>
            <a:off x="4071934" y="3429000"/>
            <a:ext cx="1785950" cy="49360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Output / Input</a:t>
            </a:r>
            <a:endParaRPr lang="en-US" dirty="0"/>
          </a:p>
        </p:txBody>
      </p:sp>
      <p:sp>
        <p:nvSpPr>
          <p:cNvPr id="3" name="Content Placeholder 2"/>
          <p:cNvSpPr>
            <a:spLocks noGrp="1"/>
          </p:cNvSpPr>
          <p:nvPr>
            <p:ph idx="1"/>
          </p:nvPr>
        </p:nvSpPr>
        <p:spPr/>
        <p:txBody>
          <a:bodyPr/>
          <a:lstStyle/>
          <a:p>
            <a:r>
              <a:rPr lang="fr-CA" dirty="0" smtClean="0"/>
              <a:t>Input</a:t>
            </a:r>
          </a:p>
          <a:p>
            <a:pPr lvl="1"/>
            <a:r>
              <a:rPr lang="fr-CA" dirty="0" smtClean="0"/>
              <a:t>Saisie de donné</a:t>
            </a:r>
          </a:p>
          <a:p>
            <a:pPr lvl="1">
              <a:buNone/>
            </a:pPr>
            <a:r>
              <a:rPr lang="fr-CA" dirty="0" smtClean="0"/>
              <a:t>    de l’utilisateur</a:t>
            </a:r>
            <a:endParaRPr lang="fr-CA" dirty="0" smtClean="0"/>
          </a:p>
          <a:p>
            <a:endParaRPr lang="fr-CA" dirty="0" smtClean="0"/>
          </a:p>
          <a:p>
            <a:endParaRPr lang="fr-CA" dirty="0" smtClean="0"/>
          </a:p>
          <a:p>
            <a:endParaRPr lang="fr-CA" dirty="0" smtClean="0"/>
          </a:p>
          <a:p>
            <a:r>
              <a:rPr lang="fr-CA" dirty="0" smtClean="0"/>
              <a:t>Output</a:t>
            </a:r>
          </a:p>
          <a:p>
            <a:pPr lvl="1"/>
            <a:r>
              <a:rPr lang="fr-CA" dirty="0" smtClean="0"/>
              <a:t>Sera afficher à l’écran</a:t>
            </a:r>
            <a:endParaRPr lang="en-US" dirty="0"/>
          </a:p>
        </p:txBody>
      </p:sp>
      <p:pic>
        <p:nvPicPr>
          <p:cNvPr id="30722" name="Picture 2" descr="http://www.flowgorithm.org/images/shape-input.png"/>
          <p:cNvPicPr>
            <a:picLocks noChangeAspect="1" noChangeArrowheads="1"/>
          </p:cNvPicPr>
          <p:nvPr/>
        </p:nvPicPr>
        <p:blipFill>
          <a:blip r:embed="rId2"/>
          <a:srcRect/>
          <a:stretch>
            <a:fillRect/>
          </a:stretch>
        </p:blipFill>
        <p:spPr bwMode="auto">
          <a:xfrm>
            <a:off x="2071670" y="1785926"/>
            <a:ext cx="923925" cy="314326"/>
          </a:xfrm>
          <a:prstGeom prst="rect">
            <a:avLst/>
          </a:prstGeom>
          <a:noFill/>
        </p:spPr>
      </p:pic>
      <p:pic>
        <p:nvPicPr>
          <p:cNvPr id="30724" name="Picture 4" descr="http://www.flowgorithm.org/images/example-area.png"/>
          <p:cNvPicPr>
            <a:picLocks noChangeAspect="1" noChangeArrowheads="1"/>
          </p:cNvPicPr>
          <p:nvPr/>
        </p:nvPicPr>
        <p:blipFill>
          <a:blip r:embed="rId3"/>
          <a:srcRect/>
          <a:stretch>
            <a:fillRect/>
          </a:stretch>
        </p:blipFill>
        <p:spPr bwMode="auto">
          <a:xfrm>
            <a:off x="5357818" y="1575238"/>
            <a:ext cx="2019301" cy="3987351"/>
          </a:xfrm>
          <a:prstGeom prst="rect">
            <a:avLst/>
          </a:prstGeom>
          <a:noFill/>
        </p:spPr>
      </p:pic>
      <p:pic>
        <p:nvPicPr>
          <p:cNvPr id="30726" name="Picture 6" descr="http://www.flowgorithm.org/images/shape-output.png"/>
          <p:cNvPicPr>
            <a:picLocks noChangeAspect="1" noChangeArrowheads="1"/>
          </p:cNvPicPr>
          <p:nvPr/>
        </p:nvPicPr>
        <p:blipFill>
          <a:blip r:embed="rId4"/>
          <a:srcRect/>
          <a:stretch>
            <a:fillRect/>
          </a:stretch>
        </p:blipFill>
        <p:spPr bwMode="auto">
          <a:xfrm>
            <a:off x="2643174" y="5143512"/>
            <a:ext cx="923925" cy="31432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357166"/>
            <a:ext cx="8186766" cy="5768997"/>
          </a:xfrm>
        </p:spPr>
        <p:txBody>
          <a:bodyPr>
            <a:normAutofit/>
          </a:bodyPr>
          <a:lstStyle/>
          <a:p>
            <a:endParaRPr lang="fr-CA" dirty="0" smtClean="0"/>
          </a:p>
          <a:p>
            <a:endParaRPr lang="fr-CA" dirty="0" smtClean="0"/>
          </a:p>
          <a:p>
            <a:r>
              <a:rPr lang="fr-CA" dirty="0" smtClean="0"/>
              <a:t>Assignement</a:t>
            </a:r>
          </a:p>
          <a:p>
            <a:pPr lvl="1"/>
            <a:r>
              <a:rPr lang="fr-CA" dirty="0" smtClean="0"/>
              <a:t>Assigne une </a:t>
            </a:r>
            <a:r>
              <a:rPr lang="fr-CA" dirty="0" smtClean="0"/>
              <a:t>valeur </a:t>
            </a:r>
            <a:endParaRPr lang="fr-CA" dirty="0" smtClean="0"/>
          </a:p>
          <a:p>
            <a:pPr lvl="1">
              <a:buNone/>
            </a:pPr>
            <a:r>
              <a:rPr lang="fr-CA" dirty="0" smtClean="0"/>
              <a:t>   à une variable.</a:t>
            </a:r>
          </a:p>
          <a:p>
            <a:endParaRPr lang="fr-CA" dirty="0" smtClean="0"/>
          </a:p>
          <a:p>
            <a:pPr>
              <a:buNone/>
            </a:pPr>
            <a:endParaRPr lang="fr-CA" dirty="0" smtClean="0"/>
          </a:p>
          <a:p>
            <a:r>
              <a:rPr lang="fr-CA" dirty="0" smtClean="0"/>
              <a:t>Déclaration</a:t>
            </a:r>
          </a:p>
          <a:p>
            <a:pPr lvl="1"/>
            <a:r>
              <a:rPr lang="fr-CA" dirty="0" smtClean="0"/>
              <a:t>Produit une</a:t>
            </a:r>
          </a:p>
          <a:p>
            <a:pPr lvl="1">
              <a:buNone/>
            </a:pPr>
            <a:r>
              <a:rPr lang="fr-CA" dirty="0" smtClean="0"/>
              <a:t>    variable.</a:t>
            </a:r>
            <a:endParaRPr lang="en-US" dirty="0"/>
          </a:p>
        </p:txBody>
      </p:sp>
      <p:pic>
        <p:nvPicPr>
          <p:cNvPr id="26626" name="Picture 2" descr="http://www.flowgorithm.org/images/example-area-assign.png"/>
          <p:cNvPicPr>
            <a:picLocks noChangeAspect="1" noChangeArrowheads="1"/>
          </p:cNvPicPr>
          <p:nvPr/>
        </p:nvPicPr>
        <p:blipFill>
          <a:blip r:embed="rId2"/>
          <a:srcRect/>
          <a:stretch>
            <a:fillRect/>
          </a:stretch>
        </p:blipFill>
        <p:spPr bwMode="auto">
          <a:xfrm>
            <a:off x="6072198" y="1142984"/>
            <a:ext cx="2000264" cy="3949759"/>
          </a:xfrm>
          <a:prstGeom prst="rect">
            <a:avLst/>
          </a:prstGeom>
          <a:noFill/>
        </p:spPr>
      </p:pic>
      <p:pic>
        <p:nvPicPr>
          <p:cNvPr id="26628" name="Picture 4" descr="http://www.flowgorithm.org/images/shape-declare.png"/>
          <p:cNvPicPr>
            <a:picLocks noChangeAspect="1" noChangeArrowheads="1"/>
          </p:cNvPicPr>
          <p:nvPr/>
        </p:nvPicPr>
        <p:blipFill>
          <a:blip r:embed="rId3"/>
          <a:srcRect/>
          <a:stretch>
            <a:fillRect/>
          </a:stretch>
        </p:blipFill>
        <p:spPr bwMode="auto">
          <a:xfrm>
            <a:off x="3143240" y="4929198"/>
            <a:ext cx="2243376" cy="1033468"/>
          </a:xfrm>
          <a:prstGeom prst="rect">
            <a:avLst/>
          </a:prstGeom>
          <a:noFill/>
        </p:spPr>
      </p:pic>
      <p:pic>
        <p:nvPicPr>
          <p:cNvPr id="26630" name="Picture 6" descr="http://www.flowgorithm.org/images/shape-assignment.png"/>
          <p:cNvPicPr>
            <a:picLocks noChangeAspect="1" noChangeArrowheads="1"/>
          </p:cNvPicPr>
          <p:nvPr/>
        </p:nvPicPr>
        <p:blipFill>
          <a:blip r:embed="rId4"/>
          <a:srcRect/>
          <a:stretch>
            <a:fillRect/>
          </a:stretch>
        </p:blipFill>
        <p:spPr bwMode="auto">
          <a:xfrm>
            <a:off x="3428992" y="1285860"/>
            <a:ext cx="1998956" cy="81439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Condition</a:t>
            </a:r>
            <a:endParaRPr lang="en-US" dirty="0"/>
          </a:p>
        </p:txBody>
      </p:sp>
      <p:sp>
        <p:nvSpPr>
          <p:cNvPr id="3" name="Content Placeholder 2"/>
          <p:cNvSpPr>
            <a:spLocks noGrp="1"/>
          </p:cNvSpPr>
          <p:nvPr>
            <p:ph idx="1"/>
          </p:nvPr>
        </p:nvSpPr>
        <p:spPr/>
        <p:txBody>
          <a:bodyPr/>
          <a:lstStyle/>
          <a:p>
            <a:r>
              <a:rPr lang="fr-CA" dirty="0" smtClean="0"/>
              <a:t>If</a:t>
            </a:r>
            <a:endParaRPr lang="en-US" dirty="0"/>
          </a:p>
        </p:txBody>
      </p:sp>
      <p:pic>
        <p:nvPicPr>
          <p:cNvPr id="29698" name="Picture 2" descr="http://www.flowgorithm.org/images/shape-if.png"/>
          <p:cNvPicPr>
            <a:picLocks noChangeAspect="1" noChangeArrowheads="1"/>
          </p:cNvPicPr>
          <p:nvPr/>
        </p:nvPicPr>
        <p:blipFill>
          <a:blip r:embed="rId2"/>
          <a:srcRect/>
          <a:stretch>
            <a:fillRect/>
          </a:stretch>
        </p:blipFill>
        <p:spPr bwMode="auto">
          <a:xfrm>
            <a:off x="1500166" y="1643050"/>
            <a:ext cx="923925" cy="466726"/>
          </a:xfrm>
          <a:prstGeom prst="rect">
            <a:avLst/>
          </a:prstGeom>
          <a:noFill/>
        </p:spPr>
      </p:pic>
      <p:pic>
        <p:nvPicPr>
          <p:cNvPr id="29700" name="Picture 4" descr="http://www.flowgorithm.org/images/example-age.png"/>
          <p:cNvPicPr>
            <a:picLocks noChangeAspect="1" noChangeArrowheads="1"/>
          </p:cNvPicPr>
          <p:nvPr/>
        </p:nvPicPr>
        <p:blipFill>
          <a:blip r:embed="rId3"/>
          <a:srcRect/>
          <a:stretch>
            <a:fillRect/>
          </a:stretch>
        </p:blipFill>
        <p:spPr bwMode="auto">
          <a:xfrm>
            <a:off x="4071934" y="1857364"/>
            <a:ext cx="3324225" cy="397192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Itération</a:t>
            </a:r>
            <a:endParaRPr lang="en-US" dirty="0"/>
          </a:p>
        </p:txBody>
      </p:sp>
      <p:sp>
        <p:nvSpPr>
          <p:cNvPr id="3" name="Content Placeholder 2"/>
          <p:cNvSpPr>
            <a:spLocks noGrp="1"/>
          </p:cNvSpPr>
          <p:nvPr>
            <p:ph idx="1"/>
          </p:nvPr>
        </p:nvSpPr>
        <p:spPr/>
        <p:txBody>
          <a:bodyPr/>
          <a:lstStyle/>
          <a:p>
            <a:r>
              <a:rPr lang="fr-CA" dirty="0" err="1" smtClean="0"/>
              <a:t>While</a:t>
            </a:r>
            <a:r>
              <a:rPr lang="fr-CA" dirty="0" smtClean="0"/>
              <a:t> (tant que)</a:t>
            </a:r>
            <a:endParaRPr lang="fr-CA" dirty="0" smtClean="0"/>
          </a:p>
          <a:p>
            <a:pPr lvl="1"/>
            <a:r>
              <a:rPr lang="fr-CA" dirty="0" smtClean="0"/>
              <a:t> Après avoir évalué un booléen, le code suivant le </a:t>
            </a:r>
            <a:r>
              <a:rPr lang="fr-CA" dirty="0" err="1" smtClean="0"/>
              <a:t>while</a:t>
            </a:r>
            <a:r>
              <a:rPr lang="fr-CA" dirty="0" smtClean="0"/>
              <a:t> est exécuté. Après son exécution, la condition est réévaluée.</a:t>
            </a:r>
            <a:endParaRPr lang="en-US" dirty="0"/>
          </a:p>
        </p:txBody>
      </p:sp>
      <p:pic>
        <p:nvPicPr>
          <p:cNvPr id="28676" name="Picture 4" descr="http://www.flowgorithm.org/images/example-while.png"/>
          <p:cNvPicPr>
            <a:picLocks noChangeAspect="1" noChangeArrowheads="1"/>
          </p:cNvPicPr>
          <p:nvPr/>
        </p:nvPicPr>
        <p:blipFill>
          <a:blip r:embed="rId2"/>
          <a:srcRect/>
          <a:stretch>
            <a:fillRect/>
          </a:stretch>
        </p:blipFill>
        <p:spPr bwMode="auto">
          <a:xfrm>
            <a:off x="5286380" y="3180864"/>
            <a:ext cx="1785950" cy="356283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Itération</a:t>
            </a:r>
            <a:endParaRPr lang="en-US" dirty="0"/>
          </a:p>
        </p:txBody>
      </p:sp>
      <p:sp>
        <p:nvSpPr>
          <p:cNvPr id="3" name="Content Placeholder 2"/>
          <p:cNvSpPr>
            <a:spLocks noGrp="1"/>
          </p:cNvSpPr>
          <p:nvPr>
            <p:ph idx="1"/>
          </p:nvPr>
        </p:nvSpPr>
        <p:spPr/>
        <p:txBody>
          <a:bodyPr/>
          <a:lstStyle/>
          <a:p>
            <a:r>
              <a:rPr lang="fr-CA" dirty="0" smtClean="0"/>
              <a:t>Do</a:t>
            </a:r>
          </a:p>
          <a:p>
            <a:pPr lvl="1"/>
            <a:r>
              <a:rPr lang="fr-CA" dirty="0" smtClean="0"/>
              <a:t>Très similaire au </a:t>
            </a:r>
            <a:r>
              <a:rPr lang="fr-CA" dirty="0" err="1" smtClean="0"/>
              <a:t>while</a:t>
            </a:r>
            <a:r>
              <a:rPr lang="fr-CA" dirty="0" smtClean="0"/>
              <a:t>.</a:t>
            </a:r>
          </a:p>
          <a:p>
            <a:pPr lvl="1">
              <a:buNone/>
            </a:pPr>
            <a:r>
              <a:rPr lang="fr-CA" dirty="0" smtClean="0"/>
              <a:t>    Par contre, le code est </a:t>
            </a:r>
          </a:p>
          <a:p>
            <a:pPr lvl="1">
              <a:buNone/>
            </a:pPr>
            <a:r>
              <a:rPr lang="fr-CA" dirty="0" smtClean="0"/>
              <a:t>    exécuté au moins une </a:t>
            </a:r>
          </a:p>
          <a:p>
            <a:pPr lvl="1">
              <a:buNone/>
            </a:pPr>
            <a:r>
              <a:rPr lang="fr-CA" dirty="0" smtClean="0"/>
              <a:t>    fois avant la condition.</a:t>
            </a:r>
            <a:endParaRPr lang="en-US" dirty="0"/>
          </a:p>
        </p:txBody>
      </p:sp>
      <p:pic>
        <p:nvPicPr>
          <p:cNvPr id="31746" name="Picture 2" descr="http://www.flowgorithm.org/images/shape-do.png"/>
          <p:cNvPicPr>
            <a:picLocks noChangeAspect="1" noChangeArrowheads="1"/>
          </p:cNvPicPr>
          <p:nvPr/>
        </p:nvPicPr>
        <p:blipFill>
          <a:blip r:embed="rId2"/>
          <a:srcRect/>
          <a:stretch>
            <a:fillRect/>
          </a:stretch>
        </p:blipFill>
        <p:spPr bwMode="auto">
          <a:xfrm>
            <a:off x="1500166" y="1785926"/>
            <a:ext cx="923925" cy="314326"/>
          </a:xfrm>
          <a:prstGeom prst="rect">
            <a:avLst/>
          </a:prstGeom>
          <a:noFill/>
        </p:spPr>
      </p:pic>
      <p:pic>
        <p:nvPicPr>
          <p:cNvPr id="31748" name="Picture 4" descr="http://www.flowgorithm.org/images/example-do.png"/>
          <p:cNvPicPr>
            <a:picLocks noChangeAspect="1" noChangeArrowheads="1"/>
          </p:cNvPicPr>
          <p:nvPr/>
        </p:nvPicPr>
        <p:blipFill>
          <a:blip r:embed="rId3"/>
          <a:srcRect/>
          <a:stretch>
            <a:fillRect/>
          </a:stretch>
        </p:blipFill>
        <p:spPr bwMode="auto">
          <a:xfrm>
            <a:off x="5286380" y="2571744"/>
            <a:ext cx="2562225" cy="336232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Contenu</a:t>
            </a:r>
            <a:endParaRPr lang="en-US" dirty="0"/>
          </a:p>
        </p:txBody>
      </p:sp>
      <p:sp>
        <p:nvSpPr>
          <p:cNvPr id="3" name="Content Placeholder 2"/>
          <p:cNvSpPr>
            <a:spLocks noGrp="1"/>
          </p:cNvSpPr>
          <p:nvPr>
            <p:ph idx="1"/>
          </p:nvPr>
        </p:nvSpPr>
        <p:spPr/>
        <p:txBody>
          <a:bodyPr>
            <a:normAutofit fontScale="55000" lnSpcReduction="20000"/>
          </a:bodyPr>
          <a:lstStyle/>
          <a:p>
            <a:pPr lvl="1"/>
            <a:r>
              <a:rPr lang="fr-FR" dirty="0" smtClean="0"/>
              <a:t>Qu’est-ce que la programmation?</a:t>
            </a:r>
          </a:p>
          <a:p>
            <a:pPr lvl="1"/>
            <a:endParaRPr lang="fr-FR" dirty="0" smtClean="0"/>
          </a:p>
          <a:p>
            <a:pPr lvl="1"/>
            <a:r>
              <a:rPr lang="fr-FR" dirty="0" smtClean="0"/>
              <a:t>Où est la programmation?</a:t>
            </a:r>
          </a:p>
          <a:p>
            <a:pPr lvl="1"/>
            <a:endParaRPr lang="fr-FR" dirty="0" smtClean="0"/>
          </a:p>
          <a:p>
            <a:pPr lvl="1"/>
            <a:r>
              <a:rPr lang="fr-FR" dirty="0" smtClean="0"/>
              <a:t>Les différents paradigmes de programmation</a:t>
            </a:r>
          </a:p>
          <a:p>
            <a:pPr lvl="1"/>
            <a:endParaRPr lang="fr-FR" dirty="0" smtClean="0"/>
          </a:p>
          <a:p>
            <a:pPr lvl="1"/>
            <a:r>
              <a:rPr lang="fr-FR" dirty="0" smtClean="0"/>
              <a:t>Procédurale</a:t>
            </a:r>
          </a:p>
          <a:p>
            <a:pPr lvl="1"/>
            <a:endParaRPr lang="fr-FR" dirty="0" smtClean="0"/>
          </a:p>
          <a:p>
            <a:pPr lvl="1"/>
            <a:r>
              <a:rPr lang="fr-FR" dirty="0" smtClean="0"/>
              <a:t>Déclaratif</a:t>
            </a:r>
          </a:p>
          <a:p>
            <a:pPr lvl="1"/>
            <a:endParaRPr lang="fr-FR" dirty="0" smtClean="0"/>
          </a:p>
          <a:p>
            <a:pPr lvl="1"/>
            <a:r>
              <a:rPr lang="fr-FR" dirty="0" smtClean="0"/>
              <a:t>Orienté-objet</a:t>
            </a:r>
          </a:p>
          <a:p>
            <a:pPr lvl="1"/>
            <a:endParaRPr lang="fr-FR" dirty="0" smtClean="0"/>
          </a:p>
          <a:p>
            <a:pPr lvl="1"/>
            <a:r>
              <a:rPr lang="fr-FR" dirty="0" smtClean="0"/>
              <a:t>Le programmeur front-end</a:t>
            </a:r>
          </a:p>
          <a:p>
            <a:pPr lvl="1"/>
            <a:endParaRPr lang="fr-FR" dirty="0" smtClean="0"/>
          </a:p>
          <a:p>
            <a:pPr lvl="1"/>
            <a:r>
              <a:rPr lang="fr-FR" dirty="0" smtClean="0"/>
              <a:t>Le programmeur back-end</a:t>
            </a:r>
          </a:p>
          <a:p>
            <a:pPr lvl="1"/>
            <a:endParaRPr lang="fr-FR" dirty="0" smtClean="0"/>
          </a:p>
          <a:p>
            <a:pPr lvl="1"/>
            <a:r>
              <a:rPr lang="fr-FR" dirty="0" smtClean="0"/>
              <a:t>Le programmeur full-</a:t>
            </a:r>
            <a:r>
              <a:rPr lang="fr-FR" dirty="0" err="1" smtClean="0"/>
              <a:t>stack</a:t>
            </a:r>
            <a:endParaRPr lang="fr-CA"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Itération</a:t>
            </a:r>
            <a:endParaRPr lang="en-US" dirty="0"/>
          </a:p>
        </p:txBody>
      </p:sp>
      <p:sp>
        <p:nvSpPr>
          <p:cNvPr id="3" name="Content Placeholder 2"/>
          <p:cNvSpPr>
            <a:spLocks noGrp="1"/>
          </p:cNvSpPr>
          <p:nvPr>
            <p:ph idx="1"/>
          </p:nvPr>
        </p:nvSpPr>
        <p:spPr/>
        <p:txBody>
          <a:bodyPr/>
          <a:lstStyle/>
          <a:p>
            <a:r>
              <a:rPr lang="fr-CA" dirty="0" smtClean="0"/>
              <a:t>For</a:t>
            </a:r>
            <a:endParaRPr lang="en-US" dirty="0" smtClean="0"/>
          </a:p>
          <a:p>
            <a:pPr lvl="1"/>
            <a:r>
              <a:rPr lang="fr-CA" dirty="0" smtClean="0"/>
              <a:t> La boucle for permet d’incrémenter une variable dans une plage de valeur.</a:t>
            </a:r>
          </a:p>
        </p:txBody>
      </p:sp>
      <p:pic>
        <p:nvPicPr>
          <p:cNvPr id="32770" name="Picture 2" descr="http://www.flowgorithm.org/images/shape-for.png"/>
          <p:cNvPicPr>
            <a:picLocks noChangeAspect="1" noChangeArrowheads="1"/>
          </p:cNvPicPr>
          <p:nvPr/>
        </p:nvPicPr>
        <p:blipFill>
          <a:blip r:embed="rId2"/>
          <a:srcRect/>
          <a:stretch>
            <a:fillRect/>
          </a:stretch>
        </p:blipFill>
        <p:spPr bwMode="auto">
          <a:xfrm>
            <a:off x="1928794" y="1785926"/>
            <a:ext cx="923925" cy="314326"/>
          </a:xfrm>
          <a:prstGeom prst="rect">
            <a:avLst/>
          </a:prstGeom>
          <a:noFill/>
        </p:spPr>
      </p:pic>
      <p:pic>
        <p:nvPicPr>
          <p:cNvPr id="32772" name="Picture 4" descr="http://www.flowgorithm.org/images/example-for.png"/>
          <p:cNvPicPr>
            <a:picLocks noChangeAspect="1" noChangeArrowheads="1"/>
          </p:cNvPicPr>
          <p:nvPr/>
        </p:nvPicPr>
        <p:blipFill>
          <a:blip r:embed="rId3"/>
          <a:srcRect/>
          <a:stretch>
            <a:fillRect/>
          </a:stretch>
        </p:blipFill>
        <p:spPr bwMode="auto">
          <a:xfrm>
            <a:off x="3428992" y="3214686"/>
            <a:ext cx="2428892" cy="3329359"/>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Fonctions</a:t>
            </a:r>
            <a:endParaRPr lang="en-US" dirty="0"/>
          </a:p>
        </p:txBody>
      </p:sp>
      <p:sp>
        <p:nvSpPr>
          <p:cNvPr id="3" name="Content Placeholder 2"/>
          <p:cNvSpPr>
            <a:spLocks noGrp="1"/>
          </p:cNvSpPr>
          <p:nvPr>
            <p:ph idx="1"/>
          </p:nvPr>
        </p:nvSpPr>
        <p:spPr/>
        <p:txBody>
          <a:bodyPr/>
          <a:lstStyle/>
          <a:p>
            <a:r>
              <a:rPr lang="fr-CA" dirty="0" smtClean="0"/>
              <a:t>Call</a:t>
            </a:r>
          </a:p>
          <a:p>
            <a:pPr lvl="1"/>
            <a:r>
              <a:rPr lang="fr-CA" dirty="0" smtClean="0"/>
              <a:t>La fonction main se trouve à être la fonction de base du programme. On se doit d’utiliser plusieurs fonctions pour alléger le code et l’organisation du code. </a:t>
            </a:r>
            <a:endParaRPr lang="en-US" dirty="0"/>
          </a:p>
        </p:txBody>
      </p:sp>
      <p:pic>
        <p:nvPicPr>
          <p:cNvPr id="33794" name="Picture 2" descr="http://www.flowgorithm.org/images/shape-call.png"/>
          <p:cNvPicPr>
            <a:picLocks noChangeAspect="1" noChangeArrowheads="1"/>
          </p:cNvPicPr>
          <p:nvPr/>
        </p:nvPicPr>
        <p:blipFill>
          <a:blip r:embed="rId2"/>
          <a:srcRect/>
          <a:stretch>
            <a:fillRect/>
          </a:stretch>
        </p:blipFill>
        <p:spPr bwMode="auto">
          <a:xfrm>
            <a:off x="1714480" y="1785926"/>
            <a:ext cx="923925" cy="314326"/>
          </a:xfrm>
          <a:prstGeom prst="rect">
            <a:avLst/>
          </a:prstGeom>
          <a:noFill/>
        </p:spPr>
      </p:pic>
      <p:pic>
        <p:nvPicPr>
          <p:cNvPr id="33796" name="Picture 4" descr="http://www.flowgorithm.org/images/example-call-1.png"/>
          <p:cNvPicPr>
            <a:picLocks noChangeAspect="1" noChangeArrowheads="1"/>
          </p:cNvPicPr>
          <p:nvPr/>
        </p:nvPicPr>
        <p:blipFill>
          <a:blip r:embed="rId3"/>
          <a:srcRect/>
          <a:stretch>
            <a:fillRect/>
          </a:stretch>
        </p:blipFill>
        <p:spPr bwMode="auto">
          <a:xfrm>
            <a:off x="2571736" y="4143380"/>
            <a:ext cx="1419225" cy="1952625"/>
          </a:xfrm>
          <a:prstGeom prst="rect">
            <a:avLst/>
          </a:prstGeom>
          <a:noFill/>
        </p:spPr>
      </p:pic>
      <p:pic>
        <p:nvPicPr>
          <p:cNvPr id="33798" name="Picture 6" descr="http://www.flowgorithm.org/images/example-call-2.png"/>
          <p:cNvPicPr>
            <a:picLocks noChangeAspect="1" noChangeArrowheads="1"/>
          </p:cNvPicPr>
          <p:nvPr/>
        </p:nvPicPr>
        <p:blipFill>
          <a:blip r:embed="rId4"/>
          <a:srcRect/>
          <a:stretch>
            <a:fillRect/>
          </a:stretch>
        </p:blipFill>
        <p:spPr bwMode="auto">
          <a:xfrm>
            <a:off x="4786314" y="4357694"/>
            <a:ext cx="1190625" cy="141922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smtClean="0"/>
              <a:t>Quessé</a:t>
            </a:r>
            <a:r>
              <a:rPr lang="fr-CA" dirty="0" smtClean="0"/>
              <a:t> ça?</a:t>
            </a:r>
            <a:endParaRPr lang="en-US" dirty="0"/>
          </a:p>
        </p:txBody>
      </p:sp>
      <p:sp>
        <p:nvSpPr>
          <p:cNvPr id="3" name="Content Placeholder 2"/>
          <p:cNvSpPr>
            <a:spLocks noGrp="1"/>
          </p:cNvSpPr>
          <p:nvPr>
            <p:ph idx="1"/>
          </p:nvPr>
        </p:nvSpPr>
        <p:spPr/>
        <p:txBody>
          <a:bodyPr>
            <a:normAutofit fontScale="77500" lnSpcReduction="20000"/>
          </a:bodyPr>
          <a:lstStyle/>
          <a:p>
            <a:r>
              <a:rPr lang="fr-FR" dirty="0" smtClean="0"/>
              <a:t>Comme la plupart des gens le savent, les ordinateurs fonctionnent avec du code binaire, c’est-à-dire des 0 et de 1.</a:t>
            </a:r>
          </a:p>
          <a:p>
            <a:endParaRPr lang="fr-FR" dirty="0" smtClean="0"/>
          </a:p>
          <a:p>
            <a:r>
              <a:rPr lang="fr-FR" dirty="0" smtClean="0"/>
              <a:t>Avec ce code, l’ordinateur est en mesure de faire des séquences d’instructions dans le but d’atteindre un résultat.</a:t>
            </a:r>
          </a:p>
          <a:p>
            <a:endParaRPr lang="fr-FR" dirty="0" smtClean="0"/>
          </a:p>
          <a:p>
            <a:r>
              <a:rPr lang="fr-FR" dirty="0" smtClean="0"/>
              <a:t>Pour qu’une opération soit faite sur un ordinateur (par exemple, lire une vidéo, lancer un logiciel, etc.), vous utilisez des programmes. C’est les programmes qui dictent l’ordinateur ce qu’il doit exécuter comme instructions.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Hein?</a:t>
            </a:r>
            <a:endParaRPr lang="en-US" dirty="0"/>
          </a:p>
        </p:txBody>
      </p:sp>
      <p:sp>
        <p:nvSpPr>
          <p:cNvPr id="3" name="Content Placeholder 2"/>
          <p:cNvSpPr>
            <a:spLocks noGrp="1"/>
          </p:cNvSpPr>
          <p:nvPr>
            <p:ph idx="1"/>
          </p:nvPr>
        </p:nvSpPr>
        <p:spPr>
          <a:xfrm>
            <a:off x="457200" y="1600200"/>
            <a:ext cx="8186766" cy="4472005"/>
          </a:xfrm>
        </p:spPr>
        <p:txBody>
          <a:bodyPr>
            <a:normAutofit fontScale="85000" lnSpcReduction="20000"/>
          </a:bodyPr>
          <a:lstStyle/>
          <a:p>
            <a:pPr lvl="0"/>
            <a:r>
              <a:rPr lang="fr-FR" dirty="0" smtClean="0"/>
              <a:t>Les programmes sont une suite d’instructions (non visibles) que l’on donne à un appareil capable d’effectuer les instructions</a:t>
            </a:r>
          </a:p>
          <a:p>
            <a:pPr lvl="0"/>
            <a:endParaRPr lang="fr-FR" dirty="0" smtClean="0"/>
          </a:p>
          <a:p>
            <a:pPr lvl="0"/>
            <a:r>
              <a:rPr lang="fr-FR" dirty="0" smtClean="0"/>
              <a:t>L’écriture de ces suites d’instructions peut se faire à l’aide de différents langages informatiques (c++, python, c#, java, etc.) qui eux sont par la suite transformé en binaire.</a:t>
            </a:r>
          </a:p>
          <a:p>
            <a:pPr lvl="0"/>
            <a:endParaRPr lang="fr-FR" dirty="0" smtClean="0"/>
          </a:p>
          <a:p>
            <a:pPr lvl="0"/>
            <a:r>
              <a:rPr lang="fr-FR" dirty="0" smtClean="0"/>
              <a:t>Les différences se situent dans le langage utilisé pour créer les programmes.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Où</a:t>
            </a:r>
            <a:r>
              <a:rPr lang="en-US" dirty="0" smtClean="0"/>
              <a:t> </a:t>
            </a:r>
            <a:r>
              <a:rPr lang="en-US" dirty="0" err="1" smtClean="0"/>
              <a:t>est</a:t>
            </a:r>
            <a:r>
              <a:rPr lang="en-US" dirty="0" smtClean="0"/>
              <a:t> la </a:t>
            </a:r>
            <a:r>
              <a:rPr lang="en-US" dirty="0" err="1" smtClean="0"/>
              <a:t>programmation</a:t>
            </a:r>
            <a:r>
              <a:rPr lang="en-US" dirty="0" smtClean="0"/>
              <a:t>?</a:t>
            </a:r>
            <a:endParaRPr lang="en-US" dirty="0"/>
          </a:p>
        </p:txBody>
      </p:sp>
      <p:sp>
        <p:nvSpPr>
          <p:cNvPr id="3" name="Content Placeholder 2"/>
          <p:cNvSpPr>
            <a:spLocks noGrp="1"/>
          </p:cNvSpPr>
          <p:nvPr>
            <p:ph idx="1"/>
          </p:nvPr>
        </p:nvSpPr>
        <p:spPr/>
        <p:txBody>
          <a:bodyPr/>
          <a:lstStyle/>
          <a:p>
            <a:r>
              <a:rPr lang="fr-FR" dirty="0" smtClean="0"/>
              <a:t>Comme la plupart sans doute, partout.</a:t>
            </a:r>
          </a:p>
          <a:p>
            <a:endParaRPr lang="fr-FR" dirty="0" smtClean="0"/>
          </a:p>
          <a:p>
            <a:r>
              <a:rPr lang="fr-FR" dirty="0" smtClean="0"/>
              <a:t>Tout au long de votre journée, vous avez sans doute utilisé des objets qui sont basés sur la programmation.</a:t>
            </a:r>
          </a:p>
          <a:p>
            <a:endParaRPr lang="fr-FR" dirty="0" smtClean="0"/>
          </a:p>
          <a:p>
            <a:r>
              <a:rPr lang="fr-FR" dirty="0" smtClean="0"/>
              <a:t>Vous pouvez en nommer?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Les différents types (paradigmes) de programmation</a:t>
            </a:r>
            <a:endParaRPr lang="en-US" dirty="0"/>
          </a:p>
        </p:txBody>
      </p:sp>
      <p:sp>
        <p:nvSpPr>
          <p:cNvPr id="3" name="Content Placeholder 2"/>
          <p:cNvSpPr>
            <a:spLocks noGrp="1"/>
          </p:cNvSpPr>
          <p:nvPr>
            <p:ph idx="1"/>
          </p:nvPr>
        </p:nvSpPr>
        <p:spPr/>
        <p:txBody>
          <a:bodyPr>
            <a:normAutofit fontScale="92500" lnSpcReduction="20000"/>
          </a:bodyPr>
          <a:lstStyle/>
          <a:p>
            <a:r>
              <a:rPr lang="fr-FR" dirty="0" smtClean="0"/>
              <a:t>Un paradigme de programmation est une façon précise d’approcher la programmation.</a:t>
            </a:r>
          </a:p>
          <a:p>
            <a:endParaRPr lang="fr-FR" dirty="0" smtClean="0"/>
          </a:p>
          <a:p>
            <a:r>
              <a:rPr lang="fr-FR" dirty="0" smtClean="0"/>
              <a:t>Derrière chaque paradigme se cache une philosophie qu’un programmeur jugeait assez importante pour créer un langage de programmation basé sur ce paradigme.</a:t>
            </a:r>
          </a:p>
          <a:p>
            <a:endParaRPr lang="fr-FR" dirty="0" smtClean="0"/>
          </a:p>
          <a:p>
            <a:r>
              <a:rPr lang="fr-FR" dirty="0" smtClean="0"/>
              <a:t>Nous verrons quelques paradigmes de programmation qui sont les plus utilisés dans l’industrie.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CA" dirty="0" smtClean="0"/>
              <a:t>Le type procédural</a:t>
            </a:r>
            <a:endParaRPr lang="en-US" dirty="0"/>
          </a:p>
        </p:txBody>
      </p:sp>
      <p:sp>
        <p:nvSpPr>
          <p:cNvPr id="3" name="Content Placeholder 2"/>
          <p:cNvSpPr>
            <a:spLocks noGrp="1"/>
          </p:cNvSpPr>
          <p:nvPr>
            <p:ph idx="1"/>
          </p:nvPr>
        </p:nvSpPr>
        <p:spPr/>
        <p:txBody>
          <a:bodyPr>
            <a:normAutofit fontScale="55000" lnSpcReduction="20000"/>
          </a:bodyPr>
          <a:lstStyle/>
          <a:p>
            <a:r>
              <a:rPr lang="fr-FR" dirty="0" smtClean="0"/>
              <a:t>Ce paradigme est basé sur le principe de l’exécution étape par étape d’instructions.</a:t>
            </a:r>
          </a:p>
          <a:p>
            <a:endParaRPr lang="fr-FR" dirty="0" smtClean="0"/>
          </a:p>
          <a:p>
            <a:r>
              <a:rPr lang="fr-FR" dirty="0" smtClean="0"/>
              <a:t>Un ensemble d’instructions permet de contrôler l’ordre dans lequel sont exécutées les instructions des étapes.</a:t>
            </a:r>
          </a:p>
          <a:p>
            <a:endParaRPr lang="fr-FR" dirty="0" smtClean="0"/>
          </a:p>
          <a:p>
            <a:r>
              <a:rPr lang="fr-FR" dirty="0" smtClean="0"/>
              <a:t>Ce type de paradigme est utilisé pour faire des programmes rapidement, sans nécessairement de structure.</a:t>
            </a:r>
          </a:p>
          <a:p>
            <a:endParaRPr lang="fr-FR" dirty="0" smtClean="0"/>
          </a:p>
          <a:p>
            <a:r>
              <a:rPr lang="fr-FR" dirty="0" smtClean="0"/>
              <a:t>Quelques exemples de langages qui utilisent ce paradigme:</a:t>
            </a:r>
          </a:p>
          <a:p>
            <a:pPr lvl="1"/>
            <a:r>
              <a:rPr lang="fr-FR" dirty="0" smtClean="0"/>
              <a:t>C</a:t>
            </a:r>
          </a:p>
          <a:p>
            <a:pPr lvl="1"/>
            <a:r>
              <a:rPr lang="fr-FR" dirty="0" smtClean="0"/>
              <a:t>COBOL</a:t>
            </a:r>
          </a:p>
          <a:p>
            <a:pPr lvl="1"/>
            <a:r>
              <a:rPr lang="fr-FR" dirty="0" smtClean="0"/>
              <a:t>Fortran</a:t>
            </a:r>
          </a:p>
          <a:p>
            <a:pPr lvl="1"/>
            <a:r>
              <a:rPr lang="fr-FR" dirty="0" smtClean="0"/>
              <a:t>Pascal</a:t>
            </a:r>
          </a:p>
          <a:p>
            <a:pPr lvl="1"/>
            <a:r>
              <a:rPr lang="fr-FR" dirty="0" smtClean="0"/>
              <a:t>PL/SQL</a:t>
            </a:r>
          </a:p>
          <a:p>
            <a:pPr lvl="1"/>
            <a:r>
              <a:rPr lang="fr-FR" dirty="0" smtClean="0"/>
              <a:t>etc.</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 type </a:t>
            </a:r>
            <a:r>
              <a:rPr lang="en-US" dirty="0" err="1" smtClean="0"/>
              <a:t>déclaratif</a:t>
            </a:r>
            <a:endParaRPr lang="en-US" dirty="0"/>
          </a:p>
        </p:txBody>
      </p:sp>
      <p:sp>
        <p:nvSpPr>
          <p:cNvPr id="3" name="Content Placeholder 2"/>
          <p:cNvSpPr>
            <a:spLocks noGrp="1"/>
          </p:cNvSpPr>
          <p:nvPr>
            <p:ph idx="1"/>
          </p:nvPr>
        </p:nvSpPr>
        <p:spPr/>
        <p:txBody>
          <a:bodyPr>
            <a:normAutofit fontScale="77500" lnSpcReduction="20000"/>
          </a:bodyPr>
          <a:lstStyle/>
          <a:p>
            <a:r>
              <a:rPr lang="fr-FR" dirty="0" smtClean="0"/>
              <a:t>Il existe deux paradigmes déclaratifs:</a:t>
            </a:r>
          </a:p>
          <a:p>
            <a:endParaRPr lang="fr-FR" dirty="0" smtClean="0"/>
          </a:p>
          <a:p>
            <a:pPr lvl="1"/>
            <a:r>
              <a:rPr lang="fr-FR" dirty="0" smtClean="0"/>
              <a:t>Fonctionnel : Le programme qui est écrit en utilisant ce paradigme est décrit des fonctions mathématiques</a:t>
            </a:r>
          </a:p>
          <a:p>
            <a:pPr lvl="2"/>
            <a:r>
              <a:rPr lang="fr-FR" dirty="0" smtClean="0"/>
              <a:t>Exemple de langages fonctionnels: </a:t>
            </a:r>
            <a:r>
              <a:rPr lang="fr-FR" dirty="0" err="1" smtClean="0"/>
              <a:t>Ocaml</a:t>
            </a:r>
            <a:r>
              <a:rPr lang="fr-FR" dirty="0" smtClean="0"/>
              <a:t>, </a:t>
            </a:r>
            <a:r>
              <a:rPr lang="fr-FR" dirty="0" err="1" smtClean="0"/>
              <a:t>Haskell</a:t>
            </a:r>
            <a:r>
              <a:rPr lang="fr-FR" dirty="0" smtClean="0"/>
              <a:t>, </a:t>
            </a:r>
            <a:r>
              <a:rPr lang="fr-FR" dirty="0" err="1" smtClean="0"/>
              <a:t>CDuce</a:t>
            </a:r>
            <a:r>
              <a:rPr lang="fr-FR" dirty="0" smtClean="0"/>
              <a:t>, etc.</a:t>
            </a:r>
          </a:p>
          <a:p>
            <a:endParaRPr lang="fr-FR" dirty="0" smtClean="0"/>
          </a:p>
          <a:p>
            <a:pPr lvl="1"/>
            <a:r>
              <a:rPr lang="fr-FR" dirty="0" smtClean="0"/>
              <a:t>Logique : Ce paradigme décrit des prédicats. Les prédicats sont une déclaration qui peut être vraie, fausse ou indéfinie.</a:t>
            </a:r>
          </a:p>
          <a:p>
            <a:pPr lvl="2"/>
            <a:r>
              <a:rPr lang="fr-FR" dirty="0" smtClean="0"/>
              <a:t>Exemple de langages logique: Prolog, Oz, CLIPS, Python (avec </a:t>
            </a:r>
            <a:r>
              <a:rPr lang="fr-FR" dirty="0" err="1" smtClean="0"/>
              <a:t>PyPy</a:t>
            </a:r>
            <a:r>
              <a:rPr lang="fr-FR" dirty="0" smtClean="0"/>
              <a:t>), etc.</a:t>
            </a:r>
          </a:p>
          <a:p>
            <a:endParaRPr lang="fr-FR" dirty="0" smtClean="0"/>
          </a:p>
          <a:p>
            <a:r>
              <a:rPr lang="fr-FR" dirty="0" smtClean="0"/>
              <a:t>Ce paradigme est souvent utilisé en intelligence artificielle, où les  choix d’une IA sont purement logiques.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 type </a:t>
            </a:r>
            <a:r>
              <a:rPr lang="en-US" dirty="0" err="1" smtClean="0"/>
              <a:t>orienté</a:t>
            </a:r>
            <a:r>
              <a:rPr lang="en-US" dirty="0" smtClean="0"/>
              <a:t>-objet</a:t>
            </a:r>
            <a:endParaRPr lang="en-US" dirty="0"/>
          </a:p>
        </p:txBody>
      </p:sp>
      <p:sp>
        <p:nvSpPr>
          <p:cNvPr id="3" name="Content Placeholder 2"/>
          <p:cNvSpPr>
            <a:spLocks noGrp="1"/>
          </p:cNvSpPr>
          <p:nvPr>
            <p:ph idx="1"/>
          </p:nvPr>
        </p:nvSpPr>
        <p:spPr/>
        <p:txBody>
          <a:bodyPr>
            <a:normAutofit fontScale="70000" lnSpcReduction="20000"/>
          </a:bodyPr>
          <a:lstStyle/>
          <a:p>
            <a:r>
              <a:rPr lang="fr-FR" dirty="0" smtClean="0"/>
              <a:t>Ce paradigme est l’un que vous allez utiliser le plus souvent.</a:t>
            </a:r>
          </a:p>
          <a:p>
            <a:endParaRPr lang="fr-FR" dirty="0" smtClean="0"/>
          </a:p>
          <a:p>
            <a:r>
              <a:rPr lang="fr-FR" dirty="0" smtClean="0"/>
              <a:t>Il permet de faciliter le découpage d’un grand programme en plusieurs petits modules, isolés les uns des autres</a:t>
            </a:r>
          </a:p>
          <a:p>
            <a:endParaRPr lang="fr-FR" dirty="0" smtClean="0"/>
          </a:p>
          <a:p>
            <a:r>
              <a:rPr lang="fr-FR" dirty="0" smtClean="0"/>
              <a:t>Ce paradigme introduit les notions d’objet et d’héritage.</a:t>
            </a:r>
          </a:p>
          <a:p>
            <a:endParaRPr lang="fr-FR" dirty="0" smtClean="0"/>
          </a:p>
          <a:p>
            <a:r>
              <a:rPr lang="fr-FR" dirty="0" smtClean="0"/>
              <a:t>Le concept d’encapsulation est aussi utilisé.</a:t>
            </a:r>
          </a:p>
          <a:p>
            <a:endParaRPr lang="fr-FR" dirty="0" smtClean="0"/>
          </a:p>
          <a:p>
            <a:r>
              <a:rPr lang="fr-FR" dirty="0" smtClean="0"/>
              <a:t>Grâce à l’héritage, la réutilisation de code est fortement utilisée dans ce paradigme.</a:t>
            </a:r>
          </a:p>
          <a:p>
            <a:endParaRPr lang="fr-FR" dirty="0" smtClean="0"/>
          </a:p>
          <a:p>
            <a:r>
              <a:rPr lang="fr-FR" dirty="0" smtClean="0"/>
              <a:t>Exemple de langages: C++, Java, Swift, C#, etc.</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931</Words>
  <Application>Microsoft Office PowerPoint</Application>
  <PresentationFormat>On-screen Show (4:3)</PresentationFormat>
  <Paragraphs>143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Semaine 1</vt:lpstr>
      <vt:lpstr>Contenu</vt:lpstr>
      <vt:lpstr>Quessé ça?</vt:lpstr>
      <vt:lpstr>Hein?</vt:lpstr>
      <vt:lpstr>Où est la programmation?</vt:lpstr>
      <vt:lpstr>Les différents types (paradigmes) de programmation</vt:lpstr>
      <vt:lpstr>Le type procédural</vt:lpstr>
      <vt:lpstr>Le type déclaratif</vt:lpstr>
      <vt:lpstr>Le type orienté-objet</vt:lpstr>
      <vt:lpstr>Le programmeur front-end</vt:lpstr>
      <vt:lpstr>Le programmeur back-end</vt:lpstr>
      <vt:lpstr>Le programmeur full-stack</vt:lpstr>
      <vt:lpstr>Flowgorithm</vt:lpstr>
      <vt:lpstr>Variables</vt:lpstr>
      <vt:lpstr>Output / Input</vt:lpstr>
      <vt:lpstr>Slide 16</vt:lpstr>
      <vt:lpstr>Condition</vt:lpstr>
      <vt:lpstr>Itération</vt:lpstr>
      <vt:lpstr>Itération</vt:lpstr>
      <vt:lpstr>Itération</vt:lpstr>
      <vt:lpstr>Fonctions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 renaud</dc:creator>
  <cp:lastModifiedBy>pat renaud</cp:lastModifiedBy>
  <cp:revision>34</cp:revision>
  <dcterms:created xsi:type="dcterms:W3CDTF">2019-08-24T15:17:43Z</dcterms:created>
  <dcterms:modified xsi:type="dcterms:W3CDTF">2019-08-25T21:38:54Z</dcterms:modified>
</cp:coreProperties>
</file>