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tags/tag12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8" r:id="rId20"/>
    <p:sldId id="274" r:id="rId21"/>
    <p:sldId id="275" r:id="rId22"/>
    <p:sldId id="276" r:id="rId23"/>
    <p:sldId id="277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8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C2CB3-97D3-40CB-8607-74D3F7996FF8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DF4E-1FDB-444F-8AC2-B6CCBA0D05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C2CB3-97D3-40CB-8607-74D3F7996FF8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DF4E-1FDB-444F-8AC2-B6CCBA0D05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C2CB3-97D3-40CB-8607-74D3F7996FF8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DF4E-1FDB-444F-8AC2-B6CCBA0D05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C2CB3-97D3-40CB-8607-74D3F7996FF8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DF4E-1FDB-444F-8AC2-B6CCBA0D05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C2CB3-97D3-40CB-8607-74D3F7996FF8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DF4E-1FDB-444F-8AC2-B6CCBA0D05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C2CB3-97D3-40CB-8607-74D3F7996FF8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DF4E-1FDB-444F-8AC2-B6CCBA0D05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C2CB3-97D3-40CB-8607-74D3F7996FF8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DF4E-1FDB-444F-8AC2-B6CCBA0D05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C2CB3-97D3-40CB-8607-74D3F7996FF8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DF4E-1FDB-444F-8AC2-B6CCBA0D05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C2CB3-97D3-40CB-8607-74D3F7996FF8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DF4E-1FDB-444F-8AC2-B6CCBA0D05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C2CB3-97D3-40CB-8607-74D3F7996FF8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DF4E-1FDB-444F-8AC2-B6CCBA0D05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C2CB3-97D3-40CB-8607-74D3F7996FF8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DF4E-1FDB-444F-8AC2-B6CCBA0D05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0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C2CB3-97D3-40CB-8607-74D3F7996FF8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4DF4E-1FDB-444F-8AC2-B6CCBA0D055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tortoisegit.org/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4.pn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1785926"/>
            <a:ext cx="7772400" cy="1470025"/>
          </a:xfrm>
        </p:spPr>
        <p:txBody>
          <a:bodyPr/>
          <a:lstStyle/>
          <a:p>
            <a:r>
              <a:rPr lang="fr-CA" dirty="0" smtClean="0"/>
              <a:t>Semaine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4414" y="3357562"/>
            <a:ext cx="6400800" cy="1752600"/>
          </a:xfrm>
        </p:spPr>
        <p:txBody>
          <a:bodyPr/>
          <a:lstStyle/>
          <a:p>
            <a:r>
              <a:rPr lang="fr-CA" dirty="0" smtClean="0">
                <a:solidFill>
                  <a:schemeClr val="tx1"/>
                </a:solidFill>
              </a:rPr>
              <a:t>Serveurs de versions</a:t>
            </a:r>
          </a:p>
          <a:p>
            <a:r>
              <a:rPr lang="fr-CA" dirty="0" smtClean="0">
                <a:solidFill>
                  <a:schemeClr val="tx1"/>
                </a:solidFill>
              </a:rPr>
              <a:t>GIT - SVN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Les 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 smtClean="0"/>
              <a:t>Le système des </a:t>
            </a:r>
            <a:r>
              <a:rPr lang="fr-FR" b="1" dirty="0" smtClean="0"/>
              <a:t>branches</a:t>
            </a:r>
            <a:r>
              <a:rPr lang="fr-FR" dirty="0" smtClean="0"/>
              <a:t> est une fonctionnalité puissante, qui permet de sortir d’un processus d’avancement linéaire, et de créer au sein d’un projet des “bifurcations”, voire une arborescence.</a:t>
            </a:r>
          </a:p>
          <a:p>
            <a:endParaRPr lang="fr-FR" dirty="0" smtClean="0"/>
          </a:p>
          <a:p>
            <a:r>
              <a:rPr lang="fr-FR" dirty="0" smtClean="0"/>
              <a:t>Cela permet par exemple de créer une version alternative et expérimentale, pour tester de nouvelles </a:t>
            </a:r>
            <a:r>
              <a:rPr lang="fr-FR" dirty="0" err="1" smtClean="0"/>
              <a:t>fonctionalités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r>
              <a:rPr lang="fr-FR" dirty="0" smtClean="0"/>
              <a:t>Ces ajouts, qui peuvent introduire des dysfonctionnements, ne vont pas perturber la version de base (généralement nommée “master”), qui reste ainsi stable.</a:t>
            </a:r>
          </a:p>
          <a:p>
            <a:endParaRPr lang="fr-FR" dirty="0" smtClean="0"/>
          </a:p>
          <a:p>
            <a:r>
              <a:rPr lang="fr-FR" dirty="0" smtClean="0"/>
              <a:t>Une fois qu’un développement expérimental arrive à maturité, on peut l’intégrer dans la version de base. On fera cela en fusionnant la branche expérimentale avec la branche “master”, en faisant appel à la fonction “</a:t>
            </a:r>
            <a:r>
              <a:rPr lang="fr-FR" dirty="0" err="1" smtClean="0"/>
              <a:t>merge</a:t>
            </a:r>
            <a:r>
              <a:rPr lang="fr-FR" dirty="0" smtClean="0"/>
              <a:t>”.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Terminologie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043890" cy="218599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/>
              <a:t>HEAD</a:t>
            </a:r>
            <a:r>
              <a:rPr lang="en-US" dirty="0" smtClean="0"/>
              <a:t> : (</a:t>
            </a:r>
            <a:r>
              <a:rPr lang="en-US" dirty="0" err="1" smtClean="0"/>
              <a:t>tête</a:t>
            </a:r>
            <a:r>
              <a:rPr lang="en-US" dirty="0" smtClean="0"/>
              <a:t>) HEAD </a:t>
            </a:r>
            <a:r>
              <a:rPr lang="en-US" dirty="0" err="1" smtClean="0"/>
              <a:t>est</a:t>
            </a:r>
            <a:r>
              <a:rPr lang="en-US" dirty="0" smtClean="0"/>
              <a:t> un </a:t>
            </a:r>
            <a:r>
              <a:rPr lang="en-US" dirty="0" err="1" smtClean="0"/>
              <a:t>pointeur</a:t>
            </a:r>
            <a:r>
              <a:rPr lang="en-US" dirty="0" smtClean="0"/>
              <a:t>,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référence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</a:t>
            </a:r>
            <a:r>
              <a:rPr lang="en-US" dirty="0" err="1" smtClean="0"/>
              <a:t>notre</a:t>
            </a:r>
            <a:r>
              <a:rPr lang="en-US" dirty="0" smtClean="0"/>
              <a:t> position </a:t>
            </a:r>
            <a:r>
              <a:rPr lang="en-US" dirty="0" err="1" smtClean="0"/>
              <a:t>actuelle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</a:t>
            </a:r>
            <a:r>
              <a:rPr lang="en-US" dirty="0" err="1" smtClean="0"/>
              <a:t>notre</a:t>
            </a:r>
            <a:r>
              <a:rPr lang="en-US" dirty="0" smtClean="0"/>
              <a:t> </a:t>
            </a:r>
            <a:r>
              <a:rPr lang="en-US" dirty="0" err="1" smtClean="0"/>
              <a:t>répertoire</a:t>
            </a:r>
            <a:r>
              <a:rPr lang="en-US" dirty="0" smtClean="0"/>
              <a:t> de travail </a:t>
            </a:r>
            <a:r>
              <a:rPr lang="en-US" dirty="0" err="1" smtClean="0"/>
              <a:t>Git</a:t>
            </a:r>
            <a:r>
              <a:rPr lang="en-US" dirty="0" smtClean="0"/>
              <a:t>. “The current HEAD is local to each repository, and is therefore individual for each developer.”</a:t>
            </a:r>
          </a:p>
          <a:p>
            <a:endParaRPr lang="en-US" dirty="0" smtClean="0"/>
          </a:p>
          <a:p>
            <a:r>
              <a:rPr lang="fr-FR" b="1" dirty="0" err="1" smtClean="0"/>
              <a:t>Checkout</a:t>
            </a:r>
            <a:r>
              <a:rPr lang="fr-FR" dirty="0" smtClean="0"/>
              <a:t> : permet de voyager dans le temps, en retournant à un commit précis ou à une branche précise.</a:t>
            </a:r>
            <a:endParaRPr lang="en-US" dirty="0"/>
          </a:p>
        </p:txBody>
      </p:sp>
      <p:pic>
        <p:nvPicPr>
          <p:cNvPr id="4" name="Picture 4" descr="Image associÃ©e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2" y="3605212"/>
            <a:ext cx="3967864" cy="32527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357166"/>
            <a:ext cx="8229600" cy="4525963"/>
          </a:xfrm>
        </p:spPr>
        <p:txBody>
          <a:bodyPr/>
          <a:lstStyle/>
          <a:p>
            <a:r>
              <a:rPr lang="fr-CA" dirty="0" smtClean="0"/>
              <a:t>Exemple</a:t>
            </a:r>
            <a:endParaRPr lang="en-US" dirty="0"/>
          </a:p>
        </p:txBody>
      </p:sp>
      <p:sp>
        <p:nvSpPr>
          <p:cNvPr id="4" name="Google Shape;99;p18"/>
          <p:cNvSpPr/>
          <p:nvPr/>
        </p:nvSpPr>
        <p:spPr>
          <a:xfrm>
            <a:off x="5394984" y="5915209"/>
            <a:ext cx="462900" cy="462900"/>
          </a:xfrm>
          <a:prstGeom prst="flowChartConnector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00;p18"/>
          <p:cNvSpPr/>
          <p:nvPr/>
        </p:nvSpPr>
        <p:spPr>
          <a:xfrm>
            <a:off x="5394984" y="4919784"/>
            <a:ext cx="462900" cy="462900"/>
          </a:xfrm>
          <a:prstGeom prst="flowChartConnector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01;p18"/>
          <p:cNvSpPr/>
          <p:nvPr/>
        </p:nvSpPr>
        <p:spPr>
          <a:xfrm>
            <a:off x="5394984" y="3924359"/>
            <a:ext cx="462900" cy="462900"/>
          </a:xfrm>
          <a:prstGeom prst="flowChartConnector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02;p18"/>
          <p:cNvSpPr/>
          <p:nvPr/>
        </p:nvSpPr>
        <p:spPr>
          <a:xfrm>
            <a:off x="4932084" y="2928934"/>
            <a:ext cx="462900" cy="462900"/>
          </a:xfrm>
          <a:prstGeom prst="flowChartConnector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03;p18"/>
          <p:cNvSpPr/>
          <p:nvPr/>
        </p:nvSpPr>
        <p:spPr>
          <a:xfrm>
            <a:off x="5857884" y="2928934"/>
            <a:ext cx="462900" cy="462900"/>
          </a:xfrm>
          <a:prstGeom prst="flowChartConnector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04;p18"/>
          <p:cNvSpPr/>
          <p:nvPr/>
        </p:nvSpPr>
        <p:spPr>
          <a:xfrm>
            <a:off x="5394984" y="1933509"/>
            <a:ext cx="462900" cy="462900"/>
          </a:xfrm>
          <a:prstGeom prst="flowChartConnector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5;p18"/>
          <p:cNvSpPr/>
          <p:nvPr/>
        </p:nvSpPr>
        <p:spPr>
          <a:xfrm>
            <a:off x="6320784" y="1933509"/>
            <a:ext cx="462900" cy="462900"/>
          </a:xfrm>
          <a:prstGeom prst="flowChartConnector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06;p18"/>
          <p:cNvSpPr/>
          <p:nvPr/>
        </p:nvSpPr>
        <p:spPr>
          <a:xfrm>
            <a:off x="6320784" y="938084"/>
            <a:ext cx="462900" cy="462900"/>
          </a:xfrm>
          <a:prstGeom prst="flowChartConnector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07;p18"/>
          <p:cNvSpPr/>
          <p:nvPr/>
        </p:nvSpPr>
        <p:spPr>
          <a:xfrm>
            <a:off x="5394984" y="938084"/>
            <a:ext cx="462900" cy="462900"/>
          </a:xfrm>
          <a:prstGeom prst="flowChartConnector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" name="Google Shape;108;p18"/>
          <p:cNvCxnSpPr>
            <a:stCxn id="4" idx="0"/>
            <a:endCxn id="5" idx="4"/>
          </p:cNvCxnSpPr>
          <p:nvPr/>
        </p:nvCxnSpPr>
        <p:spPr>
          <a:xfrm rot="10800000">
            <a:off x="5626434" y="5382709"/>
            <a:ext cx="0" cy="532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09;p18"/>
          <p:cNvCxnSpPr>
            <a:stCxn id="5" idx="0"/>
            <a:endCxn id="6" idx="4"/>
          </p:cNvCxnSpPr>
          <p:nvPr/>
        </p:nvCxnSpPr>
        <p:spPr>
          <a:xfrm rot="10800000">
            <a:off x="5626434" y="4387284"/>
            <a:ext cx="0" cy="532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110;p18"/>
          <p:cNvCxnSpPr>
            <a:stCxn id="6" idx="0"/>
            <a:endCxn id="7" idx="4"/>
          </p:cNvCxnSpPr>
          <p:nvPr/>
        </p:nvCxnSpPr>
        <p:spPr>
          <a:xfrm rot="10800000">
            <a:off x="5163534" y="3391859"/>
            <a:ext cx="462900" cy="532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Google Shape;111;p18"/>
          <p:cNvCxnSpPr>
            <a:stCxn id="8" idx="4"/>
            <a:endCxn id="6" idx="0"/>
          </p:cNvCxnSpPr>
          <p:nvPr/>
        </p:nvCxnSpPr>
        <p:spPr>
          <a:xfrm flipH="1">
            <a:off x="5626434" y="3391834"/>
            <a:ext cx="462900" cy="532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112;p18"/>
          <p:cNvCxnSpPr>
            <a:stCxn id="7" idx="0"/>
            <a:endCxn id="9" idx="4"/>
          </p:cNvCxnSpPr>
          <p:nvPr/>
        </p:nvCxnSpPr>
        <p:spPr>
          <a:xfrm rot="10800000" flipH="1">
            <a:off x="5163534" y="2396434"/>
            <a:ext cx="462900" cy="532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Google Shape;113;p18"/>
          <p:cNvCxnSpPr>
            <a:stCxn id="8" idx="0"/>
            <a:endCxn id="9" idx="4"/>
          </p:cNvCxnSpPr>
          <p:nvPr/>
        </p:nvCxnSpPr>
        <p:spPr>
          <a:xfrm rot="10800000">
            <a:off x="5626434" y="2396434"/>
            <a:ext cx="462900" cy="532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14;p18"/>
          <p:cNvCxnSpPr>
            <a:stCxn id="9" idx="0"/>
            <a:endCxn id="12" idx="4"/>
          </p:cNvCxnSpPr>
          <p:nvPr/>
        </p:nvCxnSpPr>
        <p:spPr>
          <a:xfrm rot="10800000">
            <a:off x="5626434" y="1401009"/>
            <a:ext cx="0" cy="532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115;p18"/>
          <p:cNvCxnSpPr>
            <a:stCxn id="8" idx="0"/>
            <a:endCxn id="10" idx="4"/>
          </p:cNvCxnSpPr>
          <p:nvPr/>
        </p:nvCxnSpPr>
        <p:spPr>
          <a:xfrm rot="10800000" flipH="1">
            <a:off x="6089334" y="2396434"/>
            <a:ext cx="462900" cy="532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116;p18"/>
          <p:cNvCxnSpPr>
            <a:stCxn id="10" idx="0"/>
            <a:endCxn id="11" idx="4"/>
          </p:cNvCxnSpPr>
          <p:nvPr/>
        </p:nvCxnSpPr>
        <p:spPr>
          <a:xfrm rot="10800000">
            <a:off x="6552234" y="1401009"/>
            <a:ext cx="0" cy="532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Google Shape;117;p18"/>
          <p:cNvSpPr txBox="1"/>
          <p:nvPr/>
        </p:nvSpPr>
        <p:spPr>
          <a:xfrm>
            <a:off x="4429124" y="4857760"/>
            <a:ext cx="9741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 dirty="0">
                <a:latin typeface="Open Sans"/>
                <a:ea typeface="Open Sans"/>
                <a:cs typeface="Open Sans"/>
                <a:sym typeface="Open Sans"/>
              </a:rPr>
              <a:t>tronc</a:t>
            </a:r>
            <a:endParaRPr b="1" i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" name="Google Shape;118;p18"/>
          <p:cNvSpPr txBox="1"/>
          <p:nvPr/>
        </p:nvSpPr>
        <p:spPr>
          <a:xfrm>
            <a:off x="3571868" y="3000372"/>
            <a:ext cx="14373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 dirty="0">
                <a:latin typeface="Open Sans"/>
                <a:ea typeface="Open Sans"/>
                <a:cs typeface="Open Sans"/>
                <a:sym typeface="Open Sans"/>
              </a:rPr>
              <a:t>branche “A”</a:t>
            </a:r>
            <a:endParaRPr b="1" i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" name="Google Shape;119;p18"/>
          <p:cNvSpPr txBox="1"/>
          <p:nvPr/>
        </p:nvSpPr>
        <p:spPr>
          <a:xfrm>
            <a:off x="6215074" y="2928934"/>
            <a:ext cx="14373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 dirty="0">
                <a:latin typeface="Open Sans"/>
                <a:ea typeface="Open Sans"/>
                <a:cs typeface="Open Sans"/>
                <a:sym typeface="Open Sans"/>
              </a:rPr>
              <a:t>branche “B”</a:t>
            </a:r>
            <a:endParaRPr b="1" i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" name="Google Shape;120;p18"/>
          <p:cNvSpPr txBox="1"/>
          <p:nvPr/>
        </p:nvSpPr>
        <p:spPr>
          <a:xfrm>
            <a:off x="4310809" y="1933509"/>
            <a:ext cx="14373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 dirty="0" smtClean="0">
                <a:latin typeface="Open Sans"/>
                <a:ea typeface="Open Sans"/>
                <a:cs typeface="Open Sans"/>
                <a:sym typeface="Open Sans"/>
              </a:rPr>
              <a:t>F</a:t>
            </a:r>
            <a:r>
              <a:rPr lang="en" b="1" i="1" dirty="0" smtClean="0">
                <a:latin typeface="Open Sans"/>
                <a:ea typeface="Open Sans"/>
                <a:cs typeface="Open Sans"/>
                <a:sym typeface="Open Sans"/>
              </a:rPr>
              <a:t>usion (merge)</a:t>
            </a:r>
            <a:endParaRPr b="1" i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" name="Google Shape;121;p18"/>
          <p:cNvSpPr txBox="1"/>
          <p:nvPr/>
        </p:nvSpPr>
        <p:spPr>
          <a:xfrm>
            <a:off x="4500562" y="5929330"/>
            <a:ext cx="9741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 dirty="0">
                <a:latin typeface="Open Sans"/>
                <a:ea typeface="Open Sans"/>
                <a:cs typeface="Open Sans"/>
                <a:sym typeface="Open Sans"/>
              </a:rPr>
              <a:t>racine</a:t>
            </a:r>
            <a:endParaRPr b="1" i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" name="Google Shape;122;p18"/>
          <p:cNvSpPr txBox="1"/>
          <p:nvPr/>
        </p:nvSpPr>
        <p:spPr>
          <a:xfrm>
            <a:off x="6600459" y="627497"/>
            <a:ext cx="14373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latin typeface="Open Sans"/>
                <a:ea typeface="Open Sans"/>
                <a:cs typeface="Open Sans"/>
                <a:sym typeface="Open Sans"/>
              </a:rPr>
              <a:t>tête de “B”</a:t>
            </a:r>
            <a:endParaRPr b="1" i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" name="Google Shape;123;p18"/>
          <p:cNvSpPr txBox="1"/>
          <p:nvPr/>
        </p:nvSpPr>
        <p:spPr>
          <a:xfrm>
            <a:off x="4256734" y="627497"/>
            <a:ext cx="14373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latin typeface="Open Sans"/>
                <a:ea typeface="Open Sans"/>
                <a:cs typeface="Open Sans"/>
                <a:sym typeface="Open Sans"/>
              </a:rPr>
              <a:t>tête de “A”</a:t>
            </a:r>
            <a:endParaRPr b="1" i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" name="Google Shape;124;p18"/>
          <p:cNvSpPr txBox="1"/>
          <p:nvPr/>
        </p:nvSpPr>
        <p:spPr>
          <a:xfrm>
            <a:off x="5715008" y="4000504"/>
            <a:ext cx="9741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 dirty="0">
                <a:latin typeface="Open Sans"/>
                <a:ea typeface="Open Sans"/>
                <a:cs typeface="Open Sans"/>
                <a:sym typeface="Open Sans"/>
              </a:rPr>
              <a:t>base</a:t>
            </a:r>
            <a:endParaRPr b="1" i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0" name="Google Shape;181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2844" y="3929066"/>
            <a:ext cx="3724800" cy="27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smtClean="0"/>
              <a:t>Changements à un fichier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lvl="0">
              <a:spcBef>
                <a:spcPts val="0"/>
              </a:spcBef>
              <a:buSzPts val="1800"/>
              <a:buChar char="●"/>
            </a:pPr>
            <a:r>
              <a:rPr lang="fr-FR" dirty="0" smtClean="0"/>
              <a:t>Lorsque l’on regarde les changements à un fichier, ceci est généralement représenté par un “</a:t>
            </a:r>
            <a:r>
              <a:rPr lang="fr-FR" i="1" dirty="0" err="1" smtClean="0"/>
              <a:t>diff</a:t>
            </a:r>
            <a:r>
              <a:rPr lang="fr-FR" dirty="0" smtClean="0"/>
              <a:t>” (pour différences). Il y a plusieurs outils sur le marché pour générer des “</a:t>
            </a:r>
            <a:r>
              <a:rPr lang="fr-FR" i="1" dirty="0" err="1" smtClean="0"/>
              <a:t>diffs</a:t>
            </a:r>
            <a:r>
              <a:rPr lang="fr-FR" dirty="0" smtClean="0"/>
              <a:t>”, généralement basés sur </a:t>
            </a:r>
            <a:r>
              <a:rPr lang="fr-FR" i="1" dirty="0" err="1" smtClean="0"/>
              <a:t>Diffutils</a:t>
            </a:r>
            <a:r>
              <a:rPr lang="fr-FR" i="1" dirty="0" smtClean="0"/>
              <a:t> </a:t>
            </a:r>
            <a:r>
              <a:rPr lang="fr-FR" dirty="0" smtClean="0"/>
              <a:t>du projet </a:t>
            </a:r>
            <a:r>
              <a:rPr lang="fr-FR" i="1" dirty="0" smtClean="0"/>
              <a:t>GNU</a:t>
            </a:r>
            <a:r>
              <a:rPr lang="fr-FR" dirty="0" smtClean="0"/>
              <a:t>.</a:t>
            </a:r>
            <a:br>
              <a:rPr lang="fr-FR" dirty="0" smtClean="0"/>
            </a:br>
            <a:endParaRPr lang="fr-FR" dirty="0" smtClean="0"/>
          </a:p>
          <a:p>
            <a:pPr marL="457200" lvl="0">
              <a:spcBef>
                <a:spcPts val="0"/>
              </a:spcBef>
              <a:buSzPts val="1800"/>
              <a:buChar char="●"/>
            </a:pPr>
            <a:r>
              <a:rPr lang="fr-FR" i="1" dirty="0" err="1" smtClean="0"/>
              <a:t>TortoiseMerge</a:t>
            </a:r>
            <a:r>
              <a:rPr lang="fr-FR" i="1" dirty="0" smtClean="0"/>
              <a:t> </a:t>
            </a:r>
            <a:r>
              <a:rPr lang="fr-FR" dirty="0" smtClean="0"/>
              <a:t>est un outil graphique assez commun dans l’industrie puisqu’il est gratuit et inclus avec les outils </a:t>
            </a:r>
            <a:r>
              <a:rPr lang="fr-FR" i="1" dirty="0" err="1" smtClean="0"/>
              <a:t>Tortoise</a:t>
            </a:r>
            <a:r>
              <a:rPr lang="fr-FR" i="1" dirty="0" smtClean="0"/>
              <a:t> Git</a:t>
            </a:r>
            <a:r>
              <a:rPr lang="fr-FR" dirty="0" smtClean="0"/>
              <a:t> et </a:t>
            </a:r>
            <a:r>
              <a:rPr lang="fr-FR" i="1" dirty="0" err="1" smtClean="0"/>
              <a:t>Tortoise</a:t>
            </a:r>
            <a:r>
              <a:rPr lang="fr-FR" i="1" dirty="0" smtClean="0"/>
              <a:t> SVN</a:t>
            </a:r>
            <a:r>
              <a:rPr lang="fr-FR" dirty="0" smtClean="0"/>
              <a:t>.</a:t>
            </a:r>
            <a:br>
              <a:rPr lang="fr-FR" dirty="0" smtClean="0"/>
            </a:br>
            <a:endParaRPr lang="fr-FR" dirty="0" smtClean="0"/>
          </a:p>
          <a:p>
            <a:pPr marL="457200" lvl="0">
              <a:spcBef>
                <a:spcPts val="0"/>
              </a:spcBef>
              <a:buSzPts val="1800"/>
              <a:buChar char="●"/>
            </a:pPr>
            <a:r>
              <a:rPr lang="fr-FR" dirty="0" smtClean="0"/>
              <a:t>L’écran suivant démontre comment </a:t>
            </a:r>
            <a:r>
              <a:rPr lang="fr-FR" i="1" dirty="0" err="1" smtClean="0"/>
              <a:t>TortoiseMerge</a:t>
            </a:r>
            <a:r>
              <a:rPr lang="fr-FR" dirty="0" smtClean="0"/>
              <a:t> affiche les différences entre un fichier contenant 5 paragraphes de “</a:t>
            </a:r>
            <a:r>
              <a:rPr lang="fr-FR" i="1" dirty="0" err="1" smtClean="0"/>
              <a:t>lorem</a:t>
            </a:r>
            <a:r>
              <a:rPr lang="fr-FR" i="1" dirty="0" smtClean="0"/>
              <a:t> </a:t>
            </a:r>
            <a:r>
              <a:rPr lang="fr-FR" i="1" dirty="0" err="1" smtClean="0"/>
              <a:t>ipsum</a:t>
            </a:r>
            <a:r>
              <a:rPr lang="fr-FR" dirty="0" smtClean="0"/>
              <a:t>”, et un version avec toutes les occurrences de “</a:t>
            </a:r>
            <a:r>
              <a:rPr lang="fr-FR" i="1" dirty="0" err="1" smtClean="0"/>
              <a:t>lorem</a:t>
            </a:r>
            <a:r>
              <a:rPr lang="fr-FR" dirty="0" smtClean="0"/>
              <a:t>” en majuscules.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oogle Shape;147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785794"/>
            <a:ext cx="9144000" cy="5500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smtClean="0"/>
              <a:t>Logiciels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lvl="0">
              <a:spcBef>
                <a:spcPts val="0"/>
              </a:spcBef>
              <a:buSzPts val="1800"/>
              <a:buChar char="●"/>
            </a:pPr>
            <a:r>
              <a:rPr lang="fr-FR" dirty="0" smtClean="0"/>
              <a:t>La majorité des logiciels ne sont que des interfaces graphiques vers des outils de ligne de commande. Il est généralement nécessaire de télécharger le logiciel </a:t>
            </a:r>
            <a:r>
              <a:rPr lang="fr-FR" i="1" dirty="0" smtClean="0"/>
              <a:t>git </a:t>
            </a:r>
            <a:r>
              <a:rPr lang="fr-FR" dirty="0" smtClean="0"/>
              <a:t>de base de: </a:t>
            </a:r>
            <a:r>
              <a:rPr lang="fr-FR" u="sng" dirty="0" smtClean="0">
                <a:solidFill>
                  <a:schemeClr val="hlink"/>
                </a:solidFill>
                <a:hlinkClick r:id="rId2"/>
              </a:rPr>
              <a:t>https://git-scm.com/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pPr marL="457200" lvl="0">
              <a:spcBef>
                <a:spcPts val="0"/>
              </a:spcBef>
              <a:buSzPts val="1800"/>
              <a:buChar char="●"/>
            </a:pPr>
            <a:r>
              <a:rPr lang="fr-FR" dirty="0" smtClean="0"/>
              <a:t>Un outil graphique commun est </a:t>
            </a:r>
            <a:r>
              <a:rPr lang="fr-FR" i="1" dirty="0" err="1" smtClean="0"/>
              <a:t>Tortoise</a:t>
            </a:r>
            <a:r>
              <a:rPr lang="fr-FR" i="1" dirty="0" smtClean="0"/>
              <a:t> Git</a:t>
            </a:r>
            <a:r>
              <a:rPr lang="fr-FR" dirty="0" smtClean="0"/>
              <a:t>. Il est gratuit et rend les commandes de git plus conviviales. Par contre, la terminologie est quelquefois différente de la terminologie officielle. </a:t>
            </a:r>
            <a:r>
              <a:rPr lang="fr-FR" u="sng" dirty="0" smtClean="0">
                <a:solidFill>
                  <a:schemeClr val="hlink"/>
                </a:solidFill>
                <a:hlinkClick r:id="rId3"/>
              </a:rPr>
              <a:t>https://tortoisegit.org/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pPr marL="457200" lvl="0">
              <a:spcBef>
                <a:spcPts val="0"/>
              </a:spcBef>
              <a:buSzPts val="1800"/>
              <a:buChar char="●"/>
            </a:pPr>
            <a:r>
              <a:rPr lang="fr-FR" i="1" dirty="0" smtClean="0"/>
              <a:t>Git </a:t>
            </a:r>
            <a:r>
              <a:rPr lang="fr-FR" dirty="0" smtClean="0"/>
              <a:t>est aussi intégré dans la majorité des outils de développement. Par exemple, vous pouvez effectuer des commandes </a:t>
            </a:r>
            <a:r>
              <a:rPr lang="fr-FR" i="1" dirty="0" smtClean="0"/>
              <a:t>git </a:t>
            </a:r>
            <a:r>
              <a:rPr lang="fr-FR" dirty="0" smtClean="0"/>
              <a:t>directement de l’interface de Visual Studio.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i="1" dirty="0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lvl="0">
              <a:spcBef>
                <a:spcPts val="0"/>
              </a:spcBef>
              <a:buSzPts val="1800"/>
              <a:buChar char="●"/>
            </a:pPr>
            <a:r>
              <a:rPr lang="fr-FR" i="1" dirty="0" err="1" smtClean="0"/>
              <a:t>GitHub</a:t>
            </a:r>
            <a:r>
              <a:rPr lang="fr-FR" i="1" dirty="0" smtClean="0"/>
              <a:t> </a:t>
            </a:r>
            <a:r>
              <a:rPr lang="fr-FR" dirty="0" smtClean="0"/>
              <a:t>est un service </a:t>
            </a:r>
            <a:r>
              <a:rPr lang="fr-FR" dirty="0" err="1" smtClean="0"/>
              <a:t>en-ligne</a:t>
            </a:r>
            <a:r>
              <a:rPr lang="fr-FR" dirty="0" smtClean="0"/>
              <a:t> gratuit permettant d’avoir un dépôt distant pour vos projets </a:t>
            </a:r>
            <a:r>
              <a:rPr lang="fr-FR" i="1" dirty="0" smtClean="0"/>
              <a:t>git</a:t>
            </a:r>
            <a:r>
              <a:rPr lang="fr-FR" dirty="0" smtClean="0"/>
              <a:t>.</a:t>
            </a:r>
            <a:br>
              <a:rPr lang="fr-FR" dirty="0" smtClean="0"/>
            </a:br>
            <a:endParaRPr lang="fr-FR" dirty="0" smtClean="0"/>
          </a:p>
          <a:p>
            <a:pPr marL="457200" lvl="0">
              <a:spcBef>
                <a:spcPts val="0"/>
              </a:spcBef>
              <a:buSzPts val="1800"/>
              <a:buChar char="●"/>
            </a:pPr>
            <a:r>
              <a:rPr lang="fr-FR" dirty="0" smtClean="0"/>
              <a:t>Une grande majorité des projets libres sont situés sur </a:t>
            </a:r>
            <a:r>
              <a:rPr lang="fr-FR" i="1" dirty="0" err="1" smtClean="0"/>
              <a:t>GitHub</a:t>
            </a:r>
            <a:r>
              <a:rPr lang="fr-FR" dirty="0" smtClean="0"/>
              <a:t>.</a:t>
            </a:r>
            <a:br>
              <a:rPr lang="fr-FR" dirty="0" smtClean="0"/>
            </a:br>
            <a:endParaRPr lang="fr-FR" dirty="0" smtClean="0"/>
          </a:p>
          <a:p>
            <a:pPr marL="457200" lvl="0">
              <a:spcBef>
                <a:spcPts val="0"/>
              </a:spcBef>
              <a:buSzPts val="1800"/>
              <a:buChar char="●"/>
            </a:pPr>
            <a:r>
              <a:rPr lang="fr-FR" dirty="0" smtClean="0"/>
              <a:t>Certaines compagnies utilisent son service payant pour avoir des projets privés.</a:t>
            </a:r>
            <a:br>
              <a:rPr lang="fr-FR" dirty="0" smtClean="0"/>
            </a:br>
            <a:endParaRPr lang="fr-FR" dirty="0" smtClean="0"/>
          </a:p>
          <a:p>
            <a:pPr marL="457200" lvl="0">
              <a:spcBef>
                <a:spcPts val="0"/>
              </a:spcBef>
              <a:buSzPts val="1800"/>
              <a:buChar char="●"/>
            </a:pPr>
            <a:r>
              <a:rPr lang="fr-FR" dirty="0" smtClean="0"/>
              <a:t>Attention! Dans la version gratuite, tous les projets sont publiques. Il n’est pas possible de faire des projets privés.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u="sng" dirty="0" smtClean="0">
                <a:solidFill>
                  <a:schemeClr val="hlink"/>
                </a:solidFill>
                <a:hlinkClick r:id="rId2"/>
              </a:rPr>
              <a:t>https://github.com/</a:t>
            </a:r>
            <a:endParaRPr lang="fr-FR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SVN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lvl="0">
              <a:spcBef>
                <a:spcPts val="0"/>
              </a:spcBef>
              <a:buSzPts val="1800"/>
              <a:buChar char="●"/>
            </a:pPr>
            <a:r>
              <a:rPr lang="fr-FR" i="1" dirty="0" err="1" smtClean="0"/>
              <a:t>Svn</a:t>
            </a:r>
            <a:r>
              <a:rPr lang="fr-FR" i="1" dirty="0" smtClean="0"/>
              <a:t> </a:t>
            </a:r>
            <a:r>
              <a:rPr lang="fr-FR" dirty="0" smtClean="0"/>
              <a:t>est encore commun dans l’industrie pour gérer des fichiers binaires et pour sa simplicité.</a:t>
            </a:r>
            <a:br>
              <a:rPr lang="fr-FR" dirty="0" smtClean="0"/>
            </a:br>
            <a:endParaRPr lang="fr-FR" dirty="0" smtClean="0"/>
          </a:p>
          <a:p>
            <a:pPr marL="457200" lvl="0">
              <a:spcBef>
                <a:spcPts val="0"/>
              </a:spcBef>
              <a:buSzPts val="1800"/>
              <a:buChar char="●"/>
            </a:pPr>
            <a:r>
              <a:rPr lang="fr-FR" i="1" dirty="0" err="1" smtClean="0"/>
              <a:t>Svn</a:t>
            </a:r>
            <a:r>
              <a:rPr lang="fr-FR" i="1" dirty="0" smtClean="0"/>
              <a:t> </a:t>
            </a:r>
            <a:r>
              <a:rPr lang="fr-FR" dirty="0" smtClean="0"/>
              <a:t>permet de “barrer” des fichiers pour en faire l’édition exclusive, ce qui prévient d’avoir à gérer des conflits.</a:t>
            </a:r>
            <a:br>
              <a:rPr lang="fr-FR" dirty="0" smtClean="0"/>
            </a:br>
            <a:endParaRPr lang="fr-FR" dirty="0" smtClean="0"/>
          </a:p>
          <a:p>
            <a:pPr marL="457200" lvl="0">
              <a:spcBef>
                <a:spcPts val="0"/>
              </a:spcBef>
              <a:buSzPts val="1800"/>
              <a:buChar char="●"/>
            </a:pPr>
            <a:r>
              <a:rPr lang="fr-FR" i="1" dirty="0" err="1" smtClean="0"/>
              <a:t>Svn</a:t>
            </a:r>
            <a:r>
              <a:rPr lang="fr-FR" i="1" dirty="0" smtClean="0"/>
              <a:t> </a:t>
            </a:r>
            <a:r>
              <a:rPr lang="fr-FR" dirty="0" smtClean="0"/>
              <a:t>permet aussi de gérer l’historique des répertoires (la majorité des systèmes de version ne gère que les fichiers).</a:t>
            </a:r>
            <a:br>
              <a:rPr lang="fr-FR" dirty="0" smtClean="0"/>
            </a:br>
            <a:endParaRPr lang="fr-FR" dirty="0" smtClean="0"/>
          </a:p>
          <a:p>
            <a:pPr marL="457200" lvl="0">
              <a:spcBef>
                <a:spcPts val="0"/>
              </a:spcBef>
              <a:buSzPts val="1800"/>
              <a:buChar char="●"/>
            </a:pPr>
            <a:r>
              <a:rPr lang="fr-FR" i="1" dirty="0" err="1" smtClean="0"/>
              <a:t>Svn</a:t>
            </a:r>
            <a:r>
              <a:rPr lang="fr-FR" i="1" dirty="0" smtClean="0"/>
              <a:t> </a:t>
            </a:r>
            <a:r>
              <a:rPr lang="fr-FR" dirty="0" smtClean="0"/>
              <a:t>simplifie également le concept de “branches”. Puisque les répertoires forment un arbre comme l’historique de version, les branches ne sont que d’autres répertoires.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SVN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86766" cy="4257691"/>
          </a:xfrm>
        </p:spPr>
        <p:txBody>
          <a:bodyPr>
            <a:normAutofit fontScale="70000" lnSpcReduction="20000"/>
          </a:bodyPr>
          <a:lstStyle/>
          <a:p>
            <a:pPr marL="457200" lvl="0">
              <a:spcBef>
                <a:spcPts val="0"/>
              </a:spcBef>
              <a:buSzPts val="1800"/>
              <a:buChar char="●"/>
            </a:pPr>
            <a:r>
              <a:rPr lang="fr-FR" dirty="0" smtClean="0"/>
              <a:t>La branche commune se nomme généralement “</a:t>
            </a:r>
            <a:r>
              <a:rPr lang="fr-FR" b="1" dirty="0" err="1" smtClean="0">
                <a:latin typeface="Courier New"/>
                <a:ea typeface="Courier New"/>
                <a:cs typeface="Courier New"/>
                <a:sym typeface="Courier New"/>
              </a:rPr>
              <a:t>trunk</a:t>
            </a:r>
            <a:r>
              <a:rPr lang="fr-FR" dirty="0" smtClean="0"/>
              <a:t>”.</a:t>
            </a:r>
            <a:br>
              <a:rPr lang="fr-FR" dirty="0" smtClean="0"/>
            </a:br>
            <a:endParaRPr lang="fr-FR" dirty="0" smtClean="0"/>
          </a:p>
          <a:p>
            <a:pPr marL="457200" lvl="0">
              <a:spcBef>
                <a:spcPts val="0"/>
              </a:spcBef>
              <a:buSzPts val="1800"/>
              <a:buChar char="●"/>
            </a:pPr>
            <a:r>
              <a:rPr lang="fr-FR" dirty="0" smtClean="0"/>
              <a:t>Comme </a:t>
            </a:r>
            <a:r>
              <a:rPr lang="fr-FR" i="1" dirty="0" smtClean="0"/>
              <a:t>Git</a:t>
            </a:r>
            <a:r>
              <a:rPr lang="fr-FR" dirty="0" smtClean="0"/>
              <a:t>, </a:t>
            </a:r>
            <a:r>
              <a:rPr lang="fr-FR" i="1" dirty="0" err="1" smtClean="0"/>
              <a:t>Svn</a:t>
            </a:r>
            <a:r>
              <a:rPr lang="fr-FR" i="1" dirty="0" smtClean="0"/>
              <a:t> </a:t>
            </a:r>
            <a:r>
              <a:rPr lang="fr-FR" dirty="0" smtClean="0"/>
              <a:t>ajoute un répertoire nommé “</a:t>
            </a:r>
            <a:r>
              <a:rPr lang="fr-FR" b="1" dirty="0" smtClean="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fr-FR" b="1" dirty="0" err="1" smtClean="0">
                <a:latin typeface="Courier New"/>
                <a:ea typeface="Courier New"/>
                <a:cs typeface="Courier New"/>
                <a:sym typeface="Courier New"/>
              </a:rPr>
              <a:t>svn</a:t>
            </a:r>
            <a:r>
              <a:rPr lang="fr-FR" dirty="0" smtClean="0"/>
              <a:t>” à la racine. Si vous l’effacez, votre projet perd la copie locale uniquement. </a:t>
            </a:r>
            <a:br>
              <a:rPr lang="fr-FR" dirty="0" smtClean="0"/>
            </a:br>
            <a:endParaRPr lang="fr-FR" dirty="0" smtClean="0"/>
          </a:p>
          <a:p>
            <a:pPr marL="457200" lvl="0">
              <a:spcBef>
                <a:spcPts val="0"/>
              </a:spcBef>
              <a:buSzPts val="1800"/>
              <a:buChar char="●"/>
            </a:pPr>
            <a:r>
              <a:rPr lang="fr-FR" dirty="0" smtClean="0"/>
              <a:t>Le répertoire “</a:t>
            </a:r>
            <a:r>
              <a:rPr lang="fr-FR" b="1" dirty="0" smtClean="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fr-FR" b="1" dirty="0" err="1" smtClean="0">
                <a:latin typeface="Courier New"/>
                <a:ea typeface="Courier New"/>
                <a:cs typeface="Courier New"/>
                <a:sym typeface="Courier New"/>
              </a:rPr>
              <a:t>svn</a:t>
            </a:r>
            <a:r>
              <a:rPr lang="fr-FR" dirty="0" smtClean="0"/>
              <a:t>” contient une copie “</a:t>
            </a:r>
            <a:r>
              <a:rPr lang="fr-FR" i="1" dirty="0" err="1" smtClean="0"/>
              <a:t>pristine</a:t>
            </a:r>
            <a:r>
              <a:rPr lang="fr-FR" dirty="0" smtClean="0"/>
              <a:t>” du projet (sans modifications). Contrairement à </a:t>
            </a:r>
            <a:r>
              <a:rPr lang="fr-FR" i="1" dirty="0" smtClean="0"/>
              <a:t>Git</a:t>
            </a:r>
            <a:r>
              <a:rPr lang="fr-FR" dirty="0" smtClean="0"/>
              <a:t>, vous avez uniquement deux copies sur votre poste: </a:t>
            </a:r>
            <a:br>
              <a:rPr lang="fr-FR" dirty="0" smtClean="0"/>
            </a:br>
            <a:endParaRPr lang="fr-FR" dirty="0" smtClean="0"/>
          </a:p>
          <a:p>
            <a:pPr marL="914400" lvl="1" indent="-317500">
              <a:spcBef>
                <a:spcPts val="0"/>
              </a:spcBef>
              <a:buSzPts val="1400"/>
              <a:buChar char="○"/>
            </a:pPr>
            <a:r>
              <a:rPr lang="fr-FR" dirty="0" smtClean="0"/>
              <a:t>Votre espace de travail</a:t>
            </a:r>
            <a:br>
              <a:rPr lang="fr-FR" dirty="0" smtClean="0"/>
            </a:br>
            <a:endParaRPr lang="fr-FR" dirty="0" smtClean="0"/>
          </a:p>
          <a:p>
            <a:pPr marL="914400" lvl="1" indent="-317500">
              <a:spcBef>
                <a:spcPts val="0"/>
              </a:spcBef>
              <a:buSzPts val="1400"/>
              <a:buChar char="○"/>
            </a:pPr>
            <a:r>
              <a:rPr lang="fr-FR" dirty="0" smtClean="0"/>
              <a:t>La copie “</a:t>
            </a:r>
            <a:r>
              <a:rPr lang="fr-FR" i="1" dirty="0" err="1" smtClean="0"/>
              <a:t>pristine</a:t>
            </a:r>
            <a:r>
              <a:rPr lang="fr-FR" dirty="0" smtClean="0"/>
              <a:t>”</a:t>
            </a:r>
            <a:br>
              <a:rPr lang="fr-FR" dirty="0" smtClean="0"/>
            </a:br>
            <a:endParaRPr lang="fr-FR" dirty="0" smtClean="0"/>
          </a:p>
          <a:p>
            <a:pPr marL="457200" lvl="0">
              <a:spcBef>
                <a:spcPts val="0"/>
              </a:spcBef>
              <a:buSzPts val="1800"/>
              <a:buChar char="●"/>
            </a:pPr>
            <a:r>
              <a:rPr lang="fr-FR" dirty="0" smtClean="0"/>
              <a:t>L’historique complet est gardé sur le serveur distant uniquement.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Ã©sultats de recherche d'images pour Â«Â svn diagramÂ Â»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96" y="928670"/>
            <a:ext cx="8304321" cy="512416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smtClean="0"/>
              <a:t>Historique de modifications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043890" cy="1471609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fr-FR" dirty="0" smtClean="0"/>
              <a:t>Lorsque vous travaillez avec des logiciels modernes, vous avez toujours un historique de vos modifications permettant de revenir en arrière ou </a:t>
            </a:r>
            <a:r>
              <a:rPr lang="fr-FR" dirty="0" err="1" smtClean="0"/>
              <a:t>re-appliquer</a:t>
            </a:r>
            <a:r>
              <a:rPr lang="fr-FR" dirty="0" smtClean="0"/>
              <a:t> les dernières modifications.</a:t>
            </a:r>
          </a:p>
          <a:p>
            <a:endParaRPr lang="en-US" dirty="0"/>
          </a:p>
        </p:txBody>
      </p:sp>
      <p:pic>
        <p:nvPicPr>
          <p:cNvPr id="4" name="Google Shape;74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928926" y="3286124"/>
            <a:ext cx="2997725" cy="325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Terminologie SVN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186766" cy="2757494"/>
          </a:xfrm>
        </p:spPr>
        <p:txBody>
          <a:bodyPr>
            <a:normAutofit fontScale="55000" lnSpcReduction="20000"/>
          </a:bodyPr>
          <a:lstStyle/>
          <a:p>
            <a:pPr marL="457200" lvl="0">
              <a:spcBef>
                <a:spcPts val="0"/>
              </a:spcBef>
              <a:buSzPts val="1800"/>
              <a:buChar char="●"/>
            </a:pPr>
            <a:r>
              <a:rPr lang="fr-FR" b="1" dirty="0" err="1" smtClean="0">
                <a:latin typeface="Courier New"/>
                <a:ea typeface="Courier New"/>
                <a:cs typeface="Courier New"/>
                <a:sym typeface="Courier New"/>
              </a:rPr>
              <a:t>svn</a:t>
            </a:r>
            <a:r>
              <a:rPr lang="fr-FR" b="1" dirty="0" smtClean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b="1" dirty="0" err="1" smtClean="0">
                <a:latin typeface="Courier New"/>
                <a:ea typeface="Courier New"/>
                <a:cs typeface="Courier New"/>
                <a:sym typeface="Courier New"/>
              </a:rPr>
              <a:t>checkout</a:t>
            </a:r>
            <a:r>
              <a:rPr lang="fr-FR" b="1" dirty="0" smtClean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dirty="0" smtClean="0"/>
              <a:t>: Copie un </a:t>
            </a:r>
            <a:r>
              <a:rPr lang="fr-FR" dirty="0" err="1" smtClean="0"/>
              <a:t>noeud</a:t>
            </a:r>
            <a:r>
              <a:rPr lang="fr-FR" dirty="0" smtClean="0"/>
              <a:t> du dépôt distant vers votre disque local. À ne pas confondre avec “</a:t>
            </a:r>
            <a:r>
              <a:rPr lang="fr-FR" b="1" dirty="0" err="1" smtClean="0">
                <a:latin typeface="Courier New"/>
                <a:ea typeface="Courier New"/>
                <a:cs typeface="Courier New"/>
                <a:sym typeface="Courier New"/>
              </a:rPr>
              <a:t>checkout</a:t>
            </a:r>
            <a:r>
              <a:rPr lang="fr-FR" dirty="0" smtClean="0"/>
              <a:t>” de </a:t>
            </a:r>
            <a:r>
              <a:rPr lang="fr-FR" i="1" dirty="0" smtClean="0"/>
              <a:t>Git </a:t>
            </a:r>
            <a:r>
              <a:rPr lang="fr-FR" dirty="0" smtClean="0"/>
              <a:t>qui sert à changer de branche.</a:t>
            </a:r>
            <a:br>
              <a:rPr lang="fr-FR" dirty="0" smtClean="0"/>
            </a:br>
            <a:endParaRPr lang="fr-FR" dirty="0" smtClean="0"/>
          </a:p>
          <a:p>
            <a:pPr marL="457200" lvl="0">
              <a:spcBef>
                <a:spcPts val="0"/>
              </a:spcBef>
              <a:buSzPts val="1800"/>
              <a:buChar char="●"/>
            </a:pPr>
            <a:r>
              <a:rPr lang="fr-FR" b="1" dirty="0" err="1" smtClean="0">
                <a:latin typeface="Courier New"/>
                <a:ea typeface="Courier New"/>
                <a:cs typeface="Courier New"/>
                <a:sym typeface="Courier New"/>
              </a:rPr>
              <a:t>svn</a:t>
            </a:r>
            <a:r>
              <a:rPr lang="fr-FR" b="1" dirty="0" smtClean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b="1" dirty="0" err="1" smtClean="0"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fr-FR" dirty="0" smtClean="0"/>
              <a:t> : Ajoute un nouveau fichier ou répertoire dans l’historique. À ne pas confondre avec “</a:t>
            </a:r>
            <a:r>
              <a:rPr lang="fr-FR" b="1" dirty="0" err="1" smtClean="0"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fr-FR" dirty="0" smtClean="0"/>
              <a:t>” de Git qui ne fait qu’ajouter à la mise-en-scène.</a:t>
            </a:r>
            <a:br>
              <a:rPr lang="fr-FR" dirty="0" smtClean="0"/>
            </a:br>
            <a:endParaRPr lang="fr-FR" dirty="0" smtClean="0"/>
          </a:p>
          <a:p>
            <a:pPr marL="457200" lvl="0">
              <a:spcBef>
                <a:spcPts val="0"/>
              </a:spcBef>
              <a:buSzPts val="1800"/>
              <a:buChar char="●"/>
            </a:pPr>
            <a:r>
              <a:rPr lang="fr-FR" b="1" dirty="0" err="1" smtClean="0">
                <a:latin typeface="Courier New"/>
                <a:ea typeface="Courier New"/>
                <a:cs typeface="Courier New"/>
                <a:sym typeface="Courier New"/>
              </a:rPr>
              <a:t>svn</a:t>
            </a:r>
            <a:r>
              <a:rPr lang="fr-FR" b="1" dirty="0" smtClean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b="1" dirty="0" err="1" smtClean="0">
                <a:latin typeface="Courier New"/>
                <a:ea typeface="Courier New"/>
                <a:cs typeface="Courier New"/>
                <a:sym typeface="Courier New"/>
              </a:rPr>
              <a:t>rename</a:t>
            </a:r>
            <a:r>
              <a:rPr lang="fr-FR" b="1" dirty="0" smtClean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dirty="0" smtClean="0"/>
              <a:t>: Renomme un fichier ou répertoire.</a:t>
            </a:r>
            <a:br>
              <a:rPr lang="fr-FR" dirty="0" smtClean="0"/>
            </a:br>
            <a:endParaRPr lang="fr-FR" dirty="0" smtClean="0"/>
          </a:p>
          <a:p>
            <a:pPr marL="457200" lvl="0">
              <a:spcBef>
                <a:spcPts val="0"/>
              </a:spcBef>
              <a:buSzPts val="1800"/>
              <a:buChar char="●"/>
            </a:pPr>
            <a:r>
              <a:rPr lang="fr-FR" b="1" dirty="0" err="1" smtClean="0">
                <a:latin typeface="Courier New"/>
                <a:ea typeface="Courier New"/>
                <a:cs typeface="Courier New"/>
                <a:sym typeface="Courier New"/>
              </a:rPr>
              <a:t>svn</a:t>
            </a:r>
            <a:r>
              <a:rPr lang="fr-FR" b="1" dirty="0" smtClean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b="1" dirty="0" err="1" smtClean="0"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lang="fr-FR" b="1" dirty="0" smtClean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dirty="0" smtClean="0"/>
              <a:t>: Efface un fichier ou répertoire.</a:t>
            </a:r>
            <a:br>
              <a:rPr lang="fr-FR" dirty="0" smtClean="0"/>
            </a:br>
            <a:endParaRPr lang="fr-FR" dirty="0" smtClean="0"/>
          </a:p>
          <a:p>
            <a:pPr marL="457200" lvl="0">
              <a:spcBef>
                <a:spcPts val="0"/>
              </a:spcBef>
              <a:buSzPts val="1800"/>
              <a:buChar char="●"/>
            </a:pPr>
            <a:r>
              <a:rPr lang="fr-FR" b="1" dirty="0" err="1" smtClean="0">
                <a:latin typeface="Courier New"/>
                <a:ea typeface="Courier New"/>
                <a:cs typeface="Courier New"/>
                <a:sym typeface="Courier New"/>
              </a:rPr>
              <a:t>svn</a:t>
            </a:r>
            <a:r>
              <a:rPr lang="fr-FR" b="1" dirty="0" smtClean="0">
                <a:latin typeface="Courier New"/>
                <a:ea typeface="Courier New"/>
                <a:cs typeface="Courier New"/>
                <a:sym typeface="Courier New"/>
              </a:rPr>
              <a:t> commit</a:t>
            </a:r>
            <a:r>
              <a:rPr lang="fr-FR" dirty="0" smtClean="0"/>
              <a:t> : Ajoute un nouveau </a:t>
            </a:r>
            <a:r>
              <a:rPr lang="fr-FR" dirty="0" err="1" smtClean="0"/>
              <a:t>noeud</a:t>
            </a:r>
            <a:r>
              <a:rPr lang="fr-FR" dirty="0" smtClean="0"/>
              <a:t> dans l’historique de versions.</a:t>
            </a:r>
          </a:p>
          <a:p>
            <a:endParaRPr lang="en-US" dirty="0"/>
          </a:p>
        </p:txBody>
      </p:sp>
      <p:pic>
        <p:nvPicPr>
          <p:cNvPr id="4" name="Picture 2" descr="RÃ©sultats de recherche d'images pour Â«Â svn diagramÂ Â»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422" y="4214818"/>
            <a:ext cx="3904918" cy="240952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Terminologie SVN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58204" cy="2828932"/>
          </a:xfrm>
        </p:spPr>
        <p:txBody>
          <a:bodyPr>
            <a:normAutofit fontScale="55000" lnSpcReduction="20000"/>
          </a:bodyPr>
          <a:lstStyle/>
          <a:p>
            <a:pPr marL="457200" lvl="0">
              <a:spcBef>
                <a:spcPts val="0"/>
              </a:spcBef>
              <a:buSzPts val="1800"/>
              <a:buChar char="●"/>
            </a:pPr>
            <a:r>
              <a:rPr lang="fr-FR" b="1" dirty="0" err="1" smtClean="0">
                <a:latin typeface="Courier New"/>
                <a:ea typeface="Courier New"/>
                <a:cs typeface="Courier New"/>
                <a:sym typeface="Courier New"/>
              </a:rPr>
              <a:t>svn</a:t>
            </a:r>
            <a:r>
              <a:rPr lang="fr-FR" b="1" dirty="0" smtClean="0">
                <a:latin typeface="Courier New"/>
                <a:ea typeface="Courier New"/>
                <a:cs typeface="Courier New"/>
                <a:sym typeface="Courier New"/>
              </a:rPr>
              <a:t> update </a:t>
            </a:r>
            <a:r>
              <a:rPr lang="fr-FR" dirty="0" smtClean="0"/>
              <a:t>: Récupère les dernières informations d’un dépôt distant.</a:t>
            </a:r>
            <a:br>
              <a:rPr lang="fr-FR" dirty="0" smtClean="0"/>
            </a:br>
            <a:endParaRPr lang="fr-FR" dirty="0" smtClean="0"/>
          </a:p>
          <a:p>
            <a:pPr marL="457200" lvl="0">
              <a:spcBef>
                <a:spcPts val="0"/>
              </a:spcBef>
              <a:buSzPts val="1800"/>
              <a:buChar char="●"/>
            </a:pPr>
            <a:r>
              <a:rPr lang="fr-FR" b="1" dirty="0" err="1" smtClean="0">
                <a:latin typeface="Courier New"/>
                <a:ea typeface="Courier New"/>
                <a:cs typeface="Courier New"/>
                <a:sym typeface="Courier New"/>
              </a:rPr>
              <a:t>svn</a:t>
            </a:r>
            <a:r>
              <a:rPr lang="fr-FR" b="1" dirty="0" smtClean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b="1" dirty="0" err="1" smtClean="0">
                <a:latin typeface="Courier New"/>
                <a:ea typeface="Courier New"/>
                <a:cs typeface="Courier New"/>
                <a:sym typeface="Courier New"/>
              </a:rPr>
              <a:t>merge</a:t>
            </a:r>
            <a:r>
              <a:rPr lang="fr-FR" dirty="0" smtClean="0"/>
              <a:t> : Effectue la fusion entre deux branches.</a:t>
            </a:r>
            <a:br>
              <a:rPr lang="fr-FR" dirty="0" smtClean="0"/>
            </a:br>
            <a:endParaRPr lang="fr-FR" dirty="0" smtClean="0"/>
          </a:p>
          <a:p>
            <a:pPr marL="457200" lvl="0">
              <a:spcBef>
                <a:spcPts val="0"/>
              </a:spcBef>
              <a:buSzPts val="1800"/>
              <a:buChar char="●"/>
            </a:pPr>
            <a:r>
              <a:rPr lang="fr-FR" dirty="0" smtClean="0"/>
              <a:t>Les opérations de </a:t>
            </a:r>
            <a:r>
              <a:rPr lang="fr-FR" i="1" dirty="0" err="1" smtClean="0"/>
              <a:t>Svn</a:t>
            </a:r>
            <a:r>
              <a:rPr lang="fr-FR" i="1" dirty="0" smtClean="0"/>
              <a:t> </a:t>
            </a:r>
            <a:r>
              <a:rPr lang="fr-FR" dirty="0" smtClean="0"/>
              <a:t>sont toujours sur le dépôt distant! Lorsque vous effectuez un “</a:t>
            </a:r>
            <a:r>
              <a:rPr lang="fr-FR" b="1" dirty="0" smtClean="0">
                <a:latin typeface="Courier New"/>
                <a:ea typeface="Courier New"/>
                <a:cs typeface="Courier New"/>
                <a:sym typeface="Courier New"/>
              </a:rPr>
              <a:t>commit</a:t>
            </a:r>
            <a:r>
              <a:rPr lang="fr-FR" dirty="0" smtClean="0"/>
              <a:t>”, il est envoyé directement au serveur. Si celui-ci est un succès, votre révision est immédiatement la dernière et vous n’aurez pas à faire de fusion!</a:t>
            </a:r>
            <a:br>
              <a:rPr lang="fr-FR" dirty="0" smtClean="0"/>
            </a:br>
            <a:endParaRPr lang="fr-FR" dirty="0" smtClean="0"/>
          </a:p>
          <a:p>
            <a:pPr marL="457200" lvl="0">
              <a:spcBef>
                <a:spcPts val="0"/>
              </a:spcBef>
              <a:buSzPts val="1800"/>
              <a:buChar char="●"/>
            </a:pPr>
            <a:r>
              <a:rPr lang="fr-FR" dirty="0" smtClean="0"/>
              <a:t>La majorité des fusions sont faites lorsque vous faites un “</a:t>
            </a:r>
            <a:r>
              <a:rPr lang="fr-FR" b="1" dirty="0" smtClean="0">
                <a:latin typeface="Courier New"/>
                <a:ea typeface="Courier New"/>
                <a:cs typeface="Courier New"/>
                <a:sym typeface="Courier New"/>
              </a:rPr>
              <a:t>update</a:t>
            </a:r>
            <a:r>
              <a:rPr lang="fr-FR" dirty="0" smtClean="0"/>
              <a:t>”. À ce moment, si vous avez des modifications locales, c’est sur elles que la fusion doit être faite.</a:t>
            </a:r>
          </a:p>
          <a:p>
            <a:endParaRPr lang="en-US" dirty="0"/>
          </a:p>
        </p:txBody>
      </p:sp>
      <p:pic>
        <p:nvPicPr>
          <p:cNvPr id="4" name="Picture 2" descr="RÃ©sultats de recherche d'images pour Â«Â svn diagramÂ Â»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422" y="4214818"/>
            <a:ext cx="3904918" cy="240952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SVN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>
              <a:spcBef>
                <a:spcPts val="0"/>
              </a:spcBef>
              <a:buSzPts val="1800"/>
              <a:buChar char="●"/>
            </a:pPr>
            <a:r>
              <a:rPr lang="fr-FR" dirty="0" smtClean="0"/>
              <a:t>Comme pour </a:t>
            </a:r>
            <a:r>
              <a:rPr lang="fr-FR" i="1" dirty="0" smtClean="0"/>
              <a:t>Git</a:t>
            </a:r>
            <a:r>
              <a:rPr lang="fr-FR" dirty="0" smtClean="0"/>
              <a:t>, la majorité des logiciels ne sont que des interfaces graphiques vers des outils de ligne de commande.</a:t>
            </a:r>
            <a:br>
              <a:rPr lang="fr-FR" dirty="0" smtClean="0"/>
            </a:br>
            <a:endParaRPr lang="fr-FR" dirty="0" smtClean="0"/>
          </a:p>
          <a:p>
            <a:pPr marL="457200" lvl="0">
              <a:spcBef>
                <a:spcPts val="0"/>
              </a:spcBef>
              <a:buSzPts val="1800"/>
              <a:buChar char="●"/>
            </a:pPr>
            <a:r>
              <a:rPr lang="fr-FR" i="1" dirty="0" err="1" smtClean="0"/>
              <a:t>Tortoise</a:t>
            </a:r>
            <a:r>
              <a:rPr lang="fr-FR" i="1" dirty="0" smtClean="0"/>
              <a:t> </a:t>
            </a:r>
            <a:r>
              <a:rPr lang="fr-FR" i="1" dirty="0" err="1" smtClean="0"/>
              <a:t>Svn</a:t>
            </a:r>
            <a:r>
              <a:rPr lang="fr-FR" dirty="0" smtClean="0"/>
              <a:t>, comme son cousin </a:t>
            </a:r>
            <a:r>
              <a:rPr lang="fr-FR" i="1" dirty="0" err="1" smtClean="0"/>
              <a:t>Tortoise</a:t>
            </a:r>
            <a:r>
              <a:rPr lang="fr-FR" i="1" dirty="0" smtClean="0"/>
              <a:t> Git</a:t>
            </a:r>
            <a:r>
              <a:rPr lang="fr-FR" dirty="0" smtClean="0"/>
              <a:t>, est gratuit et offre une interface similaire.</a:t>
            </a:r>
            <a:br>
              <a:rPr lang="fr-FR" dirty="0" smtClean="0"/>
            </a:br>
            <a:endParaRPr lang="fr-FR" dirty="0" smtClean="0"/>
          </a:p>
          <a:p>
            <a:pPr marL="457200" lvl="0">
              <a:spcBef>
                <a:spcPts val="0"/>
              </a:spcBef>
              <a:buSzPts val="1800"/>
              <a:buChar char="●"/>
            </a:pPr>
            <a:r>
              <a:rPr lang="fr-FR" i="1" dirty="0" err="1" smtClean="0"/>
              <a:t>Svn</a:t>
            </a:r>
            <a:r>
              <a:rPr lang="fr-FR" i="1" dirty="0" smtClean="0"/>
              <a:t> </a:t>
            </a:r>
            <a:r>
              <a:rPr lang="fr-FR" dirty="0" smtClean="0"/>
              <a:t>est aussi intégré dans la majorité des outils de développement.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SVN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>
              <a:spcBef>
                <a:spcPts val="0"/>
              </a:spcBef>
              <a:buSzPts val="1800"/>
              <a:buChar char="●"/>
            </a:pPr>
            <a:r>
              <a:rPr lang="fr-FR" dirty="0" smtClean="0"/>
              <a:t>Malheureusement, </a:t>
            </a:r>
            <a:r>
              <a:rPr lang="fr-FR" i="1" dirty="0" err="1" smtClean="0"/>
              <a:t>Svn</a:t>
            </a:r>
            <a:r>
              <a:rPr lang="fr-FR" i="1" dirty="0" smtClean="0"/>
              <a:t> </a:t>
            </a:r>
            <a:r>
              <a:rPr lang="fr-FR" dirty="0" smtClean="0"/>
              <a:t>n’est plus accessible facilement comme il était avant. La majorité des serveurs demande un abonnement pour utiliser.</a:t>
            </a:r>
            <a:br>
              <a:rPr lang="fr-FR" dirty="0" smtClean="0"/>
            </a:br>
            <a:endParaRPr lang="fr-FR" dirty="0" smtClean="0"/>
          </a:p>
          <a:p>
            <a:pPr marL="457200" lvl="0">
              <a:spcBef>
                <a:spcPts val="0"/>
              </a:spcBef>
              <a:buSzPts val="1800"/>
              <a:buChar char="●"/>
            </a:pPr>
            <a:r>
              <a:rPr lang="fr-FR" dirty="0" smtClean="0"/>
              <a:t>Par contre, le logiciel de serveur est gratuit et peut facilement être ajouté à tout serveur </a:t>
            </a:r>
            <a:r>
              <a:rPr lang="fr-FR" i="1" dirty="0" smtClean="0"/>
              <a:t>Linux</a:t>
            </a:r>
            <a:r>
              <a:rPr lang="fr-FR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71414"/>
            <a:ext cx="8229600" cy="1143000"/>
          </a:xfrm>
        </p:spPr>
        <p:txBody>
          <a:bodyPr/>
          <a:lstStyle/>
          <a:p>
            <a:r>
              <a:rPr lang="fr-CA" dirty="0" smtClean="0"/>
              <a:t>Cycles de développement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57158" y="1142984"/>
          <a:ext cx="8229600" cy="558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fr-CA" dirty="0" smtClean="0"/>
                        <a:t>GIT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SVN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dirty="0" smtClean="0"/>
                        <a:t>1. Clone d’un </a:t>
                      </a:r>
                      <a:r>
                        <a:rPr lang="fr-CA" dirty="0" err="1" smtClean="0"/>
                        <a:t>repository</a:t>
                      </a:r>
                      <a:r>
                        <a:rPr lang="fr-CA" dirty="0" smtClean="0"/>
                        <a:t> (master ou </a:t>
                      </a:r>
                      <a:r>
                        <a:rPr lang="fr-CA" dirty="0" err="1" smtClean="0"/>
                        <a:t>branch</a:t>
                      </a:r>
                      <a:r>
                        <a:rPr lang="fr-CA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dirty="0" smtClean="0"/>
                        <a:t>1. </a:t>
                      </a:r>
                      <a:r>
                        <a:rPr lang="fr-CA" dirty="0" err="1" smtClean="0"/>
                        <a:t>Checkout</a:t>
                      </a:r>
                      <a:r>
                        <a:rPr lang="fr-CA" dirty="0" smtClean="0"/>
                        <a:t> d’un </a:t>
                      </a:r>
                      <a:r>
                        <a:rPr lang="fr-CA" dirty="0" err="1" smtClean="0"/>
                        <a:t>repository</a:t>
                      </a:r>
                      <a:r>
                        <a:rPr lang="fr-CA" dirty="0" smtClean="0"/>
                        <a:t> (</a:t>
                      </a:r>
                      <a:r>
                        <a:rPr lang="fr-CA" dirty="0" err="1" smtClean="0"/>
                        <a:t>trunk</a:t>
                      </a:r>
                      <a:r>
                        <a:rPr lang="fr-CA" dirty="0" smtClean="0"/>
                        <a:t> ou </a:t>
                      </a:r>
                      <a:r>
                        <a:rPr lang="fr-CA" dirty="0" err="1" smtClean="0"/>
                        <a:t>branch</a:t>
                      </a:r>
                      <a:r>
                        <a:rPr lang="fr-CA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dirty="0" smtClean="0"/>
                        <a:t>2. Modification dans le projet dans le </a:t>
                      </a:r>
                      <a:r>
                        <a:rPr lang="fr-CA" dirty="0" err="1" smtClean="0"/>
                        <a:t>staging</a:t>
                      </a:r>
                      <a:r>
                        <a:rPr lang="fr-CA" dirty="0" smtClean="0"/>
                        <a:t> area</a:t>
                      </a:r>
                    </a:p>
                    <a:p>
                      <a:pPr marL="1371600" lvl="2" indent="-457200">
                        <a:buFont typeface="+mj-lt"/>
                        <a:buAutoNum type="alphaLcParenR"/>
                      </a:pPr>
                      <a:r>
                        <a:rPr lang="fr-CA" dirty="0" smtClean="0"/>
                        <a:t>Ajout de fichier</a:t>
                      </a:r>
                    </a:p>
                    <a:p>
                      <a:pPr marL="1371600" lvl="2" indent="-457200">
                        <a:buFont typeface="+mj-lt"/>
                        <a:buAutoNum type="alphaLcParenR"/>
                      </a:pPr>
                      <a:r>
                        <a:rPr lang="fr-CA" dirty="0" smtClean="0"/>
                        <a:t>Modification de fichier</a:t>
                      </a:r>
                    </a:p>
                    <a:p>
                      <a:pPr marL="1371600" lvl="2" indent="-457200">
                        <a:buFont typeface="+mj-lt"/>
                        <a:buAutoNum type="alphaLcParenR" startAt="3"/>
                      </a:pPr>
                      <a:r>
                        <a:rPr lang="fr-CA" dirty="0" smtClean="0"/>
                        <a:t>Suppression de fichier</a:t>
                      </a:r>
                    </a:p>
                    <a:p>
                      <a:pPr marL="1371600" lvl="2" indent="-457200">
                        <a:buFont typeface="+mj-lt"/>
                        <a:buAutoNum type="alphaLcParenR" startAt="3"/>
                      </a:pPr>
                      <a:r>
                        <a:rPr lang="fr-CA" dirty="0" err="1" smtClean="0"/>
                        <a:t>Merge</a:t>
                      </a:r>
                      <a:r>
                        <a:rPr lang="fr-CA" dirty="0" smtClean="0"/>
                        <a:t> d’une branche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dirty="0" smtClean="0"/>
                        <a:t>2. Modification dans le projet</a:t>
                      </a:r>
                    </a:p>
                    <a:p>
                      <a:pPr marL="1371600" lvl="2" indent="-457200">
                        <a:buFont typeface="+mj-lt"/>
                        <a:buAutoNum type="alphaLcParenR"/>
                      </a:pPr>
                      <a:r>
                        <a:rPr lang="fr-CA" dirty="0" smtClean="0"/>
                        <a:t>Ajout de fichier</a:t>
                      </a:r>
                    </a:p>
                    <a:p>
                      <a:pPr marL="1371600" lvl="2" indent="-457200">
                        <a:buFont typeface="+mj-lt"/>
                        <a:buAutoNum type="alphaLcParenR"/>
                      </a:pPr>
                      <a:r>
                        <a:rPr lang="fr-CA" dirty="0" smtClean="0"/>
                        <a:t>Modification de fichier</a:t>
                      </a:r>
                    </a:p>
                    <a:p>
                      <a:pPr marL="1371600" lvl="2" indent="-457200">
                        <a:buFont typeface="+mj-lt"/>
                        <a:buAutoNum type="alphaLcParenR" startAt="3"/>
                      </a:pPr>
                      <a:r>
                        <a:rPr lang="fr-CA" dirty="0" smtClean="0"/>
                        <a:t>Suppression de fichier</a:t>
                      </a:r>
                    </a:p>
                    <a:p>
                      <a:pPr marL="1371600" lvl="2" indent="-457200">
                        <a:buFont typeface="+mj-lt"/>
                        <a:buAutoNum type="alphaLcParenR" startAt="3"/>
                      </a:pPr>
                      <a:r>
                        <a:rPr lang="fr-CA" dirty="0" err="1" smtClean="0"/>
                        <a:t>Merge</a:t>
                      </a:r>
                      <a:r>
                        <a:rPr lang="fr-CA" dirty="0" smtClean="0"/>
                        <a:t> d’une branche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dirty="0" smtClean="0"/>
                        <a:t>3. « </a:t>
                      </a:r>
                      <a:r>
                        <a:rPr lang="fr-CA" dirty="0" err="1" smtClean="0"/>
                        <a:t>Fetch</a:t>
                      </a:r>
                      <a:r>
                        <a:rPr lang="fr-CA" dirty="0" smtClean="0"/>
                        <a:t> » les derniers changements du serveur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dirty="0" smtClean="0"/>
                        <a:t>3. Update des fichiers locaux avec les changements du serveur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dirty="0" smtClean="0"/>
                        <a:t>4. </a:t>
                      </a:r>
                      <a:r>
                        <a:rPr lang="fr-CA" dirty="0" err="1" smtClean="0"/>
                        <a:t>Merge</a:t>
                      </a:r>
                      <a:r>
                        <a:rPr lang="fr-CA" dirty="0" smtClean="0"/>
                        <a:t> des changements si nécessaire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dirty="0" smtClean="0"/>
                        <a:t>4. Commit des changements vers le serveur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dirty="0" smtClean="0"/>
                        <a:t>5. Commit des changements vers le local </a:t>
                      </a:r>
                      <a:r>
                        <a:rPr lang="fr-CA" dirty="0" err="1" smtClean="0"/>
                        <a:t>repository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dirty="0" smtClean="0"/>
                        <a:t>5. Retour à l’étape 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dirty="0" smtClean="0"/>
                        <a:t>6. Retour à l’étape 2 ou envoie du/des </a:t>
                      </a:r>
                      <a:r>
                        <a:rPr lang="fr-CA" dirty="0" err="1" smtClean="0"/>
                        <a:t>commits</a:t>
                      </a:r>
                      <a:r>
                        <a:rPr lang="fr-CA" dirty="0" smtClean="0"/>
                        <a:t> vers le </a:t>
                      </a:r>
                      <a:r>
                        <a:rPr lang="fr-CA" dirty="0" err="1" smtClean="0"/>
                        <a:t>remote</a:t>
                      </a:r>
                      <a:r>
                        <a:rPr lang="fr-CA" dirty="0" smtClean="0"/>
                        <a:t> </a:t>
                      </a:r>
                      <a:r>
                        <a:rPr lang="fr-CA" dirty="0" err="1" smtClean="0"/>
                        <a:t>repository</a:t>
                      </a:r>
                      <a:r>
                        <a:rPr lang="fr-CA" dirty="0" smtClean="0"/>
                        <a:t> </a:t>
                      </a:r>
                      <a:r>
                        <a:rPr lang="fr-CA" b="0" dirty="0" smtClean="0"/>
                        <a:t>(PUSH)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2"/>
                </a:solidFill>
              </a:rPr>
              <a:t>Cycles </a:t>
            </a:r>
            <a:r>
              <a:rPr lang="fr-CA" smtClean="0">
                <a:solidFill>
                  <a:schemeClr val="bg2"/>
                </a:solidFill>
              </a:rPr>
              <a:t>de développement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4" name="Picture 2" descr="RÃ©sultats de recherche d'images pour Â«Â svn diagramÂ Â»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758" y="2285992"/>
            <a:ext cx="4916242" cy="303355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mage associÃ©e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071678"/>
            <a:ext cx="4087639" cy="335097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57224" y="1857364"/>
            <a:ext cx="228601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CA" dirty="0" smtClean="0">
                <a:solidFill>
                  <a:schemeClr val="bg2"/>
                </a:solidFill>
              </a:rPr>
              <a:t>GIT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00694" y="1785926"/>
            <a:ext cx="228601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CA" dirty="0" smtClean="0">
                <a:solidFill>
                  <a:schemeClr val="bg2"/>
                </a:solidFill>
              </a:rPr>
              <a:t>SVN</a:t>
            </a:r>
            <a:endParaRPr lang="en-US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smtClean="0"/>
              <a:t>Historique de modifications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" lvl="0">
              <a:spcBef>
                <a:spcPts val="0"/>
              </a:spcBef>
              <a:buSzPts val="1800"/>
              <a:buChar char="●"/>
            </a:pPr>
            <a:r>
              <a:rPr lang="fr-FR" dirty="0" smtClean="0"/>
              <a:t>Généralement, cet historique est perdu lorsque vous quittez l’application.</a:t>
            </a:r>
            <a:br>
              <a:rPr lang="fr-FR" dirty="0" smtClean="0"/>
            </a:br>
            <a:endParaRPr lang="fr-FR" dirty="0" smtClean="0"/>
          </a:p>
          <a:p>
            <a:pPr marL="457200" lvl="0">
              <a:spcBef>
                <a:spcPts val="0"/>
              </a:spcBef>
              <a:buSzPts val="1800"/>
              <a:buChar char="●"/>
            </a:pPr>
            <a:r>
              <a:rPr lang="fr-FR" dirty="0" smtClean="0"/>
              <a:t>Certains outils </a:t>
            </a:r>
            <a:r>
              <a:rPr lang="fr-FR" dirty="0" err="1" smtClean="0"/>
              <a:t>en-ligne</a:t>
            </a:r>
            <a:r>
              <a:rPr lang="fr-FR" dirty="0" smtClean="0"/>
              <a:t> permettent même de le garder pour toute la durée de vie du document, et même de collaborer avec plusieurs utilisateurs (</a:t>
            </a:r>
            <a:r>
              <a:rPr lang="fr-FR" i="1" dirty="0" smtClean="0"/>
              <a:t>Google Docs</a:t>
            </a:r>
            <a:r>
              <a:rPr lang="fr-FR" dirty="0" smtClean="0"/>
              <a:t>, </a:t>
            </a:r>
            <a:r>
              <a:rPr lang="fr-FR" i="1" dirty="0" smtClean="0"/>
              <a:t>Microsoft Teams</a:t>
            </a:r>
            <a:r>
              <a:rPr lang="fr-FR" dirty="0" smtClean="0"/>
              <a:t>, etc.).</a:t>
            </a:r>
            <a:br>
              <a:rPr lang="fr-FR" dirty="0" smtClean="0"/>
            </a:br>
            <a:endParaRPr lang="fr-FR" dirty="0" smtClean="0"/>
          </a:p>
          <a:p>
            <a:pPr marL="457200" lvl="0">
              <a:spcBef>
                <a:spcPts val="0"/>
              </a:spcBef>
              <a:buSzPts val="1800"/>
              <a:buChar char="●"/>
            </a:pPr>
            <a:r>
              <a:rPr lang="fr-FR" dirty="0" smtClean="0"/>
              <a:t>Généralement, l’historique ne contient qu’une liste avec tous les ajouts et retraits du document chronologiquement.</a:t>
            </a:r>
            <a:br>
              <a:rPr lang="fr-FR" dirty="0" smtClean="0"/>
            </a:br>
            <a:endParaRPr lang="fr-FR" dirty="0" smtClean="0"/>
          </a:p>
          <a:p>
            <a:pPr marL="914400" lvl="1" indent="-317500">
              <a:spcBef>
                <a:spcPts val="0"/>
              </a:spcBef>
              <a:buSzPts val="1400"/>
              <a:buChar char="○"/>
            </a:pPr>
            <a:r>
              <a:rPr lang="fr-FR" dirty="0" smtClean="0"/>
              <a:t>Certains logiciels affichent aussi des “changements” dans l’historique, mais un “changement” n’est simplement que la combinaison d’un retrait et un ajout.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Principe général</a:t>
            </a:r>
            <a:endParaRPr lang="en-US" dirty="0"/>
          </a:p>
        </p:txBody>
      </p:sp>
      <p:pic>
        <p:nvPicPr>
          <p:cNvPr id="4" name="Picture 2" descr="https://user.oc-static.com/files/119001_120000/119510.gif"/>
          <p:cNvPicPr>
            <a:picLocks noGrp="1" noChangeAspect="1" noChangeArrowheads="1"/>
          </p:cNvPicPr>
          <p:nvPr>
            <p:ph idx="1"/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38" y="2000240"/>
            <a:ext cx="6816292" cy="45259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2"/>
                </a:solidFill>
              </a:rPr>
              <a:t>Fonctionnement de GIT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4" name="Picture 4" descr="Image associÃ©e"/>
          <p:cNvPicPr>
            <a:picLocks noGrp="1" noChangeAspect="1" noChangeArrowheads="1"/>
          </p:cNvPicPr>
          <p:nvPr>
            <p:ph idx="1"/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38" y="1285860"/>
            <a:ext cx="6858048" cy="562211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Terminologie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err="1" smtClean="0"/>
              <a:t>Repository</a:t>
            </a:r>
            <a:r>
              <a:rPr lang="fr-FR" dirty="0" smtClean="0"/>
              <a:t> (parfois abrégé en “Repo”) : c’est un “dépôt” (de code ou de fichiers). C’est le dossier de travail, contenant les fichiers d’un projet.</a:t>
            </a:r>
            <a:endParaRPr lang="en-US" dirty="0"/>
          </a:p>
        </p:txBody>
      </p:sp>
      <p:pic>
        <p:nvPicPr>
          <p:cNvPr id="4" name="Picture 4" descr="Image associÃ©e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757" y="3286124"/>
            <a:ext cx="3967864" cy="32527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Terminologie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115328" cy="2328866"/>
          </a:xfrm>
        </p:spPr>
        <p:txBody>
          <a:bodyPr>
            <a:normAutofit fontScale="70000" lnSpcReduction="20000"/>
          </a:bodyPr>
          <a:lstStyle/>
          <a:p>
            <a:r>
              <a:rPr lang="fr-FR" b="1" dirty="0" smtClean="0"/>
              <a:t>Commit</a:t>
            </a:r>
            <a:r>
              <a:rPr lang="fr-FR" dirty="0" smtClean="0"/>
              <a:t> (commettre) : l’action d’enregistrer vos modifications dans l’historique du projet. Un commit est un instantané de votre projet. Il faut l’accompagner d’un “commit message”.</a:t>
            </a:r>
          </a:p>
          <a:p>
            <a:endParaRPr lang="fr-FR" dirty="0" smtClean="0"/>
          </a:p>
          <a:p>
            <a:r>
              <a:rPr lang="fr-FR" b="1" dirty="0" smtClean="0"/>
              <a:t>Push</a:t>
            </a:r>
            <a:r>
              <a:rPr lang="fr-FR" dirty="0" smtClean="0"/>
              <a:t> (pousser) : permet d’envoyer vos </a:t>
            </a:r>
            <a:r>
              <a:rPr lang="fr-FR" dirty="0" err="1" smtClean="0"/>
              <a:t>commits</a:t>
            </a:r>
            <a:r>
              <a:rPr lang="fr-FR" dirty="0" smtClean="0"/>
              <a:t> vers un “</a:t>
            </a:r>
            <a:r>
              <a:rPr lang="fr-FR" dirty="0" err="1" smtClean="0"/>
              <a:t>remote</a:t>
            </a:r>
            <a:r>
              <a:rPr lang="fr-FR" dirty="0" smtClean="0"/>
              <a:t>” (un serveur git, p.ex. </a:t>
            </a:r>
            <a:r>
              <a:rPr lang="fr-FR" dirty="0" err="1" smtClean="0"/>
              <a:t>Github</a:t>
            </a:r>
            <a:r>
              <a:rPr lang="fr-FR" dirty="0" smtClean="0"/>
              <a:t>).</a:t>
            </a:r>
            <a:endParaRPr lang="en-US" dirty="0"/>
          </a:p>
        </p:txBody>
      </p:sp>
      <p:pic>
        <p:nvPicPr>
          <p:cNvPr id="4" name="Picture 4" descr="Image associÃ©e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757" y="3286124"/>
            <a:ext cx="3967864" cy="32527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Terminologie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29642" cy="218599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Pull</a:t>
            </a:r>
            <a:r>
              <a:rPr lang="en-US" dirty="0" smtClean="0"/>
              <a:t> (</a:t>
            </a:r>
            <a:r>
              <a:rPr lang="en-US" dirty="0" err="1" smtClean="0"/>
              <a:t>tirer</a:t>
            </a:r>
            <a:r>
              <a:rPr lang="en-US" dirty="0" smtClean="0"/>
              <a:t>) : get commits from a remote.</a:t>
            </a:r>
          </a:p>
          <a:p>
            <a:pPr lvl="1"/>
            <a:r>
              <a:rPr lang="fr-CA" dirty="0" smtClean="0"/>
              <a:t>*Attention*: plus souvent qu’autrement, pour remettre la version locale à jour, l’utilisateur doit « </a:t>
            </a:r>
            <a:r>
              <a:rPr lang="fr-CA" dirty="0" err="1" smtClean="0"/>
              <a:t>fetch</a:t>
            </a:r>
            <a:r>
              <a:rPr lang="fr-CA" dirty="0" smtClean="0"/>
              <a:t> » la version du </a:t>
            </a:r>
            <a:r>
              <a:rPr lang="fr-CA" dirty="0" err="1" smtClean="0"/>
              <a:t>remote</a:t>
            </a:r>
            <a:r>
              <a:rPr lang="fr-CA" dirty="0" smtClean="0"/>
              <a:t> avant de la tirer vers sa branche.</a:t>
            </a:r>
            <a:endParaRPr lang="en-US" dirty="0" smtClean="0"/>
          </a:p>
        </p:txBody>
      </p:sp>
      <p:pic>
        <p:nvPicPr>
          <p:cNvPr id="4" name="Picture 4" descr="Image associÃ©e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6" y="3500438"/>
            <a:ext cx="3967864" cy="32527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Terminologie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3971924" cy="4972071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 smtClean="0"/>
              <a:t>Branch</a:t>
            </a:r>
            <a:r>
              <a:rPr lang="en-US" dirty="0" smtClean="0"/>
              <a:t> (</a:t>
            </a:r>
            <a:r>
              <a:rPr lang="en-US" dirty="0" err="1" smtClean="0"/>
              <a:t>branche</a:t>
            </a:r>
            <a:r>
              <a:rPr lang="en-US" dirty="0" smtClean="0"/>
              <a:t>) : create a new branch at the current commit.</a:t>
            </a:r>
          </a:p>
          <a:p>
            <a:endParaRPr lang="fr-CA" dirty="0" smtClean="0"/>
          </a:p>
          <a:p>
            <a:endParaRPr lang="en-US" dirty="0" smtClean="0"/>
          </a:p>
          <a:p>
            <a:r>
              <a:rPr lang="fr-FR" b="1" dirty="0" err="1" smtClean="0"/>
              <a:t>Merge</a:t>
            </a:r>
            <a:r>
              <a:rPr lang="fr-FR" dirty="0" smtClean="0"/>
              <a:t> (fusionner) : </a:t>
            </a:r>
            <a:r>
              <a:rPr lang="fr-FR" dirty="0" err="1" smtClean="0"/>
              <a:t>combining</a:t>
            </a:r>
            <a:r>
              <a:rPr lang="fr-FR" dirty="0" smtClean="0"/>
              <a:t> </a:t>
            </a:r>
            <a:r>
              <a:rPr lang="fr-FR" dirty="0" err="1" smtClean="0"/>
              <a:t>two</a:t>
            </a:r>
            <a:r>
              <a:rPr lang="fr-FR" dirty="0" smtClean="0"/>
              <a:t> branches. Une action critique: le “</a:t>
            </a:r>
            <a:r>
              <a:rPr lang="fr-FR" dirty="0" err="1" smtClean="0"/>
              <a:t>merge</a:t>
            </a:r>
            <a:r>
              <a:rPr lang="fr-FR" dirty="0" smtClean="0"/>
              <a:t>” est le fusionnement de deux versions d’un projet (branche alternative vers branche principale). Si cela se passe bien, les modifications de la branche A seront proprement intégrées par la branche B. Si cela se passe mal, vous pouvez rencontrer un “</a:t>
            </a:r>
            <a:r>
              <a:rPr lang="fr-FR" dirty="0" err="1" smtClean="0"/>
              <a:t>merge</a:t>
            </a:r>
            <a:r>
              <a:rPr lang="fr-FR" dirty="0" smtClean="0"/>
              <a:t> </a:t>
            </a:r>
            <a:r>
              <a:rPr lang="fr-FR" dirty="0" err="1" smtClean="0"/>
              <a:t>conflict</a:t>
            </a:r>
            <a:r>
              <a:rPr lang="fr-FR" dirty="0" smtClean="0"/>
              <a:t>”.</a:t>
            </a:r>
            <a:endParaRPr lang="en-US" dirty="0"/>
          </a:p>
        </p:txBody>
      </p:sp>
      <p:pic>
        <p:nvPicPr>
          <p:cNvPr id="4" name="Picture 4" descr="Image associÃ©e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6" y="2214554"/>
            <a:ext cx="3967864" cy="32527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450</Words>
  <Application>Microsoft Office PowerPoint</Application>
  <PresentationFormat>On-screen Show (4:3)</PresentationFormat>
  <Paragraphs>115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Semaine 2</vt:lpstr>
      <vt:lpstr>Historique de modifications</vt:lpstr>
      <vt:lpstr>Historique de modifications</vt:lpstr>
      <vt:lpstr>Principe général</vt:lpstr>
      <vt:lpstr>Fonctionnement de GIT</vt:lpstr>
      <vt:lpstr>Terminologie</vt:lpstr>
      <vt:lpstr>Terminologie</vt:lpstr>
      <vt:lpstr>Terminologie</vt:lpstr>
      <vt:lpstr>Terminologie</vt:lpstr>
      <vt:lpstr>Les branches</vt:lpstr>
      <vt:lpstr>Terminologie</vt:lpstr>
      <vt:lpstr>Slide 12</vt:lpstr>
      <vt:lpstr>Changements à un fichier</vt:lpstr>
      <vt:lpstr>Slide 14</vt:lpstr>
      <vt:lpstr>Logiciels</vt:lpstr>
      <vt:lpstr>GitHub</vt:lpstr>
      <vt:lpstr>SVN</vt:lpstr>
      <vt:lpstr>SVN</vt:lpstr>
      <vt:lpstr>Slide 19</vt:lpstr>
      <vt:lpstr>Terminologie SVN</vt:lpstr>
      <vt:lpstr>Terminologie SVN</vt:lpstr>
      <vt:lpstr>SVN</vt:lpstr>
      <vt:lpstr>SVN</vt:lpstr>
      <vt:lpstr>Cycles de développement</vt:lpstr>
      <vt:lpstr>Cycles de développement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pat renaud</dc:creator>
  <cp:lastModifiedBy>pat renaud</cp:lastModifiedBy>
  <cp:revision>31</cp:revision>
  <dcterms:created xsi:type="dcterms:W3CDTF">2019-08-24T15:17:43Z</dcterms:created>
  <dcterms:modified xsi:type="dcterms:W3CDTF">2019-08-25T18:51:52Z</dcterms:modified>
</cp:coreProperties>
</file>