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a49e683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a49e683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a49e683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a49e683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a49e683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a49e683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a49e683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1a49e683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a49e683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a49e683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1a49e683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1a49e683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1a49e683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1a49e683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a49e683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1a49e683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a49e683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a49e683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1a49e683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1a49e683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a49e68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a49e68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a49e68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a49e68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a49e68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a49e68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a49e683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a49e68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a49e683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a49e683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a49e683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a49e683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a49e683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a49e683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a49e683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a49e68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CFE2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GnEmQJeO89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UML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Attributs et méthodes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Variables (paramètres) sont indiquées par leur nom et ensuite leur type.</a:t>
            </a:r>
            <a:endParaRPr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nom_de_la_variable_en_minuscule : type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 sz="1200">
                <a:solidFill>
                  <a:schemeClr val="dk1"/>
                </a:solidFill>
              </a:rPr>
              <a:t>Exemple: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 sz="1200">
                <a:solidFill>
                  <a:schemeClr val="dk1"/>
                </a:solidFill>
              </a:rPr>
              <a:t>âge : int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 sz="1200">
                <a:solidFill>
                  <a:schemeClr val="dk1"/>
                </a:solidFill>
              </a:rPr>
              <a:t>sexe : string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 sz="1200">
                <a:solidFill>
                  <a:schemeClr val="dk1"/>
                </a:solidFill>
              </a:rPr>
              <a:t>hauteur : float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 sz="1200">
                <a:solidFill>
                  <a:schemeClr val="dk1"/>
                </a:solidFill>
              </a:rPr>
              <a:t>is_funny : bool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Pour les méthodes, le même principe s’applique pour l’indication du type.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Exemple: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 sz="1200">
                <a:solidFill>
                  <a:schemeClr val="dk1"/>
                </a:solidFill>
              </a:rPr>
              <a:t>tellAJoke() : string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 sz="1200">
                <a:solidFill>
                  <a:schemeClr val="dk1"/>
                </a:solidFill>
              </a:rPr>
              <a:t>addNumbers : float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 sz="1200">
                <a:solidFill>
                  <a:schemeClr val="dk1"/>
                </a:solidFill>
              </a:rPr>
              <a:t>getIndex : int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objet - Exemple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6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fr" sz="1000">
                <a:solidFill>
                  <a:schemeClr val="dk1"/>
                </a:solidFill>
              </a:rPr>
              <a:t>Un objet </a:t>
            </a:r>
            <a:r>
              <a:rPr b="1" lang="fr" sz="1000">
                <a:solidFill>
                  <a:schemeClr val="dk1"/>
                </a:solidFill>
              </a:rPr>
              <a:t>Arme</a:t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Avec comme variables: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•</a:t>
            </a:r>
            <a:r>
              <a:rPr b="1" lang="fr" sz="1000">
                <a:solidFill>
                  <a:schemeClr val="dk1"/>
                </a:solidFill>
              </a:rPr>
              <a:t>type </a:t>
            </a:r>
            <a:r>
              <a:rPr lang="fr" sz="1000">
                <a:solidFill>
                  <a:schemeClr val="dk1"/>
                </a:solidFill>
              </a:rPr>
              <a:t>de type string (string signifie une chaîne de caractères)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•</a:t>
            </a:r>
            <a:r>
              <a:rPr b="1" lang="fr" sz="1000">
                <a:solidFill>
                  <a:schemeClr val="dk1"/>
                </a:solidFill>
              </a:rPr>
              <a:t>nombre_de_balles </a:t>
            </a:r>
            <a:r>
              <a:rPr lang="fr" sz="1000">
                <a:solidFill>
                  <a:schemeClr val="dk1"/>
                </a:solidFill>
              </a:rPr>
              <a:t>de type int (int signifie un entier)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•</a:t>
            </a:r>
            <a:r>
              <a:rPr b="1" lang="fr" sz="1000">
                <a:solidFill>
                  <a:schemeClr val="dk1"/>
                </a:solidFill>
              </a:rPr>
              <a:t>degats </a:t>
            </a:r>
            <a:r>
              <a:rPr lang="fr" sz="1000">
                <a:solidFill>
                  <a:schemeClr val="dk1"/>
                </a:solidFill>
              </a:rPr>
              <a:t>de type int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•</a:t>
            </a:r>
            <a:r>
              <a:rPr b="1" lang="fr" sz="1000">
                <a:solidFill>
                  <a:schemeClr val="dk1"/>
                </a:solidFill>
              </a:rPr>
              <a:t>cadence_de_tir </a:t>
            </a:r>
            <a:r>
              <a:rPr lang="fr" sz="1000">
                <a:solidFill>
                  <a:schemeClr val="dk1"/>
                </a:solidFill>
              </a:rPr>
              <a:t>de type float (float signifie chiffre à virgule)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Avec comme méthode: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•</a:t>
            </a:r>
            <a:r>
              <a:rPr b="1" lang="fr" sz="1000">
                <a:solidFill>
                  <a:schemeClr val="dk1"/>
                </a:solidFill>
              </a:rPr>
              <a:t>Tirer </a:t>
            </a:r>
            <a:r>
              <a:rPr lang="fr" sz="1000">
                <a:solidFill>
                  <a:schemeClr val="dk1"/>
                </a:solidFill>
              </a:rPr>
              <a:t>qui ne retourne rien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•</a:t>
            </a:r>
            <a:r>
              <a:rPr b="1" lang="fr" sz="1000">
                <a:solidFill>
                  <a:schemeClr val="dk1"/>
                </a:solidFill>
              </a:rPr>
              <a:t>Recharger </a:t>
            </a:r>
            <a:r>
              <a:rPr lang="fr" sz="1000">
                <a:solidFill>
                  <a:schemeClr val="dk1"/>
                </a:solidFill>
              </a:rPr>
              <a:t>qui ne retroune rien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fr" sz="1000">
                <a:solidFill>
                  <a:schemeClr val="dk1"/>
                </a:solidFill>
              </a:rPr>
              <a:t>Quelques classes enfants: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•</a:t>
            </a:r>
            <a:r>
              <a:rPr b="1" lang="fr" sz="1000">
                <a:solidFill>
                  <a:schemeClr val="dk1"/>
                </a:solidFill>
              </a:rPr>
              <a:t>Fusil de poing</a:t>
            </a:r>
            <a:endParaRPr b="1"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•</a:t>
            </a:r>
            <a:r>
              <a:rPr b="1" lang="fr" sz="1000">
                <a:solidFill>
                  <a:schemeClr val="dk1"/>
                </a:solidFill>
              </a:rPr>
              <a:t>Fusil d’assaut</a:t>
            </a:r>
            <a:endParaRPr b="1"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•</a:t>
            </a:r>
            <a:r>
              <a:rPr b="1" lang="fr" sz="1000">
                <a:solidFill>
                  <a:schemeClr val="dk1"/>
                </a:solidFill>
              </a:rPr>
              <a:t>Mitraillette</a:t>
            </a:r>
            <a:endParaRPr b="1"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•</a:t>
            </a:r>
            <a:r>
              <a:rPr b="1" lang="fr" sz="1000">
                <a:solidFill>
                  <a:schemeClr val="dk1"/>
                </a:solidFill>
              </a:rPr>
              <a:t>Lance-roquette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 Arme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Créons tout d’abord l’objet </a:t>
            </a:r>
            <a:r>
              <a:rPr b="1" lang="fr">
                <a:solidFill>
                  <a:schemeClr val="dk1"/>
                </a:solidFill>
              </a:rPr>
              <a:t>Arme</a:t>
            </a:r>
            <a:r>
              <a:rPr lang="fr">
                <a:solidFill>
                  <a:schemeClr val="dk1"/>
                </a:solidFill>
              </a:rPr>
              <a:t> en UML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Avec ce diagramme, nous pouvons voir que l’objet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Arme</a:t>
            </a:r>
            <a:r>
              <a:rPr lang="fr">
                <a:solidFill>
                  <a:schemeClr val="dk1"/>
                </a:solidFill>
              </a:rPr>
              <a:t> contient plusieurs variables et méthodes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   	d’un seul coup d’œil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200" y="1730425"/>
            <a:ext cx="27051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Relation entre les objets: </a:t>
            </a:r>
            <a:r>
              <a:rPr b="1" lang="fr"/>
              <a:t>Héritage</a:t>
            </a:r>
            <a:endParaRPr b="1"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Ici, T’ hérite de 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Le symbole qui représente l’héritage est une simple flèche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Les attributs et les méthodes de T se retrouveront aussi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chemeClr val="dk1"/>
                </a:solidFill>
              </a:rPr>
              <a:t>dans la classe T’ qu’ils soient public, privés ou protected.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050" y="1898050"/>
            <a:ext cx="1962975" cy="26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Relation entre les objets: </a:t>
            </a:r>
            <a:r>
              <a:rPr b="1" lang="fr"/>
              <a:t>Héritage</a:t>
            </a:r>
            <a:endParaRPr b="1"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Voici la notion d’héritage en utilisant notre exemple d’arme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225" y="1823925"/>
            <a:ext cx="4079325" cy="30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Relation entre les objets: </a:t>
            </a:r>
            <a:r>
              <a:rPr b="1" lang="fr"/>
              <a:t>Association</a:t>
            </a:r>
            <a:endParaRPr b="1"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61925" y="1132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Exemple d’association bidirectionnelle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Exemple d’association unidirectionnelle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Ce qui veut dire que la classe A a accès aux</a:t>
            </a:r>
            <a:br>
              <a:rPr lang="fr">
                <a:solidFill>
                  <a:schemeClr val="dk1"/>
                </a:solidFill>
              </a:rPr>
            </a:br>
            <a:r>
              <a:rPr lang="fr">
                <a:solidFill>
                  <a:schemeClr val="dk1"/>
                </a:solidFill>
              </a:rPr>
              <a:t>données de la classe B </a:t>
            </a:r>
            <a:r>
              <a:rPr lang="fr" u="sng">
                <a:solidFill>
                  <a:schemeClr val="dk1"/>
                </a:solidFill>
              </a:rPr>
              <a:t>mais pas le contraire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125" y="2160950"/>
            <a:ext cx="2831225" cy="6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475" y="1132400"/>
            <a:ext cx="236386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613075" y="3045725"/>
            <a:ext cx="51333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3066AC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 rb;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3066AC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addB</a:t>
            </a:r>
            <a:r>
              <a:rPr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 b ) </a:t>
            </a:r>
            <a:r>
              <a:rPr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.rb</a:t>
            </a:r>
            <a:r>
              <a:rPr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3066AC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lang="fr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 La classe B ne connaît pas l'existence de la classe A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Relation entre les objets: </a:t>
            </a:r>
            <a:r>
              <a:rPr b="1" lang="fr"/>
              <a:t>Association</a:t>
            </a:r>
            <a:endParaRPr b="1"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Voici la représentation d’une appartenance. Remarquez que la flèche va vers l’objet qui est en appartenance. </a:t>
            </a:r>
            <a:r>
              <a:rPr lang="fr" u="sng">
                <a:solidFill>
                  <a:schemeClr val="dk1"/>
                </a:solidFill>
              </a:rPr>
              <a:t>Il y a aussi une variable qui représente l’objet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600" y="2047625"/>
            <a:ext cx="5561100" cy="3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Relation entre les objets: </a:t>
            </a:r>
            <a:r>
              <a:rPr b="1" lang="fr"/>
              <a:t>Agrégation</a:t>
            </a:r>
            <a:endParaRPr b="1"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Lorsqu’une relation représente qu’une classe fait partie d’une autre, on l’indique à l’aide d’une losange vide.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Dans cet exemple, la classe </a:t>
            </a:r>
            <a:r>
              <a:rPr b="1"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Class2 </a:t>
            </a:r>
            <a:r>
              <a:rPr lang="fr">
                <a:solidFill>
                  <a:schemeClr val="dk1"/>
                </a:solidFill>
              </a:rPr>
              <a:t>fait partie de la classe </a:t>
            </a:r>
            <a:r>
              <a:rPr b="1"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Class1</a:t>
            </a:r>
            <a:r>
              <a:rPr lang="f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On utilise l'agrégation lorsque les deux objets ont des vies indépendantes. Ici, lorsque l’objet de </a:t>
            </a:r>
            <a:r>
              <a:rPr b="1"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Class1 </a:t>
            </a:r>
            <a:r>
              <a:rPr lang="fr">
                <a:solidFill>
                  <a:schemeClr val="dk1"/>
                </a:solidFill>
              </a:rPr>
              <a:t>sera détruit, les objets de </a:t>
            </a:r>
            <a:r>
              <a:rPr b="1"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Class2 </a:t>
            </a:r>
            <a:r>
              <a:rPr lang="fr">
                <a:solidFill>
                  <a:schemeClr val="dk1"/>
                </a:solidFill>
              </a:rPr>
              <a:t>continueront d’exister.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350" y="2120825"/>
            <a:ext cx="43624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Relation entre les objets: </a:t>
            </a:r>
            <a:r>
              <a:rPr b="1" lang="fr"/>
              <a:t>Composition</a:t>
            </a:r>
            <a:endParaRPr b="1"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Comme pour l’agrégation, on utilise un losange mais celui-ci est plein. La composition sert aussi à indiquer qu’une classe fait partie de l’autre, mais dans ce cas, leur vie est liée.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La classe composée est détruite lorsque la classe mère disparaît.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3087238"/>
            <a:ext cx="54483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ArgoUML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Le </a:t>
            </a:r>
            <a:r>
              <a:rPr i="1" lang="fr">
                <a:solidFill>
                  <a:schemeClr val="dk1"/>
                </a:solidFill>
              </a:rPr>
              <a:t>Unified Modeling Language </a:t>
            </a:r>
            <a:r>
              <a:rPr lang="fr">
                <a:solidFill>
                  <a:schemeClr val="dk1"/>
                </a:solidFill>
              </a:rPr>
              <a:t>est un langage graphique. Le but est de communiquer des informations visuellement, indépendamment du langage parlé ou écrit.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Il ne s’agit pas d’un langage de programmation propre, mais une méthode qui permet de modéliser un programme divisé en objets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Plutôt que laisser l’auteur décider de sa propre définition pour ses diagrammes, le UML offre un standard permettant à d’autres de le comprendre.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l’UML?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Tous les aspects de la modélisation orientée objet y sont inclus.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Le UML est même utilisé par d’autres métiers comme les </a:t>
            </a:r>
            <a:r>
              <a:rPr i="1" lang="fr">
                <a:solidFill>
                  <a:schemeClr val="dk1"/>
                </a:solidFill>
              </a:rPr>
              <a:t>designers </a:t>
            </a:r>
            <a:r>
              <a:rPr lang="fr">
                <a:solidFill>
                  <a:schemeClr val="dk1"/>
                </a:solidFill>
              </a:rPr>
              <a:t>de jeux dans leur documentation, ce qui facilite l’implémentation par les programmeurs.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Penser l’UML comme un plan d’architecte, et que le programmeur le suit pour créer le programme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Le UML comporte deux catégories de diagrammes: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chemeClr val="dk1"/>
                </a:solidFill>
              </a:rPr>
              <a:t>Les diagrammes de structure:</a:t>
            </a:r>
            <a:endParaRPr b="1"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Ces diagrammes expliquent la structure d’un système et de ses parties sur différents niveaux d’abstraction et d’implémentation, ainsi que leurs relations.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u="sng">
                <a:solidFill>
                  <a:schemeClr val="dk1"/>
                </a:solidFill>
              </a:rPr>
              <a:t>Les diagrammes de comportement: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Ces diagrammes montrent le comportement dynamique des objets d’un système. Certains considèrent qu’il existe une sous-catégorie nommée “diagrammes d’interaction”.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diagrammes de structures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● </a:t>
            </a:r>
            <a:r>
              <a:rPr b="1" lang="fr">
                <a:solidFill>
                  <a:srgbClr val="00FF00"/>
                </a:solidFill>
              </a:rPr>
              <a:t>Diagramme de classes </a:t>
            </a:r>
            <a:r>
              <a:rPr lang="fr">
                <a:solidFill>
                  <a:schemeClr val="dk1"/>
                </a:solidFill>
              </a:rPr>
              <a:t>: classes intervenant dans le système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● </a:t>
            </a:r>
            <a:r>
              <a:rPr b="1" lang="fr">
                <a:solidFill>
                  <a:schemeClr val="dk1"/>
                </a:solidFill>
              </a:rPr>
              <a:t>Diagramme d'objets </a:t>
            </a:r>
            <a:r>
              <a:rPr lang="fr">
                <a:solidFill>
                  <a:schemeClr val="dk1"/>
                </a:solidFill>
              </a:rPr>
              <a:t>: instances de classes utilisées dans le système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● </a:t>
            </a:r>
            <a:r>
              <a:rPr b="1" lang="fr">
                <a:solidFill>
                  <a:schemeClr val="dk1"/>
                </a:solidFill>
              </a:rPr>
              <a:t>Diagramme de composants </a:t>
            </a:r>
            <a:r>
              <a:rPr lang="fr">
                <a:solidFill>
                  <a:schemeClr val="dk1"/>
                </a:solidFill>
              </a:rPr>
              <a:t>: composants du système d'un point de vue physique, tels qu'ils sont mis en œuvre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● </a:t>
            </a:r>
            <a:r>
              <a:rPr b="1" lang="fr">
                <a:solidFill>
                  <a:schemeClr val="dk1"/>
                </a:solidFill>
              </a:rPr>
              <a:t>Diagramme de déploiement</a:t>
            </a:r>
            <a:r>
              <a:rPr lang="fr">
                <a:solidFill>
                  <a:schemeClr val="dk1"/>
                </a:solidFill>
              </a:rPr>
              <a:t> : éléments matériels et la manière dont les composants du système sont répartis sur ces éléments matériels et interagissent entre eux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● </a:t>
            </a:r>
            <a:r>
              <a:rPr b="1" lang="fr">
                <a:solidFill>
                  <a:schemeClr val="dk1"/>
                </a:solidFill>
              </a:rPr>
              <a:t>Diagramme des paquets </a:t>
            </a:r>
            <a:r>
              <a:rPr lang="fr">
                <a:solidFill>
                  <a:schemeClr val="dk1"/>
                </a:solidFill>
              </a:rPr>
              <a:t>: dépendances entre les paquets, c'est-à-dire entre les ensembles de définitions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● </a:t>
            </a:r>
            <a:r>
              <a:rPr b="1" lang="fr">
                <a:solidFill>
                  <a:schemeClr val="dk1"/>
                </a:solidFill>
              </a:rPr>
              <a:t>Diagramme de structure composite</a:t>
            </a:r>
            <a:r>
              <a:rPr lang="fr">
                <a:solidFill>
                  <a:schemeClr val="dk1"/>
                </a:solidFill>
              </a:rPr>
              <a:t> : relations entre composants d'une classe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● </a:t>
            </a:r>
            <a:r>
              <a:rPr b="1" lang="fr">
                <a:solidFill>
                  <a:schemeClr val="dk1"/>
                </a:solidFill>
              </a:rPr>
              <a:t>Diagramme de profils</a:t>
            </a:r>
            <a:r>
              <a:rPr lang="fr">
                <a:solidFill>
                  <a:schemeClr val="dk1"/>
                </a:solidFill>
              </a:rPr>
              <a:t> : spécialisation et personnalisation pour un domaine particulier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diagrammes de comportement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● </a:t>
            </a:r>
            <a:r>
              <a:rPr b="1" lang="fr">
                <a:solidFill>
                  <a:schemeClr val="dk1"/>
                </a:solidFill>
              </a:rPr>
              <a:t>Diagramme des cas d'utilisation </a:t>
            </a:r>
            <a:r>
              <a:rPr lang="fr">
                <a:solidFill>
                  <a:schemeClr val="dk1"/>
                </a:solidFill>
              </a:rPr>
              <a:t>: possibilités d'interaction entre le système et les acteurs, c'est-à-dire de toutes les fonctionnalités que doit fournir le système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● </a:t>
            </a:r>
            <a:r>
              <a:rPr b="1" lang="fr">
                <a:solidFill>
                  <a:schemeClr val="dk1"/>
                </a:solidFill>
              </a:rPr>
              <a:t>Diagramme états-transitions</a:t>
            </a:r>
            <a:r>
              <a:rPr lang="fr">
                <a:solidFill>
                  <a:schemeClr val="dk1"/>
                </a:solidFill>
              </a:rPr>
              <a:t> : machine à états finis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● </a:t>
            </a:r>
            <a:r>
              <a:rPr b="1" lang="fr">
                <a:solidFill>
                  <a:schemeClr val="dk1"/>
                </a:solidFill>
              </a:rPr>
              <a:t>Diagramme d'activité</a:t>
            </a:r>
            <a:r>
              <a:rPr lang="fr">
                <a:solidFill>
                  <a:schemeClr val="dk1"/>
                </a:solidFill>
              </a:rPr>
              <a:t> : flux ou d'enchaînement d'activités du système ou de ses composants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● </a:t>
            </a:r>
            <a:r>
              <a:rPr b="1" lang="fr">
                <a:solidFill>
                  <a:schemeClr val="dk1"/>
                </a:solidFill>
              </a:rPr>
              <a:t>Diagramme de séquence </a:t>
            </a:r>
            <a:r>
              <a:rPr lang="fr">
                <a:solidFill>
                  <a:schemeClr val="dk1"/>
                </a:solidFill>
              </a:rPr>
              <a:t>: déroulement des traitements et des interactions entre les éléments du système et/ou de ses acteurs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● </a:t>
            </a:r>
            <a:r>
              <a:rPr b="1" lang="fr">
                <a:solidFill>
                  <a:schemeClr val="dk1"/>
                </a:solidFill>
              </a:rPr>
              <a:t>Diagramme de communication</a:t>
            </a:r>
            <a:r>
              <a:rPr lang="fr">
                <a:solidFill>
                  <a:schemeClr val="dk1"/>
                </a:solidFill>
              </a:rPr>
              <a:t> : échanges de messages entre les objets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● </a:t>
            </a:r>
            <a:r>
              <a:rPr b="1" lang="fr">
                <a:solidFill>
                  <a:schemeClr val="dk1"/>
                </a:solidFill>
              </a:rPr>
              <a:t>Diagramme global d'interaction</a:t>
            </a:r>
            <a:r>
              <a:rPr lang="fr">
                <a:solidFill>
                  <a:schemeClr val="dk1"/>
                </a:solidFill>
              </a:rPr>
              <a:t> : enchaînements possibles entre les scénarios préalablement identifiés sous forme de diagrammes de séquences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● </a:t>
            </a:r>
            <a:r>
              <a:rPr b="1" lang="fr">
                <a:solidFill>
                  <a:schemeClr val="dk1"/>
                </a:solidFill>
              </a:rPr>
              <a:t>Diagramme de temps</a:t>
            </a:r>
            <a:r>
              <a:rPr lang="fr">
                <a:solidFill>
                  <a:schemeClr val="dk1"/>
                </a:solidFill>
              </a:rPr>
              <a:t> : variations d'une donnée au cours du temps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Parenthèse: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100" u="sng">
                <a:solidFill>
                  <a:schemeClr val="hlink"/>
                </a:solidFill>
                <a:hlinkClick r:id="rId3"/>
              </a:rPr>
              <a:t>https://www.youtube.com/watch?v=GnEmQJeO89M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Ce diagramme est l’un des plus utilisés en UML lors de l’analyse de la structure de votre système.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Il sert à lister toutes les classes de votre système, leurs propriétés et méthodes, ainsi que les relations entre elles.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8094">
            <a:off x="5753188" y="2655925"/>
            <a:ext cx="26003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classe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-"/>
            </a:pPr>
            <a:r>
              <a:rPr lang="fr">
                <a:solidFill>
                  <a:srgbClr val="695D46"/>
                </a:solidFill>
              </a:rPr>
              <a:t>la première partie contient le nom</a:t>
            </a:r>
            <a:endParaRPr>
              <a:solidFill>
                <a:srgbClr val="695D4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-"/>
            </a:pPr>
            <a:r>
              <a:rPr lang="fr">
                <a:solidFill>
                  <a:srgbClr val="695D46"/>
                </a:solidFill>
              </a:rPr>
              <a:t>la seconde contient les attributs</a:t>
            </a:r>
            <a:endParaRPr>
              <a:solidFill>
                <a:srgbClr val="695D4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-"/>
            </a:pPr>
            <a:r>
              <a:rPr lang="fr">
                <a:solidFill>
                  <a:srgbClr val="695D46"/>
                </a:solidFill>
              </a:rPr>
              <a:t>la dernière contient les méthodes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550" y="1842372"/>
            <a:ext cx="4070750" cy="2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