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4" r:id="rId6"/>
    <p:sldId id="261" r:id="rId7"/>
    <p:sldId id="271" r:id="rId8"/>
    <p:sldId id="269" r:id="rId9"/>
    <p:sldId id="270" r:id="rId10"/>
    <p:sldId id="272" r:id="rId11"/>
    <p:sldId id="263" r:id="rId12"/>
    <p:sldId id="264" r:id="rId13"/>
    <p:sldId id="265" r:id="rId14"/>
    <p:sldId id="266" r:id="rId15"/>
    <p:sldId id="267" r:id="rId16"/>
    <p:sldId id="268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1D9A95-4FE4-4424-90D8-F634D8AF4EF8}" v="14" dt="2025-03-02T20:02:31.8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9" autoAdjust="0"/>
    <p:restoredTop sz="94660"/>
  </p:normalViewPr>
  <p:slideViewPr>
    <p:cSldViewPr snapToGrid="0">
      <p:cViewPr varScale="1">
        <p:scale>
          <a:sx n="73" d="100"/>
          <a:sy n="73" d="100"/>
        </p:scale>
        <p:origin x="21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6598900-8577-40F4-AE67-8673ECBB9B57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931D7DE-14FC-413D-B63D-5288ACF4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5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98900-8577-40F4-AE67-8673ECBB9B57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D7DE-14FC-413D-B63D-5288ACF4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67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6598900-8577-40F4-AE67-8673ECBB9B57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931D7DE-14FC-413D-B63D-5288ACF4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11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6598900-8577-40F4-AE67-8673ECBB9B57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931D7DE-14FC-413D-B63D-5288ACF48E0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2749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6598900-8577-40F4-AE67-8673ECBB9B57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931D7DE-14FC-413D-B63D-5288ACF4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69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98900-8577-40F4-AE67-8673ECBB9B57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D7DE-14FC-413D-B63D-5288ACF4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58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98900-8577-40F4-AE67-8673ECBB9B57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D7DE-14FC-413D-B63D-5288ACF4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56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98900-8577-40F4-AE67-8673ECBB9B57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D7DE-14FC-413D-B63D-5288ACF4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91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6598900-8577-40F4-AE67-8673ECBB9B57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931D7DE-14FC-413D-B63D-5288ACF4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89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98900-8577-40F4-AE67-8673ECBB9B57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D7DE-14FC-413D-B63D-5288ACF4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4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6598900-8577-40F4-AE67-8673ECBB9B57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931D7DE-14FC-413D-B63D-5288ACF4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08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98900-8577-40F4-AE67-8673ECBB9B57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D7DE-14FC-413D-B63D-5288ACF4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3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98900-8577-40F4-AE67-8673ECBB9B57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D7DE-14FC-413D-B63D-5288ACF4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68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98900-8577-40F4-AE67-8673ECBB9B57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D7DE-14FC-413D-B63D-5288ACF4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76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98900-8577-40F4-AE67-8673ECBB9B57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D7DE-14FC-413D-B63D-5288ACF4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90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98900-8577-40F4-AE67-8673ECBB9B57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D7DE-14FC-413D-B63D-5288ACF4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98900-8577-40F4-AE67-8673ECBB9B57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D7DE-14FC-413D-B63D-5288ACF4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47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98900-8577-40F4-AE67-8673ECBB9B57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1D7DE-14FC-413D-B63D-5288ACF4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841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DBC8E-423C-E101-8805-2A6A41591B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Anime EDA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B09C12-C09F-7222-48DE-BCE1B221BF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Skylar Peven</a:t>
            </a:r>
          </a:p>
          <a:p>
            <a:r>
              <a:rPr lang="en-US" dirty="0"/>
              <a:t>DSC 530</a:t>
            </a:r>
          </a:p>
          <a:p>
            <a:r>
              <a:rPr lang="en-US" dirty="0"/>
              <a:t>Professor Metzger</a:t>
            </a:r>
          </a:p>
          <a:p>
            <a:r>
              <a:rPr lang="en-US" dirty="0"/>
              <a:t>02-26-2025</a:t>
            </a:r>
          </a:p>
        </p:txBody>
      </p:sp>
    </p:spTree>
    <p:extLst>
      <p:ext uri="{BB962C8B-B14F-4D97-AF65-F5344CB8AC3E}">
        <p14:creationId xmlns:p14="http://schemas.microsoft.com/office/powerpoint/2010/main" val="3640162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CDE294-D7B5-E53E-BD02-92EA3352F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225B8E-D4BB-55B5-C486-70B092927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Release Year Histogram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6C6A16-7063-EB77-1023-667E636CD06F}"/>
              </a:ext>
            </a:extLst>
          </p:cNvPr>
          <p:cNvSpPr txBox="1"/>
          <p:nvPr/>
        </p:nvSpPr>
        <p:spPr>
          <a:xfrm>
            <a:off x="685800" y="2364573"/>
            <a:ext cx="3977639" cy="3854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Mean: 2005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Mode: 1994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Spread: 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Variance: 99.35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Standard Deviation: 9.97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Tails: Slightly right skewed (1.11*)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*Pearsons First Coefficient of Skewness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0EB9FA7-7733-DDCC-D067-1C2D38CE4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699" y="795503"/>
            <a:ext cx="6533501" cy="537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015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221392-2841-B416-863E-5383AD91C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77194"/>
            <a:ext cx="10820400" cy="909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800" dirty="0"/>
              <a:t>PMF Scenarios: Ratings when budget is less than 100 million and greater than 100 million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A0AE57C-30AD-4D4E-9855-B5FBEAD66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60126"/>
            <a:ext cx="12192000" cy="249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2276FD-BDA8-930E-61A4-E24F9041E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349" y="1945387"/>
            <a:ext cx="8727302" cy="453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482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8F85F4-1548-2D76-1B0C-C435EF54B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764373"/>
            <a:ext cx="4636006" cy="129302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CDF of Release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4B5A4-C77E-0A73-7BD2-2DAAE0E09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94560"/>
            <a:ext cx="3306742" cy="4024125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Between and 2005 there were some short periods without a new release.</a:t>
            </a:r>
          </a:p>
          <a:p>
            <a:r>
              <a:rPr lang="en-US" sz="1600" dirty="0">
                <a:solidFill>
                  <a:schemeClr val="bg1"/>
                </a:solidFill>
              </a:rPr>
              <a:t>After 2005 releases became more consistent.</a:t>
            </a:r>
          </a:p>
          <a:p>
            <a:r>
              <a:rPr lang="en-US" sz="1600" dirty="0">
                <a:solidFill>
                  <a:schemeClr val="bg1"/>
                </a:solidFill>
              </a:rPr>
              <a:t>The plot also tells us that top 100 anime do not tend to be released in any particular years.</a:t>
            </a:r>
          </a:p>
        </p:txBody>
      </p:sp>
      <p:sp useBgFill="1">
        <p:nvSpPr>
          <p:cNvPr id="14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3EA128-FF33-B8C8-3EF0-018A4F58A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626" y="1336566"/>
            <a:ext cx="6042712" cy="460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29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26A53-B6A2-82CB-56BD-0A032D55F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 – Budget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C9BF5-A1B8-1860-637F-06B830200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76060" cy="435133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b="1" dirty="0"/>
              <a:t>Analysis:</a:t>
            </a:r>
          </a:p>
          <a:p>
            <a:r>
              <a:rPr lang="en-US" dirty="0"/>
              <a:t>The deviations of the budget from the normal distribution indicate that the data does not follow a normal distribution. This will be good to know when trying to fit any other models.</a:t>
            </a:r>
          </a:p>
          <a:p>
            <a:r>
              <a:rPr lang="en-US" dirty="0"/>
              <a:t>Before tapering off at the right tail the data deviates with a high slope, indicating there are more budgets in the high range than would be expected in a normal distribution. The opposite can be said for budgets on the low end.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AEBB14-9566-6108-D27E-00724F9E0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237" y="1586178"/>
            <a:ext cx="6319463" cy="500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107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5B2A5-5DD5-DE09-13E3-81528C9DF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833437"/>
            <a:ext cx="10568940" cy="1293028"/>
          </a:xfrm>
        </p:spPr>
        <p:txBody>
          <a:bodyPr/>
          <a:lstStyle/>
          <a:p>
            <a:r>
              <a:rPr lang="en-US" dirty="0"/>
              <a:t>Scatter Plot: Budget VS Ratings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0BC5C-FD52-2E4E-F67D-ADAF79407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22273" cy="34280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Analysis:</a:t>
            </a:r>
          </a:p>
          <a:p>
            <a:r>
              <a:rPr lang="en-US" dirty="0"/>
              <a:t>There appears to be a weak, positive correlation between budget and ratings. </a:t>
            </a:r>
          </a:p>
          <a:p>
            <a:r>
              <a:rPr lang="en-US" dirty="0"/>
              <a:t>I would have expected a stronger correlation to emerge from the data. </a:t>
            </a:r>
          </a:p>
          <a:p>
            <a:r>
              <a:rPr lang="en-US" dirty="0"/>
              <a:t>There is no obvious non-linear pattern in the scatterplot.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B76914-9F75-EED3-2C49-F1D8737AF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5486400" cy="43338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CB4006-1372-9760-F5E2-09E63DC0CEB0}"/>
              </a:ext>
            </a:extLst>
          </p:cNvPr>
          <p:cNvSpPr txBox="1"/>
          <p:nvPr/>
        </p:nvSpPr>
        <p:spPr>
          <a:xfrm>
            <a:off x="838200" y="5562898"/>
            <a:ext cx="33917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Covariance: 1.56</a:t>
            </a:r>
          </a:p>
          <a:p>
            <a:r>
              <a:rPr lang="en-US" dirty="0"/>
              <a:t>Pearson’s Correlation: 0.03</a:t>
            </a:r>
          </a:p>
          <a:p>
            <a:r>
              <a:rPr lang="en-US" dirty="0"/>
              <a:t>Spearman's Correlation: 0.05</a:t>
            </a:r>
          </a:p>
        </p:txBody>
      </p:sp>
    </p:spTree>
    <p:extLst>
      <p:ext uri="{BB962C8B-B14F-4D97-AF65-F5344CB8AC3E}">
        <p14:creationId xmlns:p14="http://schemas.microsoft.com/office/powerpoint/2010/main" val="292195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9FA90-BE9C-C3E7-672F-688586D91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FCC97-35A8-BC5A-2D0E-DD9C61A7A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10" y="331354"/>
            <a:ext cx="10443210" cy="1293028"/>
          </a:xfrm>
        </p:spPr>
        <p:txBody>
          <a:bodyPr/>
          <a:lstStyle/>
          <a:p>
            <a:r>
              <a:rPr lang="en-US" dirty="0"/>
              <a:t>Scatter Plot: Release Year VS Budget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34B3A-72BB-189A-B154-AE814DAF9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760393"/>
            <a:ext cx="4897582" cy="380285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/>
              <a:t>Analysis:</a:t>
            </a:r>
          </a:p>
          <a:p>
            <a:r>
              <a:rPr lang="en-US" sz="2400" dirty="0"/>
              <a:t>There appears to be a weak, negative relationship between the release year and budget. Both Pearson’s and Spearman's Correlation close, around (-0.07). </a:t>
            </a:r>
          </a:p>
          <a:p>
            <a:r>
              <a:rPr lang="en-US" sz="2400" dirty="0"/>
              <a:t>I would have expected at least a small positive relationship between budget and production year as studios increase their budgets to capture the growing audiences of anime.</a:t>
            </a:r>
          </a:p>
          <a:p>
            <a:r>
              <a:rPr lang="en-US" sz="2400" dirty="0"/>
              <a:t>There is no obvious non-linear pattern in the scatterplot either.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5237AE-AF2C-CAF4-2184-8835543465C3}"/>
              </a:ext>
            </a:extLst>
          </p:cNvPr>
          <p:cNvSpPr txBox="1"/>
          <p:nvPr/>
        </p:nvSpPr>
        <p:spPr>
          <a:xfrm>
            <a:off x="838200" y="5563253"/>
            <a:ext cx="40309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Covariance: -29.15</a:t>
            </a:r>
          </a:p>
          <a:p>
            <a:r>
              <a:rPr lang="en-US" dirty="0"/>
              <a:t>Pearson’s Correlation: -0.07</a:t>
            </a:r>
          </a:p>
          <a:p>
            <a:r>
              <a:rPr lang="en-US" dirty="0"/>
              <a:t>Spearman's Correlation: -0.06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3DA495-CA48-82C3-E5ED-54A0FC0F0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774" y="1262062"/>
            <a:ext cx="56102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7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5A191-F9F9-FC8B-01B3-979BE00F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 of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73A1B-D09C-A11C-5653-FAEA27F2D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 = Production budget has no effect on anime ratings for the top 100 anime.</a:t>
            </a:r>
          </a:p>
          <a:p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 = Production budget has an effect on anime ratings for the top 100 anime.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P-Value: 0.013</a:t>
            </a:r>
          </a:p>
          <a:p>
            <a:r>
              <a:rPr lang="en-US" dirty="0"/>
              <a:t>The P-value is statistically significant. Indicating the correlation between Budget and Ratings is unlikely to have occurred by chance.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E8F4BF-6B33-9908-A778-EF267861C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292" y="1393074"/>
            <a:ext cx="4315691" cy="431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079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BE4E6-7883-94EB-3D74-5388F3F2D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BEC82-661E-E0E8-DCAF-90E3E152F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9204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: 0.054 - Approximately 5.4% of the variance in Ratings is explained by the explanatory variables in the model.</a:t>
            </a:r>
          </a:p>
          <a:p>
            <a:endParaRPr lang="en-US" dirty="0"/>
          </a:p>
          <a:p>
            <a:r>
              <a:rPr lang="en-US" dirty="0"/>
              <a:t>Adj. R</a:t>
            </a:r>
            <a:r>
              <a:rPr lang="en-US" baseline="30000" dirty="0"/>
              <a:t>2</a:t>
            </a:r>
            <a:r>
              <a:rPr lang="en-US" dirty="0"/>
              <a:t>: -0.020 - This adjusted value suggests that the model is  not be a good fit for the data.</a:t>
            </a:r>
          </a:p>
          <a:p>
            <a:endParaRPr lang="en-US" dirty="0"/>
          </a:p>
          <a:p>
            <a:r>
              <a:rPr lang="en-US" dirty="0"/>
              <a:t>F-statistic: 0.7308 with a p-value of 0.575 - This indicates that the overall model is not statistically significant.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D1C5A6-0A70-08D0-59E4-D054D20B8F07}"/>
              </a:ext>
            </a:extLst>
          </p:cNvPr>
          <p:cNvSpPr txBox="1"/>
          <p:nvPr/>
        </p:nvSpPr>
        <p:spPr>
          <a:xfrm>
            <a:off x="6096000" y="1825625"/>
            <a:ext cx="538407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Coefficients: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Intercept: 5.0302 (not significant, p = 0.876)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Budget: 0.0056 (not significant, p = 0.120)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Release_Year</a:t>
            </a:r>
            <a:r>
              <a:rPr lang="en-US" dirty="0"/>
              <a:t>: 0.0015 (not significant, p = 0.927)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Ep_Len</a:t>
            </a:r>
            <a:r>
              <a:rPr lang="en-US" dirty="0"/>
              <a:t>: -0.0017 (not significant, p = 0.897)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NoE</a:t>
            </a:r>
            <a:r>
              <a:rPr lang="en-US" dirty="0"/>
              <a:t>: -0.0005 (not significant, p = 0.666)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FACFBF-97F5-8FA9-8BB3-DD3EB8AE7BC3}"/>
              </a:ext>
            </a:extLst>
          </p:cNvPr>
          <p:cNvSpPr txBox="1"/>
          <p:nvPr/>
        </p:nvSpPr>
        <p:spPr>
          <a:xfrm>
            <a:off x="6096000" y="4001294"/>
            <a:ext cx="4145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Overall: </a:t>
            </a:r>
          </a:p>
          <a:p>
            <a:r>
              <a:rPr lang="en-US" b="0" i="0" dirty="0">
                <a:effectLst/>
              </a:rPr>
              <a:t>It seems like none of the predictors are statistically significant, and the model doesn't explain much of the variance in the Ratings. </a:t>
            </a:r>
            <a:r>
              <a:rPr lang="en-US" b="0" i="0" dirty="0">
                <a:effectLst/>
                <a:sym typeface="Wingdings" panose="05000000000000000000" pitchFamily="2" charset="2"/>
              </a:rPr>
              <a:t>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20134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1650-0770-8B1C-D817-F42A295E2E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Statistical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7F645-7264-5412-EF79-96E8AD8E20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Does the production budget of a top 100 anime produce a better-quality result in terms of ratings?</a:t>
            </a:r>
          </a:p>
        </p:txBody>
      </p:sp>
    </p:spTree>
    <p:extLst>
      <p:ext uri="{BB962C8B-B14F-4D97-AF65-F5344CB8AC3E}">
        <p14:creationId xmlns:p14="http://schemas.microsoft.com/office/powerpoint/2010/main" val="1907893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707C6-5A0D-A293-7157-1310F1F2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96833-62A6-8730-6379-FA33A6F69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Production budget has a positive effect on anime ratings for the top 100 anime.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52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71E0B-AFB5-CEDA-8C04-76821BED0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64614-6927-3343-3B1A-8C2606011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Location: https://www.kaggle.com/datasets/samikshadalvi/100-most-watched-anime-in-the-world</a:t>
            </a:r>
          </a:p>
        </p:txBody>
      </p:sp>
    </p:spTree>
    <p:extLst>
      <p:ext uri="{BB962C8B-B14F-4D97-AF65-F5344CB8AC3E}">
        <p14:creationId xmlns:p14="http://schemas.microsoft.com/office/powerpoint/2010/main" val="2253821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4B98D-8EF8-0FE4-0AB7-4CF556733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Variables Used in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80A02-1B11-0763-64F8-A3A380CD3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fontAlgn="base">
              <a:spcAft>
                <a:spcPts val="1200"/>
              </a:spcAft>
            </a:pPr>
            <a:r>
              <a:rPr lang="en-US" b="0" i="0" dirty="0">
                <a:effectLst/>
                <a:latin typeface="Inter"/>
              </a:rPr>
              <a:t>Ratings - The average user rating on a scale of 1 to 10 for each anime. This feature tells us how well the anime is received by its viewers and can indicate its overall success. Ratings may change from country to country.</a:t>
            </a:r>
          </a:p>
          <a:p>
            <a:pPr algn="l" fontAlgn="base">
              <a:spcAft>
                <a:spcPts val="1200"/>
              </a:spcAft>
            </a:pPr>
            <a:r>
              <a:rPr lang="en-US" b="0" i="0" dirty="0">
                <a:effectLst/>
                <a:latin typeface="Inter"/>
              </a:rPr>
              <a:t>Number of Episodes - The total number of episodes produced for the given anime. It helps to explore whether long-running shows are more popular compared to short series.</a:t>
            </a:r>
          </a:p>
          <a:p>
            <a:pPr algn="l" fontAlgn="base">
              <a:spcAft>
                <a:spcPts val="1200"/>
              </a:spcAft>
            </a:pPr>
            <a:r>
              <a:rPr lang="en-US" b="0" i="0" dirty="0">
                <a:effectLst/>
                <a:latin typeface="Inter"/>
              </a:rPr>
              <a:t>Budget (in Million USD) - The estimated production budget for the anime, in millions of U.S. dollars. </a:t>
            </a:r>
          </a:p>
          <a:p>
            <a:pPr algn="l" fontAlgn="base">
              <a:spcAft>
                <a:spcPts val="1200"/>
              </a:spcAft>
            </a:pPr>
            <a:r>
              <a:rPr lang="en-US" b="0" i="0" dirty="0">
                <a:effectLst/>
                <a:latin typeface="Inter"/>
              </a:rPr>
              <a:t>Release Year - The year the anime was first released or aired. This tracks when an anime was produced and whether older or newer anime dominates global popularity.</a:t>
            </a:r>
          </a:p>
          <a:p>
            <a:pPr algn="l" fontAlgn="base">
              <a:spcAft>
                <a:spcPts val="1200"/>
              </a:spcAft>
            </a:pPr>
            <a:r>
              <a:rPr lang="en-US" b="0" i="0" dirty="0">
                <a:effectLst/>
                <a:latin typeface="Inter"/>
              </a:rPr>
              <a:t>Duration per Episode (minutes) – This is the average length of each episode in minutes. This feature shows the runtime of the anime and will be </a:t>
            </a:r>
            <a:r>
              <a:rPr lang="en-US" dirty="0">
                <a:latin typeface="Inter"/>
              </a:rPr>
              <a:t>used to determine if episode length affects anime popularity.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483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037D8B-5AA9-31A8-1EF2-8CAC71BC3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Ratings Histogram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8900B7-E940-9D49-27E6-5A1F93D021D9}"/>
              </a:ext>
            </a:extLst>
          </p:cNvPr>
          <p:cNvSpPr txBox="1"/>
          <p:nvPr/>
        </p:nvSpPr>
        <p:spPr>
          <a:xfrm>
            <a:off x="685800" y="2364573"/>
            <a:ext cx="3977639" cy="3854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Mean: 8.22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Mode: 9.4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Spread: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Variance: 1.24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Standard Deviation: 1.11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Tails: Slightly left skewed (-1.16*)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*Pearsons First Coefficient of Skewness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C94F63-914B-CA67-745F-4836AC03B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699" y="836337"/>
            <a:ext cx="6533501" cy="529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024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8B36E4-2059-94D6-77FB-21A5E2880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15FDF-52E7-3DC6-BD72-1B1D74415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Number of Episodes Histogram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F9B363-7882-F268-E12F-9A17ED439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40" y="2272748"/>
            <a:ext cx="4506919" cy="36393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9FD549-9E56-EBA4-6B12-9260E4D512D1}"/>
              </a:ext>
            </a:extLst>
          </p:cNvPr>
          <p:cNvSpPr txBox="1"/>
          <p:nvPr/>
        </p:nvSpPr>
        <p:spPr>
          <a:xfrm>
            <a:off x="5689600" y="2194560"/>
            <a:ext cx="58166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Mean: 250.72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Mode: 69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Spread: 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Variance: 19057.1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Standard Deviation:  138.05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Tails: Right skewed (1.3*)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*Pearsons First Coefficient of Skewness</a:t>
            </a:r>
          </a:p>
        </p:txBody>
      </p:sp>
    </p:spTree>
    <p:extLst>
      <p:ext uri="{BB962C8B-B14F-4D97-AF65-F5344CB8AC3E}">
        <p14:creationId xmlns:p14="http://schemas.microsoft.com/office/powerpoint/2010/main" val="1265109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2EC2B6-167B-AB2A-F575-5F45D2E9C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818FA3-82BA-58D4-AFF3-AEFA31393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Budget Histogram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F1D323-4A67-2F4A-BD53-6CB7CDDE8B30}"/>
              </a:ext>
            </a:extLst>
          </p:cNvPr>
          <p:cNvSpPr txBox="1"/>
          <p:nvPr/>
        </p:nvSpPr>
        <p:spPr>
          <a:xfrm>
            <a:off x="685800" y="2364573"/>
            <a:ext cx="3977639" cy="3854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Mean: 74.26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Mode: No Mode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Median: 67.27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Spread: 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Variance: 1867.02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Standard Deviation: 43.21 mins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Tails: Data is not skewed (0.49*)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*Pearsons Second Coefficient of Skewness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9C68B7-E9EC-774E-5C81-A9578233C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72699" y="795503"/>
            <a:ext cx="6533501" cy="537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670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6D400D-C5AD-15D2-705B-474426A2B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2ADF87-140E-D5DB-56F4-1D37C3E00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Episode Duration Histogram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3AECA9-1921-521D-1550-0E77EB8B603E}"/>
              </a:ext>
            </a:extLst>
          </p:cNvPr>
          <p:cNvSpPr txBox="1"/>
          <p:nvPr/>
        </p:nvSpPr>
        <p:spPr>
          <a:xfrm>
            <a:off x="685800" y="2364573"/>
            <a:ext cx="3977639" cy="3854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Mean: 39.88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Mode: 30 and 56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Spread: 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Variance: 155.40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Standard Deviation: 12.47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Tails: Data is evenly distributed (-1.29, 0.79)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*Pearsons First Coefficient of Skewness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517420-854E-CFD6-2B80-72AF81D4C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699" y="836337"/>
            <a:ext cx="6533501" cy="529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72737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1177</TotalTime>
  <Words>913</Words>
  <Application>Microsoft Office PowerPoint</Application>
  <PresentationFormat>Widescreen</PresentationFormat>
  <Paragraphs>109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Inter</vt:lpstr>
      <vt:lpstr>Wingdings</vt:lpstr>
      <vt:lpstr>Vapor Trail</vt:lpstr>
      <vt:lpstr>Anime EDA</vt:lpstr>
      <vt:lpstr>Statistical Question</vt:lpstr>
      <vt:lpstr>Hypothesis</vt:lpstr>
      <vt:lpstr>Dataset</vt:lpstr>
      <vt:lpstr>Summary of Variables Used in Dataset</vt:lpstr>
      <vt:lpstr>Ratings Histogram</vt:lpstr>
      <vt:lpstr>Number of Episodes Histogram</vt:lpstr>
      <vt:lpstr>Budget Histogram</vt:lpstr>
      <vt:lpstr>Episode Duration Histogram</vt:lpstr>
      <vt:lpstr>Release Year Histogram</vt:lpstr>
      <vt:lpstr>PMF Scenarios: Ratings when budget is less than 100 million and greater than 100 million</vt:lpstr>
      <vt:lpstr>CDF of Release Year</vt:lpstr>
      <vt:lpstr>Normal Distribution – Budget variable</vt:lpstr>
      <vt:lpstr>Scatter Plot: Budget VS Ratings</vt:lpstr>
      <vt:lpstr>Scatter Plot: Release Year VS Budget </vt:lpstr>
      <vt:lpstr>Hypothesis test of correlation</vt:lpstr>
      <vt:lpstr>Regression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Skylar Peven</dc:creator>
  <cp:lastModifiedBy>Skylar Peven</cp:lastModifiedBy>
  <cp:revision>2</cp:revision>
  <dcterms:created xsi:type="dcterms:W3CDTF">2025-02-26T17:12:58Z</dcterms:created>
  <dcterms:modified xsi:type="dcterms:W3CDTF">2025-03-02T20:19:21Z</dcterms:modified>
</cp:coreProperties>
</file>