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Economica" panose="020B0604020202020204" charset="0"/>
      <p:regular r:id="rId45"/>
      <p:bold r:id="rId46"/>
      <p:italic r:id="rId47"/>
      <p:boldItalic r:id="rId48"/>
    </p:embeddedFont>
    <p:embeddedFont>
      <p:font typeface="Open Sans" panose="020B060402020202020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Georgia" panose="02040502050405020303" pitchFamily="18" charset="0"/>
      <p:regular r:id="rId57"/>
      <p:bold r:id="rId58"/>
      <p:italic r:id="rId59"/>
      <p:boldItalic r:id="rId60"/>
    </p:embeddedFont>
    <p:embeddedFont>
      <p:font typeface="Proxima Nova"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B6C56E-1FD4-467F-941D-8EC7F6CB46DB}">
  <a:tblStyle styleId="{B6B6C56E-1FD4-467F-941D-8EC7F6CB46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pec.org/cpu2017/Docs/config.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lurm.schedmd.com/overview.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www.spec.org/cpu2017/Docs/runcpu.html#copies" TargetMode="External"/><Relationship Id="rId3" Type="http://schemas.openxmlformats.org/officeDocument/2006/relationships/hyperlink" Target="https://www.spec.org/cpu2017/Docs/runcpu.html#reportable" TargetMode="External"/><Relationship Id="rId7" Type="http://schemas.openxmlformats.org/officeDocument/2006/relationships/hyperlink" Target="https://www.spec.org/cpu2017/Docs/runcpu.html#thread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spec.org/cpu2017/Docs/runcpu.html#tune" TargetMode="External"/><Relationship Id="rId5" Type="http://schemas.openxmlformats.org/officeDocument/2006/relationships/hyperlink" Target="https://www.spec.org/cpu2017/Docs/runcpu.html#iterations" TargetMode="External"/><Relationship Id="rId10" Type="http://schemas.openxmlformats.org/officeDocument/2006/relationships/hyperlink" Target="https://www.spec.org/cpu2017/Docs/runcpu.html#output_format" TargetMode="External"/><Relationship Id="rId4" Type="http://schemas.openxmlformats.org/officeDocument/2006/relationships/hyperlink" Target="https://www.spec.org/cpu2017/Docs/runcpu.html#parallel_test" TargetMode="External"/><Relationship Id="rId9" Type="http://schemas.openxmlformats.org/officeDocument/2006/relationships/hyperlink" Target="https://www.spec.org/cpu2017/Docs/runrules.html#metric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erf.wiki.kernel.org/index.php/Tutoria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rts.lab.asu.edu/web_438/project_final/CSE_598_Performance_Monitoring_Unit.pdf" TargetMode="External"/><Relationship Id="rId4" Type="http://schemas.openxmlformats.org/officeDocument/2006/relationships/hyperlink" Target="https://medium.com/@okaleniuk/reasoning-about-performance-linux-style-part-2-obtaining-more-data-with-perf-729443531c68"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pec.org/cpu2017/Docs/overview.html#metric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ftp.hp.com/pub/c-products/servers/benchmarks/SPEC_CPU2006_Overview_101907.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https://www.spec.org/cpu2017/Docs/config.html</a:t>
            </a:r>
            <a:endParaRPr/>
          </a:p>
          <a:p>
            <a:pPr marL="0" lvl="0" indent="0">
              <a:spcBef>
                <a:spcPts val="0"/>
              </a:spcBef>
              <a:spcAft>
                <a:spcPts val="0"/>
              </a:spcAft>
              <a:buNone/>
            </a:pPr>
            <a:endParaRPr/>
          </a:p>
          <a:p>
            <a:pPr marL="0" lvl="0" indent="0">
              <a:spcBef>
                <a:spcPts val="0"/>
              </a:spcBef>
              <a:spcAft>
                <a:spcPts val="0"/>
              </a:spcAft>
              <a:buNone/>
            </a:pPr>
            <a:r>
              <a:rPr lang="en"/>
              <a:t>-SLURM: </a:t>
            </a:r>
            <a:r>
              <a:rPr lang="en" sz="1200">
                <a:solidFill>
                  <a:srgbClr val="46545C"/>
                </a:solidFill>
                <a:highlight>
                  <a:srgbClr val="FFFFFF"/>
                </a:highlight>
              </a:rPr>
              <a:t>Slurm is an open source, fault-tolerant, and highly scalable cluster management and job scheduling system for large and small Linux clusters</a:t>
            </a:r>
            <a:r>
              <a:rPr lang="en" sz="1500">
                <a:solidFill>
                  <a:srgbClr val="46545C"/>
                </a:solidFill>
                <a:highlight>
                  <a:srgbClr val="FFFFFF"/>
                </a:highlight>
              </a:rPr>
              <a:t>.</a:t>
            </a:r>
            <a:r>
              <a:rPr lang="en"/>
              <a:t> </a:t>
            </a:r>
            <a:r>
              <a:rPr lang="en" u="sng">
                <a:solidFill>
                  <a:schemeClr val="hlink"/>
                </a:solidFill>
                <a:hlinkClick r:id="rId4"/>
              </a:rPr>
              <a:t>https://slurm.schedmd.com/overview.html</a:t>
            </a:r>
            <a:endParaRPr/>
          </a:p>
          <a:p>
            <a:pPr marL="0" lvl="0" indent="0">
              <a:spcBef>
                <a:spcPts val="0"/>
              </a:spcBef>
              <a:spcAft>
                <a:spcPts val="0"/>
              </a:spcAft>
              <a:buNone/>
            </a:pPr>
            <a:r>
              <a:rPr lang="en"/>
              <a:t>- gcc -march=native -Q --help=target will give enabled options available when using march=native → corresponds to march=core-avx2 for Intel Xeon processor (https://stackoverflow.com/questions/943755/gcc-optimization-flags-for-xeon)</a:t>
            </a: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A </a:t>
            </a:r>
            <a:r>
              <a:rPr lang="en" u="sng">
                <a:solidFill>
                  <a:srgbClr val="0000FF"/>
                </a:solidFill>
                <a:latin typeface="Georgia"/>
                <a:ea typeface="Georgia"/>
                <a:cs typeface="Georgia"/>
                <a:sym typeface="Georgia"/>
                <a:hlinkClick r:id="rId3"/>
              </a:rPr>
              <a:t>reportable</a:t>
            </a:r>
            <a:r>
              <a:rPr lang="en">
                <a:solidFill>
                  <a:schemeClr val="dk1"/>
                </a:solidFill>
                <a:latin typeface="Georgia"/>
                <a:ea typeface="Georgia"/>
                <a:cs typeface="Georgia"/>
                <a:sym typeface="Georgia"/>
              </a:rPr>
              <a:t> run does these steps:</a:t>
            </a:r>
            <a:endParaRPr>
              <a:solidFill>
                <a:schemeClr val="dk1"/>
              </a:solidFill>
              <a:latin typeface="Georgia"/>
              <a:ea typeface="Georgia"/>
              <a:cs typeface="Georgia"/>
              <a:sym typeface="Georgia"/>
            </a:endParaRPr>
          </a:p>
          <a:p>
            <a:pPr marL="457200" lvl="0" indent="-298450" rtl="0">
              <a:lnSpc>
                <a:spcPct val="115000"/>
              </a:lnSpc>
              <a:spcBef>
                <a:spcPts val="300"/>
              </a:spcBef>
              <a:spcAft>
                <a:spcPts val="0"/>
              </a:spcAft>
              <a:buClr>
                <a:schemeClr val="dk1"/>
              </a:buClr>
              <a:buSzPts val="1100"/>
              <a:buFont typeface="Georgia"/>
              <a:buAutoNum type="arabicPeriod"/>
            </a:pPr>
            <a:r>
              <a:rPr lang="en" b="1">
                <a:solidFill>
                  <a:schemeClr val="dk1"/>
                </a:solidFill>
                <a:latin typeface="Georgia"/>
                <a:ea typeface="Georgia"/>
                <a:cs typeface="Georgia"/>
                <a:sym typeface="Georgia"/>
              </a:rPr>
              <a:t>Test:</a:t>
            </a:r>
            <a:r>
              <a:rPr lang="en">
                <a:solidFill>
                  <a:schemeClr val="dk1"/>
                </a:solidFill>
                <a:latin typeface="Georgia"/>
                <a:ea typeface="Georgia"/>
                <a:cs typeface="Georgia"/>
                <a:sym typeface="Georgia"/>
              </a:rPr>
              <a:t> Set up all of the benchmarks using the test workload. Run them. Verify that they get correct answers. The test workloads are run merely as an additional verification of correct operation of the generated executables; their times are not reported and do not contribute to overall metrics. Therefore multiple benchmarks can be run simultaneously, as in the example below where the tester has set </a:t>
            </a:r>
            <a:r>
              <a:rPr lang="en" u="sng">
                <a:solidFill>
                  <a:srgbClr val="0000FF"/>
                </a:solidFill>
                <a:latin typeface="Georgia"/>
                <a:ea typeface="Georgia"/>
                <a:cs typeface="Georgia"/>
                <a:sym typeface="Georgia"/>
                <a:hlinkClick r:id="rId4"/>
              </a:rPr>
              <a:t>--parallel_test</a:t>
            </a:r>
            <a:r>
              <a:rPr lang="en">
                <a:solidFill>
                  <a:schemeClr val="dk1"/>
                </a:solidFill>
                <a:latin typeface="Georgia"/>
                <a:ea typeface="Georgia"/>
                <a:cs typeface="Georgia"/>
                <a:sym typeface="Georgia"/>
              </a:rPr>
              <a:t> to allow up to 20 simultaneous tests.</a:t>
            </a:r>
            <a:endParaRPr>
              <a:solidFill>
                <a:schemeClr val="dk1"/>
              </a:solidFill>
              <a:latin typeface="Georgia"/>
              <a:ea typeface="Georgia"/>
              <a:cs typeface="Georgia"/>
              <a:sym typeface="Georgia"/>
            </a:endParaRPr>
          </a:p>
          <a:p>
            <a:pPr marL="457200" lvl="0" indent="-298450" rtl="0">
              <a:lnSpc>
                <a:spcPct val="115000"/>
              </a:lnSpc>
              <a:spcBef>
                <a:spcPts val="0"/>
              </a:spcBef>
              <a:spcAft>
                <a:spcPts val="0"/>
              </a:spcAft>
              <a:buClr>
                <a:schemeClr val="dk1"/>
              </a:buClr>
              <a:buSzPts val="1100"/>
              <a:buFont typeface="Georgia"/>
              <a:buAutoNum type="arabicPeriod"/>
            </a:pPr>
            <a:r>
              <a:rPr lang="en" b="1">
                <a:solidFill>
                  <a:schemeClr val="dk1"/>
                </a:solidFill>
                <a:latin typeface="Georgia"/>
                <a:ea typeface="Georgia"/>
                <a:cs typeface="Georgia"/>
                <a:sym typeface="Georgia"/>
              </a:rPr>
              <a:t>Train:</a:t>
            </a:r>
            <a:r>
              <a:rPr lang="en">
                <a:solidFill>
                  <a:schemeClr val="dk1"/>
                </a:solidFill>
                <a:latin typeface="Georgia"/>
                <a:ea typeface="Georgia"/>
                <a:cs typeface="Georgia"/>
                <a:sym typeface="Georgia"/>
              </a:rPr>
              <a:t> Do the same steps for the train workload, for the same reasons, with the same verification, non-reporting, and parallelism.</a:t>
            </a:r>
            <a:endParaRPr>
              <a:solidFill>
                <a:schemeClr val="dk1"/>
              </a:solidFill>
              <a:latin typeface="Georgia"/>
              <a:ea typeface="Georgia"/>
              <a:cs typeface="Georgia"/>
              <a:sym typeface="Georgia"/>
            </a:endParaRPr>
          </a:p>
          <a:p>
            <a:pPr marL="457200" lvl="0" indent="-298450" rtl="0">
              <a:lnSpc>
                <a:spcPct val="115000"/>
              </a:lnSpc>
              <a:spcBef>
                <a:spcPts val="0"/>
              </a:spcBef>
              <a:spcAft>
                <a:spcPts val="0"/>
              </a:spcAft>
              <a:buClr>
                <a:schemeClr val="dk1"/>
              </a:buClr>
              <a:buSzPts val="1100"/>
              <a:buFont typeface="Georgia"/>
              <a:buAutoNum type="arabicPeriod"/>
            </a:pPr>
            <a:r>
              <a:rPr lang="en" b="1">
                <a:solidFill>
                  <a:schemeClr val="dk1"/>
                </a:solidFill>
                <a:latin typeface="Georgia"/>
                <a:ea typeface="Georgia"/>
                <a:cs typeface="Georgia"/>
                <a:sym typeface="Georgia"/>
              </a:rPr>
              <a:t>Ref:</a:t>
            </a:r>
            <a:r>
              <a:rPr lang="en">
                <a:solidFill>
                  <a:schemeClr val="dk1"/>
                </a:solidFill>
                <a:latin typeface="Georgia"/>
                <a:ea typeface="Georgia"/>
                <a:cs typeface="Georgia"/>
                <a:sym typeface="Georgia"/>
              </a:rPr>
              <a:t> Run the refrate (5xx benchmarks) or the refspeed (6xx) workload</a:t>
            </a:r>
            <a:endParaRPr>
              <a:solidFill>
                <a:schemeClr val="dk1"/>
              </a:solidFill>
              <a:latin typeface="Georgia"/>
              <a:ea typeface="Georgia"/>
              <a:cs typeface="Georgia"/>
              <a:sym typeface="Georgia"/>
            </a:endParaRPr>
          </a:p>
          <a:p>
            <a:pPr marL="11938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Set up the directories for all benchmarks. If both base and peak tuning are requested, set up both.</a:t>
            </a:r>
            <a:endParaRPr>
              <a:solidFill>
                <a:schemeClr val="dk1"/>
              </a:solidFill>
              <a:latin typeface="Georgia"/>
              <a:ea typeface="Georgia"/>
              <a:cs typeface="Georgia"/>
              <a:sym typeface="Georgia"/>
            </a:endParaRPr>
          </a:p>
          <a:p>
            <a:pPr marL="11938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Run one benchmark at a time, in order by benchmark number within the requested set, verifying that each gets the correct answer, and recording times.</a:t>
            </a:r>
            <a:endParaRPr>
              <a:solidFill>
                <a:schemeClr val="dk1"/>
              </a:solidFill>
              <a:latin typeface="Georgia"/>
              <a:ea typeface="Georgia"/>
              <a:cs typeface="Georgia"/>
              <a:sym typeface="Georgia"/>
            </a:endParaRPr>
          </a:p>
          <a:p>
            <a:pPr marL="11938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Repeat. (*)</a:t>
            </a:r>
            <a:endParaRPr>
              <a:solidFill>
                <a:schemeClr val="dk1"/>
              </a:solidFill>
              <a:latin typeface="Georgia"/>
              <a:ea typeface="Georgia"/>
              <a:cs typeface="Georgia"/>
              <a:sym typeface="Georgia"/>
            </a:endParaRPr>
          </a:p>
          <a:p>
            <a:pPr marL="11938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If </a:t>
            </a:r>
            <a:r>
              <a:rPr lang="en" u="sng">
                <a:solidFill>
                  <a:srgbClr val="0000FF"/>
                </a:solidFill>
                <a:latin typeface="Georgia"/>
                <a:ea typeface="Georgia"/>
                <a:cs typeface="Georgia"/>
                <a:sym typeface="Georgia"/>
                <a:hlinkClick r:id="rId5"/>
              </a:rPr>
              <a:t>--iterations</a:t>
            </a:r>
            <a:r>
              <a:rPr lang="en">
                <a:solidFill>
                  <a:schemeClr val="dk1"/>
                </a:solidFill>
                <a:latin typeface="Georgia"/>
                <a:ea typeface="Georgia"/>
                <a:cs typeface="Georgia"/>
                <a:sym typeface="Georgia"/>
              </a:rPr>
              <a:t>=3, repeat once more. (*)</a:t>
            </a:r>
            <a:endParaRPr>
              <a:solidFill>
                <a:schemeClr val="dk1"/>
              </a:solidFill>
              <a:latin typeface="Georgia"/>
              <a:ea typeface="Georgia"/>
              <a:cs typeface="Georgia"/>
              <a:sym typeface="Georgia"/>
            </a:endParaRPr>
          </a:p>
          <a:p>
            <a:pPr marL="11938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If both base and peak </a:t>
            </a:r>
            <a:r>
              <a:rPr lang="en" u="sng">
                <a:solidFill>
                  <a:srgbClr val="0000FF"/>
                </a:solidFill>
                <a:latin typeface="Georgia"/>
                <a:ea typeface="Georgia"/>
                <a:cs typeface="Georgia"/>
                <a:sym typeface="Georgia"/>
                <a:hlinkClick r:id="rId6"/>
              </a:rPr>
              <a:t>--tuning</a:t>
            </a:r>
            <a:r>
              <a:rPr lang="en">
                <a:solidFill>
                  <a:schemeClr val="dk1"/>
                </a:solidFill>
                <a:latin typeface="Georgia"/>
                <a:ea typeface="Georgia"/>
                <a:cs typeface="Georgia"/>
                <a:sym typeface="Georgia"/>
              </a:rPr>
              <a:t> are requested, all of base is completed before starting peak.</a:t>
            </a:r>
            <a:endParaRPr>
              <a:solidFill>
                <a:schemeClr val="dk1"/>
              </a:solidFill>
              <a:latin typeface="Georgia"/>
              <a:ea typeface="Georgia"/>
              <a:cs typeface="Georgia"/>
              <a:sym typeface="Georgia"/>
            </a:endParaRPr>
          </a:p>
          <a:p>
            <a:pPr marL="736600" lvl="0" indent="-29845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If running </a:t>
            </a:r>
            <a:r>
              <a:rPr lang="en" b="1">
                <a:solidFill>
                  <a:schemeClr val="dk1"/>
                </a:solidFill>
                <a:latin typeface="Courier New"/>
                <a:ea typeface="Courier New"/>
                <a:cs typeface="Courier New"/>
                <a:sym typeface="Courier New"/>
              </a:rPr>
              <a:t>refspeed</a:t>
            </a:r>
            <a:r>
              <a:rPr lang="en">
                <a:solidFill>
                  <a:schemeClr val="dk1"/>
                </a:solidFill>
                <a:latin typeface="Georgia"/>
                <a:ea typeface="Georgia"/>
                <a:cs typeface="Georgia"/>
                <a:sym typeface="Georgia"/>
              </a:rPr>
              <a:t>, multiple </a:t>
            </a:r>
            <a:r>
              <a:rPr lang="en" u="sng">
                <a:solidFill>
                  <a:srgbClr val="0000FF"/>
                </a:solidFill>
                <a:latin typeface="Georgia"/>
                <a:ea typeface="Georgia"/>
                <a:cs typeface="Georgia"/>
                <a:sym typeface="Georgia"/>
                <a:hlinkClick r:id="rId7"/>
              </a:rPr>
              <a:t>--threads</a:t>
            </a:r>
            <a:r>
              <a:rPr lang="en">
                <a:solidFill>
                  <a:schemeClr val="dk1"/>
                </a:solidFill>
                <a:latin typeface="Georgia"/>
                <a:ea typeface="Georgia"/>
                <a:cs typeface="Georgia"/>
                <a:sym typeface="Georgia"/>
              </a:rPr>
              <a:t> are optionally allowed. </a:t>
            </a:r>
            <a:endParaRPr>
              <a:solidFill>
                <a:schemeClr val="dk1"/>
              </a:solidFill>
              <a:latin typeface="Georgia"/>
              <a:ea typeface="Georgia"/>
              <a:cs typeface="Georgia"/>
              <a:sym typeface="Georgia"/>
            </a:endParaRPr>
          </a:p>
          <a:p>
            <a:pPr marL="736600" lvl="0" indent="-29845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If running </a:t>
            </a:r>
            <a:r>
              <a:rPr lang="en" b="1">
                <a:solidFill>
                  <a:schemeClr val="dk1"/>
                </a:solidFill>
                <a:latin typeface="Courier New"/>
                <a:ea typeface="Courier New"/>
                <a:cs typeface="Courier New"/>
                <a:sym typeface="Courier New"/>
              </a:rPr>
              <a:t>refrate</a:t>
            </a:r>
            <a:r>
              <a:rPr lang="en">
                <a:solidFill>
                  <a:schemeClr val="dk1"/>
                </a:solidFill>
                <a:latin typeface="Georgia"/>
                <a:ea typeface="Georgia"/>
                <a:cs typeface="Georgia"/>
                <a:sym typeface="Georgia"/>
              </a:rPr>
              <a:t> multiple </a:t>
            </a:r>
            <a:r>
              <a:rPr lang="en" u="sng">
                <a:solidFill>
                  <a:srgbClr val="0000FF"/>
                </a:solidFill>
                <a:latin typeface="Georgia"/>
                <a:ea typeface="Georgia"/>
                <a:cs typeface="Georgia"/>
                <a:sym typeface="Georgia"/>
                <a:hlinkClick r:id="rId8"/>
              </a:rPr>
              <a:t>--copies</a:t>
            </a:r>
            <a:r>
              <a:rPr lang="en">
                <a:solidFill>
                  <a:schemeClr val="dk1"/>
                </a:solidFill>
                <a:latin typeface="Georgia"/>
                <a:ea typeface="Georgia"/>
                <a:cs typeface="Georgia"/>
                <a:sym typeface="Georgia"/>
              </a:rPr>
              <a:t> are optionally allowed, as in the example below which uses 256 copies in base. </a:t>
            </a:r>
            <a:endParaRPr>
              <a:solidFill>
                <a:schemeClr val="dk1"/>
              </a:solidFill>
              <a:latin typeface="Georgia"/>
              <a:ea typeface="Georgia"/>
              <a:cs typeface="Georgia"/>
              <a:sym typeface="Georgia"/>
            </a:endParaRPr>
          </a:p>
          <a:p>
            <a:pPr marL="736600" lvl="0" indent="-298450" rtl="0">
              <a:lnSpc>
                <a:spcPct val="115000"/>
              </a:lnSpc>
              <a:spcBef>
                <a:spcPts val="0"/>
              </a:spcBef>
              <a:spcAft>
                <a:spcPts val="0"/>
              </a:spcAft>
              <a:buClr>
                <a:schemeClr val="dk1"/>
              </a:buClr>
              <a:buSzPts val="1100"/>
              <a:buFont typeface="Georgia"/>
              <a:buAutoNum type="arabicPeriod"/>
            </a:pPr>
            <a:r>
              <a:rPr lang="en">
                <a:solidFill>
                  <a:schemeClr val="dk1"/>
                </a:solidFill>
                <a:latin typeface="Georgia"/>
                <a:ea typeface="Georgia"/>
                <a:cs typeface="Georgia"/>
                <a:sym typeface="Georgia"/>
              </a:rPr>
              <a:t>(*) For reportable runs, </a:t>
            </a:r>
            <a:r>
              <a:rPr lang="en" u="sng">
                <a:solidFill>
                  <a:srgbClr val="0000FF"/>
                </a:solidFill>
                <a:latin typeface="Georgia"/>
                <a:ea typeface="Georgia"/>
                <a:cs typeface="Georgia"/>
                <a:sym typeface="Georgia"/>
                <a:hlinkClick r:id="rId5"/>
              </a:rPr>
              <a:t>--iterations</a:t>
            </a:r>
            <a:r>
              <a:rPr lang="en">
                <a:solidFill>
                  <a:schemeClr val="dk1"/>
                </a:solidFill>
                <a:latin typeface="Georgia"/>
                <a:ea typeface="Georgia"/>
                <a:cs typeface="Georgia"/>
                <a:sym typeface="Georgia"/>
              </a:rPr>
              <a:t> must be 2 or 3.</a:t>
            </a:r>
            <a:endParaRPr>
              <a:solidFill>
                <a:schemeClr val="dk1"/>
              </a:solidFill>
              <a:latin typeface="Georgia"/>
              <a:ea typeface="Georgia"/>
              <a:cs typeface="Georgia"/>
              <a:sym typeface="Georgia"/>
            </a:endParaRPr>
          </a:p>
          <a:p>
            <a:pPr marL="457200" lvl="0" indent="-298450" rtl="0">
              <a:lnSpc>
                <a:spcPct val="115000"/>
              </a:lnSpc>
              <a:spcBef>
                <a:spcPts val="0"/>
              </a:spcBef>
              <a:spcAft>
                <a:spcPts val="0"/>
              </a:spcAft>
              <a:buClr>
                <a:schemeClr val="dk1"/>
              </a:buClr>
              <a:buSzPts val="1100"/>
              <a:buFont typeface="Georgia"/>
              <a:buAutoNum type="arabicPeriod"/>
            </a:pPr>
            <a:r>
              <a:rPr lang="en" b="1">
                <a:solidFill>
                  <a:schemeClr val="dk1"/>
                </a:solidFill>
                <a:latin typeface="Georgia"/>
                <a:ea typeface="Georgia"/>
                <a:cs typeface="Georgia"/>
                <a:sym typeface="Georgia"/>
              </a:rPr>
              <a:t>Report:</a:t>
            </a:r>
            <a:endParaRPr b="1">
              <a:solidFill>
                <a:schemeClr val="dk1"/>
              </a:solidFill>
              <a:latin typeface="Georgia"/>
              <a:ea typeface="Georgia"/>
              <a:cs typeface="Georgia"/>
              <a:sym typeface="Georgia"/>
            </a:endParaRPr>
          </a:p>
          <a:p>
            <a:pPr marL="9144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During the reporting phase, if three runs were used, the median run time is selected from each benchmark. If two runs are used, then the slower of the two runs is selected.</a:t>
            </a:r>
            <a:endParaRPr>
              <a:solidFill>
                <a:schemeClr val="dk1"/>
              </a:solidFill>
              <a:latin typeface="Georgia"/>
              <a:ea typeface="Georgia"/>
              <a:cs typeface="Georgia"/>
              <a:sym typeface="Georgia"/>
            </a:endParaRPr>
          </a:p>
          <a:p>
            <a:pPr marL="914400" marR="1397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Use the selected runs to compute ratios and overall </a:t>
            </a:r>
            <a:r>
              <a:rPr lang="en" u="sng">
                <a:solidFill>
                  <a:srgbClr val="0000FF"/>
                </a:solidFill>
                <a:latin typeface="Georgia"/>
                <a:ea typeface="Georgia"/>
                <a:cs typeface="Georgia"/>
                <a:sym typeface="Georgia"/>
                <a:hlinkClick r:id="rId9"/>
              </a:rPr>
              <a:t>metrics</a:t>
            </a:r>
            <a:r>
              <a:rPr lang="en">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marL="914400" lvl="1" indent="-298450"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Write reports as requested in the </a:t>
            </a:r>
            <a:r>
              <a:rPr lang="en" u="sng">
                <a:solidFill>
                  <a:srgbClr val="0000FF"/>
                </a:solidFill>
                <a:latin typeface="Georgia"/>
                <a:ea typeface="Georgia"/>
                <a:cs typeface="Georgia"/>
                <a:sym typeface="Georgia"/>
                <a:hlinkClick r:id="rId10"/>
              </a:rPr>
              <a:t>--output_format</a:t>
            </a:r>
            <a:r>
              <a:rPr lang="en">
                <a:solidFill>
                  <a:schemeClr val="dk1"/>
                </a:solidFill>
                <a:latin typeface="Georgia"/>
                <a:ea typeface="Georgia"/>
                <a:cs typeface="Georgia"/>
                <a:sym typeface="Georgia"/>
              </a:rPr>
              <a:t> switch.</a:t>
            </a:r>
            <a:endParaRPr>
              <a:solidFill>
                <a:schemeClr val="dk1"/>
              </a:solidFill>
              <a:latin typeface="Georgia"/>
              <a:ea typeface="Georgia"/>
              <a:cs typeface="Georgia"/>
              <a:sym typeface="Georgia"/>
            </a:endParaRPr>
          </a:p>
          <a:p>
            <a:pPr marL="0" lvl="0" indent="0">
              <a:spcBef>
                <a:spcPts val="3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https://perf.wiki.kernel.org/index.php/Tutorial</a:t>
            </a:r>
            <a:endParaRPr/>
          </a:p>
          <a:p>
            <a:pPr marL="0" lvl="0" indent="0">
              <a:spcBef>
                <a:spcPts val="0"/>
              </a:spcBef>
              <a:spcAft>
                <a:spcPts val="0"/>
              </a:spcAft>
              <a:buNone/>
            </a:pPr>
            <a:r>
              <a:rPr lang="en" u="sng">
                <a:solidFill>
                  <a:schemeClr val="hlink"/>
                </a:solidFill>
                <a:hlinkClick r:id="rId4"/>
              </a:rPr>
              <a:t>https://medium.com/@okaleniuk/reasoning-about-performance-linux-style-part-2-obtaining-more-data-with-perf-729443531c68</a:t>
            </a:r>
            <a:endParaRPr/>
          </a:p>
          <a:p>
            <a:pPr marL="0" lvl="0" indent="0">
              <a:spcBef>
                <a:spcPts val="0"/>
              </a:spcBef>
              <a:spcAft>
                <a:spcPts val="0"/>
              </a:spcAft>
              <a:buNone/>
            </a:pPr>
            <a:r>
              <a:rPr lang="en" u="sng">
                <a:solidFill>
                  <a:schemeClr val="hlink"/>
                </a:solidFill>
                <a:hlinkClick r:id="rId5"/>
              </a:rPr>
              <a:t>http://rts.lab.asu.edu/web_438/project_final/CSE_598_Performance_Monitoring_Unit.pdf</a:t>
            </a:r>
            <a:endParaRPr/>
          </a:p>
          <a:p>
            <a:pPr marL="0" lvl="0" indent="0">
              <a:spcBef>
                <a:spcPts val="0"/>
              </a:spcBef>
              <a:spcAft>
                <a:spcPts val="0"/>
              </a:spcAft>
              <a:buNone/>
            </a:pPr>
            <a:endParaRPr/>
          </a:p>
          <a:p>
            <a:pPr marL="0" lvl="0" indent="0">
              <a:spcBef>
                <a:spcPts val="0"/>
              </a:spcBef>
              <a:spcAft>
                <a:spcPts val="0"/>
              </a:spcAft>
              <a:buNone/>
            </a:pPr>
            <a:endParaRPr/>
          </a:p>
          <a:p>
            <a:pPr marL="457200" lvl="0" indent="-298450" rtl="0">
              <a:spcBef>
                <a:spcPts val="0"/>
              </a:spcBef>
              <a:spcAft>
                <a:spcPts val="0"/>
              </a:spcAft>
              <a:buSzPts val="1100"/>
              <a:buChar char="-"/>
            </a:pPr>
            <a:r>
              <a:rPr lang="en" sz="950">
                <a:solidFill>
                  <a:schemeClr val="dk1"/>
                </a:solidFill>
                <a:highlight>
                  <a:srgbClr val="FFFFFF"/>
                </a:highlight>
              </a:rPr>
              <a:t>Some events are pure kernel counters, in this case they are called </a:t>
            </a:r>
            <a:r>
              <a:rPr lang="en" sz="950" b="1">
                <a:solidFill>
                  <a:schemeClr val="dk1"/>
                </a:solidFill>
                <a:highlight>
                  <a:srgbClr val="FFFFFF"/>
                </a:highlight>
              </a:rPr>
              <a:t>software events</a:t>
            </a:r>
            <a:r>
              <a:rPr lang="en" sz="950">
                <a:solidFill>
                  <a:schemeClr val="dk1"/>
                </a:solidFill>
                <a:highlight>
                  <a:srgbClr val="FFFFFF"/>
                </a:highlight>
              </a:rPr>
              <a:t>. Examples include: context-switches, minor-faults.</a:t>
            </a:r>
            <a:endParaRPr sz="950">
              <a:solidFill>
                <a:schemeClr val="dk1"/>
              </a:solidFill>
              <a:highlight>
                <a:srgbClr val="FFFFFF"/>
              </a:highlight>
            </a:endParaRPr>
          </a:p>
          <a:p>
            <a:pPr marL="457200" lvl="0" indent="-288925" rtl="0">
              <a:spcBef>
                <a:spcPts val="0"/>
              </a:spcBef>
              <a:spcAft>
                <a:spcPts val="0"/>
              </a:spcAft>
              <a:buClr>
                <a:schemeClr val="dk1"/>
              </a:buClr>
              <a:buSzPts val="950"/>
              <a:buChar char="-"/>
            </a:pPr>
            <a:r>
              <a:rPr lang="en" sz="950">
                <a:solidFill>
                  <a:schemeClr val="dk1"/>
                </a:solidFill>
                <a:highlight>
                  <a:srgbClr val="FFFFFF"/>
                </a:highlight>
              </a:rPr>
              <a:t>Another source of events is the processor itself and its Performance Monitoring Unit (PMU). It provides a list of events to measure micro-architectural events such as the number of cycles, instructions retired, L1 cache misses and so on. Those events are called </a:t>
            </a:r>
            <a:r>
              <a:rPr lang="en" sz="950" b="1">
                <a:solidFill>
                  <a:schemeClr val="dk1"/>
                </a:solidFill>
                <a:highlight>
                  <a:srgbClr val="FFFFFF"/>
                </a:highlight>
              </a:rPr>
              <a:t>PMU hardware events </a:t>
            </a:r>
            <a:r>
              <a:rPr lang="en" sz="950">
                <a:solidFill>
                  <a:schemeClr val="dk1"/>
                </a:solidFill>
                <a:highlight>
                  <a:srgbClr val="FFFFFF"/>
                </a:highlight>
              </a:rPr>
              <a:t>or </a:t>
            </a:r>
            <a:r>
              <a:rPr lang="en" sz="950" b="1">
                <a:solidFill>
                  <a:schemeClr val="dk1"/>
                </a:solidFill>
                <a:highlight>
                  <a:srgbClr val="FFFFFF"/>
                </a:highlight>
              </a:rPr>
              <a:t>hardware events</a:t>
            </a:r>
            <a:r>
              <a:rPr lang="en" sz="950">
                <a:solidFill>
                  <a:schemeClr val="dk1"/>
                </a:solidFill>
                <a:highlight>
                  <a:srgbClr val="FFFFFF"/>
                </a:highlight>
              </a:rPr>
              <a:t> for short. They vary with each processor type and model.</a:t>
            </a:r>
            <a:endParaRPr sz="950">
              <a:solidFill>
                <a:schemeClr val="dk1"/>
              </a:solidFill>
              <a:highlight>
                <a:srgbClr val="FFFFFF"/>
              </a:highlight>
            </a:endParaRPr>
          </a:p>
          <a:p>
            <a:pPr marL="457200" lvl="0" indent="-288925" rtl="0">
              <a:spcBef>
                <a:spcPts val="0"/>
              </a:spcBef>
              <a:spcAft>
                <a:spcPts val="0"/>
              </a:spcAft>
              <a:buClr>
                <a:schemeClr val="dk1"/>
              </a:buClr>
              <a:buSzPts val="950"/>
              <a:buChar char="-"/>
            </a:pPr>
            <a:r>
              <a:rPr lang="en" sz="950">
                <a:solidFill>
                  <a:schemeClr val="dk1"/>
                </a:solidFill>
                <a:highlight>
                  <a:srgbClr val="FFFFFF"/>
                </a:highlight>
              </a:rPr>
              <a:t>The perf_events interface also provides a small set of common hardware events monikers. On each processor, those events get mapped onto an actual events provided by the CPU, if they exists, otherwise the event cannot be used. Somewhat confusingly, these are also called </a:t>
            </a:r>
            <a:r>
              <a:rPr lang="en" sz="950" b="1">
                <a:solidFill>
                  <a:schemeClr val="dk1"/>
                </a:solidFill>
                <a:highlight>
                  <a:srgbClr val="FFFFFF"/>
                </a:highlight>
              </a:rPr>
              <a:t>hardware events</a:t>
            </a:r>
            <a:r>
              <a:rPr lang="en" sz="950">
                <a:solidFill>
                  <a:schemeClr val="dk1"/>
                </a:solidFill>
                <a:highlight>
                  <a:srgbClr val="FFFFFF"/>
                </a:highlight>
              </a:rPr>
              <a:t> and </a:t>
            </a:r>
            <a:r>
              <a:rPr lang="en" sz="950" b="1">
                <a:solidFill>
                  <a:schemeClr val="dk1"/>
                </a:solidFill>
                <a:highlight>
                  <a:srgbClr val="FFFFFF"/>
                </a:highlight>
              </a:rPr>
              <a:t>hardware cache events</a:t>
            </a:r>
            <a:r>
              <a:rPr lang="en" sz="950">
                <a:solidFill>
                  <a:schemeClr val="dk1"/>
                </a:solidFill>
                <a:highlight>
                  <a:srgbClr val="FFFFFF"/>
                </a:highlight>
              </a:rPr>
              <a:t>.</a:t>
            </a:r>
            <a:endParaRPr sz="9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Os: enables all optimizations in O2 that don’t impact code size</a:t>
            </a:r>
            <a:endParaRPr/>
          </a:p>
          <a:p>
            <a:pPr marL="0" lvl="0" indent="0" rtl="0">
              <a:spcBef>
                <a:spcPts val="0"/>
              </a:spcBef>
              <a:spcAft>
                <a:spcPts val="0"/>
              </a:spcAft>
              <a:buNone/>
            </a:pPr>
            <a:r>
              <a:rPr lang="en"/>
              <a:t>	Logically, it’ll be faster to compile than O2, which is what we’re seeing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a:solidFill>
                  <a:schemeClr val="dk1"/>
                </a:solidFill>
                <a:highlight>
                  <a:srgbClr val="FFFFFF"/>
                </a:highlight>
              </a:rPr>
              <a:t>making the compilation time increase with probably small improvement in execution time.</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Os takes less time for compilation hence more execution time.</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Improve the execution time of programs at the expense of increased compile time, code size. </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Unclear why O3+march is worse than O3</a:t>
            </a:r>
            <a:endParaRPr>
              <a:solidFill>
                <a:schemeClr val="dk1"/>
              </a:solidFill>
              <a:highlight>
                <a:srgbClr val="FFFFFF"/>
              </a:highlight>
            </a:endParaRPr>
          </a:p>
          <a:p>
            <a:pPr marL="0" lvl="0" indent="0"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a:solidFill>
                  <a:schemeClr val="dk1"/>
                </a:solidFill>
                <a:highlight>
                  <a:srgbClr val="FFFFFF"/>
                </a:highlight>
              </a:rPr>
              <a:t>exchange2 also only Fortran benchmark in intrate suite (not sure if that’s related)</a:t>
            </a:r>
            <a:endParaRPr>
              <a:solidFill>
                <a:schemeClr val="dk1"/>
              </a:solidFill>
              <a:highlight>
                <a:srgbClr val="FFFFFF"/>
              </a:highlight>
            </a:endParaRPr>
          </a:p>
          <a:p>
            <a:pPr marL="457200" lvl="0" indent="-298450" rtl="0">
              <a:lnSpc>
                <a:spcPct val="115000"/>
              </a:lnSpc>
              <a:spcBef>
                <a:spcPts val="0"/>
              </a:spcBef>
              <a:spcAft>
                <a:spcPts val="0"/>
              </a:spcAft>
              <a:buClr>
                <a:schemeClr val="dk1"/>
              </a:buClr>
              <a:buSzPts val="1100"/>
              <a:buChar char="-"/>
            </a:pPr>
            <a:r>
              <a:rPr lang="en" sz="1400">
                <a:solidFill>
                  <a:schemeClr val="dk1"/>
                </a:solidFill>
                <a:highlight>
                  <a:schemeClr val="lt1"/>
                </a:highlight>
                <a:latin typeface="Georgia"/>
                <a:ea typeface="Georgia"/>
                <a:cs typeface="Georgia"/>
                <a:sym typeface="Georgia"/>
              </a:rPr>
              <a:t>aggressive loop unrolling that kicks in at O3 could mean some of these loops don’t fit into the instruction cache</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expect the increasing ones to outweigh the decreasing ones - net result: more optimizations, larger executable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spcBef>
                <a:spcPts val="0"/>
              </a:spcBef>
              <a:spcAft>
                <a:spcPts val="0"/>
              </a:spcAft>
              <a:buSzPts val="1100"/>
              <a:buChar char="-"/>
            </a:pPr>
            <a:r>
              <a:rPr lang="en"/>
              <a:t>Os is not tiny, but gives us some optimizations without relying on those with a space-speed tradeoff</a:t>
            </a:r>
            <a:endParaRPr/>
          </a:p>
          <a:p>
            <a:pPr marL="457200" lvl="0" indent="-298450" rtl="0">
              <a:spcBef>
                <a:spcPts val="0"/>
              </a:spcBef>
              <a:spcAft>
                <a:spcPts val="0"/>
              </a:spcAft>
              <a:buSzPts val="1100"/>
              <a:buChar char="-"/>
            </a:pPr>
            <a:r>
              <a:rPr lang="en"/>
              <a:t>502.gcc_r: Executable Size in MB is the sum of all the executables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highlight>
                  <a:srgbClr val="FFFFFF"/>
                </a:highlight>
              </a:rPr>
              <a:t>Unclear what the relationship between instruction count and executable size is</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chemeClr val="lt1"/>
                </a:highlight>
              </a:rPr>
              <a:t>Contrary to our intrinsic beliefs - seems like a larger executable should result in more instructions</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Repeated instructions? Loop-unrolling, ipa-cp-clone, loop-unswitching</a:t>
            </a:r>
            <a:endParaRPr>
              <a:solidFill>
                <a:schemeClr val="dk1"/>
              </a:solidFill>
              <a:highlight>
                <a:srgbClr val="FFFFFF"/>
              </a:highlight>
            </a:endParaRPr>
          </a:p>
          <a:p>
            <a:pPr marL="914400" lvl="1" indent="-298450" rtl="0">
              <a:spcBef>
                <a:spcPts val="0"/>
              </a:spcBef>
              <a:spcAft>
                <a:spcPts val="0"/>
              </a:spcAft>
              <a:buClr>
                <a:schemeClr val="dk1"/>
              </a:buClr>
              <a:buSzPts val="1100"/>
              <a:buChar char="-"/>
            </a:pPr>
            <a:r>
              <a:rPr lang="en">
                <a:solidFill>
                  <a:schemeClr val="dk1"/>
                </a:solidFill>
                <a:highlight>
                  <a:srgbClr val="FFFFFF"/>
                </a:highlight>
              </a:rPr>
              <a:t>Though most of the loop optimizations kick in at O3, there are some at O1 and O2 that could increase executable size and decrease instruction count</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Instruction size? - variable instructions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chemeClr val="dk1"/>
                </a:solidFill>
                <a:highlight>
                  <a:srgbClr val="FFFFFF"/>
                </a:highlight>
              </a:rPr>
              <a:t>Correlation with runtimes: </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More instructions, slower runtime</a:t>
            </a:r>
            <a:endParaRPr>
              <a:solidFill>
                <a:schemeClr val="dk1"/>
              </a:solidFill>
              <a:highlight>
                <a:srgbClr val="FFFFFF"/>
              </a:highlight>
            </a:endParaRPr>
          </a:p>
          <a:p>
            <a:pPr marL="457200" lvl="0" indent="-298450" rtl="0">
              <a:spcBef>
                <a:spcPts val="0"/>
              </a:spcBef>
              <a:spcAft>
                <a:spcPts val="0"/>
              </a:spcAft>
              <a:buClr>
                <a:schemeClr val="dk1"/>
              </a:buClr>
              <a:buSzPts val="1100"/>
              <a:buChar char="-"/>
            </a:pPr>
            <a:r>
              <a:rPr lang="en">
                <a:solidFill>
                  <a:schemeClr val="dk1"/>
                </a:solidFill>
                <a:highlight>
                  <a:srgbClr val="FFFFFF"/>
                </a:highlight>
              </a:rPr>
              <a:t>Means O0, Os, O3+march should be slowest</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Clr>
                <a:schemeClr val="dk1"/>
              </a:buClr>
              <a:buSzPts val="1100"/>
              <a:buChar char="-"/>
            </a:pPr>
            <a:r>
              <a:rPr lang="en">
                <a:solidFill>
                  <a:schemeClr val="dk1"/>
                </a:solidFill>
                <a:highlight>
                  <a:schemeClr val="lt1"/>
                </a:highlight>
              </a:rPr>
              <a:t>WEIRD THINGS:</a:t>
            </a:r>
            <a:endParaRPr>
              <a:solidFill>
                <a:schemeClr val="dk1"/>
              </a:solidFill>
              <a:highlight>
                <a:schemeClr val="lt1"/>
              </a:highlight>
            </a:endParaRPr>
          </a:p>
          <a:p>
            <a:pPr marL="914400" lvl="1" indent="-298450" rtl="0">
              <a:spcBef>
                <a:spcPts val="0"/>
              </a:spcBef>
              <a:spcAft>
                <a:spcPts val="0"/>
              </a:spcAft>
              <a:buClr>
                <a:schemeClr val="dk1"/>
              </a:buClr>
              <a:buSzPts val="1100"/>
              <a:buChar char="-"/>
            </a:pPr>
            <a:r>
              <a:rPr lang="en">
                <a:solidFill>
                  <a:schemeClr val="dk1"/>
                </a:solidFill>
                <a:highlight>
                  <a:schemeClr val="lt1"/>
                </a:highlight>
              </a:rPr>
              <a:t>O1. relatively few instructions, slow runtime - be on the lookout for things that could impact IPC</a:t>
            </a:r>
            <a:endParaRPr>
              <a:solidFill>
                <a:schemeClr val="dk1"/>
              </a:solidFill>
              <a:highlight>
                <a:schemeClr val="lt1"/>
              </a:highlight>
            </a:endParaRPr>
          </a:p>
          <a:p>
            <a:pPr marL="914400" lvl="1" indent="-298450" rtl="0">
              <a:spcBef>
                <a:spcPts val="0"/>
              </a:spcBef>
              <a:spcAft>
                <a:spcPts val="0"/>
              </a:spcAft>
              <a:buClr>
                <a:schemeClr val="dk1"/>
              </a:buClr>
              <a:buSzPts val="1100"/>
              <a:buChar char="-"/>
            </a:pPr>
            <a:r>
              <a:rPr lang="en">
                <a:solidFill>
                  <a:schemeClr val="dk1"/>
                </a:solidFill>
                <a:highlight>
                  <a:schemeClr val="lt1"/>
                </a:highlight>
              </a:rPr>
              <a:t>O3. More instructions than O1, faster runtime</a:t>
            </a:r>
            <a:endParaRPr>
              <a:solidFill>
                <a:schemeClr val="dk1"/>
              </a:solidFill>
              <a:highlight>
                <a:schemeClr val="lt1"/>
              </a:highlight>
            </a:endParaRPr>
          </a:p>
          <a:p>
            <a:pPr marL="1371600" lvl="2" indent="-298450" rtl="0">
              <a:spcBef>
                <a:spcPts val="0"/>
              </a:spcBef>
              <a:spcAft>
                <a:spcPts val="0"/>
              </a:spcAft>
              <a:buClr>
                <a:schemeClr val="dk1"/>
              </a:buClr>
              <a:buSzPts val="1100"/>
              <a:buChar char="-"/>
            </a:pPr>
            <a:r>
              <a:rPr lang="en">
                <a:solidFill>
                  <a:schemeClr val="dk1"/>
                </a:solidFill>
                <a:highlight>
                  <a:schemeClr val="lt1"/>
                </a:highlight>
              </a:rPr>
              <a:t>Look for IPC impacts that could affect performance of O1</a:t>
            </a:r>
            <a:endParaRPr>
              <a:solidFill>
                <a:schemeClr val="dk1"/>
              </a:solidFill>
              <a:highlight>
                <a:schemeClr val="lt1"/>
              </a:highlight>
            </a:endParaRPr>
          </a:p>
          <a:p>
            <a:pPr marL="0" lvl="0" indent="0"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Os has low IPC</a:t>
            </a:r>
            <a:endParaRPr/>
          </a:p>
          <a:p>
            <a:pPr marL="0" lvl="0" indent="0">
              <a:spcBef>
                <a:spcPts val="0"/>
              </a:spcBef>
              <a:spcAft>
                <a:spcPts val="0"/>
              </a:spcAft>
              <a:buNone/>
            </a:pPr>
            <a:r>
              <a:rPr lang="en"/>
              <a:t>O0, O2 have highest</a:t>
            </a:r>
            <a:endParaRPr/>
          </a:p>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lnSpc>
                <a:spcPct val="100000"/>
              </a:lnSpc>
              <a:spcBef>
                <a:spcPts val="0"/>
              </a:spcBef>
              <a:spcAft>
                <a:spcPts val="0"/>
              </a:spcAft>
              <a:buClr>
                <a:schemeClr val="dk1"/>
              </a:buClr>
              <a:buSzPts val="1100"/>
              <a:buChar char="-"/>
            </a:pPr>
            <a:r>
              <a:rPr lang="en">
                <a:solidFill>
                  <a:schemeClr val="dk1"/>
                </a:solidFill>
                <a:highlight>
                  <a:schemeClr val="lt1"/>
                </a:highlight>
              </a:rPr>
              <a:t>Loop Optimizations: loop-unswitching, loop-unrolling, etc</a:t>
            </a:r>
            <a:endParaRPr>
              <a:solidFill>
                <a:schemeClr val="dk1"/>
              </a:solidFill>
              <a:highlight>
                <a:schemeClr val="lt1"/>
              </a:highlight>
            </a:endParaRPr>
          </a:p>
          <a:p>
            <a:pPr marL="457200" lvl="0" indent="-298450" rtl="0">
              <a:lnSpc>
                <a:spcPct val="100000"/>
              </a:lnSpc>
              <a:spcBef>
                <a:spcPts val="0"/>
              </a:spcBef>
              <a:spcAft>
                <a:spcPts val="0"/>
              </a:spcAft>
              <a:buClr>
                <a:schemeClr val="dk1"/>
              </a:buClr>
              <a:buSzPts val="1100"/>
              <a:buChar char="-"/>
            </a:pPr>
            <a:r>
              <a:rPr lang="en">
                <a:solidFill>
                  <a:schemeClr val="dk1"/>
                </a:solidFill>
                <a:highlight>
                  <a:schemeClr val="lt1"/>
                </a:highlight>
              </a:rPr>
              <a:t>WEIRD THING: O1 had more branches/instruction than O0</a:t>
            </a:r>
            <a:endParaRPr>
              <a:solidFill>
                <a:schemeClr val="dk1"/>
              </a:solidFill>
              <a:highlight>
                <a:schemeClr val="lt1"/>
              </a:highlight>
            </a:endParaRPr>
          </a:p>
          <a:p>
            <a:pPr marL="457200" lvl="0" indent="-298450" rtl="0">
              <a:lnSpc>
                <a:spcPct val="100000"/>
              </a:lnSpc>
              <a:spcBef>
                <a:spcPts val="0"/>
              </a:spcBef>
              <a:spcAft>
                <a:spcPts val="0"/>
              </a:spcAft>
              <a:buClr>
                <a:schemeClr val="dk1"/>
              </a:buClr>
              <a:buSzPts val="1100"/>
              <a:buChar char="-"/>
            </a:pPr>
            <a:r>
              <a:rPr lang="en">
                <a:solidFill>
                  <a:schemeClr val="dk1"/>
                </a:solidFill>
                <a:highlight>
                  <a:schemeClr val="lt1"/>
                </a:highlight>
              </a:rPr>
              <a:t>Increase optimizations → increase misprediction rate</a:t>
            </a:r>
            <a:endParaRPr>
              <a:solidFill>
                <a:schemeClr val="dk1"/>
              </a:solidFill>
              <a:highlight>
                <a:schemeClr val="lt1"/>
              </a:highlight>
            </a:endParaRPr>
          </a:p>
          <a:p>
            <a:pPr marL="457200" lvl="0" indent="-298450" rtl="0">
              <a:lnSpc>
                <a:spcPct val="115000"/>
              </a:lnSpc>
              <a:spcBef>
                <a:spcPts val="0"/>
              </a:spcBef>
              <a:spcAft>
                <a:spcPts val="0"/>
              </a:spcAft>
              <a:buClr>
                <a:schemeClr val="dk1"/>
              </a:buClr>
              <a:buSzPts val="1100"/>
              <a:buChar char="-"/>
            </a:pPr>
            <a:r>
              <a:rPr lang="en">
                <a:solidFill>
                  <a:schemeClr val="dk1"/>
                </a:solidFill>
                <a:highlight>
                  <a:schemeClr val="lt1"/>
                </a:highlight>
              </a:rPr>
              <a:t>Optimization levels with lower branch misprediction rates take longer to execute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Tree-loop-distribution: improve cache performance on big loop bodies</a:t>
            </a:r>
            <a:endParaRPr>
              <a:solidFill>
                <a:schemeClr val="dk1"/>
              </a:solidFill>
            </a:endParaRPr>
          </a:p>
          <a:p>
            <a:pPr marL="457200" lvl="0" indent="-298450" rtl="0">
              <a:spcBef>
                <a:spcPts val="0"/>
              </a:spcBef>
              <a:spcAft>
                <a:spcPts val="0"/>
              </a:spcAft>
              <a:buClr>
                <a:schemeClr val="dk1"/>
              </a:buClr>
              <a:buSzPts val="1100"/>
              <a:buChar char="-"/>
            </a:pPr>
            <a:r>
              <a:rPr lang="en">
                <a:solidFill>
                  <a:schemeClr val="dk1"/>
                </a:solidFill>
              </a:rPr>
              <a:t>Breaks up large loop into smaller loops so that all can be in cache when needed</a:t>
            </a:r>
            <a:endParaRPr>
              <a:solidFill>
                <a:schemeClr val="dk1"/>
              </a:solidFill>
            </a:endParaRPr>
          </a:p>
          <a:p>
            <a:pPr marL="0" lvl="0" indent="0" rtl="0">
              <a:spcBef>
                <a:spcPts val="0"/>
              </a:spcBef>
              <a:spcAft>
                <a:spcPts val="0"/>
              </a:spcAft>
              <a:buNone/>
            </a:pPr>
            <a:r>
              <a:rPr lang="en">
                <a:solidFill>
                  <a:schemeClr val="dk1"/>
                </a:solidFill>
              </a:rPr>
              <a:t>Reorder-blocks-and-partition: partition hot and cold basic blocks (frequently accessed, infrequently accessed)</a:t>
            </a:r>
            <a:endParaRPr>
              <a:solidFill>
                <a:schemeClr val="dk1"/>
              </a:solidFill>
            </a:endParaRPr>
          </a:p>
          <a:p>
            <a:pPr marL="457200" lvl="0" indent="-298450" rtl="0">
              <a:spcBef>
                <a:spcPts val="0"/>
              </a:spcBef>
              <a:spcAft>
                <a:spcPts val="0"/>
              </a:spcAft>
              <a:buClr>
                <a:schemeClr val="dk1"/>
              </a:buClr>
              <a:buSzPts val="1100"/>
              <a:buChar char="-"/>
            </a:pPr>
            <a:r>
              <a:rPr lang="en">
                <a:solidFill>
                  <a:schemeClr val="dk1"/>
                </a:solidFill>
              </a:rPr>
              <a:t>Improves cache locality because you’re loading hot blocks all together (which you will likely use)</a:t>
            </a:r>
            <a:endParaRPr>
              <a:solidFill>
                <a:schemeClr val="dk1"/>
              </a:solidFill>
            </a:endParaRPr>
          </a:p>
          <a:p>
            <a:pPr marL="0" lvl="0" indent="0" rtl="0">
              <a:spcBef>
                <a:spcPts val="0"/>
              </a:spcBef>
              <a:spcAft>
                <a:spcPts val="0"/>
              </a:spcAft>
              <a:buNone/>
            </a:pPr>
            <a:endParaRPr>
              <a:solidFill>
                <a:schemeClr val="dk1"/>
              </a:solidFill>
              <a:highlight>
                <a:srgbClr val="FFFFFF"/>
              </a:highlight>
              <a:latin typeface="Verdana"/>
              <a:ea typeface="Verdana"/>
              <a:cs typeface="Verdana"/>
              <a:sym typeface="Verdana"/>
            </a:endParaRPr>
          </a:p>
          <a:p>
            <a:pPr marL="0" lvl="0" indent="0" rtl="0">
              <a:spcBef>
                <a:spcPts val="0"/>
              </a:spcBef>
              <a:spcAft>
                <a:spcPts val="0"/>
              </a:spcAft>
              <a:buNone/>
            </a:pPr>
            <a:r>
              <a:rPr lang="en">
                <a:solidFill>
                  <a:schemeClr val="dk1"/>
                </a:solidFill>
                <a:highlight>
                  <a:srgbClr val="FFFFFF"/>
                </a:highlight>
                <a:latin typeface="Verdana"/>
                <a:ea typeface="Verdana"/>
                <a:cs typeface="Verdana"/>
                <a:sym typeface="Verdana"/>
              </a:rPr>
              <a:t>	</a:t>
            </a:r>
            <a:endParaRPr>
              <a:solidFill>
                <a:schemeClr val="dk1"/>
              </a:solidFill>
              <a:highlight>
                <a:srgbClr val="FFFFFF"/>
              </a:highlight>
              <a:latin typeface="Verdana"/>
              <a:ea typeface="Verdana"/>
              <a:cs typeface="Verdana"/>
              <a:sym typeface="Verdana"/>
            </a:endParaRPr>
          </a:p>
          <a:p>
            <a:pPr marL="914400" lvl="0" indent="0">
              <a:spcBef>
                <a:spcPts val="0"/>
              </a:spcBef>
              <a:spcAft>
                <a:spcPts val="0"/>
              </a:spcAft>
              <a:buNone/>
            </a:pPr>
            <a:r>
              <a:rPr lang="en">
                <a:solidFill>
                  <a:schemeClr val="dk1"/>
                </a:solidFill>
                <a:highlight>
                  <a:srgbClr val="FFFFFF"/>
                </a:highlight>
                <a:latin typeface="Verdana"/>
                <a:ea typeface="Verdana"/>
                <a:cs typeface="Verdana"/>
                <a:sym typeface="Verdana"/>
              </a:rPr>
              <a:t>     </a:t>
            </a:r>
            <a:endParaRPr>
              <a:solidFill>
                <a:schemeClr val="dk1"/>
              </a:solidFill>
              <a:highlight>
                <a:srgbClr val="FFFFFF"/>
              </a:highlight>
              <a:latin typeface="Verdana"/>
              <a:ea typeface="Verdana"/>
              <a:cs typeface="Verdana"/>
              <a:sym typeface="Verdana"/>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150">
              <a:solidFill>
                <a:srgbClr val="242729"/>
              </a:solidFill>
            </a:endParaRPr>
          </a:p>
          <a:p>
            <a:pPr marL="0" lvl="0" indent="0" rtl="0">
              <a:spcBef>
                <a:spcPts val="17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page faults are contributing to the disparity between instructions and runtime seen previously</a:t>
            </a:r>
            <a:endParaRPr/>
          </a:p>
          <a:p>
            <a:pPr marL="457200" lvl="0" indent="-298450" rtl="0">
              <a:spcBef>
                <a:spcPts val="0"/>
              </a:spcBef>
              <a:spcAft>
                <a:spcPts val="0"/>
              </a:spcAft>
              <a:buSzPts val="1100"/>
              <a:buChar char="-"/>
            </a:pPr>
            <a:r>
              <a:rPr lang="en"/>
              <a:t>More page faults - more of a IPC decrease</a:t>
            </a:r>
            <a:endParaRPr/>
          </a:p>
          <a:p>
            <a:pPr marL="0" lvl="0" indent="0" rtl="0">
              <a:spcBef>
                <a:spcPts val="0"/>
              </a:spcBef>
              <a:spcAft>
                <a:spcPts val="0"/>
              </a:spcAft>
              <a:buNone/>
            </a:pPr>
            <a:r>
              <a:rPr lang="en"/>
              <a:t>Currently unsure about why the page fault numbers are the way they are, just that they seem to impact performance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Had to look pretty hard for a benchmark that produced erroneous results</a:t>
            </a:r>
            <a:endParaRPr/>
          </a:p>
          <a:p>
            <a:pPr marL="0" lvl="0" indent="0" rtl="0">
              <a:spcBef>
                <a:spcPts val="0"/>
              </a:spcBef>
              <a:spcAft>
                <a:spcPts val="0"/>
              </a:spcAft>
              <a:buNone/>
            </a:pPr>
            <a:r>
              <a:rPr lang="en"/>
              <a:t>fotonik3d_r:</a:t>
            </a:r>
            <a:endParaRPr/>
          </a:p>
          <a:p>
            <a:pPr marL="457200" lvl="0" indent="-298450" rtl="0">
              <a:spcBef>
                <a:spcPts val="0"/>
              </a:spcBef>
              <a:spcAft>
                <a:spcPts val="0"/>
              </a:spcAft>
              <a:buSzPts val="1100"/>
              <a:buChar char="-"/>
            </a:pPr>
            <a:r>
              <a:rPr lang="en"/>
              <a:t>Maxwell’s equations, electric fields for dielectric materials, etc</a:t>
            </a:r>
            <a:endParaRPr/>
          </a:p>
          <a:p>
            <a:pPr marL="457200" lvl="0" indent="-298450" rtl="0">
              <a:spcBef>
                <a:spcPts val="0"/>
              </a:spcBef>
              <a:spcAft>
                <a:spcPts val="0"/>
              </a:spcAft>
              <a:buSzPts val="1100"/>
              <a:buChar char="-"/>
            </a:pPr>
            <a:r>
              <a:rPr lang="en"/>
              <a:t>Fourier transform of electromagnetic fields in power planes to give us the power output</a:t>
            </a:r>
            <a:endParaRPr/>
          </a:p>
          <a:p>
            <a:pPr marL="457200" lvl="0" indent="-298450" rtl="0">
              <a:spcBef>
                <a:spcPts val="0"/>
              </a:spcBef>
              <a:spcAft>
                <a:spcPts val="0"/>
              </a:spcAft>
              <a:buSzPts val="1100"/>
              <a:buChar char="-"/>
            </a:pPr>
            <a:r>
              <a:rPr lang="en"/>
              <a:t>AKA: fun stuff!</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Had to look pretty hard for a benchmark that produced erroneous results</a:t>
            </a:r>
            <a:endParaRPr/>
          </a:p>
          <a:p>
            <a:pPr marL="457200" lvl="0" indent="-298450" rtl="0">
              <a:spcBef>
                <a:spcPts val="0"/>
              </a:spcBef>
              <a:spcAft>
                <a:spcPts val="0"/>
              </a:spcAft>
              <a:buSzPts val="1100"/>
              <a:buChar char="-"/>
            </a:pPr>
            <a:r>
              <a:rPr lang="en"/>
              <a:t>Shaved 25 seconds off execution time</a:t>
            </a:r>
            <a:endParaRPr/>
          </a:p>
          <a:p>
            <a:pPr marL="457200" lvl="0" indent="-298450" rtl="0">
              <a:spcBef>
                <a:spcPts val="0"/>
              </a:spcBef>
              <a:spcAft>
                <a:spcPts val="0"/>
              </a:spcAft>
              <a:buSzPts val="1100"/>
              <a:buChar char="-"/>
            </a:pPr>
            <a:r>
              <a:rPr lang="en"/>
              <a:t>But at what cost?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a:t>Because of page fault Os has smaller executable though it takes longer time to execute.</a:t>
            </a:r>
            <a:endParaRPr/>
          </a:p>
          <a:p>
            <a:pPr marL="457200" lvl="0" indent="-298450">
              <a:spcBef>
                <a:spcPts val="0"/>
              </a:spcBef>
              <a:spcAft>
                <a:spcPts val="0"/>
              </a:spcAft>
              <a:buSzPts val="1100"/>
              <a:buChar char="-"/>
            </a:pPr>
            <a:r>
              <a:rPr lang="en"/>
              <a:t>Ofast had more instructions than O3, but executed more quickly - most likely due to fewer page faults (we think)</a:t>
            </a:r>
            <a:endParaRPr/>
          </a:p>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rtl="0">
              <a:spcBef>
                <a:spcPts val="0"/>
              </a:spcBef>
              <a:spcAft>
                <a:spcPts val="0"/>
              </a:spcAft>
              <a:buSzPts val="1100"/>
              <a:buChar char="-"/>
            </a:pPr>
            <a:r>
              <a:rPr lang="en" u="sng">
                <a:solidFill>
                  <a:schemeClr val="hlink"/>
                </a:solidFill>
                <a:hlinkClick r:id="rId3"/>
              </a:rPr>
              <a:t>https://www.spec.org/cpu2017/Docs/overview.html#metrics</a:t>
            </a:r>
            <a:endParaRPr/>
          </a:p>
          <a:p>
            <a:pPr marL="457200" lvl="0" indent="-298450" rtl="0">
              <a:spcBef>
                <a:spcPts val="0"/>
              </a:spcBef>
              <a:spcAft>
                <a:spcPts val="0"/>
              </a:spcAft>
              <a:buSzPts val="1100"/>
              <a:buChar char="-"/>
            </a:pPr>
            <a:r>
              <a:rPr lang="en"/>
              <a:t>ftp://</a:t>
            </a:r>
            <a:r>
              <a:rPr lang="en" u="sng">
                <a:solidFill>
                  <a:schemeClr val="hlink"/>
                </a:solidFill>
                <a:hlinkClick r:id="rId4"/>
              </a:rPr>
              <a:t>ftp.hp.com/pub/c-products/servers/benchmarks/SPEC_CPU2006_Overview_101907.pdf</a:t>
            </a:r>
            <a:endParaRPr/>
          </a:p>
          <a:p>
            <a:pPr marL="457200" lvl="0" indent="-298450" rtl="0">
              <a:spcBef>
                <a:spcPts val="0"/>
              </a:spcBef>
              <a:spcAft>
                <a:spcPts val="0"/>
              </a:spcAft>
              <a:buSzPts val="1100"/>
              <a:buChar char="-"/>
            </a:pPr>
            <a:r>
              <a:rPr lang="en" sz="700">
                <a:solidFill>
                  <a:schemeClr val="dk1"/>
                </a:solidFill>
              </a:rPr>
              <a:t>Many other benchmarks stress I/O, operating system, and other system components other than just the CPU. The benchmarks that stress these other components are much more complicated to run and therefore have a more limited set of published results with which to compare.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https://www.spec.org/cpu2017/Docs/index.html#intrate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4013"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Shape 1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304475" y="307825"/>
            <a:ext cx="4779300" cy="14181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3000"/>
              <a:buNone/>
              <a:defRPr sz="3000">
                <a:solidFill>
                  <a:schemeClr val="lt2"/>
                </a:solidFill>
              </a:defRPr>
            </a:lvl1pPr>
            <a:lvl2pPr lvl="1" algn="l">
              <a:lnSpc>
                <a:spcPct val="100000"/>
              </a:lnSpc>
              <a:spcBef>
                <a:spcPts val="0"/>
              </a:spcBef>
              <a:spcAft>
                <a:spcPts val="0"/>
              </a:spcAft>
              <a:buClr>
                <a:schemeClr val="dk1"/>
              </a:buClr>
              <a:buSzPts val="3000"/>
              <a:buNone/>
              <a:defRPr sz="3000">
                <a:solidFill>
                  <a:schemeClr val="lt2"/>
                </a:solidFill>
              </a:defRPr>
            </a:lvl2pPr>
            <a:lvl3pPr lvl="2" algn="l">
              <a:lnSpc>
                <a:spcPct val="100000"/>
              </a:lnSpc>
              <a:spcBef>
                <a:spcPts val="0"/>
              </a:spcBef>
              <a:spcAft>
                <a:spcPts val="0"/>
              </a:spcAft>
              <a:buClr>
                <a:schemeClr val="dk1"/>
              </a:buClr>
              <a:buSzPts val="3000"/>
              <a:buNone/>
              <a:defRPr sz="3000">
                <a:solidFill>
                  <a:schemeClr val="lt2"/>
                </a:solidFill>
              </a:defRPr>
            </a:lvl3pPr>
            <a:lvl4pPr lvl="3" algn="l">
              <a:lnSpc>
                <a:spcPct val="100000"/>
              </a:lnSpc>
              <a:spcBef>
                <a:spcPts val="0"/>
              </a:spcBef>
              <a:spcAft>
                <a:spcPts val="0"/>
              </a:spcAft>
              <a:buClr>
                <a:schemeClr val="dk1"/>
              </a:buClr>
              <a:buSzPts val="3000"/>
              <a:buNone/>
              <a:defRPr sz="3000">
                <a:solidFill>
                  <a:schemeClr val="lt2"/>
                </a:solidFill>
              </a:defRPr>
            </a:lvl4pPr>
            <a:lvl5pPr lvl="4" algn="l">
              <a:lnSpc>
                <a:spcPct val="100000"/>
              </a:lnSpc>
              <a:spcBef>
                <a:spcPts val="0"/>
              </a:spcBef>
              <a:spcAft>
                <a:spcPts val="0"/>
              </a:spcAft>
              <a:buClr>
                <a:schemeClr val="dk1"/>
              </a:buClr>
              <a:buSzPts val="3000"/>
              <a:buNone/>
              <a:defRPr sz="3000">
                <a:solidFill>
                  <a:schemeClr val="lt2"/>
                </a:solidFill>
              </a:defRPr>
            </a:lvl5pPr>
            <a:lvl6pPr lvl="5" algn="l">
              <a:lnSpc>
                <a:spcPct val="100000"/>
              </a:lnSpc>
              <a:spcBef>
                <a:spcPts val="0"/>
              </a:spcBef>
              <a:spcAft>
                <a:spcPts val="0"/>
              </a:spcAft>
              <a:buClr>
                <a:schemeClr val="dk1"/>
              </a:buClr>
              <a:buSzPts val="3000"/>
              <a:buNone/>
              <a:defRPr sz="3000">
                <a:solidFill>
                  <a:schemeClr val="lt2"/>
                </a:solidFill>
              </a:defRPr>
            </a:lvl6pPr>
            <a:lvl7pPr lvl="6" algn="l">
              <a:lnSpc>
                <a:spcPct val="100000"/>
              </a:lnSpc>
              <a:spcBef>
                <a:spcPts val="0"/>
              </a:spcBef>
              <a:spcAft>
                <a:spcPts val="0"/>
              </a:spcAft>
              <a:buClr>
                <a:schemeClr val="dk1"/>
              </a:buClr>
              <a:buSzPts val="3000"/>
              <a:buNone/>
              <a:defRPr sz="3000">
                <a:solidFill>
                  <a:schemeClr val="lt2"/>
                </a:solidFill>
              </a:defRPr>
            </a:lvl7pPr>
            <a:lvl8pPr lvl="7" algn="l">
              <a:lnSpc>
                <a:spcPct val="100000"/>
              </a:lnSpc>
              <a:spcBef>
                <a:spcPts val="0"/>
              </a:spcBef>
              <a:spcAft>
                <a:spcPts val="0"/>
              </a:spcAft>
              <a:buClr>
                <a:schemeClr val="dk1"/>
              </a:buClr>
              <a:buSzPts val="3000"/>
              <a:buNone/>
              <a:defRPr sz="3000">
                <a:solidFill>
                  <a:schemeClr val="lt2"/>
                </a:solidFill>
              </a:defRPr>
            </a:lvl8pPr>
            <a:lvl9pPr lvl="8" algn="l">
              <a:lnSpc>
                <a:spcPct val="100000"/>
              </a:lnSpc>
              <a:spcBef>
                <a:spcPts val="0"/>
              </a:spcBef>
              <a:spcAft>
                <a:spcPts val="0"/>
              </a:spcAft>
              <a:buClr>
                <a:schemeClr val="dk1"/>
              </a:buClr>
              <a:buSzPts val="3000"/>
              <a:buNone/>
              <a:defRPr sz="3000">
                <a:solidFill>
                  <a:schemeClr val="lt2"/>
                </a:solidFill>
              </a:defRPr>
            </a:lvl9pPr>
          </a:lstStyle>
          <a:p>
            <a:endParaRPr/>
          </a:p>
        </p:txBody>
      </p:sp>
      <p:sp>
        <p:nvSpPr>
          <p:cNvPr id="61" name="Shape 61"/>
          <p:cNvSpPr txBox="1">
            <a:spLocks noGrp="1"/>
          </p:cNvSpPr>
          <p:nvPr>
            <p:ph type="body" idx="1"/>
          </p:nvPr>
        </p:nvSpPr>
        <p:spPr>
          <a:xfrm>
            <a:off x="304475" y="1808125"/>
            <a:ext cx="4779300" cy="30138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1600"/>
              </a:spcBef>
              <a:spcAft>
                <a:spcPts val="0"/>
              </a:spcAft>
              <a:buClr>
                <a:schemeClr val="dk2"/>
              </a:buClr>
              <a:buSzPts val="1200"/>
              <a:buChar char="○"/>
              <a:defRPr sz="1200">
                <a:solidFill>
                  <a:schemeClr val="dk2"/>
                </a:solidFill>
              </a:defRPr>
            </a:lvl2pPr>
            <a:lvl3pPr marL="1371600" lvl="2" indent="-304800" algn="l">
              <a:lnSpc>
                <a:spcPct val="115000"/>
              </a:lnSpc>
              <a:spcBef>
                <a:spcPts val="1600"/>
              </a:spcBef>
              <a:spcAft>
                <a:spcPts val="0"/>
              </a:spcAft>
              <a:buClr>
                <a:schemeClr val="dk2"/>
              </a:buClr>
              <a:buSzPts val="1200"/>
              <a:buChar char="■"/>
              <a:defRPr sz="1200">
                <a:solidFill>
                  <a:schemeClr val="dk2"/>
                </a:solidFill>
              </a:defRPr>
            </a:lvl3pPr>
            <a:lvl4pPr marL="1828800" lvl="3" indent="-304800" algn="l">
              <a:lnSpc>
                <a:spcPct val="115000"/>
              </a:lnSpc>
              <a:spcBef>
                <a:spcPts val="1600"/>
              </a:spcBef>
              <a:spcAft>
                <a:spcPts val="0"/>
              </a:spcAft>
              <a:buClr>
                <a:schemeClr val="dk2"/>
              </a:buClr>
              <a:buSzPts val="1200"/>
              <a:buChar char="●"/>
              <a:defRPr sz="1200">
                <a:solidFill>
                  <a:schemeClr val="dk2"/>
                </a:solidFill>
              </a:defRPr>
            </a:lvl4pPr>
            <a:lvl5pPr marL="2286000" lvl="4" indent="-304800" algn="l">
              <a:lnSpc>
                <a:spcPct val="115000"/>
              </a:lnSpc>
              <a:spcBef>
                <a:spcPts val="1600"/>
              </a:spcBef>
              <a:spcAft>
                <a:spcPts val="0"/>
              </a:spcAft>
              <a:buClr>
                <a:schemeClr val="dk2"/>
              </a:buClr>
              <a:buSzPts val="1200"/>
              <a:buChar char="○"/>
              <a:defRPr sz="1200">
                <a:solidFill>
                  <a:schemeClr val="dk2"/>
                </a:solidFill>
              </a:defRPr>
            </a:lvl5pPr>
            <a:lvl6pPr marL="2743200" lvl="5" indent="-304800" algn="l">
              <a:lnSpc>
                <a:spcPct val="115000"/>
              </a:lnSpc>
              <a:spcBef>
                <a:spcPts val="1600"/>
              </a:spcBef>
              <a:spcAft>
                <a:spcPts val="0"/>
              </a:spcAft>
              <a:buClr>
                <a:schemeClr val="dk2"/>
              </a:buClr>
              <a:buSzPts val="1200"/>
              <a:buChar char="■"/>
              <a:defRPr sz="1200">
                <a:solidFill>
                  <a:schemeClr val="dk2"/>
                </a:solidFill>
              </a:defRPr>
            </a:lvl6pPr>
            <a:lvl7pPr marL="3200400" lvl="6" indent="-304800" algn="l">
              <a:lnSpc>
                <a:spcPct val="115000"/>
              </a:lnSpc>
              <a:spcBef>
                <a:spcPts val="1600"/>
              </a:spcBef>
              <a:spcAft>
                <a:spcPts val="0"/>
              </a:spcAft>
              <a:buClr>
                <a:schemeClr val="dk2"/>
              </a:buClr>
              <a:buSzPts val="1200"/>
              <a:buChar char="●"/>
              <a:defRPr sz="1200">
                <a:solidFill>
                  <a:schemeClr val="dk2"/>
                </a:solidFill>
              </a:defRPr>
            </a:lvl7pPr>
            <a:lvl8pPr marL="3657600" lvl="7" indent="-304800" algn="l">
              <a:lnSpc>
                <a:spcPct val="115000"/>
              </a:lnSpc>
              <a:spcBef>
                <a:spcPts val="1600"/>
              </a:spcBef>
              <a:spcAft>
                <a:spcPts val="0"/>
              </a:spcAft>
              <a:buClr>
                <a:schemeClr val="dk2"/>
              </a:buClr>
              <a:buSzPts val="1200"/>
              <a:buChar char="○"/>
              <a:defRPr sz="1200">
                <a:solidFill>
                  <a:schemeClr val="dk2"/>
                </a:solidFill>
              </a:defRPr>
            </a:lvl8pPr>
            <a:lvl9pPr marL="4114800" lvl="8" indent="-304800" algn="l">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62" name="Shape 6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p:nvPr/>
        </p:nvSpPr>
        <p:spPr>
          <a:xfrm flipH="1">
            <a:off x="7595938"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Shape 18"/>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Shape 35"/>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Shape 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Shape 4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Shape 45"/>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ec.org/cpu2017/Docs/utility.html#specmak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eb.usbmed.edu.co/usbmed/fing/v3n2/v3n2a4.pdf" TargetMode="External"/><Relationship Id="rId7" Type="http://schemas.openxmlformats.org/officeDocument/2006/relationships/hyperlink" Target="http://www.agner.org/optimize/microarchitecture.pdf"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www.linuxjournal.com/article/7269?page=0,0" TargetMode="External"/><Relationship Id="rId5" Type="http://schemas.openxmlformats.org/officeDocument/2006/relationships/hyperlink" Target="http://pnrsolution.org/Datacenter/Vol4/Issue3/33.pdf" TargetMode="External"/><Relationship Id="rId4" Type="http://schemas.openxmlformats.org/officeDocument/2006/relationships/hyperlink" Target="https://arxiv.org/pdf/1303.6485.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773700" y="959875"/>
            <a:ext cx="7596600" cy="103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b="1"/>
              <a:t>Performance Analysis of GCC Compiler Optimizations</a:t>
            </a:r>
            <a:endParaRPr sz="3000" b="1"/>
          </a:p>
        </p:txBody>
      </p:sp>
      <p:sp>
        <p:nvSpPr>
          <p:cNvPr id="68" name="Shape 68"/>
          <p:cNvSpPr txBox="1">
            <a:spLocks noGrp="1"/>
          </p:cNvSpPr>
          <p:nvPr>
            <p:ph type="subTitle" idx="4294967295"/>
          </p:nvPr>
        </p:nvSpPr>
        <p:spPr>
          <a:xfrm>
            <a:off x="3044700" y="3078125"/>
            <a:ext cx="3054600" cy="1121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t>Aishwarya Mulkalwar</a:t>
            </a:r>
            <a:endParaRPr sz="1800"/>
          </a:p>
          <a:p>
            <a:pPr marL="0" lvl="0" indent="0" algn="ctr" rtl="0">
              <a:lnSpc>
                <a:spcPct val="100000"/>
              </a:lnSpc>
              <a:spcBef>
                <a:spcPts val="0"/>
              </a:spcBef>
              <a:spcAft>
                <a:spcPts val="0"/>
              </a:spcAft>
              <a:buNone/>
            </a:pPr>
            <a:r>
              <a:rPr lang="en" sz="1800"/>
              <a:t>Courtney Peverley</a:t>
            </a:r>
            <a:endParaRPr sz="1800"/>
          </a:p>
          <a:p>
            <a:pPr marL="0" lvl="0" indent="0" algn="ctr" rtl="0">
              <a:lnSpc>
                <a:spcPct val="100000"/>
              </a:lnSpc>
              <a:spcBef>
                <a:spcPts val="0"/>
              </a:spcBef>
              <a:spcAft>
                <a:spcPts val="0"/>
              </a:spcAft>
              <a:buNone/>
            </a:pPr>
            <a:r>
              <a:rPr lang="en" sz="1800"/>
              <a:t>Stefani Moore</a:t>
            </a:r>
            <a:endParaRPr sz="1800"/>
          </a:p>
        </p:txBody>
      </p:sp>
      <p:sp>
        <p:nvSpPr>
          <p:cNvPr id="69" name="Shape 69"/>
          <p:cNvSpPr txBox="1">
            <a:spLocks noGrp="1"/>
          </p:cNvSpPr>
          <p:nvPr>
            <p:ph type="subTitle" idx="4294967295"/>
          </p:nvPr>
        </p:nvSpPr>
        <p:spPr>
          <a:xfrm>
            <a:off x="3899400" y="2347500"/>
            <a:ext cx="1345200" cy="448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t>CSCI 5593</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Configuration Files</a:t>
            </a:r>
            <a:endParaRPr/>
          </a:p>
        </p:txBody>
      </p:sp>
      <p:sp>
        <p:nvSpPr>
          <p:cNvPr id="133" name="Shape 133"/>
          <p:cNvSpPr txBox="1">
            <a:spLocks noGrp="1"/>
          </p:cNvSpPr>
          <p:nvPr>
            <p:ph type="body" idx="1"/>
          </p:nvPr>
        </p:nvSpPr>
        <p:spPr>
          <a:xfrm>
            <a:off x="311700" y="1225225"/>
            <a:ext cx="8711400" cy="995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Georgia"/>
              <a:buChar char="-"/>
            </a:pPr>
            <a:r>
              <a:rPr lang="en" sz="1800">
                <a:highlight>
                  <a:srgbClr val="FFFFFF"/>
                </a:highlight>
                <a:latin typeface="Georgia"/>
                <a:ea typeface="Georgia"/>
                <a:cs typeface="Georgia"/>
                <a:sym typeface="Georgia"/>
              </a:rPr>
              <a:t>Defines how to build, run, and report on the SPEC CPU benchmarks in a particular environment</a:t>
            </a:r>
            <a:endParaRPr sz="1800">
              <a:highlight>
                <a:srgbClr val="FFFFFF"/>
              </a:highlight>
              <a:latin typeface="Georgia"/>
              <a:ea typeface="Georgia"/>
              <a:cs typeface="Georgia"/>
              <a:sym typeface="Georgia"/>
            </a:endParaRPr>
          </a:p>
          <a:p>
            <a:pPr marL="457200" lvl="0" indent="-342900" rtl="0">
              <a:spcBef>
                <a:spcPts val="0"/>
              </a:spcBef>
              <a:spcAft>
                <a:spcPts val="0"/>
              </a:spcAft>
              <a:buSzPts val="1800"/>
              <a:buFont typeface="Georgia"/>
              <a:buChar char="-"/>
            </a:pPr>
            <a:r>
              <a:rPr lang="en" sz="1800">
                <a:highlight>
                  <a:srgbClr val="FFFFFF"/>
                </a:highlight>
                <a:latin typeface="Georgia"/>
                <a:ea typeface="Georgia"/>
                <a:cs typeface="Georgia"/>
                <a:sym typeface="Georgia"/>
              </a:rPr>
              <a:t>Options are collected into one place, which is key to result reproducibility</a:t>
            </a:r>
            <a:endParaRPr sz="1800">
              <a:highlight>
                <a:srgbClr val="FFFFFF"/>
              </a:highlight>
              <a:latin typeface="Georgia"/>
              <a:ea typeface="Georgia"/>
              <a:cs typeface="Georgia"/>
              <a:sym typeface="Georgia"/>
            </a:endParaRPr>
          </a:p>
          <a:p>
            <a:pPr marL="457200" lvl="0" indent="-342900" rtl="0">
              <a:spcBef>
                <a:spcPts val="0"/>
              </a:spcBef>
              <a:spcAft>
                <a:spcPts val="0"/>
              </a:spcAft>
              <a:buSzPts val="1800"/>
              <a:buChar char="-"/>
            </a:pPr>
            <a:r>
              <a:rPr lang="en" sz="1800">
                <a:highlight>
                  <a:schemeClr val="lt1"/>
                </a:highlight>
                <a:latin typeface="Georgia"/>
                <a:ea typeface="Georgia"/>
                <a:cs typeface="Georgia"/>
                <a:sym typeface="Georgia"/>
              </a:rPr>
              <a:t>If you have the resources and want compiles to complete more quickly try: </a:t>
            </a:r>
            <a:endParaRPr sz="1800">
              <a:highlight>
                <a:schemeClr val="lt1"/>
              </a:highlight>
              <a:latin typeface="Georgia"/>
              <a:ea typeface="Georgia"/>
              <a:cs typeface="Georgia"/>
              <a:sym typeface="Georgia"/>
            </a:endParaRPr>
          </a:p>
          <a:p>
            <a:pPr marL="914400" lvl="1" indent="-317500" rtl="0">
              <a:spcBef>
                <a:spcPts val="0"/>
              </a:spcBef>
              <a:spcAft>
                <a:spcPts val="0"/>
              </a:spcAft>
              <a:buSzPts val="1400"/>
              <a:buChar char="-"/>
            </a:pPr>
            <a:r>
              <a:rPr lang="en" sz="1400">
                <a:highlight>
                  <a:schemeClr val="lt1"/>
                </a:highlight>
                <a:latin typeface="Georgia"/>
                <a:ea typeface="Georgia"/>
                <a:cs typeface="Georgia"/>
                <a:sym typeface="Georgia"/>
              </a:rPr>
              <a:t>runcpu --define build_ncpus=99</a:t>
            </a:r>
            <a:endParaRPr sz="1400">
              <a:highlight>
                <a:schemeClr val="lt1"/>
              </a:highlight>
              <a:latin typeface="Georgia"/>
              <a:ea typeface="Georgia"/>
              <a:cs typeface="Georgia"/>
              <a:sym typeface="Georgia"/>
            </a:endParaRPr>
          </a:p>
          <a:p>
            <a:pPr marL="914400" lvl="1" indent="-317500" rtl="0">
              <a:spcBef>
                <a:spcPts val="0"/>
              </a:spcBef>
              <a:spcAft>
                <a:spcPts val="0"/>
              </a:spcAft>
              <a:buSzPts val="1400"/>
              <a:buChar char="-"/>
            </a:pPr>
            <a:r>
              <a:rPr lang="en" sz="1400">
                <a:highlight>
                  <a:schemeClr val="lt1"/>
                </a:highlight>
                <a:uFill>
                  <a:noFill/>
                </a:uFill>
                <a:latin typeface="Georgia"/>
                <a:ea typeface="Georgia"/>
                <a:cs typeface="Georgia"/>
                <a:sym typeface="Georgia"/>
                <a:hlinkClick r:id="rId3"/>
              </a:rPr>
              <a:t>specmake</a:t>
            </a:r>
            <a:r>
              <a:rPr lang="en" sz="1400">
                <a:highlight>
                  <a:schemeClr val="lt1"/>
                </a:highlight>
                <a:latin typeface="Georgia"/>
                <a:ea typeface="Georgia"/>
                <a:cs typeface="Georgia"/>
                <a:sym typeface="Georgia"/>
              </a:rPr>
              <a:t> will create up to 99 compile jobs at a time.</a:t>
            </a:r>
            <a:endParaRPr sz="1400">
              <a:highlight>
                <a:srgbClr val="FFFFFF"/>
              </a:highlight>
              <a:latin typeface="Georgia"/>
              <a:ea typeface="Georgia"/>
              <a:cs typeface="Georgia"/>
              <a:sym typeface="Georgia"/>
            </a:endParaRPr>
          </a:p>
        </p:txBody>
      </p:sp>
      <p:pic>
        <p:nvPicPr>
          <p:cNvPr id="134" name="Shape 134"/>
          <p:cNvPicPr preferRelativeResize="0"/>
          <p:nvPr/>
        </p:nvPicPr>
        <p:blipFill>
          <a:blip r:embed="rId4">
            <a:alphaModFix/>
          </a:blip>
          <a:stretch>
            <a:fillRect/>
          </a:stretch>
        </p:blipFill>
        <p:spPr>
          <a:xfrm>
            <a:off x="152400" y="3342250"/>
            <a:ext cx="8839201" cy="8957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Configuration Files Cont.</a:t>
            </a:r>
            <a:endParaRPr/>
          </a:p>
        </p:txBody>
      </p:sp>
      <p:pic>
        <p:nvPicPr>
          <p:cNvPr id="140" name="Shape 140"/>
          <p:cNvPicPr preferRelativeResize="0"/>
          <p:nvPr/>
        </p:nvPicPr>
        <p:blipFill>
          <a:blip r:embed="rId3">
            <a:alphaModFix/>
          </a:blip>
          <a:stretch>
            <a:fillRect/>
          </a:stretch>
        </p:blipFill>
        <p:spPr>
          <a:xfrm>
            <a:off x="1696163" y="1147225"/>
            <a:ext cx="5751676" cy="3863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are reportable runs?</a:t>
            </a:r>
            <a:endParaRPr/>
          </a:p>
        </p:txBody>
      </p:sp>
      <p:sp>
        <p:nvSpPr>
          <p:cNvPr id="146" name="Shape 146"/>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Run rules are automatically enforced to produce results suitable for SPEC</a:t>
            </a:r>
            <a:endParaRPr/>
          </a:p>
          <a:p>
            <a:pPr marL="457200" lvl="0" indent="-317500" rtl="0">
              <a:spcBef>
                <a:spcPts val="0"/>
              </a:spcBef>
              <a:spcAft>
                <a:spcPts val="0"/>
              </a:spcAft>
              <a:buSzPts val="1400"/>
              <a:buChar char="-"/>
            </a:pPr>
            <a:r>
              <a:rPr lang="en"/>
              <a:t>Steps:</a:t>
            </a:r>
            <a:endParaRPr/>
          </a:p>
          <a:p>
            <a:pPr marL="914400" lvl="0" indent="-317500" rtl="0">
              <a:spcBef>
                <a:spcPts val="0"/>
              </a:spcBef>
              <a:spcAft>
                <a:spcPts val="0"/>
              </a:spcAft>
              <a:buSzPts val="1400"/>
              <a:buAutoNum type="arabicPeriod"/>
            </a:pPr>
            <a:r>
              <a:rPr lang="en" b="1"/>
              <a:t>Test </a:t>
            </a:r>
            <a:r>
              <a:rPr lang="en"/>
              <a:t>-</a:t>
            </a:r>
            <a:r>
              <a:rPr lang="en" b="1"/>
              <a:t> </a:t>
            </a:r>
            <a:r>
              <a:rPr lang="en"/>
              <a:t>Data for a simple test that an executable is functional</a:t>
            </a:r>
            <a:endParaRPr/>
          </a:p>
          <a:p>
            <a:pPr marL="914400" lvl="0" indent="-317500" rtl="0">
              <a:spcBef>
                <a:spcPts val="0"/>
              </a:spcBef>
              <a:spcAft>
                <a:spcPts val="0"/>
              </a:spcAft>
              <a:buSzPts val="1400"/>
              <a:buAutoNum type="arabicPeriod"/>
            </a:pPr>
            <a:r>
              <a:rPr lang="en" b="1"/>
              <a:t>Train </a:t>
            </a:r>
            <a:r>
              <a:rPr lang="en"/>
              <a:t>- Same steps as train workload, for the same reasons, with the same verification, non-reporting, and parallelism.</a:t>
            </a:r>
            <a:endParaRPr/>
          </a:p>
          <a:p>
            <a:pPr marL="914400" lvl="0" indent="-317500" rtl="0">
              <a:spcBef>
                <a:spcPts val="0"/>
              </a:spcBef>
              <a:spcAft>
                <a:spcPts val="0"/>
              </a:spcAft>
              <a:buSzPts val="1400"/>
              <a:buAutoNum type="arabicPeriod"/>
            </a:pPr>
            <a:r>
              <a:rPr lang="en" b="1"/>
              <a:t>Ref </a:t>
            </a:r>
            <a:r>
              <a:rPr lang="en"/>
              <a:t>-The timed data set</a:t>
            </a:r>
            <a:endParaRPr/>
          </a:p>
          <a:p>
            <a:pPr marL="914400" lvl="0" indent="-317500">
              <a:spcBef>
                <a:spcPts val="0"/>
              </a:spcBef>
              <a:spcAft>
                <a:spcPts val="0"/>
              </a:spcAft>
              <a:buSzPts val="1400"/>
              <a:buAutoNum type="arabicPeriod"/>
            </a:pPr>
            <a:r>
              <a:rPr lang="en" b="1"/>
              <a:t>Report </a:t>
            </a:r>
            <a:r>
              <a:rPr lang="en"/>
              <a:t>- Write reports</a:t>
            </a:r>
            <a:endParaRPr/>
          </a:p>
        </p:txBody>
      </p:sp>
      <p:pic>
        <p:nvPicPr>
          <p:cNvPr id="147" name="Shape 147"/>
          <p:cNvPicPr preferRelativeResize="0"/>
          <p:nvPr/>
        </p:nvPicPr>
        <p:blipFill>
          <a:blip r:embed="rId3">
            <a:alphaModFix/>
          </a:blip>
          <a:stretch>
            <a:fillRect/>
          </a:stretch>
        </p:blipFill>
        <p:spPr>
          <a:xfrm>
            <a:off x="4311600" y="1225225"/>
            <a:ext cx="4703599" cy="356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perf - More specifically perf stat</a:t>
            </a:r>
            <a:endParaRPr/>
          </a:p>
        </p:txBody>
      </p:sp>
      <p:sp>
        <p:nvSpPr>
          <p:cNvPr id="153" name="Shape 153"/>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Font typeface="Georgia"/>
              <a:buChar char="-"/>
            </a:pPr>
            <a:r>
              <a:rPr lang="en">
                <a:highlight>
                  <a:srgbClr val="FFFFFF"/>
                </a:highlight>
                <a:latin typeface="Georgia"/>
                <a:ea typeface="Georgia"/>
                <a:cs typeface="Georgia"/>
                <a:sym typeface="Georgia"/>
              </a:rPr>
              <a:t>Profiler tool for Linux 2.6+ based systems</a:t>
            </a:r>
            <a:endParaRPr>
              <a:highlight>
                <a:srgbClr val="FFFFFF"/>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sz="1400">
                <a:highlight>
                  <a:srgbClr val="FFFFFF"/>
                </a:highlight>
                <a:latin typeface="Georgia"/>
                <a:ea typeface="Georgia"/>
                <a:cs typeface="Georgia"/>
                <a:sym typeface="Georgia"/>
              </a:rPr>
              <a:t>Presents a simple command line interface</a:t>
            </a:r>
            <a:endParaRPr sz="1400">
              <a:highlight>
                <a:srgbClr val="FFFFFF"/>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sz="1400">
                <a:highlight>
                  <a:srgbClr val="FFFFFF"/>
                </a:highlight>
                <a:latin typeface="Georgia"/>
                <a:ea typeface="Georgia"/>
                <a:cs typeface="Georgia"/>
                <a:sym typeface="Georgia"/>
              </a:rPr>
              <a:t>Keeps a running count during process execution</a:t>
            </a:r>
            <a:endParaRPr sz="1400">
              <a:highlight>
                <a:srgbClr val="FFFFFF"/>
              </a:highlight>
              <a:latin typeface="Georgia"/>
              <a:ea typeface="Georgia"/>
              <a:cs typeface="Georgia"/>
              <a:sym typeface="Georgia"/>
            </a:endParaRPr>
          </a:p>
          <a:p>
            <a:pPr marL="914400" lvl="1" indent="-304800" rtl="0">
              <a:spcBef>
                <a:spcPts val="0"/>
              </a:spcBef>
              <a:spcAft>
                <a:spcPts val="0"/>
              </a:spcAft>
              <a:buSzPts val="1200"/>
              <a:buFont typeface="Georgia"/>
              <a:buChar char="-"/>
            </a:pPr>
            <a:r>
              <a:rPr lang="en" sz="1400">
                <a:highlight>
                  <a:srgbClr val="FFFFFF"/>
                </a:highlight>
                <a:latin typeface="Georgia"/>
                <a:ea typeface="Georgia"/>
                <a:cs typeface="Georgia"/>
                <a:sym typeface="Georgia"/>
              </a:rPr>
              <a:t>Software events: pure kernel counters</a:t>
            </a:r>
            <a:endParaRPr sz="1400">
              <a:highlight>
                <a:srgbClr val="FFFFFF"/>
              </a:highlight>
              <a:latin typeface="Georgia"/>
              <a:ea typeface="Georgia"/>
              <a:cs typeface="Georgia"/>
              <a:sym typeface="Georgia"/>
            </a:endParaRPr>
          </a:p>
          <a:p>
            <a:pPr marL="914400" lvl="1" indent="-304800" rtl="0">
              <a:spcBef>
                <a:spcPts val="0"/>
              </a:spcBef>
              <a:spcAft>
                <a:spcPts val="0"/>
              </a:spcAft>
              <a:buSzPts val="1200"/>
              <a:buFont typeface="Georgia"/>
              <a:buChar char="-"/>
            </a:pPr>
            <a:r>
              <a:rPr lang="en" sz="1400">
                <a:highlight>
                  <a:srgbClr val="FFFFFF"/>
                </a:highlight>
                <a:latin typeface="Georgia"/>
                <a:ea typeface="Georgia"/>
                <a:cs typeface="Georgia"/>
                <a:sym typeface="Georgia"/>
              </a:rPr>
              <a:t>Hardware events: performance monitoring unit (PMI)</a:t>
            </a:r>
            <a:endParaRPr sz="1400">
              <a:highlight>
                <a:srgbClr val="FFFFFF"/>
              </a:highlight>
              <a:latin typeface="Georgia"/>
              <a:ea typeface="Georgia"/>
              <a:cs typeface="Georgia"/>
              <a:sym typeface="Georgia"/>
            </a:endParaRPr>
          </a:p>
          <a:p>
            <a:pPr marL="457200" lvl="0" indent="-317500">
              <a:spcBef>
                <a:spcPts val="0"/>
              </a:spcBef>
              <a:spcAft>
                <a:spcPts val="0"/>
              </a:spcAft>
              <a:buSzPts val="1400"/>
              <a:buFont typeface="Georgia"/>
              <a:buChar char="-"/>
            </a:pPr>
            <a:r>
              <a:rPr lang="en" b="1">
                <a:highlight>
                  <a:srgbClr val="FFFFFF"/>
                </a:highlight>
                <a:latin typeface="Georgia"/>
                <a:ea typeface="Georgia"/>
                <a:cs typeface="Georgia"/>
                <a:sym typeface="Georgia"/>
              </a:rPr>
              <a:t>perf stat -d</a:t>
            </a:r>
            <a:endParaRPr b="1">
              <a:highlight>
                <a:srgbClr val="FFFFFF"/>
              </a:highlight>
              <a:latin typeface="Georgia"/>
              <a:ea typeface="Georgia"/>
              <a:cs typeface="Georgia"/>
              <a:sym typeface="Georgia"/>
            </a:endParaRPr>
          </a:p>
        </p:txBody>
      </p:sp>
      <p:pic>
        <p:nvPicPr>
          <p:cNvPr id="154" name="Shape 154"/>
          <p:cNvPicPr preferRelativeResize="0"/>
          <p:nvPr/>
        </p:nvPicPr>
        <p:blipFill>
          <a:blip r:embed="rId3">
            <a:alphaModFix/>
          </a:blip>
          <a:stretch>
            <a:fillRect/>
          </a:stretch>
        </p:blipFill>
        <p:spPr>
          <a:xfrm>
            <a:off x="4311600" y="1164600"/>
            <a:ext cx="4751650" cy="380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773700" y="15028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Experimental Results &amp; Analysis</a:t>
            </a:r>
            <a:endParaRPr/>
          </a:p>
        </p:txBody>
      </p:sp>
      <p:sp>
        <p:nvSpPr>
          <p:cNvPr id="160" name="Shape 160"/>
          <p:cNvSpPr txBox="1"/>
          <p:nvPr/>
        </p:nvSpPr>
        <p:spPr>
          <a:xfrm>
            <a:off x="2644950" y="2603900"/>
            <a:ext cx="3854100" cy="553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000"/>
              <a:t>Prepare for… a data explosion!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Shape 165"/>
          <p:cNvGrpSpPr/>
          <p:nvPr/>
        </p:nvGrpSpPr>
        <p:grpSpPr>
          <a:xfrm>
            <a:off x="194900" y="42938"/>
            <a:ext cx="8991604" cy="5057618"/>
            <a:chOff x="194900" y="42938"/>
            <a:chExt cx="8991604" cy="5057618"/>
          </a:xfrm>
        </p:grpSpPr>
        <p:pic>
          <p:nvPicPr>
            <p:cNvPr id="166" name="Shape 166"/>
            <p:cNvPicPr preferRelativeResize="0"/>
            <p:nvPr/>
          </p:nvPicPr>
          <p:blipFill>
            <a:blip r:embed="rId3">
              <a:alphaModFix/>
            </a:blip>
            <a:stretch>
              <a:fillRect/>
            </a:stretch>
          </p:blipFill>
          <p:spPr>
            <a:xfrm>
              <a:off x="194900" y="42938"/>
              <a:ext cx="8991604" cy="5057618"/>
            </a:xfrm>
            <a:prstGeom prst="rect">
              <a:avLst/>
            </a:prstGeom>
            <a:noFill/>
            <a:ln>
              <a:noFill/>
            </a:ln>
          </p:spPr>
        </p:pic>
        <p:sp>
          <p:nvSpPr>
            <p:cNvPr id="167" name="Shape 167"/>
            <p:cNvSpPr txBox="1"/>
            <p:nvPr/>
          </p:nvSpPr>
          <p:spPr>
            <a:xfrm>
              <a:off x="7675675" y="4251300"/>
              <a:ext cx="1468200" cy="7815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Compilation Times</a:t>
            </a:r>
            <a:endParaRPr/>
          </a:p>
        </p:txBody>
      </p:sp>
      <p:sp>
        <p:nvSpPr>
          <p:cNvPr id="173" name="Shape 173"/>
          <p:cNvSpPr txBox="1">
            <a:spLocks noGrp="1"/>
          </p:cNvSpPr>
          <p:nvPr>
            <p:ph type="body" idx="1"/>
          </p:nvPr>
        </p:nvSpPr>
        <p:spPr>
          <a:xfrm>
            <a:off x="311700" y="1225225"/>
            <a:ext cx="3398100" cy="3354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Compilation times reflect expected results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took the least amount of time to compile</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Ofast, and O3+march took most time to compile</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Os similar to O1</a:t>
            </a:r>
            <a:endParaRPr>
              <a:highlight>
                <a:srgbClr val="FFFFFF"/>
              </a:highlight>
              <a:latin typeface="Georgia"/>
              <a:ea typeface="Georgia"/>
              <a:cs typeface="Georgia"/>
              <a:sym typeface="Georgia"/>
            </a:endParaRPr>
          </a:p>
        </p:txBody>
      </p:sp>
      <p:pic>
        <p:nvPicPr>
          <p:cNvPr id="174" name="Shape 174" title="Chart"/>
          <p:cNvPicPr preferRelativeResize="0"/>
          <p:nvPr/>
        </p:nvPicPr>
        <p:blipFill>
          <a:blip r:embed="rId3">
            <a:alphaModFix/>
          </a:blip>
          <a:stretch>
            <a:fillRect/>
          </a:stretch>
        </p:blipFill>
        <p:spPr>
          <a:xfrm>
            <a:off x="4116725" y="1276000"/>
            <a:ext cx="4838149" cy="299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Execution Times</a:t>
            </a:r>
            <a:endParaRPr/>
          </a:p>
        </p:txBody>
      </p:sp>
      <p:sp>
        <p:nvSpPr>
          <p:cNvPr id="180" name="Shape 180"/>
          <p:cNvSpPr txBox="1">
            <a:spLocks noGrp="1"/>
          </p:cNvSpPr>
          <p:nvPr>
            <p:ph type="body" idx="1"/>
          </p:nvPr>
        </p:nvSpPr>
        <p:spPr>
          <a:xfrm>
            <a:off x="311700" y="1225225"/>
            <a:ext cx="4165800" cy="3613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took longest (by far) to execute</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O2 took least amount of time (unexpected)</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Let’s delve into why that might be!</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Mostly inversely proportional to compilation time</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O3 + march (processor specific optimization) actually takes longer</a:t>
            </a:r>
            <a:endParaRPr>
              <a:highlight>
                <a:srgbClr val="FFFFFF"/>
              </a:highlight>
              <a:latin typeface="Georgia"/>
              <a:ea typeface="Georgia"/>
              <a:cs typeface="Georgia"/>
              <a:sym typeface="Georgia"/>
            </a:endParaRPr>
          </a:p>
        </p:txBody>
      </p:sp>
      <p:pic>
        <p:nvPicPr>
          <p:cNvPr id="181" name="Shape 181" title="Chart"/>
          <p:cNvPicPr preferRelativeResize="0"/>
          <p:nvPr/>
        </p:nvPicPr>
        <p:blipFill>
          <a:blip r:embed="rId3">
            <a:alphaModFix/>
          </a:blip>
          <a:stretch>
            <a:fillRect/>
          </a:stretch>
        </p:blipFill>
        <p:spPr>
          <a:xfrm>
            <a:off x="4871423" y="90651"/>
            <a:ext cx="3925674" cy="2423450"/>
          </a:xfrm>
          <a:prstGeom prst="rect">
            <a:avLst/>
          </a:prstGeom>
          <a:noFill/>
          <a:ln>
            <a:noFill/>
          </a:ln>
        </p:spPr>
      </p:pic>
      <p:pic>
        <p:nvPicPr>
          <p:cNvPr id="182" name="Shape 182" title="Chart"/>
          <p:cNvPicPr preferRelativeResize="0"/>
          <p:nvPr/>
        </p:nvPicPr>
        <p:blipFill>
          <a:blip r:embed="rId4">
            <a:alphaModFix/>
          </a:blip>
          <a:stretch>
            <a:fillRect/>
          </a:stretch>
        </p:blipFill>
        <p:spPr>
          <a:xfrm>
            <a:off x="5018575" y="2514100"/>
            <a:ext cx="3765549" cy="2324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title="Chart"/>
          <p:cNvPicPr preferRelativeResize="0"/>
          <p:nvPr/>
        </p:nvPicPr>
        <p:blipFill>
          <a:blip r:embed="rId3">
            <a:alphaModFix/>
          </a:blip>
          <a:stretch>
            <a:fillRect/>
          </a:stretch>
        </p:blipFill>
        <p:spPr>
          <a:xfrm>
            <a:off x="3811375" y="951575"/>
            <a:ext cx="5282349" cy="3260975"/>
          </a:xfrm>
          <a:prstGeom prst="rect">
            <a:avLst/>
          </a:prstGeom>
          <a:noFill/>
          <a:ln>
            <a:noFill/>
          </a:ln>
        </p:spPr>
      </p:pic>
      <p:sp>
        <p:nvSpPr>
          <p:cNvPr id="188" name="Shape 18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Execution Times</a:t>
            </a:r>
            <a:endParaRPr/>
          </a:p>
        </p:txBody>
      </p:sp>
      <p:sp>
        <p:nvSpPr>
          <p:cNvPr id="189" name="Shape 189"/>
          <p:cNvSpPr txBox="1">
            <a:spLocks noGrp="1"/>
          </p:cNvSpPr>
          <p:nvPr>
            <p:ph type="body" idx="1"/>
          </p:nvPr>
        </p:nvSpPr>
        <p:spPr>
          <a:xfrm>
            <a:off x="108175" y="1053325"/>
            <a:ext cx="3823500" cy="372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here’s the breakdown of all of the benchmarks in intrate and their runtimes for O2 compared to O3</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clear culprit: 548.exchange2</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exchange2 is a Fortran program that involves the creation of Sudoku puzzles</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Very loop-heavy</a:t>
            </a:r>
            <a:endParaRPr>
              <a:highlight>
                <a:srgbClr val="FFFFFF"/>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a:highlight>
                  <a:schemeClr val="lt1"/>
                </a:highlight>
                <a:latin typeface="Georgia"/>
                <a:ea typeface="Georgia"/>
                <a:cs typeface="Georgia"/>
                <a:sym typeface="Georgia"/>
              </a:rPr>
              <a:t>Aggressive loop unrolling kicks in at O3</a:t>
            </a:r>
            <a:endParaRPr>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Executable Size</a:t>
            </a:r>
            <a:endParaRPr/>
          </a:p>
        </p:txBody>
      </p:sp>
      <p:sp>
        <p:nvSpPr>
          <p:cNvPr id="195" name="Shape 195"/>
          <p:cNvSpPr txBox="1">
            <a:spLocks noGrp="1"/>
          </p:cNvSpPr>
          <p:nvPr>
            <p:ph type="body" idx="1"/>
          </p:nvPr>
        </p:nvSpPr>
        <p:spPr>
          <a:xfrm>
            <a:off x="311700" y="1225225"/>
            <a:ext cx="7496100" cy="3354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Reminder:</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Many of the optimizations increase the size of our executable</a:t>
            </a:r>
            <a:endParaRPr>
              <a:highlight>
                <a:srgbClr val="FFFFFF"/>
              </a:highlight>
              <a:latin typeface="Georgia"/>
              <a:ea typeface="Georgia"/>
              <a:cs typeface="Georgia"/>
              <a:sym typeface="Georgia"/>
            </a:endParaRPr>
          </a:p>
          <a:p>
            <a:pPr marL="1371600" marR="0" lvl="2"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For example: aligning functions, loop unrolling, function cloning</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Others decrease the size of our executable</a:t>
            </a:r>
            <a:endParaRPr>
              <a:highlight>
                <a:srgbClr val="FFFFFF"/>
              </a:highlight>
              <a:latin typeface="Georgia"/>
              <a:ea typeface="Georgia"/>
              <a:cs typeface="Georgia"/>
              <a:sym typeface="Georgia"/>
            </a:endParaRPr>
          </a:p>
          <a:p>
            <a:pPr marL="1371600" marR="0" lvl="2"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For example: dead store elimination, common subexpression elimination</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We’ll take a look at a few specific examples from 502.gcc_r, which is (perhaps ironically) based on the code used for the GCC compiler</a:t>
            </a:r>
            <a:endParaRPr>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a:t>How do compiler optimizations affect program compilation time and runtime, as well as the underlying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Executable Size - 502.gcc_r</a:t>
            </a:r>
            <a:endParaRPr/>
          </a:p>
        </p:txBody>
      </p:sp>
      <p:sp>
        <p:nvSpPr>
          <p:cNvPr id="201" name="Shape 201"/>
          <p:cNvSpPr txBox="1"/>
          <p:nvPr/>
        </p:nvSpPr>
        <p:spPr>
          <a:xfrm>
            <a:off x="5061600" y="1407823"/>
            <a:ext cx="3770700" cy="28746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The relative sizes of all the executables (380 of them) within the 502.gcc_r benchmark are as expected</a:t>
            </a:r>
            <a:endParaRPr sz="1800"/>
          </a:p>
          <a:p>
            <a:pPr marL="457200" lvl="0" indent="-342900" rtl="0">
              <a:spcBef>
                <a:spcPts val="0"/>
              </a:spcBef>
              <a:spcAft>
                <a:spcPts val="0"/>
              </a:spcAft>
              <a:buSzPts val="1800"/>
              <a:buChar char="-"/>
            </a:pPr>
            <a:r>
              <a:rPr lang="en" sz="1800"/>
              <a:t>Unoptimized and Os are smallest</a:t>
            </a:r>
            <a:endParaRPr sz="1800"/>
          </a:p>
          <a:p>
            <a:pPr marL="457200" lvl="0" indent="-342900" rtl="0">
              <a:spcBef>
                <a:spcPts val="0"/>
              </a:spcBef>
              <a:spcAft>
                <a:spcPts val="0"/>
              </a:spcAft>
              <a:buSzPts val="1800"/>
              <a:buChar char="-"/>
            </a:pPr>
            <a:r>
              <a:rPr lang="en" sz="1800"/>
              <a:t>Size grows as we do more and more optimizations</a:t>
            </a:r>
            <a:endParaRPr sz="1800"/>
          </a:p>
          <a:p>
            <a:pPr marL="457200" lvl="0" indent="-342900" rtl="0">
              <a:spcBef>
                <a:spcPts val="0"/>
              </a:spcBef>
              <a:spcAft>
                <a:spcPts val="0"/>
              </a:spcAft>
              <a:buSzPts val="1800"/>
              <a:buChar char="-"/>
            </a:pPr>
            <a:r>
              <a:rPr lang="en" sz="1800"/>
              <a:t>Ofast, O3, and O3+march very similar</a:t>
            </a:r>
            <a:endParaRPr sz="1800"/>
          </a:p>
        </p:txBody>
      </p:sp>
      <p:pic>
        <p:nvPicPr>
          <p:cNvPr id="202" name="Shape 202" title="Chart"/>
          <p:cNvPicPr preferRelativeResize="0"/>
          <p:nvPr/>
        </p:nvPicPr>
        <p:blipFill>
          <a:blip r:embed="rId3">
            <a:alphaModFix/>
          </a:blip>
          <a:stretch>
            <a:fillRect/>
          </a:stretch>
        </p:blipFill>
        <p:spPr>
          <a:xfrm>
            <a:off x="152400" y="1299625"/>
            <a:ext cx="4756800" cy="2936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title="Chart"/>
          <p:cNvPicPr preferRelativeResize="0"/>
          <p:nvPr/>
        </p:nvPicPr>
        <p:blipFill rotWithShape="1">
          <a:blip r:embed="rId3">
            <a:alphaModFix/>
          </a:blip>
          <a:srcRect l="806" r="806"/>
          <a:stretch/>
        </p:blipFill>
        <p:spPr>
          <a:xfrm>
            <a:off x="4843877" y="187575"/>
            <a:ext cx="4180900" cy="2484100"/>
          </a:xfrm>
          <a:prstGeom prst="rect">
            <a:avLst/>
          </a:prstGeom>
          <a:noFill/>
          <a:ln>
            <a:noFill/>
          </a:ln>
        </p:spPr>
      </p:pic>
      <p:pic>
        <p:nvPicPr>
          <p:cNvPr id="208" name="Shape 208" title="Chart"/>
          <p:cNvPicPr preferRelativeResize="0"/>
          <p:nvPr/>
        </p:nvPicPr>
        <p:blipFill rotWithShape="1">
          <a:blip r:embed="rId4">
            <a:alphaModFix/>
          </a:blip>
          <a:srcRect r="11024"/>
          <a:stretch/>
        </p:blipFill>
        <p:spPr>
          <a:xfrm>
            <a:off x="4891700" y="2569250"/>
            <a:ext cx="4085250" cy="2442900"/>
          </a:xfrm>
          <a:prstGeom prst="rect">
            <a:avLst/>
          </a:prstGeom>
          <a:noFill/>
          <a:ln>
            <a:noFill/>
          </a:ln>
        </p:spPr>
      </p:pic>
      <p:sp>
        <p:nvSpPr>
          <p:cNvPr id="209" name="Shape 209"/>
          <p:cNvSpPr txBox="1">
            <a:spLocks noGrp="1"/>
          </p:cNvSpPr>
          <p:nvPr>
            <p:ph type="title"/>
          </p:nvPr>
        </p:nvSpPr>
        <p:spPr>
          <a:xfrm>
            <a:off x="304475" y="307825"/>
            <a:ext cx="4779300" cy="78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a:solidFill>
                  <a:schemeClr val="dk1"/>
                </a:solidFill>
              </a:rPr>
              <a:t>Total Instructions</a:t>
            </a:r>
            <a:endParaRPr sz="4200">
              <a:solidFill>
                <a:schemeClr val="dk1"/>
              </a:solidFill>
            </a:endParaRPr>
          </a:p>
        </p:txBody>
      </p:sp>
      <p:sp>
        <p:nvSpPr>
          <p:cNvPr id="210" name="Shape 210"/>
          <p:cNvSpPr txBox="1">
            <a:spLocks noGrp="1"/>
          </p:cNvSpPr>
          <p:nvPr>
            <p:ph type="body" idx="1"/>
          </p:nvPr>
        </p:nvSpPr>
        <p:spPr>
          <a:xfrm>
            <a:off x="112400" y="1200775"/>
            <a:ext cx="4779300" cy="3621000"/>
          </a:xfrm>
          <a:prstGeom prst="rect">
            <a:avLst/>
          </a:prstGeom>
        </p:spPr>
        <p:txBody>
          <a:bodyPr spcFirstLastPara="1" wrap="square" lIns="91425" tIns="91425" rIns="91425" bIns="91425" anchor="t" anchorCtr="0">
            <a:noAutofit/>
          </a:bodyPr>
          <a:lstStyle/>
          <a:p>
            <a:pPr marL="457200" marR="0" lvl="0" indent="-330200" rtl="0">
              <a:spcBef>
                <a:spcPts val="0"/>
              </a:spcBef>
              <a:spcAft>
                <a:spcPts val="0"/>
              </a:spcAft>
              <a:buClr>
                <a:srgbClr val="000000"/>
              </a:buClr>
              <a:buSzPts val="1600"/>
              <a:buChar char="-"/>
            </a:pPr>
            <a:r>
              <a:rPr lang="en" sz="1600">
                <a:solidFill>
                  <a:srgbClr val="000000"/>
                </a:solidFill>
              </a:rPr>
              <a:t>Even though optimizations increase executable size (vs unoptimized)...</a:t>
            </a:r>
            <a:endParaRPr sz="1600">
              <a:solidFill>
                <a:srgbClr val="000000"/>
              </a:solidFill>
            </a:endParaRPr>
          </a:p>
          <a:p>
            <a:pPr marL="914400" marR="0" lvl="1" indent="-330200" rtl="0">
              <a:spcBef>
                <a:spcPts val="0"/>
              </a:spcBef>
              <a:spcAft>
                <a:spcPts val="0"/>
              </a:spcAft>
              <a:buClr>
                <a:srgbClr val="000000"/>
              </a:buClr>
              <a:buSzPts val="1600"/>
              <a:buChar char="-"/>
            </a:pPr>
            <a:r>
              <a:rPr lang="en" sz="1600">
                <a:solidFill>
                  <a:srgbClr val="000000"/>
                </a:solidFill>
              </a:rPr>
              <a:t>The number of instructions executed by unoptimized code is huge</a:t>
            </a:r>
            <a:endParaRPr sz="1600">
              <a:solidFill>
                <a:srgbClr val="000000"/>
              </a:solidFill>
            </a:endParaRPr>
          </a:p>
          <a:p>
            <a:pPr marL="457200" lvl="0" indent="-330200" rtl="0">
              <a:spcBef>
                <a:spcPts val="0"/>
              </a:spcBef>
              <a:spcAft>
                <a:spcPts val="0"/>
              </a:spcAft>
              <a:buClr>
                <a:srgbClr val="CCCCCC"/>
              </a:buClr>
              <a:buSzPts val="1600"/>
              <a:buChar char="-"/>
            </a:pPr>
            <a:r>
              <a:rPr lang="en" sz="1600">
                <a:solidFill>
                  <a:srgbClr val="CCCCCC"/>
                </a:solidFill>
              </a:rPr>
              <a:t>Mostly correlated with runtimes</a:t>
            </a:r>
            <a:endParaRPr sz="1600">
              <a:solidFill>
                <a:srgbClr val="CCCCCC"/>
              </a:solidFill>
            </a:endParaRPr>
          </a:p>
          <a:p>
            <a:pPr marL="914400" lvl="1" indent="-330200" rtl="0">
              <a:spcBef>
                <a:spcPts val="0"/>
              </a:spcBef>
              <a:spcAft>
                <a:spcPts val="0"/>
              </a:spcAft>
              <a:buClr>
                <a:srgbClr val="CCCCCC"/>
              </a:buClr>
              <a:buSzPts val="1600"/>
              <a:buChar char="-"/>
            </a:pPr>
            <a:r>
              <a:rPr lang="en" sz="1600">
                <a:solidFill>
                  <a:srgbClr val="CCCCCC"/>
                </a:solidFill>
              </a:rPr>
              <a:t>More instructions, slower runtime</a:t>
            </a:r>
            <a:endParaRPr sz="16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Shape 215" title="Chart"/>
          <p:cNvPicPr preferRelativeResize="0"/>
          <p:nvPr/>
        </p:nvPicPr>
        <p:blipFill rotWithShape="1">
          <a:blip r:embed="rId3">
            <a:alphaModFix/>
          </a:blip>
          <a:srcRect l="806" r="806"/>
          <a:stretch/>
        </p:blipFill>
        <p:spPr>
          <a:xfrm>
            <a:off x="4843877" y="187575"/>
            <a:ext cx="4180900" cy="2484100"/>
          </a:xfrm>
          <a:prstGeom prst="rect">
            <a:avLst/>
          </a:prstGeom>
          <a:noFill/>
          <a:ln>
            <a:noFill/>
          </a:ln>
        </p:spPr>
      </p:pic>
      <p:pic>
        <p:nvPicPr>
          <p:cNvPr id="216" name="Shape 216" title="Chart"/>
          <p:cNvPicPr preferRelativeResize="0"/>
          <p:nvPr/>
        </p:nvPicPr>
        <p:blipFill rotWithShape="1">
          <a:blip r:embed="rId4">
            <a:alphaModFix/>
          </a:blip>
          <a:srcRect r="11024"/>
          <a:stretch/>
        </p:blipFill>
        <p:spPr>
          <a:xfrm>
            <a:off x="4891700" y="2569250"/>
            <a:ext cx="4085250" cy="2442900"/>
          </a:xfrm>
          <a:prstGeom prst="rect">
            <a:avLst/>
          </a:prstGeom>
          <a:noFill/>
          <a:ln>
            <a:noFill/>
          </a:ln>
        </p:spPr>
      </p:pic>
      <p:sp>
        <p:nvSpPr>
          <p:cNvPr id="217" name="Shape 217"/>
          <p:cNvSpPr txBox="1">
            <a:spLocks noGrp="1"/>
          </p:cNvSpPr>
          <p:nvPr>
            <p:ph type="title"/>
          </p:nvPr>
        </p:nvSpPr>
        <p:spPr>
          <a:xfrm>
            <a:off x="304475" y="307825"/>
            <a:ext cx="4779300" cy="78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a:solidFill>
                  <a:schemeClr val="dk1"/>
                </a:solidFill>
              </a:rPr>
              <a:t>Total Instructions</a:t>
            </a:r>
            <a:endParaRPr sz="4200">
              <a:solidFill>
                <a:schemeClr val="dk1"/>
              </a:solidFill>
            </a:endParaRPr>
          </a:p>
        </p:txBody>
      </p:sp>
      <p:sp>
        <p:nvSpPr>
          <p:cNvPr id="218" name="Shape 218"/>
          <p:cNvSpPr txBox="1">
            <a:spLocks noGrp="1"/>
          </p:cNvSpPr>
          <p:nvPr>
            <p:ph type="body" idx="1"/>
          </p:nvPr>
        </p:nvSpPr>
        <p:spPr>
          <a:xfrm>
            <a:off x="112400" y="1200775"/>
            <a:ext cx="4779300" cy="3621000"/>
          </a:xfrm>
          <a:prstGeom prst="rect">
            <a:avLst/>
          </a:prstGeom>
        </p:spPr>
        <p:txBody>
          <a:bodyPr spcFirstLastPara="1" wrap="square" lIns="91425" tIns="91425" rIns="91425" bIns="91425" anchor="t" anchorCtr="0">
            <a:noAutofit/>
          </a:bodyPr>
          <a:lstStyle/>
          <a:p>
            <a:pPr marL="457200" marR="0" lvl="0" indent="-330200" rtl="0">
              <a:spcBef>
                <a:spcPts val="0"/>
              </a:spcBef>
              <a:spcAft>
                <a:spcPts val="0"/>
              </a:spcAft>
              <a:buClr>
                <a:srgbClr val="CCCCCC"/>
              </a:buClr>
              <a:buSzPts val="1600"/>
              <a:buChar char="-"/>
            </a:pPr>
            <a:r>
              <a:rPr lang="en" sz="1600">
                <a:solidFill>
                  <a:srgbClr val="CCCCCC"/>
                </a:solidFill>
              </a:rPr>
              <a:t>Even though optimizations increase executable size (vs unoptimized)...</a:t>
            </a:r>
            <a:endParaRPr sz="1600">
              <a:solidFill>
                <a:srgbClr val="CCCCCC"/>
              </a:solidFill>
            </a:endParaRPr>
          </a:p>
          <a:p>
            <a:pPr marL="914400" marR="0" lvl="1" indent="-330200" rtl="0">
              <a:spcBef>
                <a:spcPts val="0"/>
              </a:spcBef>
              <a:spcAft>
                <a:spcPts val="0"/>
              </a:spcAft>
              <a:buClr>
                <a:srgbClr val="CCCCCC"/>
              </a:buClr>
              <a:buSzPts val="1600"/>
              <a:buChar char="-"/>
            </a:pPr>
            <a:r>
              <a:rPr lang="en" sz="1600">
                <a:solidFill>
                  <a:srgbClr val="CCCCCC"/>
                </a:solidFill>
              </a:rPr>
              <a:t>The number of instructions executed by unoptimized code is huge</a:t>
            </a:r>
            <a:endParaRPr sz="1600">
              <a:solidFill>
                <a:srgbClr val="CCCCCC"/>
              </a:solidFill>
            </a:endParaRPr>
          </a:p>
          <a:p>
            <a:pPr marL="457200" lvl="0" indent="-330200" rtl="0">
              <a:spcBef>
                <a:spcPts val="0"/>
              </a:spcBef>
              <a:spcAft>
                <a:spcPts val="0"/>
              </a:spcAft>
              <a:buClr>
                <a:schemeClr val="dk1"/>
              </a:buClr>
              <a:buSzPts val="1600"/>
              <a:buChar char="-"/>
            </a:pPr>
            <a:r>
              <a:rPr lang="en" sz="1600">
                <a:solidFill>
                  <a:schemeClr val="dk1"/>
                </a:solidFill>
              </a:rPr>
              <a:t>Mostly correlated with runtimes</a:t>
            </a:r>
            <a:endParaRPr sz="1600">
              <a:solidFill>
                <a:schemeClr val="dk1"/>
              </a:solidFill>
            </a:endParaRPr>
          </a:p>
          <a:p>
            <a:pPr marL="914400" lvl="1" indent="-330200" rtl="0">
              <a:spcBef>
                <a:spcPts val="0"/>
              </a:spcBef>
              <a:spcAft>
                <a:spcPts val="0"/>
              </a:spcAft>
              <a:buClr>
                <a:schemeClr val="dk1"/>
              </a:buClr>
              <a:buSzPts val="1600"/>
              <a:buChar char="-"/>
            </a:pPr>
            <a:r>
              <a:rPr lang="en" sz="1600">
                <a:solidFill>
                  <a:schemeClr val="dk1"/>
                </a:solidFill>
              </a:rPr>
              <a:t>More instructions, slower runtime</a:t>
            </a:r>
            <a:endParaRPr sz="1600">
              <a:solidFill>
                <a:srgbClr val="CCCC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04475" y="307825"/>
            <a:ext cx="5838000" cy="78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200">
                <a:solidFill>
                  <a:schemeClr val="dk1"/>
                </a:solidFill>
              </a:rPr>
              <a:t>Runtime/Instructions Correlation</a:t>
            </a:r>
            <a:endParaRPr sz="4200">
              <a:solidFill>
                <a:schemeClr val="dk1"/>
              </a:solidFill>
            </a:endParaRPr>
          </a:p>
        </p:txBody>
      </p:sp>
      <p:pic>
        <p:nvPicPr>
          <p:cNvPr id="224" name="Shape 224" title="Chart"/>
          <p:cNvPicPr preferRelativeResize="0"/>
          <p:nvPr/>
        </p:nvPicPr>
        <p:blipFill>
          <a:blip r:embed="rId3">
            <a:alphaModFix/>
          </a:blip>
          <a:stretch>
            <a:fillRect/>
          </a:stretch>
        </p:blipFill>
        <p:spPr>
          <a:xfrm>
            <a:off x="79550" y="1556250"/>
            <a:ext cx="4534449" cy="2799251"/>
          </a:xfrm>
          <a:prstGeom prst="rect">
            <a:avLst/>
          </a:prstGeom>
          <a:noFill/>
          <a:ln>
            <a:noFill/>
          </a:ln>
        </p:spPr>
      </p:pic>
      <p:pic>
        <p:nvPicPr>
          <p:cNvPr id="225" name="Shape 225" title="Chart"/>
          <p:cNvPicPr preferRelativeResize="0"/>
          <p:nvPr/>
        </p:nvPicPr>
        <p:blipFill rotWithShape="1">
          <a:blip r:embed="rId4">
            <a:alphaModFix/>
          </a:blip>
          <a:srcRect r="11024"/>
          <a:stretch/>
        </p:blipFill>
        <p:spPr>
          <a:xfrm>
            <a:off x="4473662" y="1556250"/>
            <a:ext cx="4572588" cy="273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Per Cycle</a:t>
            </a:r>
            <a:endParaRPr/>
          </a:p>
        </p:txBody>
      </p:sp>
      <p:pic>
        <p:nvPicPr>
          <p:cNvPr id="231" name="Shape 231" title="Chart"/>
          <p:cNvPicPr preferRelativeResize="0"/>
          <p:nvPr/>
        </p:nvPicPr>
        <p:blipFill>
          <a:blip r:embed="rId3">
            <a:alphaModFix/>
          </a:blip>
          <a:stretch>
            <a:fillRect/>
          </a:stretch>
        </p:blipFill>
        <p:spPr>
          <a:xfrm>
            <a:off x="1200025" y="1036200"/>
            <a:ext cx="6577400" cy="369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Instructions Per Cycle</a:t>
            </a:r>
            <a:endParaRPr/>
          </a:p>
        </p:txBody>
      </p:sp>
      <p:sp>
        <p:nvSpPr>
          <p:cNvPr id="237" name="Shape 23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Os has lowest IPC</a:t>
            </a:r>
            <a:endParaRPr/>
          </a:p>
          <a:p>
            <a:pPr marL="457200" lvl="0" indent="-317500" rtl="0">
              <a:spcBef>
                <a:spcPts val="0"/>
              </a:spcBef>
              <a:spcAft>
                <a:spcPts val="0"/>
              </a:spcAft>
              <a:buSzPts val="1400"/>
              <a:buChar char="-"/>
            </a:pPr>
            <a:r>
              <a:rPr lang="en"/>
              <a:t>Unoptimized and O2 have highest</a:t>
            </a:r>
            <a:endParaRPr/>
          </a:p>
          <a:p>
            <a:pPr marL="457200" lvl="0" indent="-317500" rtl="0">
              <a:spcBef>
                <a:spcPts val="0"/>
              </a:spcBef>
              <a:spcAft>
                <a:spcPts val="0"/>
              </a:spcAft>
              <a:buSzPts val="1400"/>
              <a:buChar char="-"/>
            </a:pPr>
            <a:r>
              <a:rPr lang="en"/>
              <a:t>IPC should be correlated to mispredicted branches, cache misses, page faults</a:t>
            </a:r>
            <a:endParaRPr/>
          </a:p>
          <a:p>
            <a:pPr marL="914400" lvl="1" indent="-317500" rtl="0">
              <a:spcBef>
                <a:spcPts val="0"/>
              </a:spcBef>
              <a:spcAft>
                <a:spcPts val="0"/>
              </a:spcAft>
              <a:buSzPts val="1400"/>
              <a:buChar char="-"/>
            </a:pPr>
            <a:r>
              <a:rPr lang="en" sz="1400"/>
              <a:t>More missed things = lower IPC</a:t>
            </a:r>
            <a:endParaRPr sz="1400"/>
          </a:p>
          <a:p>
            <a:pPr marL="914400" lvl="1" indent="-317500" rtl="0">
              <a:spcBef>
                <a:spcPts val="0"/>
              </a:spcBef>
              <a:spcAft>
                <a:spcPts val="0"/>
              </a:spcAft>
              <a:buSzPts val="1400"/>
              <a:buChar char="-"/>
            </a:pPr>
            <a:r>
              <a:rPr lang="en" sz="1400" b="1"/>
              <a:t>Mispredicted branch</a:t>
            </a:r>
            <a:r>
              <a:rPr lang="en" sz="1400"/>
              <a:t>: slowdown from draining the pipeline</a:t>
            </a:r>
            <a:endParaRPr sz="1400"/>
          </a:p>
          <a:p>
            <a:pPr marL="914400" lvl="1" indent="-317500" rtl="0">
              <a:spcBef>
                <a:spcPts val="0"/>
              </a:spcBef>
              <a:spcAft>
                <a:spcPts val="0"/>
              </a:spcAft>
              <a:buSzPts val="1400"/>
              <a:buChar char="-"/>
            </a:pPr>
            <a:r>
              <a:rPr lang="en" sz="1400" b="1"/>
              <a:t>Cache miss:</a:t>
            </a:r>
            <a:r>
              <a:rPr lang="en" sz="1400"/>
              <a:t> slowdown while fetching data from further away</a:t>
            </a:r>
            <a:endParaRPr sz="1400"/>
          </a:p>
          <a:p>
            <a:pPr marL="914400" lvl="1" indent="-317500" rtl="0">
              <a:spcBef>
                <a:spcPts val="0"/>
              </a:spcBef>
              <a:spcAft>
                <a:spcPts val="0"/>
              </a:spcAft>
              <a:buSzPts val="1400"/>
              <a:buChar char="-"/>
            </a:pPr>
            <a:r>
              <a:rPr lang="en" sz="1400" b="1"/>
              <a:t>Page Fault:</a:t>
            </a:r>
            <a:r>
              <a:rPr lang="en" sz="1400"/>
              <a:t> slowdown while the page is made accessible</a:t>
            </a:r>
            <a:endParaRPr sz="1400"/>
          </a:p>
          <a:p>
            <a:pPr marL="0" lvl="0" indent="0" rtl="0">
              <a:spcBef>
                <a:spcPts val="1600"/>
              </a:spcBef>
              <a:spcAft>
                <a:spcPts val="1600"/>
              </a:spcAft>
              <a:buNone/>
            </a:pPr>
            <a:endParaRPr/>
          </a:p>
        </p:txBody>
      </p:sp>
      <p:pic>
        <p:nvPicPr>
          <p:cNvPr id="238" name="Shape 238" title="Chart"/>
          <p:cNvPicPr preferRelativeResize="0"/>
          <p:nvPr/>
        </p:nvPicPr>
        <p:blipFill>
          <a:blip r:embed="rId3">
            <a:alphaModFix/>
          </a:blip>
          <a:stretch>
            <a:fillRect/>
          </a:stretch>
        </p:blipFill>
        <p:spPr>
          <a:xfrm>
            <a:off x="4135150" y="1475400"/>
            <a:ext cx="4930449" cy="2769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Shape 243"/>
          <p:cNvPicPr preferRelativeResize="0"/>
          <p:nvPr/>
        </p:nvPicPr>
        <p:blipFill>
          <a:blip r:embed="rId3">
            <a:alphaModFix/>
          </a:blip>
          <a:stretch>
            <a:fillRect/>
          </a:stretch>
        </p:blipFill>
        <p:spPr>
          <a:xfrm>
            <a:off x="-275" y="0"/>
            <a:ext cx="9144271" cy="5076977"/>
          </a:xfrm>
          <a:prstGeom prst="rect">
            <a:avLst/>
          </a:prstGeom>
          <a:noFill/>
          <a:ln>
            <a:noFill/>
          </a:ln>
        </p:spPr>
      </p:pic>
      <p:sp>
        <p:nvSpPr>
          <p:cNvPr id="244" name="Shape 244"/>
          <p:cNvSpPr txBox="1"/>
          <p:nvPr/>
        </p:nvSpPr>
        <p:spPr>
          <a:xfrm rot="-1118621">
            <a:off x="4858929" y="497006"/>
            <a:ext cx="1562492" cy="356138"/>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Predicted branch</a:t>
            </a:r>
            <a:endParaRPr/>
          </a:p>
        </p:txBody>
      </p:sp>
      <p:cxnSp>
        <p:nvCxnSpPr>
          <p:cNvPr id="245" name="Shape 245"/>
          <p:cNvCxnSpPr/>
          <p:nvPr/>
        </p:nvCxnSpPr>
        <p:spPr>
          <a:xfrm rot="10800000">
            <a:off x="5153250" y="492450"/>
            <a:ext cx="158400" cy="15840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Branch Misprediction Rate</a:t>
            </a:r>
            <a:endParaRPr/>
          </a:p>
        </p:txBody>
      </p:sp>
      <p:pic>
        <p:nvPicPr>
          <p:cNvPr id="251" name="Shape 251" title="Chart"/>
          <p:cNvPicPr preferRelativeResize="0"/>
          <p:nvPr/>
        </p:nvPicPr>
        <p:blipFill>
          <a:blip r:embed="rId3">
            <a:alphaModFix/>
          </a:blip>
          <a:stretch>
            <a:fillRect/>
          </a:stretch>
        </p:blipFill>
        <p:spPr>
          <a:xfrm>
            <a:off x="4167800" y="1358075"/>
            <a:ext cx="4976201" cy="2996050"/>
          </a:xfrm>
          <a:prstGeom prst="rect">
            <a:avLst/>
          </a:prstGeom>
          <a:noFill/>
          <a:ln>
            <a:noFill/>
          </a:ln>
        </p:spPr>
      </p:pic>
      <p:sp>
        <p:nvSpPr>
          <p:cNvPr id="252" name="Shape 252"/>
          <p:cNvSpPr txBox="1">
            <a:spLocks noGrp="1"/>
          </p:cNvSpPr>
          <p:nvPr>
            <p:ph type="body" idx="1"/>
          </p:nvPr>
        </p:nvSpPr>
        <p:spPr>
          <a:xfrm>
            <a:off x="-27375" y="1202525"/>
            <a:ext cx="4339800" cy="34782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Intel Xeon BPU uses pattern recognition to predict branches </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More branches means better chance at establishing patterns</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Many loop optimizations lead to fewer branches (particularly in O3)</a:t>
            </a:r>
            <a:endParaRPr>
              <a:highlight>
                <a:srgbClr val="FFFFFF"/>
              </a:highlight>
              <a:latin typeface="Georgia"/>
              <a:ea typeface="Georgia"/>
              <a:cs typeface="Georgia"/>
              <a:sym typeface="Georgia"/>
            </a:endParaRPr>
          </a:p>
          <a:p>
            <a:pPr marL="457200" marR="0" lvl="0" indent="-317500" algn="l" rtl="0">
              <a:lnSpc>
                <a:spcPct val="115000"/>
              </a:lnSpc>
              <a:spcBef>
                <a:spcPts val="0"/>
              </a:spcBef>
              <a:spcAft>
                <a:spcPts val="0"/>
              </a:spcAft>
              <a:buClr>
                <a:schemeClr val="dk1"/>
              </a:buClr>
              <a:buSzPts val="1400"/>
              <a:buFont typeface="Georgia"/>
              <a:buChar char="-"/>
            </a:pPr>
            <a:r>
              <a:rPr lang="en">
                <a:highlight>
                  <a:srgbClr val="FFFFFF"/>
                </a:highlight>
                <a:latin typeface="Georgia"/>
                <a:ea typeface="Georgia"/>
                <a:cs typeface="Georgia"/>
                <a:sym typeface="Georgia"/>
              </a:rPr>
              <a:t>Doesn’t have huge impact on execution time</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The optimization levels with the lowest branch misprediction rate are also those with slowest execution</a:t>
            </a:r>
            <a:endParaRPr>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L1 Cache Miss Rate</a:t>
            </a:r>
            <a:endParaRPr/>
          </a:p>
        </p:txBody>
      </p:sp>
      <p:sp>
        <p:nvSpPr>
          <p:cNvPr id="258" name="Shape 258"/>
          <p:cNvSpPr txBox="1">
            <a:spLocks noGrp="1"/>
          </p:cNvSpPr>
          <p:nvPr>
            <p:ph type="body" idx="1"/>
          </p:nvPr>
        </p:nvSpPr>
        <p:spPr>
          <a:xfrm>
            <a:off x="0" y="1225225"/>
            <a:ext cx="4165200" cy="3354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Tags responsible for improving cache performance:</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O3 : loop-interchange,   tree-loop-distribution</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O2: reorder-blocks-and-partition</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Also does not impact execution time too much</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O2 has a much higher cache miss rate, but still executes fastest</a:t>
            </a:r>
            <a:endParaRPr>
              <a:highlight>
                <a:srgbClr val="FFFFFF"/>
              </a:highlight>
              <a:latin typeface="Georgia"/>
              <a:ea typeface="Georgia"/>
              <a:cs typeface="Georgia"/>
              <a:sym typeface="Georgia"/>
            </a:endParaRPr>
          </a:p>
          <a:p>
            <a:pPr marL="0" marR="0" lvl="0" indent="0" algn="l" rtl="0">
              <a:lnSpc>
                <a:spcPct val="115000"/>
              </a:lnSpc>
              <a:spcBef>
                <a:spcPts val="1600"/>
              </a:spcBef>
              <a:spcAft>
                <a:spcPts val="1600"/>
              </a:spcAft>
              <a:buNone/>
            </a:pPr>
            <a:endParaRPr>
              <a:highlight>
                <a:srgbClr val="FFFFFF"/>
              </a:highlight>
              <a:latin typeface="Georgia"/>
              <a:ea typeface="Georgia"/>
              <a:cs typeface="Georgia"/>
              <a:sym typeface="Georgia"/>
            </a:endParaRPr>
          </a:p>
        </p:txBody>
      </p:sp>
      <p:pic>
        <p:nvPicPr>
          <p:cNvPr id="259" name="Shape 259" title="Chart"/>
          <p:cNvPicPr preferRelativeResize="0"/>
          <p:nvPr/>
        </p:nvPicPr>
        <p:blipFill rotWithShape="1">
          <a:blip r:embed="rId3">
            <a:alphaModFix/>
          </a:blip>
          <a:srcRect l="3334" b="2553"/>
          <a:stretch/>
        </p:blipFill>
        <p:spPr>
          <a:xfrm>
            <a:off x="4033400" y="1299625"/>
            <a:ext cx="4958200" cy="300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Shape 264" title="Chart"/>
          <p:cNvPicPr preferRelativeResize="0"/>
          <p:nvPr/>
        </p:nvPicPr>
        <p:blipFill>
          <a:blip r:embed="rId3">
            <a:alphaModFix/>
          </a:blip>
          <a:stretch>
            <a:fillRect/>
          </a:stretch>
        </p:blipFill>
        <p:spPr>
          <a:xfrm>
            <a:off x="3862200" y="1299625"/>
            <a:ext cx="5129400" cy="3088289"/>
          </a:xfrm>
          <a:prstGeom prst="rect">
            <a:avLst/>
          </a:prstGeom>
          <a:noFill/>
          <a:ln>
            <a:noFill/>
          </a:ln>
        </p:spPr>
      </p:pic>
      <p:sp>
        <p:nvSpPr>
          <p:cNvPr id="265" name="Shape 26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LLC Load Miss Rate</a:t>
            </a:r>
            <a:endParaRPr/>
          </a:p>
        </p:txBody>
      </p:sp>
      <p:sp>
        <p:nvSpPr>
          <p:cNvPr id="266" name="Shape 266"/>
          <p:cNvSpPr txBox="1">
            <a:spLocks noGrp="1"/>
          </p:cNvSpPr>
          <p:nvPr>
            <p:ph type="body" idx="1"/>
          </p:nvPr>
        </p:nvSpPr>
        <p:spPr>
          <a:xfrm>
            <a:off x="66675" y="1225225"/>
            <a:ext cx="3972000" cy="3354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Unoptimized: Slowest execution time, low L3 cache misses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O1: Less execution time, higher L3 cache misses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Even less execution time, Even higher L3 cache misses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Os has lowest L3 cache miss rate</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Perhaps because smaller executables means higher percentage of memory accesses serviced by L1 cache</a:t>
            </a:r>
            <a:endParaRPr>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Overview</a:t>
            </a:r>
            <a:endParaRPr/>
          </a:p>
        </p:txBody>
      </p:sp>
      <p:sp>
        <p:nvSpPr>
          <p:cNvPr id="80" name="Shape 80"/>
          <p:cNvSpPr txBox="1">
            <a:spLocks noGrp="1"/>
          </p:cNvSpPr>
          <p:nvPr>
            <p:ph type="body" idx="1"/>
          </p:nvPr>
        </p:nvSpPr>
        <p:spPr>
          <a:xfrm>
            <a:off x="311700" y="1225225"/>
            <a:ext cx="6671700" cy="33540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Reminders from previous presentation</a:t>
            </a:r>
            <a:endParaRPr sz="2400"/>
          </a:p>
          <a:p>
            <a:pPr marL="457200" lvl="0" indent="-381000" rtl="0">
              <a:spcBef>
                <a:spcPts val="0"/>
              </a:spcBef>
              <a:spcAft>
                <a:spcPts val="0"/>
              </a:spcAft>
              <a:buSzPts val="2400"/>
              <a:buChar char="-"/>
            </a:pPr>
            <a:r>
              <a:rPr lang="en" sz="2400"/>
              <a:t>Test Implementation</a:t>
            </a:r>
            <a:endParaRPr sz="2400"/>
          </a:p>
          <a:p>
            <a:pPr marL="457200" lvl="0" indent="-381000" rtl="0">
              <a:spcBef>
                <a:spcPts val="0"/>
              </a:spcBef>
              <a:spcAft>
                <a:spcPts val="0"/>
              </a:spcAft>
              <a:buSzPts val="2400"/>
              <a:buChar char="-"/>
            </a:pPr>
            <a:r>
              <a:rPr lang="en" sz="2400"/>
              <a:t>Experimental Results &amp; Analysis</a:t>
            </a:r>
            <a:endParaRPr sz="2400"/>
          </a:p>
          <a:p>
            <a:pPr marL="457200" lvl="0" indent="-381000" rtl="0">
              <a:spcBef>
                <a:spcPts val="0"/>
              </a:spcBef>
              <a:spcAft>
                <a:spcPts val="0"/>
              </a:spcAft>
              <a:buSzPts val="2400"/>
              <a:buChar char="-"/>
            </a:pPr>
            <a:r>
              <a:rPr lang="en" sz="2400"/>
              <a:t>Conclusions &amp; Future Plans</a:t>
            </a:r>
            <a:endParaRPr sz="2400"/>
          </a:p>
          <a:p>
            <a:pPr marL="457200" lvl="0" indent="0" rtl="0">
              <a:spcBef>
                <a:spcPts val="1600"/>
              </a:spcBef>
              <a:spcAft>
                <a:spcPts val="1600"/>
              </a:spcAft>
              <a:buNone/>
            </a:pPr>
            <a:endParaRPr/>
          </a:p>
        </p:txBody>
      </p:sp>
      <p:pic>
        <p:nvPicPr>
          <p:cNvPr id="81" name="Shape 81"/>
          <p:cNvPicPr preferRelativeResize="0"/>
          <p:nvPr/>
        </p:nvPicPr>
        <p:blipFill>
          <a:blip r:embed="rId3">
            <a:alphaModFix/>
          </a:blip>
          <a:stretch>
            <a:fillRect/>
          </a:stretch>
        </p:blipFill>
        <p:spPr>
          <a:xfrm>
            <a:off x="7058450" y="2543750"/>
            <a:ext cx="2590249" cy="34553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Page Faults</a:t>
            </a:r>
            <a:endParaRPr/>
          </a:p>
        </p:txBody>
      </p:sp>
      <p:sp>
        <p:nvSpPr>
          <p:cNvPr id="272" name="Shape 272"/>
          <p:cNvSpPr txBox="1">
            <a:spLocks noGrp="1"/>
          </p:cNvSpPr>
          <p:nvPr>
            <p:ph type="body" idx="1"/>
          </p:nvPr>
        </p:nvSpPr>
        <p:spPr>
          <a:xfrm>
            <a:off x="240525" y="1115325"/>
            <a:ext cx="8631000" cy="11238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Unoptimized had relatively few page faults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O3 has more page faults than Ofast!</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O1 has more page faults than O3!</a:t>
            </a:r>
            <a:endParaRPr>
              <a:highlight>
                <a:srgbClr val="FFFFFF"/>
              </a:highlight>
              <a:latin typeface="Georgia"/>
              <a:ea typeface="Georgia"/>
              <a:cs typeface="Georgia"/>
              <a:sym typeface="Georgia"/>
            </a:endParaRPr>
          </a:p>
        </p:txBody>
      </p:sp>
      <p:pic>
        <p:nvPicPr>
          <p:cNvPr id="273" name="Shape 273" title="Chart"/>
          <p:cNvPicPr preferRelativeResize="0"/>
          <p:nvPr/>
        </p:nvPicPr>
        <p:blipFill>
          <a:blip r:embed="rId3">
            <a:alphaModFix/>
          </a:blip>
          <a:stretch>
            <a:fillRect/>
          </a:stretch>
        </p:blipFill>
        <p:spPr>
          <a:xfrm>
            <a:off x="311700" y="2435288"/>
            <a:ext cx="4213950" cy="2366925"/>
          </a:xfrm>
          <a:prstGeom prst="rect">
            <a:avLst/>
          </a:prstGeom>
          <a:noFill/>
          <a:ln>
            <a:noFill/>
          </a:ln>
        </p:spPr>
      </p:pic>
      <p:pic>
        <p:nvPicPr>
          <p:cNvPr id="274" name="Shape 274" title="Chart"/>
          <p:cNvPicPr preferRelativeResize="0"/>
          <p:nvPr/>
        </p:nvPicPr>
        <p:blipFill>
          <a:blip r:embed="rId4">
            <a:alphaModFix/>
          </a:blip>
          <a:stretch>
            <a:fillRect/>
          </a:stretch>
        </p:blipFill>
        <p:spPr>
          <a:xfrm>
            <a:off x="4618349" y="2476441"/>
            <a:ext cx="4213950" cy="22846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 Indictment Against Ofast</a:t>
            </a:r>
            <a:endParaRPr/>
          </a:p>
        </p:txBody>
      </p:sp>
      <p:pic>
        <p:nvPicPr>
          <p:cNvPr id="280" name="Shape 280"/>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81" name="Shape 281"/>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282" name="Shape 282"/>
          <p:cNvSpPr txBox="1"/>
          <p:nvPr/>
        </p:nvSpPr>
        <p:spPr>
          <a:xfrm>
            <a:off x="178600" y="1246575"/>
            <a:ext cx="3089700" cy="31074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benchmark used: 549.fotonik3d_r</a:t>
            </a:r>
            <a:endParaRPr sz="1800"/>
          </a:p>
          <a:p>
            <a:pPr marL="914400" lvl="1" indent="-342900" rtl="0">
              <a:spcBef>
                <a:spcPts val="0"/>
              </a:spcBef>
              <a:spcAft>
                <a:spcPts val="0"/>
              </a:spcAft>
              <a:buSzPts val="1800"/>
              <a:buChar char="-"/>
            </a:pPr>
            <a:r>
              <a:rPr lang="en" sz="1800"/>
              <a:t>Fortran program</a:t>
            </a:r>
            <a:endParaRPr sz="1800"/>
          </a:p>
          <a:p>
            <a:pPr marL="914400" lvl="1" indent="-342900" rtl="0">
              <a:spcBef>
                <a:spcPts val="0"/>
              </a:spcBef>
              <a:spcAft>
                <a:spcPts val="0"/>
              </a:spcAft>
              <a:buSzPts val="1800"/>
              <a:buChar char="-"/>
            </a:pPr>
            <a:r>
              <a:rPr lang="en" sz="1800"/>
              <a:t>computational electromagnetics</a:t>
            </a:r>
            <a:endParaRPr sz="1800"/>
          </a:p>
          <a:p>
            <a:pPr marL="457200" lvl="0" indent="-342900" rtl="0">
              <a:spcBef>
                <a:spcPts val="0"/>
              </a:spcBef>
              <a:spcAft>
                <a:spcPts val="0"/>
              </a:spcAft>
              <a:buSzPts val="1800"/>
              <a:buChar char="-"/>
            </a:pPr>
            <a:r>
              <a:rPr lang="en" sz="1800"/>
              <a:t>top code is from O3 output</a:t>
            </a:r>
            <a:endParaRPr sz="1800"/>
          </a:p>
          <a:p>
            <a:pPr marL="457200" lvl="0" indent="-342900" rtl="0">
              <a:spcBef>
                <a:spcPts val="0"/>
              </a:spcBef>
              <a:spcAft>
                <a:spcPts val="0"/>
              </a:spcAft>
              <a:buSzPts val="1800"/>
              <a:buChar char="-"/>
            </a:pPr>
            <a:r>
              <a:rPr lang="en" sz="1800"/>
              <a:t>bottom code from Ofast</a:t>
            </a:r>
            <a:endParaRPr sz="1800"/>
          </a:p>
          <a:p>
            <a:pPr marL="457200" lvl="0" indent="-342900">
              <a:spcBef>
                <a:spcPts val="0"/>
              </a:spcBef>
              <a:spcAft>
                <a:spcPts val="0"/>
              </a:spcAft>
              <a:buSzPts val="1800"/>
              <a:buChar char="-"/>
            </a:pPr>
            <a:r>
              <a:rPr lang="en" sz="1800"/>
              <a:t>do you see any differences?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 Indictment Against Ofast</a:t>
            </a:r>
            <a:endParaRPr/>
          </a:p>
        </p:txBody>
      </p:sp>
      <p:pic>
        <p:nvPicPr>
          <p:cNvPr id="288" name="Shape 288"/>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89" name="Shape 289"/>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290" name="Shape 290"/>
          <p:cNvSpPr txBox="1"/>
          <p:nvPr/>
        </p:nvSpPr>
        <p:spPr>
          <a:xfrm>
            <a:off x="178600" y="1246575"/>
            <a:ext cx="3089700" cy="31074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benchmark used: 549.fotonik3d_r</a:t>
            </a:r>
            <a:endParaRPr sz="1800"/>
          </a:p>
          <a:p>
            <a:pPr marL="914400" lvl="1" indent="-342900" rtl="0">
              <a:spcBef>
                <a:spcPts val="0"/>
              </a:spcBef>
              <a:spcAft>
                <a:spcPts val="0"/>
              </a:spcAft>
              <a:buSzPts val="1800"/>
              <a:buChar char="-"/>
            </a:pPr>
            <a:r>
              <a:rPr lang="en" sz="1800"/>
              <a:t>Fortran program</a:t>
            </a:r>
            <a:endParaRPr sz="1800"/>
          </a:p>
          <a:p>
            <a:pPr marL="914400" lvl="1" indent="-342900" rtl="0">
              <a:spcBef>
                <a:spcPts val="0"/>
              </a:spcBef>
              <a:spcAft>
                <a:spcPts val="0"/>
              </a:spcAft>
              <a:buSzPts val="1800"/>
              <a:buChar char="-"/>
            </a:pPr>
            <a:r>
              <a:rPr lang="en" sz="1800"/>
              <a:t>computational electromagnetics</a:t>
            </a:r>
            <a:endParaRPr sz="1800"/>
          </a:p>
          <a:p>
            <a:pPr marL="457200" lvl="0" indent="-342900" rtl="0">
              <a:spcBef>
                <a:spcPts val="0"/>
              </a:spcBef>
              <a:spcAft>
                <a:spcPts val="0"/>
              </a:spcAft>
              <a:buSzPts val="1800"/>
              <a:buChar char="-"/>
            </a:pPr>
            <a:r>
              <a:rPr lang="en" sz="1800"/>
              <a:t>top code is from O3 output</a:t>
            </a:r>
            <a:endParaRPr sz="1800"/>
          </a:p>
          <a:p>
            <a:pPr marL="457200" lvl="0" indent="-342900" rtl="0">
              <a:spcBef>
                <a:spcPts val="0"/>
              </a:spcBef>
              <a:spcAft>
                <a:spcPts val="0"/>
              </a:spcAft>
              <a:buSzPts val="1800"/>
              <a:buChar char="-"/>
            </a:pPr>
            <a:r>
              <a:rPr lang="en" sz="1800"/>
              <a:t>bottom code from Ofast</a:t>
            </a:r>
            <a:endParaRPr sz="1800"/>
          </a:p>
          <a:p>
            <a:pPr marL="457200" lvl="0" indent="-342900" rtl="0">
              <a:spcBef>
                <a:spcPts val="0"/>
              </a:spcBef>
              <a:spcAft>
                <a:spcPts val="0"/>
              </a:spcAft>
              <a:buSzPts val="1800"/>
              <a:buChar char="-"/>
            </a:pPr>
            <a:r>
              <a:rPr lang="en" sz="1800"/>
              <a:t>do you see any differences?</a:t>
            </a:r>
            <a:endParaRPr sz="1800"/>
          </a:p>
        </p:txBody>
      </p:sp>
      <p:sp>
        <p:nvSpPr>
          <p:cNvPr id="291" name="Shape 291"/>
          <p:cNvSpPr/>
          <p:nvPr/>
        </p:nvSpPr>
        <p:spPr>
          <a:xfrm>
            <a:off x="6512625" y="1506050"/>
            <a:ext cx="147900" cy="1665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6503374" y="3210203"/>
            <a:ext cx="147900" cy="1665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 Indictment Against Ofast</a:t>
            </a:r>
            <a:endParaRPr/>
          </a:p>
        </p:txBody>
      </p:sp>
      <p:pic>
        <p:nvPicPr>
          <p:cNvPr id="298" name="Shape 298"/>
          <p:cNvPicPr preferRelativeResize="0"/>
          <p:nvPr/>
        </p:nvPicPr>
        <p:blipFill>
          <a:blip r:embed="rId3">
            <a:alphaModFix/>
          </a:blip>
          <a:stretch>
            <a:fillRect/>
          </a:stretch>
        </p:blipFill>
        <p:spPr>
          <a:xfrm>
            <a:off x="3650700" y="1147225"/>
            <a:ext cx="5181600" cy="1581150"/>
          </a:xfrm>
          <a:prstGeom prst="rect">
            <a:avLst/>
          </a:prstGeom>
          <a:noFill/>
          <a:ln>
            <a:noFill/>
          </a:ln>
        </p:spPr>
      </p:pic>
      <p:pic>
        <p:nvPicPr>
          <p:cNvPr id="299" name="Shape 299"/>
          <p:cNvPicPr preferRelativeResize="0"/>
          <p:nvPr/>
        </p:nvPicPr>
        <p:blipFill>
          <a:blip r:embed="rId4">
            <a:alphaModFix/>
          </a:blip>
          <a:stretch>
            <a:fillRect/>
          </a:stretch>
        </p:blipFill>
        <p:spPr>
          <a:xfrm>
            <a:off x="3641175" y="2880775"/>
            <a:ext cx="5200650" cy="1562100"/>
          </a:xfrm>
          <a:prstGeom prst="rect">
            <a:avLst/>
          </a:prstGeom>
          <a:noFill/>
          <a:ln>
            <a:noFill/>
          </a:ln>
        </p:spPr>
      </p:pic>
      <p:sp>
        <p:nvSpPr>
          <p:cNvPr id="300" name="Shape 300"/>
          <p:cNvSpPr txBox="1"/>
          <p:nvPr/>
        </p:nvSpPr>
        <p:spPr>
          <a:xfrm>
            <a:off x="178600" y="1246575"/>
            <a:ext cx="3089700" cy="31074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benchmark used: 549.fotonik3d_r</a:t>
            </a:r>
            <a:endParaRPr sz="1800"/>
          </a:p>
          <a:p>
            <a:pPr marL="914400" lvl="1" indent="-342900" rtl="0">
              <a:spcBef>
                <a:spcPts val="0"/>
              </a:spcBef>
              <a:spcAft>
                <a:spcPts val="0"/>
              </a:spcAft>
              <a:buSzPts val="1800"/>
              <a:buChar char="-"/>
            </a:pPr>
            <a:r>
              <a:rPr lang="en" sz="1800"/>
              <a:t>Fortran program</a:t>
            </a:r>
            <a:endParaRPr sz="1800"/>
          </a:p>
          <a:p>
            <a:pPr marL="914400" lvl="1" indent="-342900" rtl="0">
              <a:spcBef>
                <a:spcPts val="0"/>
              </a:spcBef>
              <a:spcAft>
                <a:spcPts val="0"/>
              </a:spcAft>
              <a:buSzPts val="1800"/>
              <a:buChar char="-"/>
            </a:pPr>
            <a:r>
              <a:rPr lang="en" sz="1800"/>
              <a:t>computational electromagnetics</a:t>
            </a:r>
            <a:endParaRPr sz="1800"/>
          </a:p>
          <a:p>
            <a:pPr marL="457200" lvl="0" indent="-342900" rtl="0">
              <a:spcBef>
                <a:spcPts val="0"/>
              </a:spcBef>
              <a:spcAft>
                <a:spcPts val="0"/>
              </a:spcAft>
              <a:buSzPts val="1800"/>
              <a:buChar char="-"/>
            </a:pPr>
            <a:r>
              <a:rPr lang="en" sz="1800"/>
              <a:t>top code is from O3 output</a:t>
            </a:r>
            <a:endParaRPr sz="1800"/>
          </a:p>
          <a:p>
            <a:pPr marL="457200" lvl="0" indent="-342900" rtl="0">
              <a:spcBef>
                <a:spcPts val="0"/>
              </a:spcBef>
              <a:spcAft>
                <a:spcPts val="0"/>
              </a:spcAft>
              <a:buSzPts val="1800"/>
              <a:buChar char="-"/>
            </a:pPr>
            <a:r>
              <a:rPr lang="en" sz="1800"/>
              <a:t>bottom code from Ofast</a:t>
            </a:r>
            <a:endParaRPr sz="1800"/>
          </a:p>
          <a:p>
            <a:pPr marL="457200" lvl="0" indent="-342900" rtl="0">
              <a:spcBef>
                <a:spcPts val="0"/>
              </a:spcBef>
              <a:spcAft>
                <a:spcPts val="0"/>
              </a:spcAft>
              <a:buSzPts val="1800"/>
              <a:buChar char="-"/>
            </a:pPr>
            <a:r>
              <a:rPr lang="en" sz="1800"/>
              <a:t>do you see any differences?</a:t>
            </a:r>
            <a:endParaRPr sz="1800"/>
          </a:p>
        </p:txBody>
      </p:sp>
      <p:sp>
        <p:nvSpPr>
          <p:cNvPr id="301" name="Shape 301"/>
          <p:cNvSpPr txBox="1"/>
          <p:nvPr/>
        </p:nvSpPr>
        <p:spPr>
          <a:xfrm>
            <a:off x="5115725" y="1744450"/>
            <a:ext cx="2328900" cy="3867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b="1">
                <a:solidFill>
                  <a:srgbClr val="CC0000"/>
                </a:solidFill>
              </a:rPr>
              <a:t>O3 runtime: 485 seconds</a:t>
            </a:r>
            <a:endParaRPr b="1">
              <a:solidFill>
                <a:srgbClr val="CC0000"/>
              </a:solidFill>
            </a:endParaRPr>
          </a:p>
        </p:txBody>
      </p:sp>
      <p:sp>
        <p:nvSpPr>
          <p:cNvPr id="302" name="Shape 302"/>
          <p:cNvSpPr txBox="1"/>
          <p:nvPr/>
        </p:nvSpPr>
        <p:spPr>
          <a:xfrm>
            <a:off x="5002875" y="3543525"/>
            <a:ext cx="2553300" cy="386700"/>
          </a:xfrm>
          <a:prstGeom prst="rect">
            <a:avLst/>
          </a:prstGeom>
          <a:solidFill>
            <a:srgbClr val="FFFFFF"/>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CC0000"/>
                </a:solidFill>
              </a:rPr>
              <a:t>Ofast runtime: 460 seconds</a:t>
            </a:r>
            <a:endParaRPr b="1">
              <a:solidFill>
                <a:srgbClr val="CC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Conclusions (so far)*</a:t>
            </a:r>
            <a:endParaRPr/>
          </a:p>
        </p:txBody>
      </p:sp>
      <p:sp>
        <p:nvSpPr>
          <p:cNvPr id="308" name="Shape 308"/>
          <p:cNvSpPr txBox="1"/>
          <p:nvPr/>
        </p:nvSpPr>
        <p:spPr>
          <a:xfrm>
            <a:off x="8200500" y="4745700"/>
            <a:ext cx="943500" cy="397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*we think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Conclusions</a:t>
            </a:r>
            <a:endParaRPr/>
          </a:p>
        </p:txBody>
      </p:sp>
      <p:sp>
        <p:nvSpPr>
          <p:cNvPr id="314" name="Shape 314"/>
          <p:cNvSpPr txBox="1">
            <a:spLocks noGrp="1"/>
          </p:cNvSpPr>
          <p:nvPr>
            <p:ph type="body" idx="1"/>
          </p:nvPr>
        </p:nvSpPr>
        <p:spPr>
          <a:xfrm>
            <a:off x="100850" y="1225225"/>
            <a:ext cx="4820700" cy="3592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Results that agreed with our expectations:</a:t>
            </a:r>
            <a:endParaRPr/>
          </a:p>
          <a:p>
            <a:pPr marL="914400" lvl="1" indent="-317500" rtl="0">
              <a:spcBef>
                <a:spcPts val="0"/>
              </a:spcBef>
              <a:spcAft>
                <a:spcPts val="0"/>
              </a:spcAft>
              <a:buSzPts val="1400"/>
              <a:buChar char="-"/>
            </a:pPr>
            <a:r>
              <a:rPr lang="en"/>
              <a:t>Unoptimized code takes the longest to run</a:t>
            </a:r>
            <a:endParaRPr/>
          </a:p>
          <a:p>
            <a:pPr marL="914400" lvl="1" indent="-317500" rtl="0">
              <a:spcBef>
                <a:spcPts val="0"/>
              </a:spcBef>
              <a:spcAft>
                <a:spcPts val="0"/>
              </a:spcAft>
              <a:buSzPts val="1400"/>
              <a:buChar char="-"/>
            </a:pPr>
            <a:r>
              <a:rPr lang="en"/>
              <a:t>For the most part, as we increase the number of optimizations, we lower execution time (and increase build time [see picture])</a:t>
            </a:r>
            <a:endParaRPr/>
          </a:p>
          <a:p>
            <a:pPr marL="914400" lvl="1" indent="-317500" rtl="0">
              <a:spcBef>
                <a:spcPts val="0"/>
              </a:spcBef>
              <a:spcAft>
                <a:spcPts val="0"/>
              </a:spcAft>
              <a:buSzPts val="1400"/>
              <a:buChar char="-"/>
            </a:pPr>
            <a:r>
              <a:rPr lang="en"/>
              <a:t>Os has a smaller executable than O2; takes longer to execute</a:t>
            </a:r>
            <a:endParaRPr/>
          </a:p>
          <a:p>
            <a:pPr marL="914400" lvl="1" indent="-317500" rtl="0">
              <a:spcBef>
                <a:spcPts val="0"/>
              </a:spcBef>
              <a:spcAft>
                <a:spcPts val="0"/>
              </a:spcAft>
              <a:buSzPts val="1400"/>
              <a:buChar char="-"/>
            </a:pPr>
            <a:r>
              <a:rPr lang="en"/>
              <a:t>Cache miss rate improved from O3 till O3 + march</a:t>
            </a:r>
            <a:endParaRPr/>
          </a:p>
          <a:p>
            <a:pPr marL="0" marR="0" lvl="0" indent="0" algn="l" rtl="0">
              <a:lnSpc>
                <a:spcPct val="115000"/>
              </a:lnSpc>
              <a:spcBef>
                <a:spcPts val="1600"/>
              </a:spcBef>
              <a:spcAft>
                <a:spcPts val="1600"/>
              </a:spcAft>
              <a:buNone/>
            </a:pPr>
            <a:endParaRPr/>
          </a:p>
        </p:txBody>
      </p:sp>
      <p:pic>
        <p:nvPicPr>
          <p:cNvPr id="315" name="Shape 315"/>
          <p:cNvPicPr preferRelativeResize="0"/>
          <p:nvPr/>
        </p:nvPicPr>
        <p:blipFill>
          <a:blip r:embed="rId3">
            <a:alphaModFix/>
          </a:blip>
          <a:stretch>
            <a:fillRect/>
          </a:stretch>
        </p:blipFill>
        <p:spPr>
          <a:xfrm>
            <a:off x="7363289" y="-336450"/>
            <a:ext cx="1532575" cy="4304725"/>
          </a:xfrm>
          <a:prstGeom prst="rect">
            <a:avLst/>
          </a:prstGeom>
          <a:noFill/>
          <a:ln>
            <a:noFill/>
          </a:ln>
        </p:spPr>
      </p:pic>
      <p:pic>
        <p:nvPicPr>
          <p:cNvPr id="316" name="Shape 316"/>
          <p:cNvPicPr preferRelativeResize="0"/>
          <p:nvPr/>
        </p:nvPicPr>
        <p:blipFill>
          <a:blip r:embed="rId4">
            <a:alphaModFix/>
          </a:blip>
          <a:stretch>
            <a:fillRect/>
          </a:stretch>
        </p:blipFill>
        <p:spPr>
          <a:xfrm flipH="1">
            <a:off x="6053502" y="2195363"/>
            <a:ext cx="2146423" cy="1849677"/>
          </a:xfrm>
          <a:prstGeom prst="rect">
            <a:avLst/>
          </a:prstGeom>
          <a:noFill/>
          <a:ln>
            <a:noFill/>
          </a:ln>
        </p:spPr>
      </p:pic>
      <p:pic>
        <p:nvPicPr>
          <p:cNvPr id="317" name="Shape 317"/>
          <p:cNvPicPr preferRelativeResize="0"/>
          <p:nvPr/>
        </p:nvPicPr>
        <p:blipFill>
          <a:blip r:embed="rId5">
            <a:alphaModFix/>
          </a:blip>
          <a:stretch>
            <a:fillRect/>
          </a:stretch>
        </p:blipFill>
        <p:spPr>
          <a:xfrm>
            <a:off x="4655613" y="3708676"/>
            <a:ext cx="1756847" cy="1317002"/>
          </a:xfrm>
          <a:prstGeom prst="rect">
            <a:avLst/>
          </a:prstGeom>
          <a:noFill/>
          <a:ln>
            <a:noFill/>
          </a:ln>
        </p:spPr>
      </p:pic>
      <p:sp>
        <p:nvSpPr>
          <p:cNvPr id="318" name="Shape 318"/>
          <p:cNvSpPr txBox="1"/>
          <p:nvPr/>
        </p:nvSpPr>
        <p:spPr>
          <a:xfrm rot="864371">
            <a:off x="4977668" y="3451832"/>
            <a:ext cx="1532590" cy="479794"/>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000" i="1"/>
              <a:t>“HOW DID YOU BUILD </a:t>
            </a:r>
            <a:endParaRPr sz="1000" i="1"/>
          </a:p>
          <a:p>
            <a:pPr marL="0" lvl="0" indent="0" algn="ctr">
              <a:spcBef>
                <a:spcPts val="0"/>
              </a:spcBef>
              <a:spcAft>
                <a:spcPts val="0"/>
              </a:spcAft>
              <a:buNone/>
            </a:pPr>
            <a:r>
              <a:rPr lang="en" sz="1000" i="1"/>
              <a:t>THAT SO FAST?”</a:t>
            </a:r>
            <a:endParaRPr sz="1000" i="1"/>
          </a:p>
        </p:txBody>
      </p:sp>
      <p:sp>
        <p:nvSpPr>
          <p:cNvPr id="319" name="Shape 319"/>
          <p:cNvSpPr txBox="1"/>
          <p:nvPr/>
        </p:nvSpPr>
        <p:spPr>
          <a:xfrm rot="-640864">
            <a:off x="5662619" y="2231579"/>
            <a:ext cx="2235329" cy="479593"/>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 i="1"/>
              <a:t>“Fewer passes through the optimizer!”</a:t>
            </a:r>
            <a:endParaRPr sz="1200" i="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Conclusions, cont.</a:t>
            </a:r>
            <a:endParaRPr/>
          </a:p>
        </p:txBody>
      </p:sp>
      <p:sp>
        <p:nvSpPr>
          <p:cNvPr id="325" name="Shape 325"/>
          <p:cNvSpPr txBox="1">
            <a:spLocks noGrp="1"/>
          </p:cNvSpPr>
          <p:nvPr>
            <p:ph type="body" idx="1"/>
          </p:nvPr>
        </p:nvSpPr>
        <p:spPr>
          <a:xfrm>
            <a:off x="311700" y="1225225"/>
            <a:ext cx="8520600" cy="3592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Results that disagreed with our expectations:</a:t>
            </a:r>
            <a:endParaRPr/>
          </a:p>
          <a:p>
            <a:pPr marL="914400" lvl="1" indent="-317500" rtl="0">
              <a:spcBef>
                <a:spcPts val="0"/>
              </a:spcBef>
              <a:spcAft>
                <a:spcPts val="0"/>
              </a:spcAft>
              <a:buSzPts val="1400"/>
              <a:buChar char="-"/>
            </a:pPr>
            <a:r>
              <a:rPr lang="en"/>
              <a:t>O2 was faster than O3 (pictured below)</a:t>
            </a:r>
            <a:endParaRPr/>
          </a:p>
          <a:p>
            <a:pPr marL="914400" lvl="1" indent="-317500" rtl="0">
              <a:spcBef>
                <a:spcPts val="0"/>
              </a:spcBef>
              <a:spcAft>
                <a:spcPts val="0"/>
              </a:spcAft>
              <a:buSzPts val="1400"/>
              <a:buChar char="-"/>
            </a:pPr>
            <a:r>
              <a:rPr lang="en"/>
              <a:t>Processor-specific did not speed up execution</a:t>
            </a:r>
            <a:endParaRPr/>
          </a:p>
          <a:p>
            <a:pPr marL="914400" lvl="1" indent="-317500" rtl="0">
              <a:spcBef>
                <a:spcPts val="0"/>
              </a:spcBef>
              <a:spcAft>
                <a:spcPts val="0"/>
              </a:spcAft>
              <a:buSzPts val="1400"/>
              <a:buChar char="-"/>
            </a:pPr>
            <a:r>
              <a:rPr lang="en"/>
              <a:t>Unoptimized had lowest cache miss rate</a:t>
            </a:r>
            <a:endParaRPr/>
          </a:p>
          <a:p>
            <a:pPr marL="1371600" lvl="2" indent="-317500" rtl="0">
              <a:spcBef>
                <a:spcPts val="0"/>
              </a:spcBef>
              <a:spcAft>
                <a:spcPts val="0"/>
              </a:spcAft>
              <a:buSzPts val="1400"/>
              <a:buChar char="-"/>
            </a:pPr>
            <a:r>
              <a:rPr lang="en"/>
              <a:t>Cache miss rates, branch mispredictions didn’t have much effect overall</a:t>
            </a:r>
            <a:endParaRPr/>
          </a:p>
          <a:p>
            <a:pPr marL="1371600" lvl="2" indent="-317500" rtl="0">
              <a:spcBef>
                <a:spcPts val="0"/>
              </a:spcBef>
              <a:spcAft>
                <a:spcPts val="0"/>
              </a:spcAft>
              <a:buSzPts val="1400"/>
              <a:buChar char="-"/>
            </a:pPr>
            <a:r>
              <a:rPr lang="en"/>
              <a:t>Page faults did affect runtime results slightly - Ofast</a:t>
            </a:r>
            <a:endParaRPr/>
          </a:p>
          <a:p>
            <a:pPr marL="457200" lvl="0" indent="-342900" rtl="0">
              <a:spcBef>
                <a:spcPts val="0"/>
              </a:spcBef>
              <a:spcAft>
                <a:spcPts val="0"/>
              </a:spcAft>
              <a:buSzPts val="1800"/>
              <a:buChar char="-"/>
            </a:pPr>
            <a:r>
              <a:rPr lang="en"/>
              <a:t>Ofast presents a risk of inaccuracy, but perhaps is worth it?</a:t>
            </a:r>
            <a:endParaRPr/>
          </a:p>
          <a:p>
            <a:pPr marL="914400" lvl="1" indent="-317500" rtl="0">
              <a:spcBef>
                <a:spcPts val="0"/>
              </a:spcBef>
              <a:spcAft>
                <a:spcPts val="0"/>
              </a:spcAft>
              <a:buSzPts val="1400"/>
              <a:buChar char="-"/>
            </a:pPr>
            <a:r>
              <a:rPr lang="en"/>
              <a:t>Depends on application</a:t>
            </a:r>
            <a:endParaRPr/>
          </a:p>
        </p:txBody>
      </p:sp>
      <p:pic>
        <p:nvPicPr>
          <p:cNvPr id="326" name="Shape 326"/>
          <p:cNvPicPr preferRelativeResize="0"/>
          <p:nvPr/>
        </p:nvPicPr>
        <p:blipFill>
          <a:blip r:embed="rId3">
            <a:alphaModFix/>
          </a:blip>
          <a:stretch>
            <a:fillRect/>
          </a:stretch>
        </p:blipFill>
        <p:spPr>
          <a:xfrm flipH="1">
            <a:off x="4609374" y="3982750"/>
            <a:ext cx="2862426" cy="2229023"/>
          </a:xfrm>
          <a:prstGeom prst="rect">
            <a:avLst/>
          </a:prstGeom>
          <a:noFill/>
          <a:ln>
            <a:noFill/>
          </a:ln>
        </p:spPr>
      </p:pic>
      <p:cxnSp>
        <p:nvCxnSpPr>
          <p:cNvPr id="327" name="Shape 327"/>
          <p:cNvCxnSpPr/>
          <p:nvPr/>
        </p:nvCxnSpPr>
        <p:spPr>
          <a:xfrm rot="10800000">
            <a:off x="1464050" y="4844775"/>
            <a:ext cx="3610200" cy="0"/>
          </a:xfrm>
          <a:prstGeom prst="straightConnector1">
            <a:avLst/>
          </a:prstGeom>
          <a:noFill/>
          <a:ln w="9525" cap="flat" cmpd="sng">
            <a:solidFill>
              <a:srgbClr val="000000"/>
            </a:solidFill>
            <a:prstDash val="solid"/>
            <a:round/>
            <a:headEnd type="none" w="med" len="med"/>
            <a:tailEnd type="none" w="med" len="med"/>
          </a:ln>
        </p:spPr>
      </p:cxnSp>
      <p:sp>
        <p:nvSpPr>
          <p:cNvPr id="328" name="Shape 328"/>
          <p:cNvSpPr txBox="1"/>
          <p:nvPr/>
        </p:nvSpPr>
        <p:spPr>
          <a:xfrm>
            <a:off x="3094900" y="3440200"/>
            <a:ext cx="2196000" cy="4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t>How are you beating </a:t>
            </a:r>
            <a:endParaRPr sz="1200" i="1"/>
          </a:p>
          <a:p>
            <a:pPr marL="0" lvl="0" indent="0" algn="ctr">
              <a:spcBef>
                <a:spcPts val="0"/>
              </a:spcBef>
              <a:spcAft>
                <a:spcPts val="0"/>
              </a:spcAft>
              <a:buNone/>
            </a:pPr>
            <a:r>
              <a:rPr lang="en" sz="1200" i="1"/>
              <a:t>me right now?</a:t>
            </a:r>
            <a:endParaRPr sz="1200" i="1"/>
          </a:p>
          <a:p>
            <a:pPr marL="0" lvl="0" indent="0" algn="ctr">
              <a:spcBef>
                <a:spcPts val="0"/>
              </a:spcBef>
              <a:spcAft>
                <a:spcPts val="0"/>
              </a:spcAft>
              <a:buNone/>
            </a:pPr>
            <a:endParaRPr sz="1200" i="1"/>
          </a:p>
        </p:txBody>
      </p:sp>
      <p:sp>
        <p:nvSpPr>
          <p:cNvPr id="329" name="Shape 329"/>
          <p:cNvSpPr/>
          <p:nvPr/>
        </p:nvSpPr>
        <p:spPr>
          <a:xfrm>
            <a:off x="3392725" y="3734015"/>
            <a:ext cx="66325" cy="49428"/>
          </a:xfrm>
          <a:custGeom>
            <a:avLst/>
            <a:gdLst/>
            <a:ahLst/>
            <a:cxnLst/>
            <a:rect l="0" t="0" r="0" b="0"/>
            <a:pathLst>
              <a:path w="396" h="4353" extrusionOk="0">
                <a:moveTo>
                  <a:pt x="0" y="4353"/>
                </a:moveTo>
                <a:lnTo>
                  <a:pt x="396" y="0"/>
                </a:lnTo>
              </a:path>
            </a:pathLst>
          </a:custGeom>
          <a:noFill/>
          <a:ln w="9525" cap="flat" cmpd="sng">
            <a:solidFill>
              <a:srgbClr val="000000"/>
            </a:solidFill>
            <a:prstDash val="solid"/>
            <a:round/>
            <a:headEnd type="none" w="med" len="med"/>
            <a:tailEnd type="none" w="med" len="med"/>
          </a:ln>
        </p:spPr>
      </p:sp>
      <p:sp>
        <p:nvSpPr>
          <p:cNvPr id="330" name="Shape 330"/>
          <p:cNvSpPr txBox="1"/>
          <p:nvPr/>
        </p:nvSpPr>
        <p:spPr>
          <a:xfrm>
            <a:off x="5974400" y="3783450"/>
            <a:ext cx="2294700" cy="558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 i="1"/>
              <a:t>Some bunny applications</a:t>
            </a:r>
            <a:endParaRPr sz="1200" i="1"/>
          </a:p>
          <a:p>
            <a:pPr marL="0" lvl="0" indent="0" algn="ctr">
              <a:spcBef>
                <a:spcPts val="0"/>
              </a:spcBef>
              <a:spcAft>
                <a:spcPts val="0"/>
              </a:spcAft>
              <a:buNone/>
            </a:pPr>
            <a:r>
              <a:rPr lang="en" sz="1200" i="1"/>
              <a:t>are fast, bro.</a:t>
            </a:r>
            <a:endParaRPr sz="1200" i="1"/>
          </a:p>
        </p:txBody>
      </p:sp>
      <p:sp>
        <p:nvSpPr>
          <p:cNvPr id="331" name="Shape 331"/>
          <p:cNvSpPr/>
          <p:nvPr/>
        </p:nvSpPr>
        <p:spPr>
          <a:xfrm>
            <a:off x="6498625" y="4172175"/>
            <a:ext cx="108800" cy="69225"/>
          </a:xfrm>
          <a:custGeom>
            <a:avLst/>
            <a:gdLst/>
            <a:ahLst/>
            <a:cxnLst/>
            <a:rect l="0" t="0" r="0" b="0"/>
            <a:pathLst>
              <a:path w="4352" h="2769" extrusionOk="0">
                <a:moveTo>
                  <a:pt x="4352" y="0"/>
                </a:moveTo>
                <a:lnTo>
                  <a:pt x="0" y="2769"/>
                </a:lnTo>
                <a:close/>
              </a:path>
            </a:pathLst>
          </a:custGeom>
          <a:solidFill>
            <a:schemeClr val="lt2"/>
          </a:solidFill>
          <a:ln w="9525" cap="flat" cmpd="sng">
            <a:solidFill>
              <a:srgbClr val="000000"/>
            </a:solidFill>
            <a:prstDash val="solid"/>
            <a:round/>
            <a:headEnd type="none" w="med" len="med"/>
            <a:tailEnd type="none" w="med" len="med"/>
          </a:ln>
        </p:spPr>
      </p:sp>
      <p:pic>
        <p:nvPicPr>
          <p:cNvPr id="332" name="Shape 332"/>
          <p:cNvPicPr preferRelativeResize="0"/>
          <p:nvPr/>
        </p:nvPicPr>
        <p:blipFill>
          <a:blip r:embed="rId4">
            <a:alphaModFix/>
          </a:blip>
          <a:stretch>
            <a:fillRect/>
          </a:stretch>
        </p:blipFill>
        <p:spPr>
          <a:xfrm flipH="1">
            <a:off x="2483150" y="3521833"/>
            <a:ext cx="1056589" cy="14094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Plans</a:t>
            </a:r>
            <a:endParaRPr/>
          </a:p>
        </p:txBody>
      </p:sp>
      <p:sp>
        <p:nvSpPr>
          <p:cNvPr id="338" name="Shape 338"/>
          <p:cNvSpPr txBox="1">
            <a:spLocks noGrp="1"/>
          </p:cNvSpPr>
          <p:nvPr>
            <p:ph type="body" idx="1"/>
          </p:nvPr>
        </p:nvSpPr>
        <p:spPr>
          <a:xfrm>
            <a:off x="311700" y="1030950"/>
            <a:ext cx="8520600" cy="3675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Delve deeper into why we are getting a performance hit on O3 and an additional hit on O3 + march</a:t>
            </a:r>
            <a:endParaRPr dirty="0"/>
          </a:p>
          <a:p>
            <a:pPr marL="914400" lvl="1" indent="-317500" rtl="0">
              <a:spcBef>
                <a:spcPts val="0"/>
              </a:spcBef>
              <a:spcAft>
                <a:spcPts val="0"/>
              </a:spcAft>
              <a:buSzPts val="1400"/>
              <a:buChar char="-"/>
            </a:pPr>
            <a:r>
              <a:rPr lang="en" dirty="0"/>
              <a:t>Systematically remove O3 optimizations (one at a time) to figure out what may be causing the problem</a:t>
            </a:r>
            <a:endParaRPr dirty="0"/>
          </a:p>
          <a:p>
            <a:pPr marL="457200" lvl="0" indent="-342900" rtl="0">
              <a:spcBef>
                <a:spcPts val="0"/>
              </a:spcBef>
              <a:spcAft>
                <a:spcPts val="0"/>
              </a:spcAft>
              <a:buSzPts val="1800"/>
              <a:buChar char="-"/>
            </a:pPr>
            <a:r>
              <a:rPr lang="en" dirty="0"/>
              <a:t>Determine why certain files don’t fit with “normal” executable size pattern</a:t>
            </a:r>
            <a:endParaRPr dirty="0"/>
          </a:p>
          <a:p>
            <a:pPr marL="914400" lvl="1" indent="-317500" rtl="0">
              <a:spcBef>
                <a:spcPts val="0"/>
              </a:spcBef>
              <a:spcAft>
                <a:spcPts val="0"/>
              </a:spcAft>
              <a:buSzPts val="1400"/>
              <a:buChar char="-"/>
            </a:pPr>
            <a:r>
              <a:rPr lang="en" dirty="0"/>
              <a:t>eg. why some O2 executables are larger than their O3 counterpart; why the processor-specific optimization does sometimes make a difference</a:t>
            </a:r>
            <a:endParaRPr dirty="0"/>
          </a:p>
          <a:p>
            <a:pPr marL="457200" lvl="0" indent="-342900" rtl="0">
              <a:spcBef>
                <a:spcPts val="0"/>
              </a:spcBef>
              <a:spcAft>
                <a:spcPts val="0"/>
              </a:spcAft>
              <a:buSzPts val="1800"/>
              <a:buChar char="-"/>
            </a:pPr>
            <a:r>
              <a:rPr lang="en" dirty="0"/>
              <a:t>Fine tune test parameters to get fastest execution time possible for Heracles using our findings from our current data</a:t>
            </a:r>
            <a:endParaRPr dirty="0"/>
          </a:p>
          <a:p>
            <a:pPr marL="914400" lvl="1" indent="-317500" rtl="0">
              <a:spcBef>
                <a:spcPts val="0"/>
              </a:spcBef>
              <a:spcAft>
                <a:spcPts val="0"/>
              </a:spcAft>
              <a:buSzPts val="1400"/>
              <a:buChar char="-"/>
            </a:pPr>
            <a:r>
              <a:rPr lang="en" dirty="0"/>
              <a:t>Will O2 with -march or -mtune yield even better execution times?</a:t>
            </a:r>
            <a:endParaRPr dirty="0"/>
          </a:p>
          <a:p>
            <a:pPr marL="457200" lvl="0" indent="-342900" rtl="0">
              <a:spcBef>
                <a:spcPts val="0"/>
              </a:spcBef>
              <a:spcAft>
                <a:spcPts val="0"/>
              </a:spcAft>
              <a:buSzPts val="1800"/>
              <a:buChar char="-"/>
            </a:pPr>
            <a:r>
              <a:rPr lang="en" dirty="0"/>
              <a:t>Generally: obtain deeper understanding of why results (page faults, cache misses, etc) are the way they are</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Overarching Question to Answer</a:t>
            </a:r>
            <a:endParaRPr/>
          </a:p>
        </p:txBody>
      </p:sp>
      <p:sp>
        <p:nvSpPr>
          <p:cNvPr id="344" name="Shape 3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93700" rtl="0">
              <a:spcBef>
                <a:spcPts val="0"/>
              </a:spcBef>
              <a:spcAft>
                <a:spcPts val="0"/>
              </a:spcAft>
              <a:buSzPts val="2600"/>
              <a:buChar char="-"/>
            </a:pPr>
            <a:r>
              <a:rPr lang="en" sz="2600"/>
              <a:t>What do programmers gain from understanding compiler optimizations and our computer’s architecture?</a:t>
            </a:r>
            <a:endParaRPr sz="2600"/>
          </a:p>
          <a:p>
            <a:pPr marL="914400" lvl="1" indent="-355600" rtl="0">
              <a:spcBef>
                <a:spcPts val="0"/>
              </a:spcBef>
              <a:spcAft>
                <a:spcPts val="0"/>
              </a:spcAft>
              <a:buSzPts val="2000"/>
              <a:buChar char="-"/>
            </a:pPr>
            <a:r>
              <a:rPr lang="en" sz="2000"/>
              <a:t>Cannot blindly assume more optimizations yields faster execution time for any given program or system</a:t>
            </a:r>
            <a:endParaRPr sz="2000"/>
          </a:p>
        </p:txBody>
      </p:sp>
      <p:pic>
        <p:nvPicPr>
          <p:cNvPr id="345" name="Shape 345"/>
          <p:cNvPicPr preferRelativeResize="0"/>
          <p:nvPr/>
        </p:nvPicPr>
        <p:blipFill>
          <a:blip r:embed="rId3">
            <a:alphaModFix/>
          </a:blip>
          <a:stretch>
            <a:fillRect/>
          </a:stretch>
        </p:blipFill>
        <p:spPr>
          <a:xfrm>
            <a:off x="7011300" y="3739659"/>
            <a:ext cx="2132702" cy="1598751"/>
          </a:xfrm>
          <a:prstGeom prst="rect">
            <a:avLst/>
          </a:prstGeom>
          <a:noFill/>
          <a:ln>
            <a:noFill/>
          </a:ln>
        </p:spPr>
      </p:pic>
      <p:sp>
        <p:nvSpPr>
          <p:cNvPr id="346" name="Shape 346"/>
          <p:cNvSpPr txBox="1"/>
          <p:nvPr/>
        </p:nvSpPr>
        <p:spPr>
          <a:xfrm rot="-811716">
            <a:off x="6363137" y="3912617"/>
            <a:ext cx="1790274" cy="658438"/>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 i="1"/>
              <a:t>“Why should I use precious turtle brain space on this??”</a:t>
            </a:r>
            <a:endParaRPr sz="1200"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Progress on Answering that Question</a:t>
            </a:r>
            <a:endParaRPr/>
          </a:p>
        </p:txBody>
      </p:sp>
      <p:sp>
        <p:nvSpPr>
          <p:cNvPr id="352" name="Shape 35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chemeClr val="dk1"/>
              </a:buClr>
              <a:buSzPts val="2600"/>
              <a:buFont typeface="Open Sans"/>
              <a:buChar char="-"/>
            </a:pPr>
            <a:r>
              <a:rPr lang="en" sz="2000"/>
              <a:t>If you’re not super concerned about precision, Ofast might be a resource to use</a:t>
            </a:r>
            <a:endParaRPr sz="2000"/>
          </a:p>
          <a:p>
            <a:pPr marL="457200" marR="0" lvl="0" indent="-355600" algn="l" rtl="0">
              <a:lnSpc>
                <a:spcPct val="115000"/>
              </a:lnSpc>
              <a:spcBef>
                <a:spcPts val="0"/>
              </a:spcBef>
              <a:spcAft>
                <a:spcPts val="0"/>
              </a:spcAft>
              <a:buSzPts val="2000"/>
              <a:buChar char="-"/>
            </a:pPr>
            <a:r>
              <a:rPr lang="en" sz="2000"/>
              <a:t>Os could be useful on embedded systems to save space</a:t>
            </a:r>
            <a:endParaRPr sz="2000"/>
          </a:p>
          <a:p>
            <a:pPr marL="457200" marR="0" lvl="0" indent="-355600" algn="l" rtl="0">
              <a:lnSpc>
                <a:spcPct val="115000"/>
              </a:lnSpc>
              <a:spcBef>
                <a:spcPts val="0"/>
              </a:spcBef>
              <a:spcAft>
                <a:spcPts val="0"/>
              </a:spcAft>
              <a:buSzPts val="2000"/>
              <a:buChar char="-"/>
            </a:pPr>
            <a:r>
              <a:rPr lang="en" sz="2000"/>
              <a:t>O3 is not necessarily the best level</a:t>
            </a:r>
            <a:endParaRPr sz="2000"/>
          </a:p>
          <a:p>
            <a:pPr marL="914400" marR="0" lvl="1" indent="-355600" algn="l" rtl="0">
              <a:lnSpc>
                <a:spcPct val="115000"/>
              </a:lnSpc>
              <a:spcBef>
                <a:spcPts val="0"/>
              </a:spcBef>
              <a:spcAft>
                <a:spcPts val="0"/>
              </a:spcAft>
              <a:buSzPts val="2000"/>
              <a:buChar char="-"/>
            </a:pPr>
            <a:r>
              <a:rPr lang="en" sz="2000"/>
              <a:t>Optimizations are machine- and application-dependent</a:t>
            </a:r>
            <a:endParaRPr sz="2000"/>
          </a:p>
          <a:p>
            <a:pPr marL="914400" marR="0" lvl="1" indent="-355600" algn="l" rtl="0">
              <a:lnSpc>
                <a:spcPct val="115000"/>
              </a:lnSpc>
              <a:spcBef>
                <a:spcPts val="0"/>
              </a:spcBef>
              <a:spcAft>
                <a:spcPts val="0"/>
              </a:spcAft>
              <a:buSzPts val="2000"/>
              <a:buChar char="-"/>
            </a:pPr>
            <a:r>
              <a:rPr lang="en" sz="2000"/>
              <a:t>Knowledge of your program and </a:t>
            </a:r>
            <a:r>
              <a:rPr lang="en" sz="2000" b="1"/>
              <a:t>architecture</a:t>
            </a:r>
            <a:r>
              <a:rPr lang="en" sz="2000"/>
              <a:t> will go a long way for execution efficiency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Reminders From Our Last Presentation</a:t>
            </a:r>
            <a:endParaRPr/>
          </a:p>
        </p:txBody>
      </p:sp>
      <p:sp>
        <p:nvSpPr>
          <p:cNvPr id="87" name="Shape 8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Compiler</a:t>
            </a:r>
            <a:endParaRPr/>
          </a:p>
          <a:p>
            <a:pPr marL="914400" lvl="1" indent="-317500" rtl="0">
              <a:spcBef>
                <a:spcPts val="0"/>
              </a:spcBef>
              <a:spcAft>
                <a:spcPts val="0"/>
              </a:spcAft>
              <a:buSzPts val="1400"/>
              <a:buChar char="-"/>
            </a:pPr>
            <a:r>
              <a:rPr lang="en"/>
              <a:t>Language parser that converts one programming language into another</a:t>
            </a:r>
            <a:endParaRPr/>
          </a:p>
          <a:p>
            <a:pPr marL="457200" lvl="0" indent="-342900" rtl="0">
              <a:spcBef>
                <a:spcPts val="0"/>
              </a:spcBef>
              <a:spcAft>
                <a:spcPts val="0"/>
              </a:spcAft>
              <a:buSzPts val="1800"/>
              <a:buChar char="-"/>
            </a:pPr>
            <a:r>
              <a:rPr lang="en"/>
              <a:t>Compiler optimization goals</a:t>
            </a:r>
            <a:endParaRPr/>
          </a:p>
          <a:p>
            <a:pPr marL="914400" lvl="1" indent="-317500" rtl="0">
              <a:spcBef>
                <a:spcPts val="0"/>
              </a:spcBef>
              <a:spcAft>
                <a:spcPts val="0"/>
              </a:spcAft>
              <a:buSzPts val="1400"/>
              <a:buChar char="-"/>
            </a:pPr>
            <a:r>
              <a:rPr lang="en"/>
              <a:t>Preserve program meaning</a:t>
            </a:r>
            <a:endParaRPr/>
          </a:p>
          <a:p>
            <a:pPr marL="914400" lvl="1" indent="-317500" rtl="0">
              <a:spcBef>
                <a:spcPts val="0"/>
              </a:spcBef>
              <a:spcAft>
                <a:spcPts val="0"/>
              </a:spcAft>
              <a:buSzPts val="1400"/>
              <a:buChar char="-"/>
            </a:pPr>
            <a:r>
              <a:rPr lang="en"/>
              <a:t>Improve source program</a:t>
            </a:r>
            <a:endParaRPr/>
          </a:p>
          <a:p>
            <a:pPr marL="457200" lvl="0" indent="-342900" rtl="0">
              <a:spcBef>
                <a:spcPts val="0"/>
              </a:spcBef>
              <a:spcAft>
                <a:spcPts val="0"/>
              </a:spcAft>
              <a:buSzPts val="1800"/>
              <a:buChar char="-"/>
            </a:pPr>
            <a:r>
              <a:rPr lang="en"/>
              <a:t>GCC contains many predefined compiler optimizations</a:t>
            </a:r>
            <a:endParaRPr/>
          </a:p>
          <a:p>
            <a:pPr marL="914400" lvl="1" indent="-317500" rtl="0">
              <a:spcBef>
                <a:spcPts val="0"/>
              </a:spcBef>
              <a:spcAft>
                <a:spcPts val="0"/>
              </a:spcAft>
              <a:buSzPts val="1400"/>
              <a:buChar char="-"/>
            </a:pPr>
            <a:r>
              <a:rPr lang="en"/>
              <a:t>O0 (default), O1, O2, O3, Os, and Ofast</a:t>
            </a:r>
            <a:endParaRPr/>
          </a:p>
        </p:txBody>
      </p:sp>
      <p:pic>
        <p:nvPicPr>
          <p:cNvPr id="88" name="Shape 88"/>
          <p:cNvPicPr preferRelativeResize="0"/>
          <p:nvPr/>
        </p:nvPicPr>
        <p:blipFill>
          <a:blip r:embed="rId3">
            <a:alphaModFix/>
          </a:blip>
          <a:stretch>
            <a:fillRect/>
          </a:stretch>
        </p:blipFill>
        <p:spPr>
          <a:xfrm>
            <a:off x="311701" y="3968497"/>
            <a:ext cx="1101699" cy="731151"/>
          </a:xfrm>
          <a:prstGeom prst="rect">
            <a:avLst/>
          </a:prstGeom>
          <a:noFill/>
          <a:ln>
            <a:noFill/>
          </a:ln>
        </p:spPr>
      </p:pic>
      <p:pic>
        <p:nvPicPr>
          <p:cNvPr id="89" name="Shape 89"/>
          <p:cNvPicPr preferRelativeResize="0"/>
          <p:nvPr/>
        </p:nvPicPr>
        <p:blipFill>
          <a:blip r:embed="rId4">
            <a:alphaModFix/>
          </a:blip>
          <a:stretch>
            <a:fillRect/>
          </a:stretch>
        </p:blipFill>
        <p:spPr>
          <a:xfrm rot="-18" flipH="1">
            <a:off x="1554331" y="3758353"/>
            <a:ext cx="1286369" cy="941297"/>
          </a:xfrm>
          <a:prstGeom prst="rect">
            <a:avLst/>
          </a:prstGeom>
          <a:noFill/>
          <a:ln>
            <a:noFill/>
          </a:ln>
        </p:spPr>
      </p:pic>
      <p:pic>
        <p:nvPicPr>
          <p:cNvPr id="90" name="Shape 90"/>
          <p:cNvPicPr preferRelativeResize="0"/>
          <p:nvPr/>
        </p:nvPicPr>
        <p:blipFill>
          <a:blip r:embed="rId5">
            <a:alphaModFix/>
          </a:blip>
          <a:stretch>
            <a:fillRect/>
          </a:stretch>
        </p:blipFill>
        <p:spPr>
          <a:xfrm>
            <a:off x="3098400" y="3437850"/>
            <a:ext cx="700400" cy="1166350"/>
          </a:xfrm>
          <a:prstGeom prst="rect">
            <a:avLst/>
          </a:prstGeom>
          <a:noFill/>
          <a:ln>
            <a:noFill/>
          </a:ln>
        </p:spPr>
      </p:pic>
      <p:pic>
        <p:nvPicPr>
          <p:cNvPr id="91" name="Shape 91"/>
          <p:cNvPicPr preferRelativeResize="0"/>
          <p:nvPr/>
        </p:nvPicPr>
        <p:blipFill>
          <a:blip r:embed="rId6">
            <a:alphaModFix/>
          </a:blip>
          <a:stretch>
            <a:fillRect/>
          </a:stretch>
        </p:blipFill>
        <p:spPr>
          <a:xfrm>
            <a:off x="4377450" y="3437850"/>
            <a:ext cx="945900" cy="1261802"/>
          </a:xfrm>
          <a:prstGeom prst="rect">
            <a:avLst/>
          </a:prstGeom>
          <a:noFill/>
          <a:ln>
            <a:noFill/>
          </a:ln>
        </p:spPr>
      </p:pic>
      <p:pic>
        <p:nvPicPr>
          <p:cNvPr id="92" name="Shape 92"/>
          <p:cNvPicPr preferRelativeResize="0"/>
          <p:nvPr/>
        </p:nvPicPr>
        <p:blipFill>
          <a:blip r:embed="rId7">
            <a:alphaModFix/>
          </a:blip>
          <a:stretch>
            <a:fillRect/>
          </a:stretch>
        </p:blipFill>
        <p:spPr>
          <a:xfrm>
            <a:off x="7347625" y="3530638"/>
            <a:ext cx="1683226" cy="1261798"/>
          </a:xfrm>
          <a:prstGeom prst="rect">
            <a:avLst/>
          </a:prstGeom>
          <a:noFill/>
          <a:ln>
            <a:noFill/>
          </a:ln>
        </p:spPr>
      </p:pic>
      <p:pic>
        <p:nvPicPr>
          <p:cNvPr id="93" name="Shape 93"/>
          <p:cNvPicPr preferRelativeResize="0"/>
          <p:nvPr/>
        </p:nvPicPr>
        <p:blipFill>
          <a:blip r:embed="rId8">
            <a:alphaModFix/>
          </a:blip>
          <a:stretch>
            <a:fillRect/>
          </a:stretch>
        </p:blipFill>
        <p:spPr>
          <a:xfrm>
            <a:off x="5764850" y="3773272"/>
            <a:ext cx="1286375" cy="9114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Lessons Learned / Problems Encountered</a:t>
            </a:r>
            <a:endParaRPr/>
          </a:p>
        </p:txBody>
      </p:sp>
      <p:sp>
        <p:nvSpPr>
          <p:cNvPr id="358" name="Shape 358"/>
          <p:cNvSpPr txBox="1">
            <a:spLocks noGrp="1"/>
          </p:cNvSpPr>
          <p:nvPr>
            <p:ph type="body" idx="1"/>
          </p:nvPr>
        </p:nvSpPr>
        <p:spPr>
          <a:xfrm>
            <a:off x="311700" y="1225225"/>
            <a:ext cx="4572600" cy="3354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Running benchmarks is a slow process</a:t>
            </a:r>
            <a:endParaRPr/>
          </a:p>
          <a:p>
            <a:pPr marL="457200" lvl="0" indent="-317500" rtl="0">
              <a:spcBef>
                <a:spcPts val="0"/>
              </a:spcBef>
              <a:spcAft>
                <a:spcPts val="0"/>
              </a:spcAft>
              <a:buSzPts val="1400"/>
              <a:buChar char="-"/>
            </a:pPr>
            <a:r>
              <a:rPr lang="en"/>
              <a:t>SLURM not available on Hydra</a:t>
            </a:r>
            <a:endParaRPr/>
          </a:p>
          <a:p>
            <a:pPr marL="914400" lvl="1" indent="-317500" rtl="0">
              <a:spcBef>
                <a:spcPts val="0"/>
              </a:spcBef>
              <a:spcAft>
                <a:spcPts val="0"/>
              </a:spcAft>
              <a:buSzPts val="1400"/>
              <a:buChar char="-"/>
            </a:pPr>
            <a:r>
              <a:rPr lang="en" sz="1400"/>
              <a:t>Unable to run tests without ROOT access or running on the master node</a:t>
            </a:r>
            <a:endParaRPr sz="1400"/>
          </a:p>
          <a:p>
            <a:pPr marL="457200" lvl="0" indent="-317500" rtl="0">
              <a:spcBef>
                <a:spcPts val="0"/>
              </a:spcBef>
              <a:spcAft>
                <a:spcPts val="0"/>
              </a:spcAft>
              <a:buSzPts val="1400"/>
              <a:buChar char="-"/>
            </a:pPr>
            <a:r>
              <a:rPr lang="en"/>
              <a:t>So much data, so little time</a:t>
            </a:r>
            <a:endParaRPr/>
          </a:p>
          <a:p>
            <a:pPr marL="457200" lvl="0" indent="-317500" rtl="0">
              <a:spcBef>
                <a:spcPts val="0"/>
              </a:spcBef>
              <a:spcAft>
                <a:spcPts val="0"/>
              </a:spcAft>
              <a:buSzPts val="1400"/>
              <a:buChar char="-"/>
            </a:pPr>
            <a:r>
              <a:rPr lang="en"/>
              <a:t>GCC optimization documentation is frequently vague</a:t>
            </a:r>
            <a:endParaRPr/>
          </a:p>
          <a:p>
            <a:pPr marL="914400" lvl="1" indent="-317500">
              <a:spcBef>
                <a:spcPts val="0"/>
              </a:spcBef>
              <a:spcAft>
                <a:spcPts val="0"/>
              </a:spcAft>
              <a:buSzPts val="1400"/>
              <a:buChar char="-"/>
            </a:pPr>
            <a:r>
              <a:rPr lang="en" sz="1400"/>
              <a:t>Os “performs additional optimizations designed to reduce code size”</a:t>
            </a:r>
            <a:endParaRPr sz="1400"/>
          </a:p>
        </p:txBody>
      </p:sp>
      <p:pic>
        <p:nvPicPr>
          <p:cNvPr id="359" name="Shape 359"/>
          <p:cNvPicPr preferRelativeResize="0"/>
          <p:nvPr/>
        </p:nvPicPr>
        <p:blipFill>
          <a:blip r:embed="rId3">
            <a:alphaModFix/>
          </a:blip>
          <a:stretch>
            <a:fillRect/>
          </a:stretch>
        </p:blipFill>
        <p:spPr>
          <a:xfrm>
            <a:off x="4826499" y="1051138"/>
            <a:ext cx="4056952" cy="3041224"/>
          </a:xfrm>
          <a:prstGeom prst="rect">
            <a:avLst/>
          </a:prstGeom>
          <a:noFill/>
          <a:ln>
            <a:noFill/>
          </a:ln>
        </p:spPr>
      </p:pic>
      <p:sp>
        <p:nvSpPr>
          <p:cNvPr id="360" name="Shape 360"/>
          <p:cNvSpPr txBox="1"/>
          <p:nvPr/>
        </p:nvSpPr>
        <p:spPr>
          <a:xfrm>
            <a:off x="5263675" y="3626225"/>
            <a:ext cx="3461100" cy="77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Paul, the Benchmarking Snail: We love him, but he’s even slower than Pete, the Unoptimized Snail</a:t>
            </a:r>
            <a:endParaRPr/>
          </a:p>
        </p:txBody>
      </p:sp>
      <p:sp>
        <p:nvSpPr>
          <p:cNvPr id="361" name="Shape 361"/>
          <p:cNvSpPr/>
          <p:nvPr/>
        </p:nvSpPr>
        <p:spPr>
          <a:xfrm rot="-5400000">
            <a:off x="5985358" y="2632044"/>
            <a:ext cx="197825" cy="227500"/>
          </a:xfrm>
          <a:prstGeom prst="flowChartCollat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1085850"/>
            <a:ext cx="3153000" cy="1232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500"/>
              <a:t>Questions?</a:t>
            </a:r>
            <a:endParaRPr sz="6500"/>
          </a:p>
        </p:txBody>
      </p:sp>
      <p:pic>
        <p:nvPicPr>
          <p:cNvPr id="367" name="Shape 367"/>
          <p:cNvPicPr preferRelativeResize="0"/>
          <p:nvPr/>
        </p:nvPicPr>
        <p:blipFill>
          <a:blip r:embed="rId3">
            <a:alphaModFix/>
          </a:blip>
          <a:stretch>
            <a:fillRect/>
          </a:stretch>
        </p:blipFill>
        <p:spPr>
          <a:xfrm rot="-2700004">
            <a:off x="6300833" y="-71229"/>
            <a:ext cx="6632208" cy="85968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References</a:t>
            </a:r>
            <a:endParaRPr/>
          </a:p>
        </p:txBody>
      </p:sp>
      <p:sp>
        <p:nvSpPr>
          <p:cNvPr id="373" name="Shape 37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292100" rtl="0">
              <a:lnSpc>
                <a:spcPct val="115000"/>
              </a:lnSpc>
              <a:spcBef>
                <a:spcPts val="100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R. D. Escobar, A. R. Angula, and M. Corsi, “Evaluation of GCC Optimization Parameters”, in </a:t>
            </a:r>
            <a:r>
              <a:rPr lang="en" sz="1000" i="1">
                <a:solidFill>
                  <a:srgbClr val="353744"/>
                </a:solidFill>
                <a:latin typeface="Proxima Nova"/>
                <a:ea typeface="Proxima Nova"/>
                <a:cs typeface="Proxima Nova"/>
                <a:sym typeface="Proxima Nova"/>
              </a:rPr>
              <a:t>Ing. USBMed,</a:t>
            </a:r>
            <a:r>
              <a:rPr lang="en" sz="1000">
                <a:solidFill>
                  <a:srgbClr val="353744"/>
                </a:solidFill>
                <a:latin typeface="Proxima Nova"/>
                <a:ea typeface="Proxima Nova"/>
                <a:cs typeface="Proxima Nova"/>
                <a:sym typeface="Proxima Nova"/>
              </a:rPr>
              <a:t> Vol. 3, No.2, 2012, pp. 31-39. [Online]. Available: </a:t>
            </a:r>
            <a:r>
              <a:rPr lang="en" sz="1000" u="sng">
                <a:solidFill>
                  <a:schemeClr val="hlink"/>
                </a:solidFill>
                <a:latin typeface="Proxima Nova"/>
                <a:ea typeface="Proxima Nova"/>
                <a:cs typeface="Proxima Nova"/>
                <a:sym typeface="Proxima Nova"/>
                <a:hlinkClick r:id="rId3"/>
              </a:rPr>
              <a:t>http://web.usbmed.edu.co/usbmed/fing/v3n2/v3n2a4.pdf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marL="457200" lvl="0" indent="-2921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 Pallister, S. Hollis, and J. Bennett, “Identifying Compiler Options to Minimise Energy Consumption for Embedded Platforms,” Department of Computer Science, University of Bristol, UK. 2013. [Online]. Available: </a:t>
            </a:r>
            <a:r>
              <a:rPr lang="en" sz="1000" u="sng">
                <a:solidFill>
                  <a:schemeClr val="hlink"/>
                </a:solidFill>
                <a:latin typeface="Proxima Nova"/>
                <a:ea typeface="Proxima Nova"/>
                <a:cs typeface="Proxima Nova"/>
                <a:sym typeface="Proxima Nova"/>
                <a:hlinkClick r:id="rId4"/>
              </a:rPr>
              <a:t>https://arxiv.org/pdf/1303.6485.pdf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marL="457200" lvl="0" indent="-2921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Z. Pan and R. Eigenmann, “Fast and Effective Orchestration of Compiler Optimizations for Automatic Performance Tuning,” </a:t>
            </a:r>
            <a:r>
              <a:rPr lang="en" sz="1000" i="1">
                <a:solidFill>
                  <a:srgbClr val="353744"/>
                </a:solidFill>
                <a:latin typeface="Proxima Nova"/>
                <a:ea typeface="Proxima Nova"/>
                <a:cs typeface="Proxima Nova"/>
                <a:sym typeface="Proxima Nova"/>
              </a:rPr>
              <a:t>Proceedings of the International Symposium on Code Generation and Optimization. </a:t>
            </a:r>
            <a:r>
              <a:rPr lang="en" sz="1000">
                <a:solidFill>
                  <a:srgbClr val="353744"/>
                </a:solidFill>
                <a:latin typeface="Proxima Nova"/>
                <a:ea typeface="Proxima Nova"/>
                <a:cs typeface="Proxima Nova"/>
                <a:sym typeface="Proxima Nova"/>
              </a:rPr>
              <a:t>2006.</a:t>
            </a:r>
            <a:endParaRPr sz="1000">
              <a:solidFill>
                <a:srgbClr val="353744"/>
              </a:solidFill>
              <a:latin typeface="Proxima Nova"/>
              <a:ea typeface="Proxima Nova"/>
              <a:cs typeface="Proxima Nova"/>
              <a:sym typeface="Proxima Nova"/>
            </a:endParaRPr>
          </a:p>
          <a:p>
            <a:pPr marL="457200" lvl="0" indent="-2921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 Kaur and A. Kaur, “Role of Compiler in Computer Architecture,” </a:t>
            </a:r>
            <a:r>
              <a:rPr lang="en" sz="1000" i="1">
                <a:solidFill>
                  <a:srgbClr val="353744"/>
                </a:solidFill>
                <a:latin typeface="Proxima Nova"/>
                <a:ea typeface="Proxima Nova"/>
                <a:cs typeface="Proxima Nova"/>
                <a:sym typeface="Proxima Nova"/>
              </a:rPr>
              <a:t>International Journal of Engineering Research and General Science</a:t>
            </a:r>
            <a:r>
              <a:rPr lang="en" sz="1000">
                <a:solidFill>
                  <a:srgbClr val="353744"/>
                </a:solidFill>
                <a:latin typeface="Proxima Nova"/>
                <a:ea typeface="Proxima Nova"/>
                <a:cs typeface="Proxima Nova"/>
                <a:sym typeface="Proxima Nova"/>
              </a:rPr>
              <a:t>, Vol. 4, Issue 4, 2015, pp. 247-254. [Online]. Available: </a:t>
            </a:r>
            <a:r>
              <a:rPr lang="en" sz="1000" u="sng">
                <a:solidFill>
                  <a:schemeClr val="hlink"/>
                </a:solidFill>
                <a:latin typeface="Proxima Nova"/>
                <a:ea typeface="Proxima Nova"/>
                <a:cs typeface="Proxima Nova"/>
                <a:sym typeface="Proxima Nova"/>
                <a:hlinkClick r:id="rId5"/>
              </a:rPr>
              <a:t>http://pnrsolution.org/Datacenter/Vol4/Issue3/33.pdf</a:t>
            </a:r>
            <a:r>
              <a:rPr lang="en" sz="1000">
                <a:solidFill>
                  <a:srgbClr val="353744"/>
                </a:solidFill>
                <a:latin typeface="Proxima Nova"/>
                <a:ea typeface="Proxima Nova"/>
                <a:cs typeface="Proxima Nova"/>
                <a:sym typeface="Proxima Nova"/>
              </a:rPr>
              <a:t>.</a:t>
            </a:r>
            <a:endParaRPr sz="1000">
              <a:solidFill>
                <a:srgbClr val="353744"/>
              </a:solidFill>
              <a:latin typeface="Proxima Nova"/>
              <a:ea typeface="Proxima Nova"/>
              <a:cs typeface="Proxima Nova"/>
              <a:sym typeface="Proxima Nova"/>
            </a:endParaRPr>
          </a:p>
          <a:p>
            <a:pPr marL="457200" lvl="0" indent="-292100" rtl="0">
              <a:lnSpc>
                <a:spcPct val="115000"/>
              </a:lnSpc>
              <a:spcBef>
                <a:spcPts val="0"/>
              </a:spcBef>
              <a:spcAft>
                <a:spcPts val="0"/>
              </a:spcAft>
              <a:buClr>
                <a:srgbClr val="353744"/>
              </a:buClr>
              <a:buSzPts val="1000"/>
              <a:buFont typeface="Proxima Nova"/>
              <a:buAutoNum type="arabicPeriod"/>
            </a:pPr>
            <a:r>
              <a:rPr lang="en" sz="1000">
                <a:solidFill>
                  <a:srgbClr val="353744"/>
                </a:solidFill>
                <a:latin typeface="Proxima Nova"/>
                <a:ea typeface="Proxima Nova"/>
                <a:cs typeface="Proxima Nova"/>
                <a:sym typeface="Proxima Nova"/>
              </a:rPr>
              <a:t>Jones, M.  Optimization in GCC. 2005 [online] linuxjournal. Available at:</a:t>
            </a:r>
            <a:r>
              <a:rPr lang="en" sz="1000">
                <a:solidFill>
                  <a:srgbClr val="666666"/>
                </a:solidFill>
                <a:highlight>
                  <a:srgbClr val="FFFFFF"/>
                </a:highlight>
              </a:rPr>
              <a:t> </a:t>
            </a:r>
            <a:r>
              <a:rPr lang="en" sz="1000" u="sng">
                <a:solidFill>
                  <a:schemeClr val="hlink"/>
                </a:solidFill>
                <a:highlight>
                  <a:srgbClr val="FFFFFF"/>
                </a:highlight>
                <a:hlinkClick r:id="rId6"/>
              </a:rPr>
              <a:t>http://www.linuxjournal.com/article/7269?page=0,0</a:t>
            </a:r>
            <a:r>
              <a:rPr lang="en" sz="1000">
                <a:solidFill>
                  <a:srgbClr val="666666"/>
                </a:solidFill>
                <a:highlight>
                  <a:srgbClr val="FFFFFF"/>
                </a:highlight>
              </a:rPr>
              <a:t>.</a:t>
            </a:r>
            <a:endParaRPr sz="1000">
              <a:solidFill>
                <a:srgbClr val="666666"/>
              </a:solidFill>
              <a:highlight>
                <a:srgbClr val="FFFFFF"/>
              </a:highlight>
            </a:endParaRPr>
          </a:p>
          <a:p>
            <a:pPr marL="457200" lvl="0" indent="-292100" rtl="0">
              <a:lnSpc>
                <a:spcPct val="115000"/>
              </a:lnSpc>
              <a:spcBef>
                <a:spcPts val="0"/>
              </a:spcBef>
              <a:spcAft>
                <a:spcPts val="0"/>
              </a:spcAft>
              <a:buClr>
                <a:srgbClr val="666666"/>
              </a:buClr>
              <a:buSzPts val="1000"/>
              <a:buFont typeface="Proxima Nova"/>
              <a:buAutoNum type="arabicPeriod"/>
            </a:pPr>
            <a:r>
              <a:rPr lang="en" sz="1000">
                <a:solidFill>
                  <a:srgbClr val="666666"/>
                </a:solidFill>
                <a:highlight>
                  <a:srgbClr val="FFFFFF"/>
                </a:highlight>
                <a:latin typeface="Proxima Nova"/>
                <a:ea typeface="Proxima Nova"/>
                <a:cs typeface="Proxima Nova"/>
                <a:sym typeface="Proxima Nova"/>
              </a:rPr>
              <a:t>Fog, A. “The microarchitecture of Intel, AMD, and VIA CPUs: An optimization guide for assembly programmers and compiler makers,” </a:t>
            </a:r>
            <a:r>
              <a:rPr lang="en" sz="1000" i="1">
                <a:solidFill>
                  <a:srgbClr val="666666"/>
                </a:solidFill>
                <a:highlight>
                  <a:srgbClr val="FFFFFF"/>
                </a:highlight>
                <a:latin typeface="Proxima Nova"/>
                <a:ea typeface="Proxima Nova"/>
                <a:cs typeface="Proxima Nova"/>
                <a:sym typeface="Proxima Nova"/>
              </a:rPr>
              <a:t>Technical University of Denmark</a:t>
            </a:r>
            <a:r>
              <a:rPr lang="en" sz="1000">
                <a:solidFill>
                  <a:srgbClr val="666666"/>
                </a:solidFill>
                <a:highlight>
                  <a:srgbClr val="FFFFFF"/>
                </a:highlight>
                <a:latin typeface="Proxima Nova"/>
                <a:ea typeface="Proxima Nova"/>
                <a:cs typeface="Proxima Nova"/>
                <a:sym typeface="Proxima Nova"/>
              </a:rPr>
              <a:t>. 2018. [online] </a:t>
            </a:r>
            <a:r>
              <a:rPr lang="en" sz="1000" u="sng">
                <a:solidFill>
                  <a:schemeClr val="hlink"/>
                </a:solidFill>
                <a:highlight>
                  <a:srgbClr val="FFFFFF"/>
                </a:highlight>
                <a:latin typeface="Proxima Nova"/>
                <a:ea typeface="Proxima Nova"/>
                <a:cs typeface="Proxima Nova"/>
                <a:sym typeface="Proxima Nova"/>
                <a:hlinkClick r:id="rId7"/>
              </a:rPr>
              <a:t>http://www.agner.org/optimize/microarchitecture.pdf</a:t>
            </a:r>
            <a:r>
              <a:rPr lang="en" sz="1000">
                <a:solidFill>
                  <a:srgbClr val="666666"/>
                </a:solidFill>
                <a:highlight>
                  <a:srgbClr val="FFFFFF"/>
                </a:highlight>
                <a:latin typeface="Proxima Nova"/>
                <a:ea typeface="Proxima Nova"/>
                <a:cs typeface="Proxima Nova"/>
                <a:sym typeface="Proxima Nova"/>
              </a:rPr>
              <a:t> </a:t>
            </a:r>
            <a:endParaRPr sz="1000">
              <a:solidFill>
                <a:srgbClr val="666666"/>
              </a:solidFill>
              <a:highlight>
                <a:srgbClr val="FFFFFF"/>
              </a:highlight>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Reminders From Our Last Presentation, Cont.</a:t>
            </a:r>
            <a:endParaRPr/>
          </a:p>
        </p:txBody>
      </p:sp>
      <p:sp>
        <p:nvSpPr>
          <p:cNvPr id="99" name="Shape 99"/>
          <p:cNvSpPr txBox="1">
            <a:spLocks noGrp="1"/>
          </p:cNvSpPr>
          <p:nvPr>
            <p:ph type="body" idx="1"/>
          </p:nvPr>
        </p:nvSpPr>
        <p:spPr>
          <a:xfrm>
            <a:off x="224375" y="1717350"/>
            <a:ext cx="8520600" cy="1962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b="1"/>
              <a:t>Expected Results:</a:t>
            </a:r>
            <a:endParaRPr b="1"/>
          </a:p>
          <a:p>
            <a:pPr marL="914400" lvl="1" indent="-330200" rtl="0">
              <a:spcBef>
                <a:spcPts val="0"/>
              </a:spcBef>
              <a:spcAft>
                <a:spcPts val="0"/>
              </a:spcAft>
              <a:buSzPts val="1600"/>
              <a:buChar char="-"/>
            </a:pPr>
            <a:r>
              <a:rPr lang="en" sz="1600"/>
              <a:t>O3 optimization will result in the fastest execution time for most programs</a:t>
            </a:r>
            <a:endParaRPr sz="1600"/>
          </a:p>
          <a:p>
            <a:pPr marL="914400" lvl="1" indent="-330200" rtl="0">
              <a:spcBef>
                <a:spcPts val="0"/>
              </a:spcBef>
              <a:spcAft>
                <a:spcPts val="0"/>
              </a:spcAft>
              <a:buSzPts val="1600"/>
              <a:buChar char="-"/>
            </a:pPr>
            <a:r>
              <a:rPr lang="en" sz="1600"/>
              <a:t>The use of mtune will result in only moderate speedup gains for both systems</a:t>
            </a:r>
            <a:endParaRPr sz="1600"/>
          </a:p>
          <a:p>
            <a:pPr marL="914400" lvl="1" indent="-330200" rtl="0">
              <a:spcBef>
                <a:spcPts val="0"/>
              </a:spcBef>
              <a:spcAft>
                <a:spcPts val="0"/>
              </a:spcAft>
              <a:buSzPts val="1600"/>
              <a:buChar char="-"/>
            </a:pPr>
            <a:r>
              <a:rPr lang="en" sz="1600"/>
              <a:t>The higher the number of compiler optimizations, the longer the compilation will take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 Implementation</a:t>
            </a:r>
            <a:endParaRPr/>
          </a:p>
        </p:txBody>
      </p:sp>
      <p:sp>
        <p:nvSpPr>
          <p:cNvPr id="105" name="Shape 105"/>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did we do the things?</a:t>
            </a:r>
            <a:endParaRPr/>
          </a:p>
        </p:txBody>
      </p:sp>
      <p:sp>
        <p:nvSpPr>
          <p:cNvPr id="106" name="Shape 10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SPEC CPU2017</a:t>
            </a:r>
            <a:endParaRPr/>
          </a:p>
          <a:p>
            <a:pPr marL="457200" lvl="0" indent="-342900" rtl="0">
              <a:spcBef>
                <a:spcPts val="1600"/>
              </a:spcBef>
              <a:spcAft>
                <a:spcPts val="0"/>
              </a:spcAft>
              <a:buSzPts val="1800"/>
              <a:buChar char="●"/>
            </a:pPr>
            <a:r>
              <a:rPr lang="en"/>
              <a:t>Reportable runs</a:t>
            </a:r>
            <a:endParaRPr/>
          </a:p>
          <a:p>
            <a:pPr marL="457200" lvl="0" indent="-342900" rtl="0">
              <a:spcBef>
                <a:spcPts val="1600"/>
              </a:spcBef>
              <a:spcAft>
                <a:spcPts val="0"/>
              </a:spcAft>
              <a:buSzPts val="1800"/>
              <a:buChar char="●"/>
            </a:pPr>
            <a:r>
              <a:rPr lang="en"/>
              <a:t>Configuration Files</a:t>
            </a:r>
            <a:endParaRPr/>
          </a:p>
          <a:p>
            <a:pPr marL="457200" lvl="0" indent="-342900" rtl="0">
              <a:spcBef>
                <a:spcPts val="1600"/>
              </a:spcBef>
              <a:spcAft>
                <a:spcPts val="1600"/>
              </a:spcAft>
              <a:buSzPts val="1800"/>
              <a:buChar char="●"/>
            </a:pPr>
            <a:r>
              <a:rPr lang="en"/>
              <a:t>perf</a:t>
            </a:r>
            <a:endParaRPr/>
          </a:p>
        </p:txBody>
      </p:sp>
      <p:pic>
        <p:nvPicPr>
          <p:cNvPr id="107" name="Shape 107"/>
          <p:cNvPicPr preferRelativeResize="0"/>
          <p:nvPr/>
        </p:nvPicPr>
        <p:blipFill>
          <a:blip r:embed="rId3">
            <a:alphaModFix/>
          </a:blip>
          <a:stretch>
            <a:fillRect/>
          </a:stretch>
        </p:blipFill>
        <p:spPr>
          <a:xfrm>
            <a:off x="6087300" y="3010225"/>
            <a:ext cx="3413374" cy="2558802"/>
          </a:xfrm>
          <a:prstGeom prst="rect">
            <a:avLst/>
          </a:prstGeom>
          <a:noFill/>
          <a:ln>
            <a:noFill/>
          </a:ln>
        </p:spPr>
      </p:pic>
      <p:sp>
        <p:nvSpPr>
          <p:cNvPr id="108" name="Shape 108"/>
          <p:cNvSpPr txBox="1"/>
          <p:nvPr/>
        </p:nvSpPr>
        <p:spPr>
          <a:xfrm rot="-1764970">
            <a:off x="7830264" y="3095357"/>
            <a:ext cx="1122061" cy="49784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666666"/>
                </a:solidFill>
              </a:rPr>
              <a:t>bench mark</a:t>
            </a:r>
            <a:endParaRPr>
              <a:solidFill>
                <a:srgbClr val="666666"/>
              </a:solidFill>
            </a:endParaRPr>
          </a:p>
        </p:txBody>
      </p:sp>
      <p:sp>
        <p:nvSpPr>
          <p:cNvPr id="109" name="Shape 109"/>
          <p:cNvSpPr/>
          <p:nvPr/>
        </p:nvSpPr>
        <p:spPr>
          <a:xfrm rot="8606993">
            <a:off x="8015867" y="3557383"/>
            <a:ext cx="505268" cy="208264"/>
          </a:xfrm>
          <a:prstGeom prst="bentArrow">
            <a:avLst>
              <a:gd name="adj1" fmla="val 25000"/>
              <a:gd name="adj2" fmla="val 25000"/>
              <a:gd name="adj3" fmla="val 25000"/>
              <a:gd name="adj4" fmla="val 43750"/>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SPEC CPU2017</a:t>
            </a:r>
            <a:endParaRPr/>
          </a:p>
        </p:txBody>
      </p:sp>
      <p:sp>
        <p:nvSpPr>
          <p:cNvPr id="115" name="Shape 1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Georgia"/>
              <a:buChar char="-"/>
            </a:pPr>
            <a:r>
              <a:rPr lang="en">
                <a:highlight>
                  <a:srgbClr val="FFFFFF"/>
                </a:highlight>
                <a:latin typeface="Georgia"/>
                <a:ea typeface="Georgia"/>
                <a:cs typeface="Georgia"/>
                <a:sym typeface="Georgia"/>
              </a:rPr>
              <a:t>Provides performance measurements that can be used to compare compute-intensive workloads on different computer systems</a:t>
            </a:r>
            <a:endParaRPr>
              <a:highlight>
                <a:srgbClr val="FFFFFF"/>
              </a:highlight>
              <a:latin typeface="Georgia"/>
              <a:ea typeface="Georgia"/>
              <a:cs typeface="Georgia"/>
              <a:sym typeface="Georgia"/>
            </a:endParaRPr>
          </a:p>
          <a:p>
            <a:pPr marL="457200" lvl="0" indent="-342900" rtl="0">
              <a:spcBef>
                <a:spcPts val="0"/>
              </a:spcBef>
              <a:spcAft>
                <a:spcPts val="0"/>
              </a:spcAft>
              <a:buSzPts val="1800"/>
              <a:buFont typeface="Georgia"/>
              <a:buChar char="-"/>
            </a:pPr>
            <a:r>
              <a:rPr lang="en">
                <a:highlight>
                  <a:srgbClr val="FFFFFF"/>
                </a:highlight>
                <a:latin typeface="Georgia"/>
                <a:ea typeface="Georgia"/>
                <a:cs typeface="Georgia"/>
                <a:sym typeface="Georgia"/>
              </a:rPr>
              <a:t>43 benchmarks divided into 4 suites - </a:t>
            </a:r>
            <a:r>
              <a:rPr lang="en" b="1">
                <a:highlight>
                  <a:srgbClr val="FFFFFF"/>
                </a:highlight>
                <a:latin typeface="Georgia"/>
                <a:ea typeface="Georgia"/>
                <a:cs typeface="Georgia"/>
                <a:sym typeface="Georgia"/>
              </a:rPr>
              <a:t>intrate</a:t>
            </a:r>
            <a:r>
              <a:rPr lang="en">
                <a:highlight>
                  <a:srgbClr val="FFFFFF"/>
                </a:highlight>
                <a:latin typeface="Georgia"/>
                <a:ea typeface="Georgia"/>
                <a:cs typeface="Georgia"/>
                <a:sym typeface="Georgia"/>
              </a:rPr>
              <a:t>, intspeed, fprate, fpspeed</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Clr>
                <a:schemeClr val="dk1"/>
              </a:buClr>
              <a:buSzPts val="1800"/>
              <a:buFont typeface="Georgia"/>
              <a:buChar char="-"/>
            </a:pPr>
            <a:r>
              <a:rPr lang="en">
                <a:highlight>
                  <a:srgbClr val="FFFFFF"/>
                </a:highlight>
                <a:latin typeface="Georgia"/>
                <a:ea typeface="Georgia"/>
                <a:cs typeface="Georgia"/>
                <a:sym typeface="Georgia"/>
              </a:rPr>
              <a:t>Intended to stress CPU, memory architecture, and compilers</a:t>
            </a:r>
            <a:endParaRPr>
              <a:highlight>
                <a:srgbClr val="FFFFFF"/>
              </a:highlight>
              <a:latin typeface="Georgia"/>
              <a:ea typeface="Georgia"/>
              <a:cs typeface="Georgia"/>
              <a:sym typeface="Georgia"/>
            </a:endParaRPr>
          </a:p>
          <a:p>
            <a:pPr marL="457200" marR="0" lvl="0" indent="-342900" algn="l" rtl="0">
              <a:lnSpc>
                <a:spcPct val="115000"/>
              </a:lnSpc>
              <a:spcBef>
                <a:spcPts val="0"/>
              </a:spcBef>
              <a:spcAft>
                <a:spcPts val="0"/>
              </a:spcAft>
              <a:buSzPts val="1800"/>
              <a:buFont typeface="Georgia"/>
              <a:buChar char="-"/>
            </a:pPr>
            <a:r>
              <a:rPr lang="en">
                <a:highlight>
                  <a:srgbClr val="FFFFFF"/>
                </a:highlight>
                <a:latin typeface="Georgia"/>
                <a:ea typeface="Georgia"/>
                <a:cs typeface="Georgia"/>
                <a:sym typeface="Georgia"/>
              </a:rPr>
              <a:t>Uses workloads that represent  real-world problems</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Ray tracing</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Data compression</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Video compression</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PERL language interpretation</a:t>
            </a:r>
            <a:endParaRPr>
              <a:highlight>
                <a:srgbClr val="FFFFFF"/>
              </a:highlight>
              <a:latin typeface="Georgia"/>
              <a:ea typeface="Georgia"/>
              <a:cs typeface="Georgia"/>
              <a:sym typeface="Georgia"/>
            </a:endParaRPr>
          </a:p>
          <a:p>
            <a:pPr marL="914400" marR="0" lvl="1" indent="-317500" algn="l" rtl="0">
              <a:lnSpc>
                <a:spcPct val="115000"/>
              </a:lnSpc>
              <a:spcBef>
                <a:spcPts val="0"/>
              </a:spcBef>
              <a:spcAft>
                <a:spcPts val="0"/>
              </a:spcAft>
              <a:buSzPts val="1400"/>
              <a:buFont typeface="Georgia"/>
              <a:buChar char="-"/>
            </a:pPr>
            <a:r>
              <a:rPr lang="en">
                <a:highlight>
                  <a:srgbClr val="FFFFFF"/>
                </a:highlight>
                <a:latin typeface="Georgia"/>
                <a:ea typeface="Georgia"/>
                <a:cs typeface="Georgia"/>
                <a:sym typeface="Georgia"/>
              </a:rPr>
              <a:t>XML Processing</a:t>
            </a:r>
            <a:endParaRPr>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1655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SPEC CPU2017 - intrate</a:t>
            </a:r>
            <a:endParaRPr/>
          </a:p>
        </p:txBody>
      </p:sp>
      <p:graphicFrame>
        <p:nvGraphicFramePr>
          <p:cNvPr id="121" name="Shape 121"/>
          <p:cNvGraphicFramePr/>
          <p:nvPr/>
        </p:nvGraphicFramePr>
        <p:xfrm>
          <a:off x="311700" y="996825"/>
          <a:ext cx="3000000" cy="3000000"/>
        </p:xfrm>
        <a:graphic>
          <a:graphicData uri="http://schemas.openxmlformats.org/drawingml/2006/table">
            <a:tbl>
              <a:tblPr>
                <a:noFill/>
                <a:tableStyleId>{B6B6C56E-1FD4-467F-941D-8EC7F6CB46DB}</a:tableStyleId>
              </a:tblPr>
              <a:tblGrid>
                <a:gridCol w="2840200">
                  <a:extLst>
                    <a:ext uri="{9D8B030D-6E8A-4147-A177-3AD203B41FA5}">
                      <a16:colId xmlns:a16="http://schemas.microsoft.com/office/drawing/2014/main" val="20000"/>
                    </a:ext>
                  </a:extLst>
                </a:gridCol>
                <a:gridCol w="1188850">
                  <a:extLst>
                    <a:ext uri="{9D8B030D-6E8A-4147-A177-3AD203B41FA5}">
                      <a16:colId xmlns:a16="http://schemas.microsoft.com/office/drawing/2014/main" val="20001"/>
                    </a:ext>
                  </a:extLst>
                </a:gridCol>
                <a:gridCol w="4491550">
                  <a:extLst>
                    <a:ext uri="{9D8B030D-6E8A-4147-A177-3AD203B41FA5}">
                      <a16:colId xmlns:a16="http://schemas.microsoft.com/office/drawing/2014/main" val="20002"/>
                    </a:ext>
                  </a:extLst>
                </a:gridCol>
              </a:tblGrid>
              <a:tr h="359700">
                <a:tc>
                  <a:txBody>
                    <a:bodyPr/>
                    <a:lstStyle/>
                    <a:p>
                      <a:pPr marL="0" lvl="0" indent="0">
                        <a:spcBef>
                          <a:spcPts val="0"/>
                        </a:spcBef>
                        <a:spcAft>
                          <a:spcPts val="0"/>
                        </a:spcAft>
                        <a:buNone/>
                      </a:pPr>
                      <a:r>
                        <a:rPr lang="en" sz="1100" b="1"/>
                        <a:t>SPECrate 2017 Integer</a:t>
                      </a:r>
                      <a:endParaRPr sz="1100" b="1"/>
                    </a:p>
                  </a:txBody>
                  <a:tcPr marL="91425" marR="91425" marT="91425" marB="91425"/>
                </a:tc>
                <a:tc>
                  <a:txBody>
                    <a:bodyPr/>
                    <a:lstStyle/>
                    <a:p>
                      <a:pPr marL="0" lvl="0" indent="0">
                        <a:spcBef>
                          <a:spcPts val="0"/>
                        </a:spcBef>
                        <a:spcAft>
                          <a:spcPts val="0"/>
                        </a:spcAft>
                        <a:buNone/>
                      </a:pPr>
                      <a:r>
                        <a:rPr lang="en" sz="1100" b="1"/>
                        <a:t>Language</a:t>
                      </a:r>
                      <a:endParaRPr sz="1100" b="1"/>
                    </a:p>
                  </a:txBody>
                  <a:tcPr marL="91425" marR="91425" marT="91425" marB="91425"/>
                </a:tc>
                <a:tc>
                  <a:txBody>
                    <a:bodyPr/>
                    <a:lstStyle/>
                    <a:p>
                      <a:pPr marL="0" lvl="0" indent="0">
                        <a:spcBef>
                          <a:spcPts val="0"/>
                        </a:spcBef>
                        <a:spcAft>
                          <a:spcPts val="0"/>
                        </a:spcAft>
                        <a:buNone/>
                      </a:pPr>
                      <a:r>
                        <a:rPr lang="en" sz="1100" b="1"/>
                        <a:t>Application Area</a:t>
                      </a:r>
                      <a:endParaRPr sz="1100" b="1"/>
                    </a:p>
                  </a:txBody>
                  <a:tcPr marL="91425" marR="91425" marT="91425" marB="91425"/>
                </a:tc>
                <a:extLst>
                  <a:ext uri="{0D108BD9-81ED-4DB2-BD59-A6C34878D82A}">
                    <a16:rowId xmlns:a16="http://schemas.microsoft.com/office/drawing/2014/main" val="10000"/>
                  </a:ext>
                </a:extLst>
              </a:tr>
              <a:tr h="359700">
                <a:tc>
                  <a:txBody>
                    <a:bodyPr/>
                    <a:lstStyle/>
                    <a:p>
                      <a:pPr marL="0" lvl="0" indent="0">
                        <a:spcBef>
                          <a:spcPts val="0"/>
                        </a:spcBef>
                        <a:spcAft>
                          <a:spcPts val="0"/>
                        </a:spcAft>
                        <a:buNone/>
                      </a:pPr>
                      <a:r>
                        <a:rPr lang="en" sz="1100"/>
                        <a:t>500.perlbench_r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tc>
                <a:tc>
                  <a:txBody>
                    <a:bodyPr/>
                    <a:lstStyle/>
                    <a:p>
                      <a:pPr marL="0" lvl="0" indent="0">
                        <a:spcBef>
                          <a:spcPts val="0"/>
                        </a:spcBef>
                        <a:spcAft>
                          <a:spcPts val="0"/>
                        </a:spcAft>
                        <a:buNone/>
                      </a:pPr>
                      <a:r>
                        <a:rPr lang="en" sz="1100"/>
                        <a:t>Perl interpreter</a:t>
                      </a:r>
                      <a:endParaRPr sz="1100"/>
                    </a:p>
                  </a:txBody>
                  <a:tcPr marL="91425" marR="91425" marT="91425" marB="91425"/>
                </a:tc>
                <a:extLst>
                  <a:ext uri="{0D108BD9-81ED-4DB2-BD59-A6C34878D82A}">
                    <a16:rowId xmlns:a16="http://schemas.microsoft.com/office/drawing/2014/main" val="10001"/>
                  </a:ext>
                </a:extLst>
              </a:tr>
              <a:tr h="359700">
                <a:tc>
                  <a:txBody>
                    <a:bodyPr/>
                    <a:lstStyle/>
                    <a:p>
                      <a:pPr marL="0" lvl="0" indent="0">
                        <a:spcBef>
                          <a:spcPts val="0"/>
                        </a:spcBef>
                        <a:spcAft>
                          <a:spcPts val="0"/>
                        </a:spcAft>
                        <a:buNone/>
                      </a:pPr>
                      <a:r>
                        <a:rPr lang="en" sz="1100"/>
                        <a:t>502.gcc_r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tc>
                <a:tc>
                  <a:txBody>
                    <a:bodyPr/>
                    <a:lstStyle/>
                    <a:p>
                      <a:pPr marL="0" lvl="0" indent="0">
                        <a:spcBef>
                          <a:spcPts val="0"/>
                        </a:spcBef>
                        <a:spcAft>
                          <a:spcPts val="0"/>
                        </a:spcAft>
                        <a:buNone/>
                      </a:pPr>
                      <a:r>
                        <a:rPr lang="en" sz="1100"/>
                        <a:t>GNU C compiler</a:t>
                      </a:r>
                      <a:endParaRPr sz="1100"/>
                    </a:p>
                  </a:txBody>
                  <a:tcPr marL="91425" marR="91425" marT="91425" marB="91425"/>
                </a:tc>
                <a:extLst>
                  <a:ext uri="{0D108BD9-81ED-4DB2-BD59-A6C34878D82A}">
                    <a16:rowId xmlns:a16="http://schemas.microsoft.com/office/drawing/2014/main" val="10002"/>
                  </a:ext>
                </a:extLst>
              </a:tr>
              <a:tr h="359700">
                <a:tc>
                  <a:txBody>
                    <a:bodyPr/>
                    <a:lstStyle/>
                    <a:p>
                      <a:pPr marL="0" lvl="0" indent="0">
                        <a:spcBef>
                          <a:spcPts val="0"/>
                        </a:spcBef>
                        <a:spcAft>
                          <a:spcPts val="0"/>
                        </a:spcAft>
                        <a:buNone/>
                      </a:pPr>
                      <a:r>
                        <a:rPr lang="en" sz="1100"/>
                        <a:t>505.mcf_r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tc>
                <a:tc>
                  <a:txBody>
                    <a:bodyPr/>
                    <a:lstStyle/>
                    <a:p>
                      <a:pPr marL="0" lvl="0" indent="0" rtl="0">
                        <a:spcBef>
                          <a:spcPts val="0"/>
                        </a:spcBef>
                        <a:spcAft>
                          <a:spcPts val="0"/>
                        </a:spcAft>
                        <a:buNone/>
                      </a:pPr>
                      <a:r>
                        <a:rPr lang="en" sz="1100"/>
                        <a:t>Combinatorial Optimization: network simplex algorithm</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59700">
                <a:tc>
                  <a:txBody>
                    <a:bodyPr/>
                    <a:lstStyle/>
                    <a:p>
                      <a:pPr marL="0" lvl="0" indent="0">
                        <a:spcBef>
                          <a:spcPts val="0"/>
                        </a:spcBef>
                        <a:spcAft>
                          <a:spcPts val="0"/>
                        </a:spcAft>
                        <a:buNone/>
                      </a:pPr>
                      <a:r>
                        <a:rPr lang="en" sz="1100"/>
                        <a:t>520.omnetpp_r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 sz="1100"/>
                        <a:t>Discrete Event simulation - computer network</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59700">
                <a:tc>
                  <a:txBody>
                    <a:bodyPr/>
                    <a:lstStyle/>
                    <a:p>
                      <a:pPr marL="0" lvl="0" indent="0">
                        <a:spcBef>
                          <a:spcPts val="0"/>
                        </a:spcBef>
                        <a:spcAft>
                          <a:spcPts val="0"/>
                        </a:spcAft>
                        <a:buNone/>
                      </a:pPr>
                      <a:r>
                        <a:rPr lang="en" sz="1100"/>
                        <a:t>523.xalancbmk_r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 sz="1100"/>
                        <a:t>XML to HTML conversion via XSLT</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56250">
                <a:tc>
                  <a:txBody>
                    <a:bodyPr/>
                    <a:lstStyle/>
                    <a:p>
                      <a:pPr marL="0" lvl="0" indent="0">
                        <a:spcBef>
                          <a:spcPts val="0"/>
                        </a:spcBef>
                        <a:spcAft>
                          <a:spcPts val="0"/>
                        </a:spcAft>
                        <a:buNone/>
                      </a:pPr>
                      <a:r>
                        <a:rPr lang="en" sz="1100"/>
                        <a:t>525.x264_r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 sz="1100"/>
                        <a:t>Video compression</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56250">
                <a:tc>
                  <a:txBody>
                    <a:bodyPr/>
                    <a:lstStyle/>
                    <a:p>
                      <a:pPr marL="0" lvl="0" indent="0">
                        <a:spcBef>
                          <a:spcPts val="0"/>
                        </a:spcBef>
                        <a:spcAft>
                          <a:spcPts val="0"/>
                        </a:spcAft>
                        <a:buNone/>
                      </a:pPr>
                      <a:r>
                        <a:rPr lang="en" sz="1100"/>
                        <a:t>531.deepsjeng_r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 sz="1100"/>
                        <a:t>Artificial Intelligence: alpha-beta tree search (Chess)</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56250">
                <a:tc>
                  <a:txBody>
                    <a:bodyPr/>
                    <a:lstStyle/>
                    <a:p>
                      <a:pPr marL="0" lvl="0" indent="0">
                        <a:spcBef>
                          <a:spcPts val="0"/>
                        </a:spcBef>
                        <a:spcAft>
                          <a:spcPts val="0"/>
                        </a:spcAft>
                        <a:buNone/>
                      </a:pPr>
                      <a:r>
                        <a:rPr lang="en" sz="1100"/>
                        <a:t>541.leela_r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en" sz="1100"/>
                        <a:t>Artificial Intelligence: Monte Carlo tree search (Go)</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56250">
                <a:tc>
                  <a:txBody>
                    <a:bodyPr/>
                    <a:lstStyle/>
                    <a:p>
                      <a:pPr marL="0" lvl="0" indent="0">
                        <a:spcBef>
                          <a:spcPts val="0"/>
                        </a:spcBef>
                        <a:spcAft>
                          <a:spcPts val="0"/>
                        </a:spcAft>
                        <a:buNone/>
                      </a:pPr>
                      <a:r>
                        <a:rPr lang="en" sz="1100"/>
                        <a:t>548.exchange2_r</a:t>
                      </a:r>
                      <a:endParaRPr sz="1100"/>
                    </a:p>
                  </a:txBody>
                  <a:tcPr marL="91425" marR="91425" marT="91425" marB="91425"/>
                </a:tc>
                <a:tc>
                  <a:txBody>
                    <a:bodyPr/>
                    <a:lstStyle/>
                    <a:p>
                      <a:pPr marL="0" lvl="0" indent="0">
                        <a:spcBef>
                          <a:spcPts val="0"/>
                        </a:spcBef>
                        <a:spcAft>
                          <a:spcPts val="0"/>
                        </a:spcAft>
                        <a:buNone/>
                      </a:pPr>
                      <a:r>
                        <a:rPr lang="en" sz="1100"/>
                        <a:t>Fortran</a:t>
                      </a:r>
                      <a:endParaRPr sz="1100"/>
                    </a:p>
                  </a:txBody>
                  <a:tcPr marL="91425" marR="91425" marT="91425" marB="91425"/>
                </a:tc>
                <a:tc>
                  <a:txBody>
                    <a:bodyPr/>
                    <a:lstStyle/>
                    <a:p>
                      <a:pPr marL="0" lvl="0" indent="0">
                        <a:spcBef>
                          <a:spcPts val="0"/>
                        </a:spcBef>
                        <a:spcAft>
                          <a:spcPts val="0"/>
                        </a:spcAft>
                        <a:buNone/>
                      </a:pPr>
                      <a:r>
                        <a:rPr lang="en" sz="1100"/>
                        <a:t>Artificial Intelligence: Recursive solution generator (Sudoku)</a:t>
                      </a:r>
                      <a:endParaRPr sz="11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9"/>
                  </a:ext>
                </a:extLst>
              </a:tr>
              <a:tr h="327425">
                <a:tc>
                  <a:txBody>
                    <a:bodyPr/>
                    <a:lstStyle/>
                    <a:p>
                      <a:pPr marL="0" lvl="0" indent="0">
                        <a:spcBef>
                          <a:spcPts val="0"/>
                        </a:spcBef>
                        <a:spcAft>
                          <a:spcPts val="0"/>
                        </a:spcAft>
                        <a:buNone/>
                      </a:pPr>
                      <a:r>
                        <a:rPr lang="en" sz="1100"/>
                        <a:t>557.xz_r</a:t>
                      </a:r>
                      <a:endParaRPr sz="1100"/>
                    </a:p>
                  </a:txBody>
                  <a:tcPr marL="91425" marR="91425" marT="91425" marB="91425"/>
                </a:tc>
                <a:tc>
                  <a:txBody>
                    <a:bodyPr/>
                    <a:lstStyle/>
                    <a:p>
                      <a:pPr marL="0" lvl="0" indent="0">
                        <a:spcBef>
                          <a:spcPts val="0"/>
                        </a:spcBef>
                        <a:spcAft>
                          <a:spcPts val="0"/>
                        </a:spcAft>
                        <a:buNone/>
                      </a:pPr>
                      <a:r>
                        <a:rPr lang="en" sz="1100"/>
                        <a:t>C</a:t>
                      </a:r>
                      <a:endParaRPr sz="1100"/>
                    </a:p>
                  </a:txBody>
                  <a:tcPr marL="91425" marR="91425" marT="91425" marB="91425"/>
                </a:tc>
                <a:tc>
                  <a:txBody>
                    <a:bodyPr/>
                    <a:lstStyle/>
                    <a:p>
                      <a:pPr marL="0" lvl="0" indent="0">
                        <a:spcBef>
                          <a:spcPts val="0"/>
                        </a:spcBef>
                        <a:spcAft>
                          <a:spcPts val="0"/>
                        </a:spcAft>
                        <a:buNone/>
                      </a:pPr>
                      <a:r>
                        <a:rPr lang="en" sz="1100"/>
                        <a:t>General data compression</a:t>
                      </a:r>
                      <a:endParaRPr sz="110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SPEC CPU2017 Execution</a:t>
            </a:r>
            <a:endParaRPr/>
          </a:p>
        </p:txBody>
      </p:sp>
      <p:sp>
        <p:nvSpPr>
          <p:cNvPr id="127" name="Shape 1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Font typeface="Georgia"/>
              <a:buChar char="-"/>
            </a:pPr>
            <a:r>
              <a:rPr lang="en" b="1">
                <a:highlight>
                  <a:schemeClr val="lt1"/>
                </a:highlight>
                <a:latin typeface="Georgia"/>
                <a:ea typeface="Georgia"/>
                <a:cs typeface="Georgia"/>
                <a:sym typeface="Georgia"/>
              </a:rPr>
              <a:t>runcpu:</a:t>
            </a:r>
            <a:endParaRPr b="1">
              <a:highlight>
                <a:schemeClr val="lt1"/>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a:highlight>
                  <a:schemeClr val="lt1"/>
                </a:highlight>
                <a:latin typeface="Georgia"/>
                <a:ea typeface="Georgia"/>
                <a:cs typeface="Georgia"/>
                <a:sym typeface="Georgia"/>
              </a:rPr>
              <a:t>Tool that will automatically create Makefiles, build the benchmarks, run them, generate reports, and write log files</a:t>
            </a:r>
            <a:endParaRPr>
              <a:highlight>
                <a:schemeClr val="lt1"/>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a:highlight>
                  <a:schemeClr val="lt1"/>
                </a:highlight>
                <a:latin typeface="Georgia"/>
                <a:ea typeface="Georgia"/>
                <a:cs typeface="Georgia"/>
                <a:sym typeface="Georgia"/>
              </a:rPr>
              <a:t>Options defined in configuration file and/or command line arguments</a:t>
            </a:r>
            <a:endParaRPr>
              <a:highlight>
                <a:schemeClr val="lt1"/>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a:highlight>
                  <a:schemeClr val="lt1"/>
                </a:highlight>
                <a:latin typeface="Georgia"/>
                <a:ea typeface="Georgia"/>
                <a:cs typeface="Georgia"/>
                <a:sym typeface="Georgia"/>
              </a:rPr>
              <a:t>runcpu and configuration files are comparable to that of make and makefiles</a:t>
            </a:r>
            <a:endParaRPr>
              <a:highlight>
                <a:schemeClr val="lt1"/>
              </a:highlight>
              <a:latin typeface="Georgia"/>
              <a:ea typeface="Georgia"/>
              <a:cs typeface="Georgia"/>
              <a:sym typeface="Georgia"/>
            </a:endParaRPr>
          </a:p>
          <a:p>
            <a:pPr marL="457200" lvl="0" indent="-342900" rtl="0">
              <a:spcBef>
                <a:spcPts val="0"/>
              </a:spcBef>
              <a:spcAft>
                <a:spcPts val="0"/>
              </a:spcAft>
              <a:buSzPts val="1800"/>
              <a:buFont typeface="Georgia"/>
              <a:buChar char="-"/>
            </a:pPr>
            <a:r>
              <a:rPr lang="en" b="1">
                <a:highlight>
                  <a:schemeClr val="lt1"/>
                </a:highlight>
                <a:latin typeface="Georgia"/>
                <a:ea typeface="Georgia"/>
                <a:cs typeface="Georgia"/>
                <a:sym typeface="Georgia"/>
              </a:rPr>
              <a:t>Heracles run example:</a:t>
            </a:r>
            <a:endParaRPr b="1">
              <a:highlight>
                <a:schemeClr val="lt1"/>
              </a:highlight>
              <a:latin typeface="Georgia"/>
              <a:ea typeface="Georgia"/>
              <a:cs typeface="Georgia"/>
              <a:sym typeface="Georgia"/>
            </a:endParaRPr>
          </a:p>
          <a:p>
            <a:pPr marL="914400" lvl="1" indent="-317500" rtl="0">
              <a:spcBef>
                <a:spcPts val="0"/>
              </a:spcBef>
              <a:spcAft>
                <a:spcPts val="0"/>
              </a:spcAft>
              <a:buSzPts val="1400"/>
              <a:buFont typeface="Georgia"/>
              <a:buChar char="-"/>
            </a:pPr>
            <a:r>
              <a:rPr lang="en">
                <a:highlight>
                  <a:schemeClr val="lt1"/>
                </a:highlight>
                <a:latin typeface="Georgia"/>
                <a:ea typeface="Georgia"/>
                <a:cs typeface="Georgia"/>
                <a:sym typeface="Georgia"/>
              </a:rPr>
              <a:t>srun -n1 -w “node[10]” time perf stat -d runcpu --config=Heracles_O3 --reportable intrate</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3319</Words>
  <Application>Microsoft Office PowerPoint</Application>
  <PresentationFormat>On-screen Show (16:9)</PresentationFormat>
  <Paragraphs>340</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Courier New</vt:lpstr>
      <vt:lpstr>Economica</vt:lpstr>
      <vt:lpstr>Arial</vt:lpstr>
      <vt:lpstr>Open Sans</vt:lpstr>
      <vt:lpstr>Verdana</vt:lpstr>
      <vt:lpstr>Georgia</vt:lpstr>
      <vt:lpstr>Proxima Nova</vt:lpstr>
      <vt:lpstr>Luxe</vt:lpstr>
      <vt:lpstr>Performance Analysis of GCC Compiler Optimizations</vt:lpstr>
      <vt:lpstr>How do compiler optimizations affect program compilation time and runtime, as well as the underlying architecture?</vt:lpstr>
      <vt:lpstr>Overview</vt:lpstr>
      <vt:lpstr>Reminders From Our Last Presentation</vt:lpstr>
      <vt:lpstr>Reminders From Our Last Presentation, Cont.</vt:lpstr>
      <vt:lpstr>Test Implementation</vt:lpstr>
      <vt:lpstr>SPEC CPU2017</vt:lpstr>
      <vt:lpstr>SPEC CPU2017 - intrate</vt:lpstr>
      <vt:lpstr>SPEC CPU2017 Execution</vt:lpstr>
      <vt:lpstr>Configuration Files</vt:lpstr>
      <vt:lpstr>Configuration Files Cont.</vt:lpstr>
      <vt:lpstr>What are reportable runs?</vt:lpstr>
      <vt:lpstr>perf - More specifically perf stat</vt:lpstr>
      <vt:lpstr>Experimental Results &amp; Analysis</vt:lpstr>
      <vt:lpstr>PowerPoint Presentation</vt:lpstr>
      <vt:lpstr>Compilation Times</vt:lpstr>
      <vt:lpstr>Execution Times</vt:lpstr>
      <vt:lpstr>Execution Times</vt:lpstr>
      <vt:lpstr>Executable Size</vt:lpstr>
      <vt:lpstr>Executable Size - 502.gcc_r</vt:lpstr>
      <vt:lpstr>Total Instructions</vt:lpstr>
      <vt:lpstr>Total Instructions</vt:lpstr>
      <vt:lpstr>Runtime/Instructions Correlation</vt:lpstr>
      <vt:lpstr>Instructions Per Cycle</vt:lpstr>
      <vt:lpstr>Instructions Per Cycle</vt:lpstr>
      <vt:lpstr>PowerPoint Presentation</vt:lpstr>
      <vt:lpstr>Branch Misprediction Rate</vt:lpstr>
      <vt:lpstr>L1 Cache Miss Rate</vt:lpstr>
      <vt:lpstr>LLC Load Miss Rate</vt:lpstr>
      <vt:lpstr>Page Faults</vt:lpstr>
      <vt:lpstr>An Indictment Against Ofast</vt:lpstr>
      <vt:lpstr>An Indictment Against Ofast</vt:lpstr>
      <vt:lpstr>An Indictment Against Ofast</vt:lpstr>
      <vt:lpstr>Conclusions (so far)*</vt:lpstr>
      <vt:lpstr>Conclusions</vt:lpstr>
      <vt:lpstr>Conclusions, cont.</vt:lpstr>
      <vt:lpstr>Future Plans</vt:lpstr>
      <vt:lpstr>Overarching Question to Answer</vt:lpstr>
      <vt:lpstr>Progress on Answering that Question</vt:lpstr>
      <vt:lpstr>Lessons Learned / Problems Encountered</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GCC Compiler Optimizations</dc:title>
  <cp:lastModifiedBy>Peverley, Courtney</cp:lastModifiedBy>
  <cp:revision>1</cp:revision>
  <dcterms:modified xsi:type="dcterms:W3CDTF">2018-04-19T21:12:40Z</dcterms:modified>
</cp:coreProperties>
</file>