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660" r:id="rId2"/>
  </p:sldMasterIdLst>
  <p:notesMasterIdLst>
    <p:notesMasterId r:id="rId23"/>
  </p:notesMasterIdLst>
  <p:sldIdLst>
    <p:sldId id="257" r:id="rId3"/>
    <p:sldId id="256" r:id="rId4"/>
    <p:sldId id="258" r:id="rId5"/>
    <p:sldId id="259" r:id="rId6"/>
    <p:sldId id="260" r:id="rId7"/>
    <p:sldId id="261" r:id="rId8"/>
    <p:sldId id="262" r:id="rId9"/>
    <p:sldId id="276" r:id="rId10"/>
    <p:sldId id="265" r:id="rId11"/>
    <p:sldId id="263" r:id="rId12"/>
    <p:sldId id="266" r:id="rId13"/>
    <p:sldId id="267" r:id="rId14"/>
    <p:sldId id="268" r:id="rId15"/>
    <p:sldId id="269" r:id="rId16"/>
    <p:sldId id="272" r:id="rId17"/>
    <p:sldId id="271" r:id="rId18"/>
    <p:sldId id="270" r:id="rId19"/>
    <p:sldId id="273" r:id="rId20"/>
    <p:sldId id="274" r:id="rId21"/>
    <p:sldId id="275"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GP" initials="PG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1F1"/>
    <a:srgbClr val="FDA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780" autoAdjust="0"/>
  </p:normalViewPr>
  <p:slideViewPr>
    <p:cSldViewPr snapToGrid="0">
      <p:cViewPr>
        <p:scale>
          <a:sx n="70" d="100"/>
          <a:sy n="70" d="100"/>
        </p:scale>
        <p:origin x="394" y="13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6T08:12:45.086" idx="3">
    <p:pos x="10" y="10"/>
    <p:text>Agrego gráfico del proceso KDD porque me parece importante que aparezca a pesar de que no lo expliques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16514-9009-47C2-A972-8162C6D1BFFD}" type="datetimeFigureOut">
              <a:rPr lang="es-AR" smtClean="0"/>
              <a:t>8/12/2021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3E144-70AB-4F5A-849A-AF3E3CF81E04}" type="slidenum">
              <a:rPr lang="es-AR" smtClean="0"/>
              <a:t>‹Nº›</a:t>
            </a:fld>
            <a:endParaRPr lang="es-AR"/>
          </a:p>
        </p:txBody>
      </p:sp>
    </p:spTree>
    <p:extLst>
      <p:ext uri="{BB962C8B-B14F-4D97-AF65-F5344CB8AC3E}">
        <p14:creationId xmlns:p14="http://schemas.microsoft.com/office/powerpoint/2010/main" val="411133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800" dirty="0">
                <a:effectLst/>
                <a:latin typeface="Times New Roman" panose="02020603050405020304" pitchFamily="18" charset="0"/>
                <a:ea typeface="Calibri" panose="020F0502020204030204" pitchFamily="34" charset="0"/>
              </a:rPr>
              <a:t>Las encuestas Aprender son el dispositivo nacional de evaluación de los aprendizajes de los estudiantes y de sistematización de información acerca de algunas condiciones en las que ellos se desarrollan </a:t>
            </a:r>
            <a:r>
              <a:rPr lang="es-ES" sz="1800" dirty="0">
                <a:effectLst/>
                <a:latin typeface="Times New Roman" panose="02020603050405020304" pitchFamily="18" charset="0"/>
                <a:ea typeface="Calibri" panose="020F0502020204030204" pitchFamily="34" charset="0"/>
              </a:rPr>
              <a:t>(Ministerio de Educación, s.f.)</a:t>
            </a:r>
            <a:r>
              <a:rPr lang="es-AR" sz="1800" dirty="0">
                <a:effectLst/>
                <a:latin typeface="Times New Roman" panose="02020603050405020304" pitchFamily="18" charset="0"/>
                <a:ea typeface="Calibri" panose="020F0502020204030204" pitchFamily="34" charset="0"/>
              </a:rPr>
              <a:t>. De esta manera, se busca obtener y generar información oportuna y de calidad para conocer mejor los logros alcanzados y los desafíos pendientes en torno a los aprendizajes de los estudiantes para contribuir a procesos de mejora educativa continua. La encuesta se realiza anualmente en todo el país.</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4</a:t>
            </a:fld>
            <a:endParaRPr lang="es-AR"/>
          </a:p>
        </p:txBody>
      </p:sp>
    </p:spTree>
    <p:extLst>
      <p:ext uri="{BB962C8B-B14F-4D97-AF65-F5344CB8AC3E}">
        <p14:creationId xmlns:p14="http://schemas.microsoft.com/office/powerpoint/2010/main" val="160512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14</a:t>
            </a:fld>
            <a:endParaRPr lang="es-AR"/>
          </a:p>
        </p:txBody>
      </p:sp>
    </p:spTree>
    <p:extLst>
      <p:ext uri="{BB962C8B-B14F-4D97-AF65-F5344CB8AC3E}">
        <p14:creationId xmlns:p14="http://schemas.microsoft.com/office/powerpoint/2010/main" val="379732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15</a:t>
            </a:fld>
            <a:endParaRPr lang="es-AR"/>
          </a:p>
        </p:txBody>
      </p:sp>
    </p:spTree>
    <p:extLst>
      <p:ext uri="{BB962C8B-B14F-4D97-AF65-F5344CB8AC3E}">
        <p14:creationId xmlns:p14="http://schemas.microsoft.com/office/powerpoint/2010/main" val="424679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16</a:t>
            </a:fld>
            <a:endParaRPr lang="es-AR"/>
          </a:p>
        </p:txBody>
      </p:sp>
    </p:spTree>
    <p:extLst>
      <p:ext uri="{BB962C8B-B14F-4D97-AF65-F5344CB8AC3E}">
        <p14:creationId xmlns:p14="http://schemas.microsoft.com/office/powerpoint/2010/main" val="230873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17</a:t>
            </a:fld>
            <a:endParaRPr lang="es-AR"/>
          </a:p>
        </p:txBody>
      </p:sp>
    </p:spTree>
    <p:extLst>
      <p:ext uri="{BB962C8B-B14F-4D97-AF65-F5344CB8AC3E}">
        <p14:creationId xmlns:p14="http://schemas.microsoft.com/office/powerpoint/2010/main" val="3622532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18</a:t>
            </a:fld>
            <a:endParaRPr lang="es-AR"/>
          </a:p>
        </p:txBody>
      </p:sp>
    </p:spTree>
    <p:extLst>
      <p:ext uri="{BB962C8B-B14F-4D97-AF65-F5344CB8AC3E}">
        <p14:creationId xmlns:p14="http://schemas.microsoft.com/office/powerpoint/2010/main" val="365110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19</a:t>
            </a:fld>
            <a:endParaRPr lang="es-AR"/>
          </a:p>
        </p:txBody>
      </p:sp>
    </p:spTree>
    <p:extLst>
      <p:ext uri="{BB962C8B-B14F-4D97-AF65-F5344CB8AC3E}">
        <p14:creationId xmlns:p14="http://schemas.microsoft.com/office/powerpoint/2010/main" val="3860131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20</a:t>
            </a:fld>
            <a:endParaRPr lang="es-AR"/>
          </a:p>
        </p:txBody>
      </p:sp>
    </p:spTree>
    <p:extLst>
      <p:ext uri="{BB962C8B-B14F-4D97-AF65-F5344CB8AC3E}">
        <p14:creationId xmlns:p14="http://schemas.microsoft.com/office/powerpoint/2010/main" val="2906815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 Actualmente, y debido al desarrollo tecnológico de campos como la informática y la electrónica, la mayoría de las bases de datos están en formato digital, siendo este un componente electrónico, por tanto se ha desarrollado y se ofrece un amplio rango de soluciones al problema del almacenamiento de datos.</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5</a:t>
            </a:fld>
            <a:endParaRPr lang="es-AR"/>
          </a:p>
        </p:txBody>
      </p:sp>
    </p:spTree>
    <p:extLst>
      <p:ext uri="{BB962C8B-B14F-4D97-AF65-F5344CB8AC3E}">
        <p14:creationId xmlns:p14="http://schemas.microsoft.com/office/powerpoint/2010/main" val="58748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Explotación de Información es la subdisciplina informática que aporta a la Inteligencia de Negocio (</a:t>
            </a:r>
            <a:r>
              <a:rPr lang="es-ES" dirty="0" err="1"/>
              <a:t>Negash</a:t>
            </a:r>
            <a:r>
              <a:rPr lang="es-ES" dirty="0"/>
              <a:t> &amp; Gray, 2008) las herramientas para la transformación de información en conocimiento (</a:t>
            </a:r>
            <a:r>
              <a:rPr lang="es-ES" dirty="0" err="1"/>
              <a:t>Langseth</a:t>
            </a:r>
            <a:r>
              <a:rPr lang="es-ES" dirty="0"/>
              <a:t> &amp; </a:t>
            </a:r>
            <a:r>
              <a:rPr lang="es-ES" dirty="0" err="1"/>
              <a:t>Vivatrat</a:t>
            </a:r>
            <a:r>
              <a:rPr lang="es-ES" dirty="0"/>
              <a:t>, 2003). Por ello, se ha definido como la búsqueda de patrones interesantes y de regularidades importantes en grandes masas de información (</a:t>
            </a:r>
            <a:r>
              <a:rPr lang="es-ES" dirty="0" err="1"/>
              <a:t>Grigori</a:t>
            </a:r>
            <a:r>
              <a:rPr lang="es-ES" dirty="0"/>
              <a:t>, y otros, 2004). Al hablar de Explotación de Información basada en sistemas inteligentes (</a:t>
            </a:r>
            <a:r>
              <a:rPr lang="es-ES" dirty="0" err="1"/>
              <a:t>Michalski</a:t>
            </a:r>
            <a:r>
              <a:rPr lang="es-ES" dirty="0"/>
              <a:t>, </a:t>
            </a:r>
            <a:r>
              <a:rPr lang="es-ES" dirty="0" err="1"/>
              <a:t>Bratko</a:t>
            </a:r>
            <a:r>
              <a:rPr lang="es-ES" dirty="0"/>
              <a:t>, &amp; </a:t>
            </a:r>
            <a:r>
              <a:rPr lang="es-ES" dirty="0" err="1"/>
              <a:t>Kubat</a:t>
            </a:r>
            <a:r>
              <a:rPr lang="es-ES" dirty="0"/>
              <a:t>, 1998) se refiere específicamente a la aplicación de métodos de Minería de Datos, para descubrir y enumerar patrones presentes en la información. Dichos métodos (</a:t>
            </a:r>
            <a:r>
              <a:rPr lang="es-ES" dirty="0" err="1"/>
              <a:t>Kononenko</a:t>
            </a:r>
            <a:r>
              <a:rPr lang="es-ES" dirty="0"/>
              <a:t> &amp; </a:t>
            </a:r>
            <a:r>
              <a:rPr lang="es-ES" dirty="0" err="1"/>
              <a:t>Cestnik</a:t>
            </a:r>
            <a:r>
              <a:rPr lang="es-ES" dirty="0"/>
              <a:t>, 1986) permiten obtener resultados de análisis de la masa de información que los métodos convencionales (</a:t>
            </a:r>
            <a:r>
              <a:rPr lang="es-ES" dirty="0" err="1"/>
              <a:t>Michalski</a:t>
            </a:r>
            <a:r>
              <a:rPr lang="es-ES" dirty="0"/>
              <a:t> R. , 1983) no logran.</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6</a:t>
            </a:fld>
            <a:endParaRPr lang="es-AR"/>
          </a:p>
        </p:txBody>
      </p:sp>
    </p:spTree>
    <p:extLst>
      <p:ext uri="{BB962C8B-B14F-4D97-AF65-F5344CB8AC3E}">
        <p14:creationId xmlns:p14="http://schemas.microsoft.com/office/powerpoint/2010/main" val="281083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800" dirty="0">
                <a:effectLst/>
                <a:latin typeface="Times New Roman" panose="02020603050405020304" pitchFamily="18" charset="0"/>
                <a:ea typeface="Calibri" panose="020F0502020204030204" pitchFamily="34" charset="0"/>
              </a:rPr>
              <a:t>Es una metodologías de trabajo para proyectos de minería de datos. </a:t>
            </a:r>
            <a:r>
              <a:rPr lang="es-ES" dirty="0"/>
              <a:t>Consistente en un conjunto de tareas descritas en cuatro niveles de abstracción (de lo general a lo específico): fase, tarea genérica, tarea especializada, e instancia de procesos. </a:t>
            </a:r>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7</a:t>
            </a:fld>
            <a:endParaRPr lang="es-AR"/>
          </a:p>
        </p:txBody>
      </p:sp>
    </p:spTree>
    <p:extLst>
      <p:ext uri="{BB962C8B-B14F-4D97-AF65-F5344CB8AC3E}">
        <p14:creationId xmlns:p14="http://schemas.microsoft.com/office/powerpoint/2010/main" val="3199479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8</a:t>
            </a:fld>
            <a:endParaRPr lang="es-AR"/>
          </a:p>
        </p:txBody>
      </p:sp>
    </p:spTree>
    <p:extLst>
      <p:ext uri="{BB962C8B-B14F-4D97-AF65-F5344CB8AC3E}">
        <p14:creationId xmlns:p14="http://schemas.microsoft.com/office/powerpoint/2010/main" val="53953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10</a:t>
            </a:fld>
            <a:endParaRPr lang="es-AR"/>
          </a:p>
        </p:txBody>
      </p:sp>
    </p:spTree>
    <p:extLst>
      <p:ext uri="{BB962C8B-B14F-4D97-AF65-F5344CB8AC3E}">
        <p14:creationId xmlns:p14="http://schemas.microsoft.com/office/powerpoint/2010/main" val="412268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11</a:t>
            </a:fld>
            <a:endParaRPr lang="es-AR"/>
          </a:p>
        </p:txBody>
      </p:sp>
    </p:spTree>
    <p:extLst>
      <p:ext uri="{BB962C8B-B14F-4D97-AF65-F5344CB8AC3E}">
        <p14:creationId xmlns:p14="http://schemas.microsoft.com/office/powerpoint/2010/main" val="417902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12</a:t>
            </a:fld>
            <a:endParaRPr lang="es-AR"/>
          </a:p>
        </p:txBody>
      </p:sp>
    </p:spTree>
    <p:extLst>
      <p:ext uri="{BB962C8B-B14F-4D97-AF65-F5344CB8AC3E}">
        <p14:creationId xmlns:p14="http://schemas.microsoft.com/office/powerpoint/2010/main" val="250549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433E144-70AB-4F5A-849A-AF3E3CF81E04}" type="slidenum">
              <a:rPr lang="es-AR" smtClean="0"/>
              <a:t>13</a:t>
            </a:fld>
            <a:endParaRPr lang="es-AR"/>
          </a:p>
        </p:txBody>
      </p:sp>
    </p:spTree>
    <p:extLst>
      <p:ext uri="{BB962C8B-B14F-4D97-AF65-F5344CB8AC3E}">
        <p14:creationId xmlns:p14="http://schemas.microsoft.com/office/powerpoint/2010/main" val="3056234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561823B-7394-4AC1-ADC5-4537BF928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7" name="Título 6">
            <a:extLst>
              <a:ext uri="{FF2B5EF4-FFF2-40B4-BE49-F238E27FC236}">
                <a16:creationId xmlns:a16="http://schemas.microsoft.com/office/drawing/2014/main" id="{FAA6F869-51D0-471A-8276-22012376ADF8}"/>
              </a:ext>
            </a:extLst>
          </p:cNvPr>
          <p:cNvSpPr>
            <a:spLocks noGrp="1"/>
          </p:cNvSpPr>
          <p:nvPr>
            <p:ph type="title"/>
          </p:nvPr>
        </p:nvSpPr>
        <p:spPr/>
        <p:txBody>
          <a:bodyPr/>
          <a:lstStyle/>
          <a:p>
            <a:r>
              <a:rPr lang="es-ES"/>
              <a:t>Haga clic para modificar el estilo de título del patrón</a:t>
            </a:r>
            <a:endParaRPr lang="es-AR"/>
          </a:p>
        </p:txBody>
      </p:sp>
      <p:sp>
        <p:nvSpPr>
          <p:cNvPr id="9" name="Marcador de contenido 8">
            <a:extLst>
              <a:ext uri="{FF2B5EF4-FFF2-40B4-BE49-F238E27FC236}">
                <a16:creationId xmlns:a16="http://schemas.microsoft.com/office/drawing/2014/main" id="{55A24099-A0D0-44CD-AA2F-5A9D8B2AFDFD}"/>
              </a:ext>
            </a:extLst>
          </p:cNvPr>
          <p:cNvSpPr>
            <a:spLocks noGrp="1"/>
          </p:cNvSpPr>
          <p:nvPr>
            <p:ph sz="quarter" idx="10" hasCustomPrompt="1"/>
          </p:nvPr>
        </p:nvSpPr>
        <p:spPr>
          <a:xfrm>
            <a:off x="0" y="6260123"/>
            <a:ext cx="12192000" cy="597877"/>
          </a:xfrm>
          <a:solidFill>
            <a:schemeClr val="bg1">
              <a:lumMod val="75000"/>
            </a:schemeClr>
          </a:solidFill>
        </p:spPr>
        <p:txBody>
          <a:bodyPr anchor="ctr">
            <a:normAutofit/>
          </a:bodyPr>
          <a:lstStyle>
            <a:lvl1pPr marL="0" indent="0" algn="r">
              <a:buNone/>
              <a:defRPr sz="20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pPr lvl="0"/>
            <a:r>
              <a:rPr lang="es-ES" dirty="0"/>
              <a:t>2021</a:t>
            </a:r>
            <a:endParaRPr lang="es-AR" dirty="0"/>
          </a:p>
        </p:txBody>
      </p:sp>
      <p:pic>
        <p:nvPicPr>
          <p:cNvPr id="1026" name="Imagen 32" descr="C:\Users\laura\AppData\Local\Temp\ksohtml\wps8936.tmp.jpg">
            <a:extLst>
              <a:ext uri="{FF2B5EF4-FFF2-40B4-BE49-F238E27FC236}">
                <a16:creationId xmlns:a16="http://schemas.microsoft.com/office/drawing/2014/main" id="{58B72596-9126-4DCE-B262-89A8D3AF09B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716" y="6312540"/>
            <a:ext cx="449670" cy="49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a:extLst>
              <a:ext uri="{FF2B5EF4-FFF2-40B4-BE49-F238E27FC236}">
                <a16:creationId xmlns:a16="http://schemas.microsoft.com/office/drawing/2014/main" id="{6D498AB4-E455-4892-855D-C0B7FF6008DE}"/>
              </a:ext>
            </a:extLst>
          </p:cNvPr>
          <p:cNvSpPr txBox="1"/>
          <p:nvPr userDrawn="1"/>
        </p:nvSpPr>
        <p:spPr>
          <a:xfrm>
            <a:off x="0" y="6374394"/>
            <a:ext cx="12192001" cy="369332"/>
          </a:xfrm>
          <a:prstGeom prst="rect">
            <a:avLst/>
          </a:prstGeom>
          <a:noFill/>
        </p:spPr>
        <p:txBody>
          <a:bodyPr wrap="square" rtlCol="0">
            <a:spAutoFit/>
          </a:bodyPr>
          <a:lstStyle/>
          <a:p>
            <a:pPr algn="ctr"/>
            <a:r>
              <a:rPr lang="es-ES" dirty="0">
                <a:solidFill>
                  <a:schemeClr val="bg1"/>
                </a:solidFill>
                <a:latin typeface="LATO" panose="020F0502020204030203" pitchFamily="34" charset="0"/>
                <a:ea typeface="LATO" panose="020F0502020204030203" pitchFamily="34" charset="0"/>
                <a:cs typeface="LATO" panose="020F0502020204030203" pitchFamily="34" charset="0"/>
              </a:rPr>
              <a:t>Departamento de Desarrollo Productivo y Tecnológico</a:t>
            </a:r>
          </a:p>
        </p:txBody>
      </p:sp>
    </p:spTree>
    <p:extLst>
      <p:ext uri="{BB962C8B-B14F-4D97-AF65-F5344CB8AC3E}">
        <p14:creationId xmlns:p14="http://schemas.microsoft.com/office/powerpoint/2010/main" val="377299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76D9F-0FDC-4BCD-A153-6F2F36DBE13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55E7FEF-B705-47CA-8675-C0826F08D7A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4407333-317F-4ADB-AA2D-E1CA8AFBF35A}"/>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5" name="Marcador de pie de página 4">
            <a:extLst>
              <a:ext uri="{FF2B5EF4-FFF2-40B4-BE49-F238E27FC236}">
                <a16:creationId xmlns:a16="http://schemas.microsoft.com/office/drawing/2014/main" id="{54A2A1B1-C650-4155-B7E3-57E655CBD2F6}"/>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205C76B1-49B3-4AC1-B3E9-B9EDA44FEAC0}"/>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55129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50633E-828B-4704-83C6-092F93F9D68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0E62F9C-0507-43DA-8CB8-0E1EC965A61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06AEA58-BD60-477C-843D-2DCB2CC05CB7}"/>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5" name="Marcador de pie de página 4">
            <a:extLst>
              <a:ext uri="{FF2B5EF4-FFF2-40B4-BE49-F238E27FC236}">
                <a16:creationId xmlns:a16="http://schemas.microsoft.com/office/drawing/2014/main" id="{8DFCA0A6-09D0-46FE-8FB6-DFF5AE565B5B}"/>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B902A32-73E6-4889-99C1-10AB55586C3B}"/>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038482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BB3AD-ECDA-4FA9-8F4F-EC25B3E66B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E3CF5BC-23B5-48C2-B2E7-79F648FF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87CD0CF-82FC-4C4D-A580-CC93ADFEA1FA}"/>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5" name="Marcador de pie de página 4">
            <a:extLst>
              <a:ext uri="{FF2B5EF4-FFF2-40B4-BE49-F238E27FC236}">
                <a16:creationId xmlns:a16="http://schemas.microsoft.com/office/drawing/2014/main" id="{C9C77B93-F3EA-41A6-A051-EF263B01AB1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6A281BC7-FCC9-497A-A0CC-44C9B0347227}"/>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422528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D1573-64F0-4242-8315-2849BA20ABC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671E8D-9A23-46F4-A1D2-ADFBA2CACA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27E768E-FE67-44ED-A36D-B007F77E4A1E}"/>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5" name="Marcador de pie de página 4">
            <a:extLst>
              <a:ext uri="{FF2B5EF4-FFF2-40B4-BE49-F238E27FC236}">
                <a16:creationId xmlns:a16="http://schemas.microsoft.com/office/drawing/2014/main" id="{A713B5EE-660D-4E8D-A7D1-2181898405E9}"/>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D3D02523-E63B-45BF-9786-F675E9210B0F}"/>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8869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07D84-B60A-427C-9775-F05195CCCE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74B877E-AC51-4D23-96F5-70312C580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2C3FC31-771A-4179-AF40-E3669F408075}"/>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5" name="Marcador de pie de página 4">
            <a:extLst>
              <a:ext uri="{FF2B5EF4-FFF2-40B4-BE49-F238E27FC236}">
                <a16:creationId xmlns:a16="http://schemas.microsoft.com/office/drawing/2014/main" id="{EDFD0B2B-5DF1-441D-9432-1F64E46CD8AA}"/>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973E3AE0-37FC-4B30-8427-5B3AB14E559F}"/>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170234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75E58-EB8A-4B28-98EB-EA6289C5DA1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CF3AC8A-901A-49E3-8A61-6C0BBDF4059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7323687-5790-4ED6-B3F4-7012DA69792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DB3A9E2-791A-4203-8999-118C85BB9638}"/>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6" name="Marcador de pie de página 5">
            <a:extLst>
              <a:ext uri="{FF2B5EF4-FFF2-40B4-BE49-F238E27FC236}">
                <a16:creationId xmlns:a16="http://schemas.microsoft.com/office/drawing/2014/main" id="{F95E1DA2-4073-40D0-9819-CF8BD233CC4C}"/>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80354FDB-3774-4CF3-A8EA-54C8BA865271}"/>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144340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8D537-AF9C-4C9A-9AFB-47ADEED6EA9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214FF18-91CC-4B80-BDA2-1C2EEB9D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67FC1D8-CBB3-4A96-9078-6E9D155169A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3BAF065-6F6F-4C75-837C-DF11D7E6D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2824EA-6E58-4653-BAD9-F500FFD4353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2A91745-13D5-4F17-9CAE-08A353E1B41C}"/>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8" name="Marcador de pie de página 7">
            <a:extLst>
              <a:ext uri="{FF2B5EF4-FFF2-40B4-BE49-F238E27FC236}">
                <a16:creationId xmlns:a16="http://schemas.microsoft.com/office/drawing/2014/main" id="{F559D073-539A-427B-8D00-89BF6394B45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a:extLst>
              <a:ext uri="{FF2B5EF4-FFF2-40B4-BE49-F238E27FC236}">
                <a16:creationId xmlns:a16="http://schemas.microsoft.com/office/drawing/2014/main" id="{735CB9E9-21E6-46D7-9654-2EE4BE533547}"/>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2599092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772DA-982D-497F-8302-2023AFDB03E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2D6FAE9-4CB8-4484-AF4D-B4493583F4B4}"/>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4" name="Marcador de pie de página 3">
            <a:extLst>
              <a:ext uri="{FF2B5EF4-FFF2-40B4-BE49-F238E27FC236}">
                <a16:creationId xmlns:a16="http://schemas.microsoft.com/office/drawing/2014/main" id="{49F1B4E1-A6D0-4E5A-98EC-DD3BE1BF5E7E}"/>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a:extLst>
              <a:ext uri="{FF2B5EF4-FFF2-40B4-BE49-F238E27FC236}">
                <a16:creationId xmlns:a16="http://schemas.microsoft.com/office/drawing/2014/main" id="{E8EA9DF7-FBB9-4C16-8EDB-FA6FB905BE86}"/>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1057223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6EA23F-ED9A-4C70-9BC9-1D0656F18FCF}"/>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3" name="Marcador de pie de página 2">
            <a:extLst>
              <a:ext uri="{FF2B5EF4-FFF2-40B4-BE49-F238E27FC236}">
                <a16:creationId xmlns:a16="http://schemas.microsoft.com/office/drawing/2014/main" id="{ADE4A7E8-9AF0-4409-9A0A-F947D1C6F90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a:extLst>
              <a:ext uri="{FF2B5EF4-FFF2-40B4-BE49-F238E27FC236}">
                <a16:creationId xmlns:a16="http://schemas.microsoft.com/office/drawing/2014/main" id="{8D5796B9-832B-4422-B90B-8A8CD1D7751A}"/>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2671492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355CD-BCAD-421D-9B93-11FB2113CC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9C3B82E-FCDC-47CC-8900-0FADFB9F1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13EF8B4-1343-4FE6-915B-2F841E5FB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40CF1A-3564-4927-8E24-C644166B66A9}"/>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6" name="Marcador de pie de página 5">
            <a:extLst>
              <a:ext uri="{FF2B5EF4-FFF2-40B4-BE49-F238E27FC236}">
                <a16:creationId xmlns:a16="http://schemas.microsoft.com/office/drawing/2014/main" id="{51B996E2-DF00-4BCB-9ACD-4E5E3F572B4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8A144F78-C1AE-4B28-8FCE-8C3DAAA35253}"/>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36232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2F35D-8E0F-4F1C-A928-78AA0060D2B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D845D97-1EAC-4C6C-9584-7518CA3217B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D7F721D-6F4D-493A-91C7-CD9897DBCDA9}"/>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5" name="Marcador de pie de página 4">
            <a:extLst>
              <a:ext uri="{FF2B5EF4-FFF2-40B4-BE49-F238E27FC236}">
                <a16:creationId xmlns:a16="http://schemas.microsoft.com/office/drawing/2014/main" id="{EF035762-E81E-4814-A9FD-4AAD72CA8577}"/>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72F8FC7-CE3B-4F8B-AF21-C73D8BB11A2B}"/>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44237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F6474-FCE3-4050-987B-C58475BF5C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191DD5F-8687-4EED-8ED1-019F79011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F508F7B-C27E-484C-996E-747DB83FF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3A08BC-C58D-4178-A7AB-11E8A9622A03}"/>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6" name="Marcador de pie de página 5">
            <a:extLst>
              <a:ext uri="{FF2B5EF4-FFF2-40B4-BE49-F238E27FC236}">
                <a16:creationId xmlns:a16="http://schemas.microsoft.com/office/drawing/2014/main" id="{2D0E5F41-B519-4C2D-8FDE-CB01548A3545}"/>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3A2227C4-50E0-4253-86B3-C20D5011B06E}"/>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3817637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5187F-E952-493D-8C76-11718955714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A5AAE2F-8B04-4343-8E11-5B3E24B819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4349CC7-F31D-4B71-A15F-EE5DF63719E8}"/>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5" name="Marcador de pie de página 4">
            <a:extLst>
              <a:ext uri="{FF2B5EF4-FFF2-40B4-BE49-F238E27FC236}">
                <a16:creationId xmlns:a16="http://schemas.microsoft.com/office/drawing/2014/main" id="{4D72AD35-2C0E-4F03-ACDE-67D208A6FE3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E8FB02CC-8A68-4B80-95E8-23D91D7DC593}"/>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3075621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37FE9D-8EA7-438E-ABE2-A4B6E344AB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4A6D471-282D-48C0-936C-DA92BD07AD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FB73158-11B9-4266-BB9C-1C329B4F56D3}"/>
              </a:ext>
            </a:extLst>
          </p:cNvPr>
          <p:cNvSpPr>
            <a:spLocks noGrp="1"/>
          </p:cNvSpPr>
          <p:nvPr>
            <p:ph type="dt" sz="half" idx="10"/>
          </p:nvPr>
        </p:nvSpPr>
        <p:spPr>
          <a:xfrm>
            <a:off x="838200" y="6356350"/>
            <a:ext cx="2743200" cy="365125"/>
          </a:xfrm>
          <a:prstGeom prst="rect">
            <a:avLst/>
          </a:prstGeom>
        </p:spPr>
        <p:txBody>
          <a:bodyPr/>
          <a:lstStyle/>
          <a:p>
            <a:fld id="{EA668D7E-05A8-4B70-A48F-B3F56B96B5B8}" type="datetimeFigureOut">
              <a:rPr lang="es-AR" smtClean="0"/>
              <a:t>8/12/2021</a:t>
            </a:fld>
            <a:endParaRPr lang="es-AR"/>
          </a:p>
        </p:txBody>
      </p:sp>
      <p:sp>
        <p:nvSpPr>
          <p:cNvPr id="5" name="Marcador de pie de página 4">
            <a:extLst>
              <a:ext uri="{FF2B5EF4-FFF2-40B4-BE49-F238E27FC236}">
                <a16:creationId xmlns:a16="http://schemas.microsoft.com/office/drawing/2014/main" id="{30213D4E-EB8D-4D6F-AC5E-435E33D07C5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FF1B220-84F1-4E63-9250-2FB1B084400F}"/>
              </a:ext>
            </a:extLst>
          </p:cNvPr>
          <p:cNvSpPr>
            <a:spLocks noGrp="1"/>
          </p:cNvSpPr>
          <p:nvPr>
            <p:ph type="sldNum" sz="quarter" idx="12"/>
          </p:nvPr>
        </p:nvSpPr>
        <p:spPr>
          <a:xfrm>
            <a:off x="8610600" y="6356350"/>
            <a:ext cx="2743200" cy="365125"/>
          </a:xfrm>
          <a:prstGeom prst="rect">
            <a:avLst/>
          </a:prstGeom>
        </p:spPr>
        <p:txBody>
          <a:bodyPr/>
          <a:lstStyle/>
          <a:p>
            <a:fld id="{4FED78A8-A458-4374-B4AC-41B0EE49F903}" type="slidenum">
              <a:rPr lang="es-AR" smtClean="0"/>
              <a:t>‹Nº›</a:t>
            </a:fld>
            <a:endParaRPr lang="es-AR"/>
          </a:p>
        </p:txBody>
      </p:sp>
    </p:spTree>
    <p:extLst>
      <p:ext uri="{BB962C8B-B14F-4D97-AF65-F5344CB8AC3E}">
        <p14:creationId xmlns:p14="http://schemas.microsoft.com/office/powerpoint/2010/main" val="6430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D2F62-A554-41D3-A39B-7B92E1CAC30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F3ECAE7-F689-49A9-BDA2-E847928F4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D1D37EE-ADD7-4512-AF52-AC8F31C9353F}"/>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5" name="Marcador de pie de página 4">
            <a:extLst>
              <a:ext uri="{FF2B5EF4-FFF2-40B4-BE49-F238E27FC236}">
                <a16:creationId xmlns:a16="http://schemas.microsoft.com/office/drawing/2014/main" id="{96985676-807B-47B9-9E24-EE9B60C8706F}"/>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DCF9772C-194B-4054-BD65-D62948D7619D}"/>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417724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0AF96-A928-4C6A-AC6D-FEF78D37640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BF5B5C5-6C41-4883-B142-16579EE00D1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362021C3-C2B3-48F0-B26C-1D7633190F1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08E1798-389C-4663-8B94-DE9CD30989D8}"/>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6" name="Marcador de pie de página 5">
            <a:extLst>
              <a:ext uri="{FF2B5EF4-FFF2-40B4-BE49-F238E27FC236}">
                <a16:creationId xmlns:a16="http://schemas.microsoft.com/office/drawing/2014/main" id="{D80946A8-E9F0-499E-9BF3-97F5F6C36AA2}"/>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888ED764-E1B0-4130-9978-278696EC40CF}"/>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342850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3BC49-2959-48B0-A8A5-D682664C9D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B7D070-3B48-46DC-A381-524451A4D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1A63F09-678F-4763-B2C5-A7EC437438E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C791DD0-4198-4ADD-A363-828489E82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6719C52-0D66-4207-800B-74CBB36C3D0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617BB57-4153-4764-83FA-C716810EF03F}"/>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8" name="Marcador de pie de página 7">
            <a:extLst>
              <a:ext uri="{FF2B5EF4-FFF2-40B4-BE49-F238E27FC236}">
                <a16:creationId xmlns:a16="http://schemas.microsoft.com/office/drawing/2014/main" id="{6FCBF0B9-047F-4E44-A651-E688F083493B}"/>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a:extLst>
              <a:ext uri="{FF2B5EF4-FFF2-40B4-BE49-F238E27FC236}">
                <a16:creationId xmlns:a16="http://schemas.microsoft.com/office/drawing/2014/main" id="{FBF40951-0398-4DB1-87AB-0ABDAA929076}"/>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92666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14328-4A51-49AB-8858-16D96B0EFC9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B99C747-84A2-4DD5-A1E9-A568F3763BC6}"/>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4" name="Marcador de pie de página 3">
            <a:extLst>
              <a:ext uri="{FF2B5EF4-FFF2-40B4-BE49-F238E27FC236}">
                <a16:creationId xmlns:a16="http://schemas.microsoft.com/office/drawing/2014/main" id="{28BDB868-4B14-489C-9A00-3042CD21A439}"/>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a:extLst>
              <a:ext uri="{FF2B5EF4-FFF2-40B4-BE49-F238E27FC236}">
                <a16:creationId xmlns:a16="http://schemas.microsoft.com/office/drawing/2014/main" id="{B74859DE-B23D-414E-91A1-1C3BB408E98B}"/>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81722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B48C1F-3F42-4EA0-9C59-93ECA0A7AB05}"/>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3" name="Marcador de pie de página 2">
            <a:extLst>
              <a:ext uri="{FF2B5EF4-FFF2-40B4-BE49-F238E27FC236}">
                <a16:creationId xmlns:a16="http://schemas.microsoft.com/office/drawing/2014/main" id="{1EE2F503-74DD-47E6-B73A-BC24D2B82456}"/>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a:extLst>
              <a:ext uri="{FF2B5EF4-FFF2-40B4-BE49-F238E27FC236}">
                <a16:creationId xmlns:a16="http://schemas.microsoft.com/office/drawing/2014/main" id="{468EA0B1-F18E-4C26-A2AE-E52312FDA879}"/>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8617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0A3E8-FD04-4ED2-B13C-16BC87D5CF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E4B5412-132A-4829-A70B-06B6E3C4F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295FDCB-3BBB-48DF-B100-227A440B1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94FD7A-19B4-4C80-924A-A0992F706643}"/>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6" name="Marcador de pie de página 5">
            <a:extLst>
              <a:ext uri="{FF2B5EF4-FFF2-40B4-BE49-F238E27FC236}">
                <a16:creationId xmlns:a16="http://schemas.microsoft.com/office/drawing/2014/main" id="{581F78FC-611B-4991-A3CF-43FB018FAA6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A32D8D53-10A3-4C7B-B6BF-1728CCD24119}"/>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47291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24A49-74F2-4976-AB0E-350CF43117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C29582D7-04DD-4431-92C6-88337A279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996A930-604C-4641-8F0F-C64E660CF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3642A3-38D9-4349-AD79-991F24A2B6A8}"/>
              </a:ext>
            </a:extLst>
          </p:cNvPr>
          <p:cNvSpPr>
            <a:spLocks noGrp="1"/>
          </p:cNvSpPr>
          <p:nvPr>
            <p:ph type="dt" sz="half" idx="10"/>
          </p:nvPr>
        </p:nvSpPr>
        <p:spPr>
          <a:xfrm>
            <a:off x="838200" y="6356350"/>
            <a:ext cx="2743200" cy="365125"/>
          </a:xfrm>
          <a:prstGeom prst="rect">
            <a:avLst/>
          </a:prstGeom>
        </p:spPr>
        <p:txBody>
          <a:bodyPr/>
          <a:lstStyle/>
          <a:p>
            <a:fld id="{2169404D-70D1-48BE-BD78-E7A86EA35EFE}" type="datetimeFigureOut">
              <a:rPr lang="es-AR" smtClean="0"/>
              <a:t>8/12/2021</a:t>
            </a:fld>
            <a:endParaRPr lang="es-AR"/>
          </a:p>
        </p:txBody>
      </p:sp>
      <p:sp>
        <p:nvSpPr>
          <p:cNvPr id="6" name="Marcador de pie de página 5">
            <a:extLst>
              <a:ext uri="{FF2B5EF4-FFF2-40B4-BE49-F238E27FC236}">
                <a16:creationId xmlns:a16="http://schemas.microsoft.com/office/drawing/2014/main" id="{742C6171-887E-468C-8816-143D84F9301D}"/>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DF1E400E-283C-44D2-99AB-4ECEE92AA6B0}"/>
              </a:ext>
            </a:extLst>
          </p:cNvPr>
          <p:cNvSpPr>
            <a:spLocks noGrp="1"/>
          </p:cNvSpPr>
          <p:nvPr>
            <p:ph type="sldNum" sz="quarter" idx="12"/>
          </p:nvPr>
        </p:nvSpPr>
        <p:spPr>
          <a:xfrm>
            <a:off x="8610600" y="6356350"/>
            <a:ext cx="2743200" cy="365125"/>
          </a:xfrm>
          <a:prstGeom prst="rect">
            <a:avLst/>
          </a:prstGeom>
        </p:spPr>
        <p:txBody>
          <a:bodyPr/>
          <a:lstStyle/>
          <a:p>
            <a:fld id="{A2588FA4-CAAD-43AE-865C-4B2809D90A21}" type="slidenum">
              <a:rPr lang="es-AR" smtClean="0"/>
              <a:t>‹Nº›</a:t>
            </a:fld>
            <a:endParaRPr lang="es-AR"/>
          </a:p>
        </p:txBody>
      </p:sp>
    </p:spTree>
    <p:extLst>
      <p:ext uri="{BB962C8B-B14F-4D97-AF65-F5344CB8AC3E}">
        <p14:creationId xmlns:p14="http://schemas.microsoft.com/office/powerpoint/2010/main" val="277105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D7B668-8553-415C-B577-E77FE8E72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AR" dirty="0"/>
          </a:p>
        </p:txBody>
      </p:sp>
      <p:sp>
        <p:nvSpPr>
          <p:cNvPr id="3" name="Marcador de texto 2">
            <a:extLst>
              <a:ext uri="{FF2B5EF4-FFF2-40B4-BE49-F238E27FC236}">
                <a16:creationId xmlns:a16="http://schemas.microsoft.com/office/drawing/2014/main" id="{03BCE8F3-A063-453B-957C-C6B551330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7" name="Marcador de contenido 8">
            <a:extLst>
              <a:ext uri="{FF2B5EF4-FFF2-40B4-BE49-F238E27FC236}">
                <a16:creationId xmlns:a16="http://schemas.microsoft.com/office/drawing/2014/main" id="{DD437947-B621-4101-B519-910FD48865EB}"/>
              </a:ext>
            </a:extLst>
          </p:cNvPr>
          <p:cNvSpPr txBox="1">
            <a:spLocks/>
          </p:cNvSpPr>
          <p:nvPr userDrawn="1"/>
        </p:nvSpPr>
        <p:spPr>
          <a:xfrm>
            <a:off x="0" y="6260123"/>
            <a:ext cx="12192000" cy="597877"/>
          </a:xfrm>
          <a:prstGeom prst="rect">
            <a:avLst/>
          </a:prstGeom>
          <a:solidFill>
            <a:schemeClr val="bg1">
              <a:lumMod val="75000"/>
            </a:schemeClr>
          </a:solidFill>
        </p:spPr>
        <p:txBody>
          <a:bodyPr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2021</a:t>
            </a:r>
            <a:endParaRPr lang="es-AR" dirty="0"/>
          </a:p>
        </p:txBody>
      </p:sp>
      <p:pic>
        <p:nvPicPr>
          <p:cNvPr id="8" name="Imagen 32" descr="C:\Users\laura\AppData\Local\Temp\ksohtml\wps8936.tmp.jpg">
            <a:extLst>
              <a:ext uri="{FF2B5EF4-FFF2-40B4-BE49-F238E27FC236}">
                <a16:creationId xmlns:a16="http://schemas.microsoft.com/office/drawing/2014/main" id="{9B0551D5-C032-47C1-91C5-90CC4E26AEB6}"/>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6716" y="6312540"/>
            <a:ext cx="449670" cy="49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adroTexto 8">
            <a:extLst>
              <a:ext uri="{FF2B5EF4-FFF2-40B4-BE49-F238E27FC236}">
                <a16:creationId xmlns:a16="http://schemas.microsoft.com/office/drawing/2014/main" id="{29E6B39B-B943-4315-B16F-81F35241BE82}"/>
              </a:ext>
            </a:extLst>
          </p:cNvPr>
          <p:cNvSpPr txBox="1"/>
          <p:nvPr userDrawn="1"/>
        </p:nvSpPr>
        <p:spPr>
          <a:xfrm>
            <a:off x="-96716" y="6359005"/>
            <a:ext cx="12192000" cy="400110"/>
          </a:xfrm>
          <a:prstGeom prst="rect">
            <a:avLst/>
          </a:prstGeom>
          <a:noFill/>
        </p:spPr>
        <p:txBody>
          <a:bodyPr wrap="square" rtlCol="0" anchor="ctr">
            <a:spAutoFit/>
          </a:bodyPr>
          <a:lstStyle/>
          <a:p>
            <a:pPr algn="ctr"/>
            <a:r>
              <a:rPr lang="es-ES" sz="2000" b="0" dirty="0">
                <a:solidFill>
                  <a:schemeClr val="bg1"/>
                </a:solidFill>
                <a:latin typeface="LATO" panose="020F0502020204030203" pitchFamily="34" charset="0"/>
                <a:ea typeface="LATO" panose="020F0502020204030203" pitchFamily="34" charset="0"/>
                <a:cs typeface="LATO" panose="020F0502020204030203" pitchFamily="34" charset="0"/>
              </a:rPr>
              <a:t>Departamento de Desarrollo Productivo y Tecnológico</a:t>
            </a:r>
          </a:p>
        </p:txBody>
      </p:sp>
    </p:spTree>
    <p:extLst>
      <p:ext uri="{BB962C8B-B14F-4D97-AF65-F5344CB8AC3E}">
        <p14:creationId xmlns:p14="http://schemas.microsoft.com/office/powerpoint/2010/main" val="188085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82A256-B282-4440-9F3E-C413D58FF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0F7487C-AEC8-4646-B720-DDAFCA7EA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410985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microsoft.com/office/2007/relationships/hdphoto" Target="../media/hdphoto3.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8.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microsoft.com/office/2007/relationships/hdphoto" Target="../media/hdphoto8.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8.wdp"/></Relationships>
</file>

<file path=ppt/slides/_rels/slide16.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32.png"/><Relationship Id="rId7" Type="http://schemas.openxmlformats.org/officeDocument/2006/relationships/image" Target="../media/image34.png"/><Relationship Id="rId12" Type="http://schemas.microsoft.com/office/2007/relationships/hdphoto" Target="../media/hdphoto8.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10.wdp"/><Relationship Id="rId11" Type="http://schemas.openxmlformats.org/officeDocument/2006/relationships/image" Target="../media/image31.png"/><Relationship Id="rId5" Type="http://schemas.openxmlformats.org/officeDocument/2006/relationships/image" Target="../media/image33.png"/><Relationship Id="rId10" Type="http://schemas.microsoft.com/office/2007/relationships/hdphoto" Target="../media/hdphoto12.wdp"/><Relationship Id="rId4" Type="http://schemas.microsoft.com/office/2007/relationships/hdphoto" Target="../media/hdphoto9.wdp"/><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70;p90">
            <a:extLst>
              <a:ext uri="{FF2B5EF4-FFF2-40B4-BE49-F238E27FC236}">
                <a16:creationId xmlns:a16="http://schemas.microsoft.com/office/drawing/2014/main" id="{F13727EA-3439-4262-9B46-BFA5B829696F}"/>
              </a:ext>
            </a:extLst>
          </p:cNvPr>
          <p:cNvSpPr txBox="1">
            <a:spLocks/>
          </p:cNvSpPr>
          <p:nvPr/>
        </p:nvSpPr>
        <p:spPr>
          <a:xfrm>
            <a:off x="601809" y="3262146"/>
            <a:ext cx="10892901" cy="120757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s-ES" sz="2800" dirty="0">
                <a:latin typeface="Lato" panose="020F0502020204030203" pitchFamily="34" charset="0"/>
                <a:ea typeface="Lato" panose="020F0502020204030203" pitchFamily="34" charset="0"/>
                <a:cs typeface="Lato" panose="020F0502020204030203" pitchFamily="34" charset="0"/>
              </a:rPr>
              <a:t>Modelo de minería de datos aplicado a la detección de propensión a desaprobación en examen aprender en el área de matemáticas</a:t>
            </a:r>
            <a:endParaRPr lang="es-ES" sz="3200" dirty="0">
              <a:latin typeface="Lato" panose="020F0502020204030203" pitchFamily="34" charset="0"/>
              <a:ea typeface="Lato" panose="020F0502020204030203" pitchFamily="34" charset="0"/>
              <a:cs typeface="Lato" panose="020F0502020204030203" pitchFamily="34" charset="0"/>
            </a:endParaRPr>
          </a:p>
        </p:txBody>
      </p:sp>
      <p:pic>
        <p:nvPicPr>
          <p:cNvPr id="7" name="Imagen 32" descr="C:\Users\laura\AppData\Local\Temp\ksohtml\wps8936.tmp.jpg">
            <a:extLst>
              <a:ext uri="{FF2B5EF4-FFF2-40B4-BE49-F238E27FC236}">
                <a16:creationId xmlns:a16="http://schemas.microsoft.com/office/drawing/2014/main" id="{3A3AA39C-BBF4-4972-A7C6-E14744AAB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36" y="388207"/>
            <a:ext cx="14319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1368;p90">
            <a:extLst>
              <a:ext uri="{FF2B5EF4-FFF2-40B4-BE49-F238E27FC236}">
                <a16:creationId xmlns:a16="http://schemas.microsoft.com/office/drawing/2014/main" id="{4C11CC3E-0C98-4791-8122-2515A7A2BD55}"/>
              </a:ext>
            </a:extLst>
          </p:cNvPr>
          <p:cNvSpPr txBox="1">
            <a:spLocks/>
          </p:cNvSpPr>
          <p:nvPr/>
        </p:nvSpPr>
        <p:spPr>
          <a:xfrm>
            <a:off x="11377227" y="6411912"/>
            <a:ext cx="814773" cy="44608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 sz="2000">
                <a:latin typeface="Lato" panose="020F0502020204030203" pitchFamily="34" charset="0"/>
                <a:ea typeface="Lato" panose="020F0502020204030203" pitchFamily="34" charset="0"/>
                <a:cs typeface="Lato" panose="020F0502020204030203" pitchFamily="34" charset="0"/>
              </a:rPr>
              <a:t>2021</a:t>
            </a:r>
            <a:endParaRPr lang="en" sz="2000" dirty="0">
              <a:latin typeface="Lato" panose="020F0502020204030203" pitchFamily="34" charset="0"/>
              <a:ea typeface="Lato" panose="020F0502020204030203" pitchFamily="34" charset="0"/>
              <a:cs typeface="Lato" panose="020F0502020204030203" pitchFamily="34" charset="0"/>
            </a:endParaRPr>
          </a:p>
        </p:txBody>
      </p:sp>
      <p:sp>
        <p:nvSpPr>
          <p:cNvPr id="10" name="CuadroTexto 9">
            <a:extLst>
              <a:ext uri="{FF2B5EF4-FFF2-40B4-BE49-F238E27FC236}">
                <a16:creationId xmlns:a16="http://schemas.microsoft.com/office/drawing/2014/main" id="{46E80173-8517-4E44-8530-43C4C2D1F331}"/>
              </a:ext>
            </a:extLst>
          </p:cNvPr>
          <p:cNvSpPr txBox="1"/>
          <p:nvPr/>
        </p:nvSpPr>
        <p:spPr>
          <a:xfrm>
            <a:off x="-47740" y="6411912"/>
            <a:ext cx="12287471" cy="376321"/>
          </a:xfrm>
          <a:prstGeom prst="rect">
            <a:avLst/>
          </a:prstGeom>
          <a:noFill/>
        </p:spPr>
        <p:txBody>
          <a:bodyPr wrap="square">
            <a:spAutoFit/>
          </a:bodyPr>
          <a:lstStyle/>
          <a:p>
            <a:pPr indent="215900" algn="ctr">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Departamento de Desarrollo Productivo y Tecnológico</a:t>
            </a:r>
            <a:endParaRPr lang="es-AR" sz="1400" dirty="0">
              <a:effectLst/>
              <a:latin typeface="Lato" panose="020F0502020204030203" pitchFamily="34" charset="0"/>
              <a:ea typeface="Lato" panose="020F0502020204030203" pitchFamily="34" charset="0"/>
              <a:cs typeface="Lato" panose="020F0502020204030203" pitchFamily="34" charset="0"/>
            </a:endParaRPr>
          </a:p>
        </p:txBody>
      </p:sp>
      <p:sp>
        <p:nvSpPr>
          <p:cNvPr id="12" name="CuadroTexto 11">
            <a:extLst>
              <a:ext uri="{FF2B5EF4-FFF2-40B4-BE49-F238E27FC236}">
                <a16:creationId xmlns:a16="http://schemas.microsoft.com/office/drawing/2014/main" id="{AB153F4F-2510-4885-A189-13359664A68A}"/>
              </a:ext>
            </a:extLst>
          </p:cNvPr>
          <p:cNvSpPr txBox="1"/>
          <p:nvPr/>
        </p:nvSpPr>
        <p:spPr>
          <a:xfrm>
            <a:off x="6501243" y="4885348"/>
            <a:ext cx="3743589" cy="1236621"/>
          </a:xfrm>
          <a:prstGeom prst="rect">
            <a:avLst/>
          </a:prstGeom>
          <a:noFill/>
        </p:spPr>
        <p:txBody>
          <a:bodyPr wrap="square">
            <a:spAutoFit/>
          </a:bodyPr>
          <a:lstStyle/>
          <a:p>
            <a:pPr indent="215900">
              <a:lnSpc>
                <a:spcPct val="113000"/>
              </a:lnSpc>
              <a:spcAft>
                <a:spcPts val="800"/>
              </a:spcAft>
            </a:pPr>
            <a:r>
              <a:rPr lang="es-AR" sz="1800" b="1" dirty="0">
                <a:effectLst/>
                <a:latin typeface="Lato" panose="020F0502020204030203" pitchFamily="34" charset="0"/>
                <a:ea typeface="Lato" panose="020F0502020204030203" pitchFamily="34" charset="0"/>
                <a:cs typeface="Lato" panose="020F0502020204030203" pitchFamily="34" charset="0"/>
              </a:rPr>
              <a:t>Tutores:</a:t>
            </a:r>
          </a:p>
          <a:p>
            <a:pPr indent="215900">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	Dr. </a:t>
            </a:r>
            <a:r>
              <a:rPr lang="es-AR" sz="1800" dirty="0" err="1">
                <a:effectLst/>
                <a:latin typeface="Lato" panose="020F0502020204030203" pitchFamily="34" charset="0"/>
                <a:ea typeface="Lato" panose="020F0502020204030203" pitchFamily="34" charset="0"/>
                <a:cs typeface="Lato" panose="020F0502020204030203" pitchFamily="34" charset="0"/>
              </a:rPr>
              <a:t>Pytel</a:t>
            </a:r>
            <a:r>
              <a:rPr lang="es-AR" sz="1800" dirty="0">
                <a:effectLst/>
                <a:latin typeface="Lato" panose="020F0502020204030203" pitchFamily="34" charset="0"/>
                <a:ea typeface="Lato" panose="020F0502020204030203" pitchFamily="34" charset="0"/>
                <a:cs typeface="Lato" panose="020F0502020204030203" pitchFamily="34" charset="0"/>
              </a:rPr>
              <a:t> Pablo</a:t>
            </a:r>
            <a:endParaRPr lang="es-AR" sz="1400" dirty="0">
              <a:latin typeface="Lato" panose="020F0502020204030203" pitchFamily="34" charset="0"/>
              <a:ea typeface="Lato" panose="020F0502020204030203" pitchFamily="34" charset="0"/>
              <a:cs typeface="Lato" panose="020F0502020204030203" pitchFamily="34" charset="0"/>
            </a:endParaRPr>
          </a:p>
          <a:p>
            <a:pPr indent="215900">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	Lic. </a:t>
            </a:r>
            <a:r>
              <a:rPr lang="es-AR" sz="1800" dirty="0" err="1">
                <a:effectLst/>
                <a:latin typeface="Lato" panose="020F0502020204030203" pitchFamily="34" charset="0"/>
                <a:ea typeface="Lato" panose="020F0502020204030203" pitchFamily="34" charset="0"/>
                <a:cs typeface="Lato" panose="020F0502020204030203" pitchFamily="34" charset="0"/>
              </a:rPr>
              <a:t>Loidi</a:t>
            </a:r>
            <a:r>
              <a:rPr lang="es-AR" sz="1800" dirty="0">
                <a:effectLst/>
                <a:latin typeface="Lato" panose="020F0502020204030203" pitchFamily="34" charset="0"/>
                <a:ea typeface="Lato" panose="020F0502020204030203" pitchFamily="34" charset="0"/>
                <a:cs typeface="Lato" panose="020F0502020204030203" pitchFamily="34" charset="0"/>
              </a:rPr>
              <a:t> Laura Gabriela</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F0D2D452-8212-41C1-9516-49C3D3E846E7}"/>
              </a:ext>
            </a:extLst>
          </p:cNvPr>
          <p:cNvSpPr txBox="1"/>
          <p:nvPr/>
        </p:nvSpPr>
        <p:spPr>
          <a:xfrm>
            <a:off x="2640365" y="4885348"/>
            <a:ext cx="6289828" cy="791948"/>
          </a:xfrm>
          <a:prstGeom prst="rect">
            <a:avLst/>
          </a:prstGeom>
          <a:noFill/>
        </p:spPr>
        <p:txBody>
          <a:bodyPr wrap="square">
            <a:spAutoFit/>
          </a:bodyPr>
          <a:lstStyle/>
          <a:p>
            <a:pPr indent="215900">
              <a:lnSpc>
                <a:spcPct val="113000"/>
              </a:lnSpc>
              <a:spcAft>
                <a:spcPts val="800"/>
              </a:spcAft>
            </a:pPr>
            <a:r>
              <a:rPr lang="es-AR" sz="1800" b="1" dirty="0">
                <a:effectLst/>
                <a:latin typeface="Lato" panose="020F0502020204030203" pitchFamily="34" charset="0"/>
                <a:ea typeface="Lato" panose="020F0502020204030203" pitchFamily="34" charset="0"/>
                <a:cs typeface="Lato" panose="020F0502020204030203" pitchFamily="34" charset="0"/>
              </a:rPr>
              <a:t>Estudiante:</a:t>
            </a:r>
          </a:p>
          <a:p>
            <a:pPr indent="215900">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	Violi Pablo Ezequiel</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4" name="Google Shape;1370;p90">
            <a:extLst>
              <a:ext uri="{FF2B5EF4-FFF2-40B4-BE49-F238E27FC236}">
                <a16:creationId xmlns:a16="http://schemas.microsoft.com/office/drawing/2014/main" id="{DEBA8914-F0EB-4663-BB70-F3ABFC72E213}"/>
              </a:ext>
            </a:extLst>
          </p:cNvPr>
          <p:cNvSpPr txBox="1">
            <a:spLocks/>
          </p:cNvSpPr>
          <p:nvPr/>
        </p:nvSpPr>
        <p:spPr>
          <a:xfrm>
            <a:off x="-47740" y="2122466"/>
            <a:ext cx="12192000" cy="90141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s-ES" sz="2800" b="1" dirty="0">
                <a:latin typeface="Lato" panose="020F0502020204030203" pitchFamily="34" charset="0"/>
                <a:ea typeface="Lato" panose="020F0502020204030203" pitchFamily="34" charset="0"/>
                <a:cs typeface="Lato" panose="020F0502020204030203" pitchFamily="34" charset="0"/>
              </a:rPr>
              <a:t>Trabajo Final Integrador para Licenciatura en Sistemas</a:t>
            </a:r>
            <a:endParaRPr lang="es-ES" sz="3200"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4950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lnSpc>
                <a:spcPct val="80000"/>
              </a:lnSpc>
            </a:pPr>
            <a:r>
              <a:rPr lang="es-AR" sz="3000" b="1" dirty="0">
                <a:latin typeface="Poppins" panose="00000500000000000000" pitchFamily="2" charset="0"/>
                <a:ea typeface="Lato" panose="020F0502020204030203" pitchFamily="34" charset="0"/>
                <a:cs typeface="Poppins" panose="00000500000000000000" pitchFamily="2" charset="0"/>
              </a:rPr>
              <a:t>1. Comprensión del Negocio</a:t>
            </a:r>
          </a:p>
        </p:txBody>
      </p:sp>
      <p:sp>
        <p:nvSpPr>
          <p:cNvPr id="8" name="TextBox 30">
            <a:extLst>
              <a:ext uri="{FF2B5EF4-FFF2-40B4-BE49-F238E27FC236}">
                <a16:creationId xmlns:a16="http://schemas.microsoft.com/office/drawing/2014/main" id="{A1725DE9-F48C-4139-AFD2-4D40D4475EC7}"/>
              </a:ext>
            </a:extLst>
          </p:cNvPr>
          <p:cNvSpPr txBox="1"/>
          <p:nvPr/>
        </p:nvSpPr>
        <p:spPr>
          <a:xfrm>
            <a:off x="3430388" y="1098511"/>
            <a:ext cx="8611795" cy="4919295"/>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800" b="1" dirty="0">
                <a:solidFill>
                  <a:schemeClr val="tx2"/>
                </a:solidFill>
                <a:latin typeface="Poppins" pitchFamily="2" charset="77"/>
                <a:ea typeface="League Spartan" charset="0"/>
                <a:cs typeface="Poppins" pitchFamily="2" charset="77"/>
              </a:rPr>
              <a:t>Objetivos del negocio:</a:t>
            </a:r>
          </a:p>
          <a:p>
            <a:pPr lvl="1"/>
            <a:r>
              <a:rPr lang="es-AR" sz="2000" b="1" dirty="0">
                <a:solidFill>
                  <a:schemeClr val="tx2"/>
                </a:solidFill>
                <a:latin typeface="Poppins" pitchFamily="2" charset="77"/>
                <a:ea typeface="League Spartan" charset="0"/>
                <a:cs typeface="Poppins" pitchFamily="2" charset="77"/>
              </a:rPr>
              <a:t> </a:t>
            </a:r>
            <a:endParaRPr lang="es-AR" sz="1100" b="1" dirty="0">
              <a:solidFill>
                <a:schemeClr val="tx2"/>
              </a:solidFill>
              <a:latin typeface="Poppins" pitchFamily="2" charset="77"/>
              <a:ea typeface="League Spartan" charset="0"/>
              <a:cs typeface="Poppins" pitchFamily="2" charset="77"/>
            </a:endParaRPr>
          </a:p>
          <a:p>
            <a:pPr marL="1257117" lvl="1" indent="-342900" algn="just">
              <a:lnSpc>
                <a:spcPct val="150000"/>
              </a:lnSpc>
              <a:spcAft>
                <a:spcPts val="800"/>
              </a:spcAft>
              <a:buFont typeface="Symbol" panose="05050102010706020507" pitchFamily="18" charset="2"/>
              <a:buChar char=""/>
            </a:pPr>
            <a:r>
              <a:rPr lang="es-AR" sz="1800" dirty="0">
                <a:latin typeface="Lato Light" panose="020F0502020204030203" pitchFamily="34" charset="0"/>
                <a:ea typeface="Lato Light" panose="020F0502020204030203" pitchFamily="34" charset="0"/>
              </a:rPr>
              <a:t>¿Importa el acceso a internet para la performance del estudiante? </a:t>
            </a:r>
          </a:p>
          <a:p>
            <a:pPr marL="1257117" lvl="1" indent="-342900" algn="just">
              <a:lnSpc>
                <a:spcPct val="150000"/>
              </a:lnSpc>
              <a:spcAft>
                <a:spcPts val="800"/>
              </a:spcAft>
              <a:buFont typeface="Symbol" panose="05050102010706020507" pitchFamily="18" charset="2"/>
              <a:buChar char=""/>
            </a:pPr>
            <a:r>
              <a:rPr lang="es-AR" sz="1800" dirty="0">
                <a:latin typeface="Lato Light" panose="020F0502020204030203" pitchFamily="34" charset="0"/>
                <a:ea typeface="Lato Light" panose="020F0502020204030203" pitchFamily="34" charset="0"/>
              </a:rPr>
              <a:t>¿El resultado del examen varía según los ingresos económicos del hogar? </a:t>
            </a:r>
          </a:p>
          <a:p>
            <a:pPr marL="1257117" lvl="1" indent="-342900" algn="just">
              <a:lnSpc>
                <a:spcPct val="150000"/>
              </a:lnSpc>
              <a:spcAft>
                <a:spcPts val="800"/>
              </a:spcAft>
              <a:buFont typeface="Symbol" panose="05050102010706020507" pitchFamily="18" charset="2"/>
              <a:buChar char=""/>
            </a:pPr>
            <a:r>
              <a:rPr lang="es-AR" sz="1800" dirty="0">
                <a:latin typeface="Lato Light" panose="020F0502020204030203" pitchFamily="34" charset="0"/>
                <a:ea typeface="Lato Light" panose="020F0502020204030203" pitchFamily="34" charset="0"/>
              </a:rPr>
              <a:t>¿Importa el nivel de educación de los padres para que el estudiante incorpore correctamente los conceptos de Matemática? </a:t>
            </a:r>
          </a:p>
          <a:p>
            <a:pPr indent="215900" algn="just">
              <a:lnSpc>
                <a:spcPct val="150000"/>
              </a:lnSpc>
              <a:spcBef>
                <a:spcPts val="600"/>
              </a:spcBef>
              <a:spcAft>
                <a:spcPts val="800"/>
              </a:spcAft>
            </a:pPr>
            <a:r>
              <a:rPr lang="es-AR" sz="2800" b="1" dirty="0">
                <a:solidFill>
                  <a:schemeClr val="tx2"/>
                </a:solidFill>
                <a:latin typeface="Poppins" pitchFamily="2" charset="77"/>
                <a:cs typeface="Poppins" pitchFamily="2" charset="77"/>
              </a:rPr>
              <a:t>Objetivo de la minería de datos: </a:t>
            </a:r>
          </a:p>
          <a:p>
            <a:pPr indent="215900" algn="just" defTabSz="898525">
              <a:lnSpc>
                <a:spcPct val="150000"/>
              </a:lnSpc>
              <a:spcAft>
                <a:spcPts val="800"/>
              </a:spcAft>
            </a:pPr>
            <a:r>
              <a:rPr lang="es-AR" sz="2000" b="1" dirty="0">
                <a:solidFill>
                  <a:schemeClr val="tx2"/>
                </a:solidFill>
                <a:latin typeface="Poppins" pitchFamily="2" charset="77"/>
                <a:ea typeface="Lato Light" panose="020F0502020204030203" pitchFamily="34" charset="0"/>
                <a:cs typeface="Poppins" pitchFamily="2" charset="77"/>
              </a:rPr>
              <a:t>          </a:t>
            </a:r>
            <a:r>
              <a:rPr lang="es-AR" sz="1800" dirty="0">
                <a:latin typeface="Lato Light" panose="020F0502020204030203" pitchFamily="34" charset="0"/>
                <a:ea typeface="Lato Light" panose="020F0502020204030203" pitchFamily="34" charset="0"/>
              </a:rPr>
              <a:t>Obtener un modelo que tenga un </a:t>
            </a:r>
            <a:r>
              <a:rPr lang="es-AR" sz="1800" dirty="0" err="1">
                <a:latin typeface="Lato Light" panose="020F0502020204030203" pitchFamily="34" charset="0"/>
                <a:ea typeface="Lato Light" panose="020F0502020204030203" pitchFamily="34" charset="0"/>
              </a:rPr>
              <a:t>Accuracy</a:t>
            </a:r>
            <a:r>
              <a:rPr lang="es-AR" sz="1800" dirty="0">
                <a:latin typeface="Lato Light" panose="020F0502020204030203" pitchFamily="34" charset="0"/>
                <a:ea typeface="Lato Light" panose="020F0502020204030203" pitchFamily="34" charset="0"/>
              </a:rPr>
              <a:t> de al menos </a:t>
            </a:r>
            <a:r>
              <a:rPr lang="es-AR" sz="1800" b="1" dirty="0">
                <a:latin typeface="Lato Light" panose="020F0502020204030203" pitchFamily="34" charset="0"/>
                <a:ea typeface="Lato Light" panose="020F0502020204030203" pitchFamily="34" charset="0"/>
              </a:rPr>
              <a:t>0,70</a:t>
            </a:r>
            <a:r>
              <a:rPr lang="es-AR" sz="1800" dirty="0">
                <a:latin typeface="Lato Light" panose="020F0502020204030203" pitchFamily="34" charset="0"/>
                <a:ea typeface="Lato Light" panose="020F0502020204030203" pitchFamily="34" charset="0"/>
              </a:rPr>
              <a:t> y un área        	bajo la curva ROC mayor a</a:t>
            </a:r>
            <a:r>
              <a:rPr lang="es-AR" sz="1800" b="1" dirty="0">
                <a:latin typeface="Lato Light" panose="020F0502020204030203" pitchFamily="34" charset="0"/>
                <a:ea typeface="Lato Light" panose="020F0502020204030203" pitchFamily="34" charset="0"/>
              </a:rPr>
              <a:t> 0,75.</a:t>
            </a:r>
          </a:p>
        </p:txBody>
      </p:sp>
      <p:grpSp>
        <p:nvGrpSpPr>
          <p:cNvPr id="12" name="Google Shape;2556;p120">
            <a:extLst>
              <a:ext uri="{FF2B5EF4-FFF2-40B4-BE49-F238E27FC236}">
                <a16:creationId xmlns:a16="http://schemas.microsoft.com/office/drawing/2014/main" id="{FC410734-84B8-420F-9171-62948FADFDEF}"/>
              </a:ext>
            </a:extLst>
          </p:cNvPr>
          <p:cNvGrpSpPr/>
          <p:nvPr/>
        </p:nvGrpSpPr>
        <p:grpSpPr>
          <a:xfrm>
            <a:off x="364810" y="1846911"/>
            <a:ext cx="3068320" cy="2188818"/>
            <a:chOff x="1661200" y="1467800"/>
            <a:chExt cx="2641425" cy="1762100"/>
          </a:xfrm>
        </p:grpSpPr>
        <p:sp>
          <p:nvSpPr>
            <p:cNvPr id="13" name="Google Shape;2557;p120">
              <a:extLst>
                <a:ext uri="{FF2B5EF4-FFF2-40B4-BE49-F238E27FC236}">
                  <a16:creationId xmlns:a16="http://schemas.microsoft.com/office/drawing/2014/main" id="{DD11657F-E1FF-42EB-ACEF-D1B553E8C9E5}"/>
                </a:ext>
              </a:extLst>
            </p:cNvPr>
            <p:cNvSpPr/>
            <p:nvPr/>
          </p:nvSpPr>
          <p:spPr>
            <a:xfrm>
              <a:off x="1852700" y="1995800"/>
              <a:ext cx="483325" cy="1110225"/>
            </a:xfrm>
            <a:custGeom>
              <a:avLst/>
              <a:gdLst/>
              <a:ahLst/>
              <a:cxnLst/>
              <a:rect l="l" t="t" r="r" b="b"/>
              <a:pathLst>
                <a:path w="19333" h="44409" extrusionOk="0">
                  <a:moveTo>
                    <a:pt x="4438" y="1"/>
                  </a:moveTo>
                  <a:cubicBezTo>
                    <a:pt x="1976" y="1"/>
                    <a:pt x="0" y="2037"/>
                    <a:pt x="92" y="4499"/>
                  </a:cubicBezTo>
                  <a:lnTo>
                    <a:pt x="1794" y="44409"/>
                  </a:lnTo>
                  <a:lnTo>
                    <a:pt x="19332" y="44409"/>
                  </a:lnTo>
                  <a:lnTo>
                    <a:pt x="15441" y="1"/>
                  </a:lnTo>
                  <a:close/>
                </a:path>
              </a:pathLst>
            </a:custGeom>
            <a:solidFill>
              <a:srgbClr val="7F4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58;p120">
              <a:extLst>
                <a:ext uri="{FF2B5EF4-FFF2-40B4-BE49-F238E27FC236}">
                  <a16:creationId xmlns:a16="http://schemas.microsoft.com/office/drawing/2014/main" id="{592A6426-F21F-4E6F-A6ED-8DCE07FB2683}"/>
                </a:ext>
              </a:extLst>
            </p:cNvPr>
            <p:cNvSpPr/>
            <p:nvPr/>
          </p:nvSpPr>
          <p:spPr>
            <a:xfrm>
              <a:off x="1956800" y="1995800"/>
              <a:ext cx="484075" cy="1110225"/>
            </a:xfrm>
            <a:custGeom>
              <a:avLst/>
              <a:gdLst/>
              <a:ahLst/>
              <a:cxnLst/>
              <a:rect l="l" t="t" r="r" b="b"/>
              <a:pathLst>
                <a:path w="19363" h="44409" extrusionOk="0">
                  <a:moveTo>
                    <a:pt x="4438" y="1"/>
                  </a:moveTo>
                  <a:cubicBezTo>
                    <a:pt x="1976" y="1"/>
                    <a:pt x="1" y="2037"/>
                    <a:pt x="122" y="4499"/>
                  </a:cubicBezTo>
                  <a:lnTo>
                    <a:pt x="1824" y="44409"/>
                  </a:lnTo>
                  <a:lnTo>
                    <a:pt x="19363" y="44409"/>
                  </a:lnTo>
                  <a:lnTo>
                    <a:pt x="15442" y="1"/>
                  </a:ln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59;p120">
              <a:extLst>
                <a:ext uri="{FF2B5EF4-FFF2-40B4-BE49-F238E27FC236}">
                  <a16:creationId xmlns:a16="http://schemas.microsoft.com/office/drawing/2014/main" id="{98CD34F3-CCD4-430E-AF30-6CBA2542EAF2}"/>
                </a:ext>
              </a:extLst>
            </p:cNvPr>
            <p:cNvSpPr/>
            <p:nvPr/>
          </p:nvSpPr>
          <p:spPr>
            <a:xfrm>
              <a:off x="2880825" y="3061175"/>
              <a:ext cx="760675" cy="44850"/>
            </a:xfrm>
            <a:custGeom>
              <a:avLst/>
              <a:gdLst/>
              <a:ahLst/>
              <a:cxnLst/>
              <a:rect l="l" t="t" r="r" b="b"/>
              <a:pathLst>
                <a:path w="30427" h="1794" extrusionOk="0">
                  <a:moveTo>
                    <a:pt x="1" y="0"/>
                  </a:moveTo>
                  <a:lnTo>
                    <a:pt x="1" y="1794"/>
                  </a:lnTo>
                  <a:lnTo>
                    <a:pt x="30427" y="1794"/>
                  </a:lnTo>
                  <a:lnTo>
                    <a:pt x="30427"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0;p120">
              <a:extLst>
                <a:ext uri="{FF2B5EF4-FFF2-40B4-BE49-F238E27FC236}">
                  <a16:creationId xmlns:a16="http://schemas.microsoft.com/office/drawing/2014/main" id="{8ABF77B0-35B0-46D0-A5BE-83F44EF376CA}"/>
                </a:ext>
              </a:extLst>
            </p:cNvPr>
            <p:cNvSpPr/>
            <p:nvPr/>
          </p:nvSpPr>
          <p:spPr>
            <a:xfrm>
              <a:off x="2693150" y="2131825"/>
              <a:ext cx="736350" cy="934700"/>
            </a:xfrm>
            <a:custGeom>
              <a:avLst/>
              <a:gdLst/>
              <a:ahLst/>
              <a:cxnLst/>
              <a:rect l="l" t="t" r="r" b="b"/>
              <a:pathLst>
                <a:path w="29454" h="37388" extrusionOk="0">
                  <a:moveTo>
                    <a:pt x="1702" y="1"/>
                  </a:moveTo>
                  <a:lnTo>
                    <a:pt x="0" y="37387"/>
                  </a:lnTo>
                  <a:lnTo>
                    <a:pt x="29453" y="37387"/>
                  </a:lnTo>
                  <a:cubicBezTo>
                    <a:pt x="29453" y="35503"/>
                    <a:pt x="28785" y="34044"/>
                    <a:pt x="27903" y="32919"/>
                  </a:cubicBezTo>
                  <a:cubicBezTo>
                    <a:pt x="26353" y="31004"/>
                    <a:pt x="23952" y="29940"/>
                    <a:pt x="21490" y="29940"/>
                  </a:cubicBezTo>
                  <a:lnTo>
                    <a:pt x="8632" y="29940"/>
                  </a:lnTo>
                  <a:lnTo>
                    <a:pt x="6201" y="14560"/>
                  </a:lnTo>
                  <a:cubicBezTo>
                    <a:pt x="4559" y="1794"/>
                    <a:pt x="1702" y="1"/>
                    <a:pt x="1702"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1;p120">
              <a:extLst>
                <a:ext uri="{FF2B5EF4-FFF2-40B4-BE49-F238E27FC236}">
                  <a16:creationId xmlns:a16="http://schemas.microsoft.com/office/drawing/2014/main" id="{91BCC461-F7B7-4234-A60B-CFA4580751C2}"/>
                </a:ext>
              </a:extLst>
            </p:cNvPr>
            <p:cNvSpPr/>
            <p:nvPr/>
          </p:nvSpPr>
          <p:spPr>
            <a:xfrm>
              <a:off x="3090575" y="2880325"/>
              <a:ext cx="338925" cy="186200"/>
            </a:xfrm>
            <a:custGeom>
              <a:avLst/>
              <a:gdLst/>
              <a:ahLst/>
              <a:cxnLst/>
              <a:rect l="l" t="t" r="r" b="b"/>
              <a:pathLst>
                <a:path w="13557" h="7448" extrusionOk="0">
                  <a:moveTo>
                    <a:pt x="2158" y="0"/>
                  </a:moveTo>
                  <a:cubicBezTo>
                    <a:pt x="1216" y="1429"/>
                    <a:pt x="0" y="3982"/>
                    <a:pt x="122" y="7447"/>
                  </a:cubicBezTo>
                  <a:lnTo>
                    <a:pt x="13556" y="7447"/>
                  </a:lnTo>
                  <a:cubicBezTo>
                    <a:pt x="13556" y="5563"/>
                    <a:pt x="12888" y="4104"/>
                    <a:pt x="12006" y="2979"/>
                  </a:cubicBezTo>
                  <a:cubicBezTo>
                    <a:pt x="10456" y="1064"/>
                    <a:pt x="8055" y="0"/>
                    <a:pt x="5593"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2;p120">
              <a:extLst>
                <a:ext uri="{FF2B5EF4-FFF2-40B4-BE49-F238E27FC236}">
                  <a16:creationId xmlns:a16="http://schemas.microsoft.com/office/drawing/2014/main" id="{4C607072-0C2F-4250-AB2D-BCE0C514E840}"/>
                </a:ext>
              </a:extLst>
            </p:cNvPr>
            <p:cNvSpPr/>
            <p:nvPr/>
          </p:nvSpPr>
          <p:spPr>
            <a:xfrm>
              <a:off x="1954525" y="1995800"/>
              <a:ext cx="876175" cy="1110225"/>
            </a:xfrm>
            <a:custGeom>
              <a:avLst/>
              <a:gdLst/>
              <a:ahLst/>
              <a:cxnLst/>
              <a:rect l="l" t="t" r="r" b="b"/>
              <a:pathLst>
                <a:path w="35047" h="44409" extrusionOk="0">
                  <a:moveTo>
                    <a:pt x="13739" y="1"/>
                  </a:moveTo>
                  <a:lnTo>
                    <a:pt x="0" y="8208"/>
                  </a:lnTo>
                  <a:lnTo>
                    <a:pt x="730" y="44409"/>
                  </a:lnTo>
                  <a:lnTo>
                    <a:pt x="34439" y="44409"/>
                  </a:lnTo>
                  <a:cubicBezTo>
                    <a:pt x="35047" y="36779"/>
                    <a:pt x="31247" y="5442"/>
                    <a:pt x="31247" y="5442"/>
                  </a:cubicBezTo>
                  <a:lnTo>
                    <a:pt x="21034" y="578"/>
                  </a:lnTo>
                  <a:lnTo>
                    <a:pt x="13739"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3;p120">
              <a:extLst>
                <a:ext uri="{FF2B5EF4-FFF2-40B4-BE49-F238E27FC236}">
                  <a16:creationId xmlns:a16="http://schemas.microsoft.com/office/drawing/2014/main" id="{517E44A7-A238-4F39-8F11-3C33392F9FFD}"/>
                </a:ext>
              </a:extLst>
            </p:cNvPr>
            <p:cNvSpPr/>
            <p:nvPr/>
          </p:nvSpPr>
          <p:spPr>
            <a:xfrm>
              <a:off x="2396025" y="2077125"/>
              <a:ext cx="142875" cy="961275"/>
            </a:xfrm>
            <a:custGeom>
              <a:avLst/>
              <a:gdLst/>
              <a:ahLst/>
              <a:cxnLst/>
              <a:rect l="l" t="t" r="r" b="b"/>
              <a:pathLst>
                <a:path w="5715" h="38451" extrusionOk="0">
                  <a:moveTo>
                    <a:pt x="2584" y="0"/>
                  </a:moveTo>
                  <a:lnTo>
                    <a:pt x="0" y="2401"/>
                  </a:lnTo>
                  <a:lnTo>
                    <a:pt x="1307" y="5198"/>
                  </a:lnTo>
                  <a:lnTo>
                    <a:pt x="31" y="35989"/>
                  </a:lnTo>
                  <a:lnTo>
                    <a:pt x="3070" y="38451"/>
                  </a:lnTo>
                  <a:lnTo>
                    <a:pt x="5715" y="35654"/>
                  </a:lnTo>
                  <a:lnTo>
                    <a:pt x="3374" y="5076"/>
                  </a:lnTo>
                  <a:lnTo>
                    <a:pt x="4560" y="1763"/>
                  </a:lnTo>
                  <a:lnTo>
                    <a:pt x="2584"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4;p120">
              <a:extLst>
                <a:ext uri="{FF2B5EF4-FFF2-40B4-BE49-F238E27FC236}">
                  <a16:creationId xmlns:a16="http://schemas.microsoft.com/office/drawing/2014/main" id="{E20E7A0F-1DD9-48A4-A3A3-DC748C932700}"/>
                </a:ext>
              </a:extLst>
            </p:cNvPr>
            <p:cNvSpPr/>
            <p:nvPr/>
          </p:nvSpPr>
          <p:spPr>
            <a:xfrm>
              <a:off x="2396025" y="2077125"/>
              <a:ext cx="114000" cy="129950"/>
            </a:xfrm>
            <a:custGeom>
              <a:avLst/>
              <a:gdLst/>
              <a:ahLst/>
              <a:cxnLst/>
              <a:rect l="l" t="t" r="r" b="b"/>
              <a:pathLst>
                <a:path w="4560" h="5198" extrusionOk="0">
                  <a:moveTo>
                    <a:pt x="2584" y="0"/>
                  </a:moveTo>
                  <a:lnTo>
                    <a:pt x="0" y="2401"/>
                  </a:lnTo>
                  <a:lnTo>
                    <a:pt x="1307" y="5198"/>
                  </a:lnTo>
                  <a:lnTo>
                    <a:pt x="3374" y="5076"/>
                  </a:lnTo>
                  <a:lnTo>
                    <a:pt x="4560" y="1763"/>
                  </a:lnTo>
                  <a:lnTo>
                    <a:pt x="2584"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5;p120">
              <a:extLst>
                <a:ext uri="{FF2B5EF4-FFF2-40B4-BE49-F238E27FC236}">
                  <a16:creationId xmlns:a16="http://schemas.microsoft.com/office/drawing/2014/main" id="{9CFB8BBA-8107-4FD4-851E-4DBDA2CB5AC8}"/>
                </a:ext>
              </a:extLst>
            </p:cNvPr>
            <p:cNvSpPr/>
            <p:nvPr/>
          </p:nvSpPr>
          <p:spPr>
            <a:xfrm>
              <a:off x="2298000" y="1995800"/>
              <a:ext cx="162625" cy="201400"/>
            </a:xfrm>
            <a:custGeom>
              <a:avLst/>
              <a:gdLst/>
              <a:ahLst/>
              <a:cxnLst/>
              <a:rect l="l" t="t" r="r" b="b"/>
              <a:pathLst>
                <a:path w="6505" h="8056" extrusionOk="0">
                  <a:moveTo>
                    <a:pt x="0" y="1"/>
                  </a:moveTo>
                  <a:lnTo>
                    <a:pt x="1368" y="8056"/>
                  </a:lnTo>
                  <a:lnTo>
                    <a:pt x="6505" y="3253"/>
                  </a:lnTo>
                  <a:lnTo>
                    <a:pt x="0" y="1"/>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66;p120">
              <a:extLst>
                <a:ext uri="{FF2B5EF4-FFF2-40B4-BE49-F238E27FC236}">
                  <a16:creationId xmlns:a16="http://schemas.microsoft.com/office/drawing/2014/main" id="{16104462-C58E-4BDB-8C74-66C87812B624}"/>
                </a:ext>
              </a:extLst>
            </p:cNvPr>
            <p:cNvSpPr/>
            <p:nvPr/>
          </p:nvSpPr>
          <p:spPr>
            <a:xfrm>
              <a:off x="2460600" y="2010250"/>
              <a:ext cx="99575" cy="155800"/>
            </a:xfrm>
            <a:custGeom>
              <a:avLst/>
              <a:gdLst/>
              <a:ahLst/>
              <a:cxnLst/>
              <a:rect l="l" t="t" r="r" b="b"/>
              <a:pathLst>
                <a:path w="3983" h="6232" extrusionOk="0">
                  <a:moveTo>
                    <a:pt x="791" y="0"/>
                  </a:moveTo>
                  <a:lnTo>
                    <a:pt x="1" y="2675"/>
                  </a:lnTo>
                  <a:lnTo>
                    <a:pt x="3983" y="6231"/>
                  </a:lnTo>
                  <a:lnTo>
                    <a:pt x="791"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67;p120">
              <a:extLst>
                <a:ext uri="{FF2B5EF4-FFF2-40B4-BE49-F238E27FC236}">
                  <a16:creationId xmlns:a16="http://schemas.microsoft.com/office/drawing/2014/main" id="{6F409FD6-1094-435D-83BA-17F21377AA1E}"/>
                </a:ext>
              </a:extLst>
            </p:cNvPr>
            <p:cNvSpPr/>
            <p:nvPr/>
          </p:nvSpPr>
          <p:spPr>
            <a:xfrm>
              <a:off x="1813950" y="2200975"/>
              <a:ext cx="371600" cy="788800"/>
            </a:xfrm>
            <a:custGeom>
              <a:avLst/>
              <a:gdLst/>
              <a:ahLst/>
              <a:cxnLst/>
              <a:rect l="l" t="t" r="r" b="b"/>
              <a:pathLst>
                <a:path w="14864" h="31552" extrusionOk="0">
                  <a:moveTo>
                    <a:pt x="5623" y="1"/>
                  </a:moveTo>
                  <a:cubicBezTo>
                    <a:pt x="5623" y="1"/>
                    <a:pt x="4256" y="1095"/>
                    <a:pt x="3161" y="6353"/>
                  </a:cubicBezTo>
                  <a:cubicBezTo>
                    <a:pt x="2067" y="11612"/>
                    <a:pt x="0" y="25047"/>
                    <a:pt x="0" y="25047"/>
                  </a:cubicBezTo>
                  <a:lnTo>
                    <a:pt x="12462" y="31551"/>
                  </a:lnTo>
                  <a:lnTo>
                    <a:pt x="13678" y="9514"/>
                  </a:lnTo>
                  <a:cubicBezTo>
                    <a:pt x="13678" y="9514"/>
                    <a:pt x="14864" y="305"/>
                    <a:pt x="5623"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68;p120">
              <a:extLst>
                <a:ext uri="{FF2B5EF4-FFF2-40B4-BE49-F238E27FC236}">
                  <a16:creationId xmlns:a16="http://schemas.microsoft.com/office/drawing/2014/main" id="{4D35E996-4C82-4939-8D2F-A12289FC88E8}"/>
                </a:ext>
              </a:extLst>
            </p:cNvPr>
            <p:cNvSpPr/>
            <p:nvPr/>
          </p:nvSpPr>
          <p:spPr>
            <a:xfrm>
              <a:off x="1775200" y="2827125"/>
              <a:ext cx="1111725" cy="278900"/>
            </a:xfrm>
            <a:custGeom>
              <a:avLst/>
              <a:gdLst/>
              <a:ahLst/>
              <a:cxnLst/>
              <a:rect l="l" t="t" r="r" b="b"/>
              <a:pathLst>
                <a:path w="44469" h="11156" extrusionOk="0">
                  <a:moveTo>
                    <a:pt x="1550" y="1"/>
                  </a:moveTo>
                  <a:lnTo>
                    <a:pt x="486" y="5867"/>
                  </a:lnTo>
                  <a:cubicBezTo>
                    <a:pt x="0" y="8633"/>
                    <a:pt x="2128" y="11156"/>
                    <a:pt x="4924" y="11156"/>
                  </a:cubicBezTo>
                  <a:lnTo>
                    <a:pt x="44469" y="11156"/>
                  </a:lnTo>
                  <a:lnTo>
                    <a:pt x="44469" y="11034"/>
                  </a:lnTo>
                  <a:cubicBezTo>
                    <a:pt x="44469" y="4955"/>
                    <a:pt x="39514" y="1"/>
                    <a:pt x="3343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69;p120">
              <a:extLst>
                <a:ext uri="{FF2B5EF4-FFF2-40B4-BE49-F238E27FC236}">
                  <a16:creationId xmlns:a16="http://schemas.microsoft.com/office/drawing/2014/main" id="{BCAFC066-1F94-4263-8F63-BD9AB2818DF2}"/>
                </a:ext>
              </a:extLst>
            </p:cNvPr>
            <p:cNvSpPr/>
            <p:nvPr/>
          </p:nvSpPr>
          <p:spPr>
            <a:xfrm>
              <a:off x="2244800" y="2827125"/>
              <a:ext cx="295625" cy="278900"/>
            </a:xfrm>
            <a:custGeom>
              <a:avLst/>
              <a:gdLst/>
              <a:ahLst/>
              <a:cxnLst/>
              <a:rect l="l" t="t" r="r" b="b"/>
              <a:pathLst>
                <a:path w="11825" h="11156" extrusionOk="0">
                  <a:moveTo>
                    <a:pt x="1976" y="1"/>
                  </a:moveTo>
                  <a:cubicBezTo>
                    <a:pt x="1186" y="2341"/>
                    <a:pt x="1" y="6961"/>
                    <a:pt x="1460" y="11156"/>
                  </a:cubicBezTo>
                  <a:lnTo>
                    <a:pt x="11825" y="11156"/>
                  </a:lnTo>
                  <a:lnTo>
                    <a:pt x="10943"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0;p120">
              <a:extLst>
                <a:ext uri="{FF2B5EF4-FFF2-40B4-BE49-F238E27FC236}">
                  <a16:creationId xmlns:a16="http://schemas.microsoft.com/office/drawing/2014/main" id="{8F9E8C3C-3A59-4A88-9448-DAA2A06B573E}"/>
                </a:ext>
              </a:extLst>
            </p:cNvPr>
            <p:cNvSpPr/>
            <p:nvPr/>
          </p:nvSpPr>
          <p:spPr>
            <a:xfrm>
              <a:off x="2396025" y="2827125"/>
              <a:ext cx="490900" cy="278900"/>
            </a:xfrm>
            <a:custGeom>
              <a:avLst/>
              <a:gdLst/>
              <a:ahLst/>
              <a:cxnLst/>
              <a:rect l="l" t="t" r="r" b="b"/>
              <a:pathLst>
                <a:path w="19636" h="11156" extrusionOk="0">
                  <a:moveTo>
                    <a:pt x="2310" y="1"/>
                  </a:moveTo>
                  <a:cubicBezTo>
                    <a:pt x="1277" y="2068"/>
                    <a:pt x="0" y="6019"/>
                    <a:pt x="1307" y="11156"/>
                  </a:cubicBezTo>
                  <a:lnTo>
                    <a:pt x="19636" y="11156"/>
                  </a:lnTo>
                  <a:lnTo>
                    <a:pt x="19636" y="11034"/>
                  </a:lnTo>
                  <a:cubicBezTo>
                    <a:pt x="19636" y="4955"/>
                    <a:pt x="14681" y="1"/>
                    <a:pt x="8602"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1;p120">
              <a:extLst>
                <a:ext uri="{FF2B5EF4-FFF2-40B4-BE49-F238E27FC236}">
                  <a16:creationId xmlns:a16="http://schemas.microsoft.com/office/drawing/2014/main" id="{8B9CD398-6C78-4964-AFB4-6C38950C6BEF}"/>
                </a:ext>
              </a:extLst>
            </p:cNvPr>
            <p:cNvSpPr/>
            <p:nvPr/>
          </p:nvSpPr>
          <p:spPr>
            <a:xfrm>
              <a:off x="2317000" y="3014050"/>
              <a:ext cx="51700" cy="52475"/>
            </a:xfrm>
            <a:custGeom>
              <a:avLst/>
              <a:gdLst/>
              <a:ahLst/>
              <a:cxnLst/>
              <a:rect l="l" t="t" r="r" b="b"/>
              <a:pathLst>
                <a:path w="2068" h="2099" extrusionOk="0">
                  <a:moveTo>
                    <a:pt x="1034" y="1"/>
                  </a:moveTo>
                  <a:cubicBezTo>
                    <a:pt x="456" y="1"/>
                    <a:pt x="0" y="487"/>
                    <a:pt x="0" y="1065"/>
                  </a:cubicBezTo>
                  <a:cubicBezTo>
                    <a:pt x="0" y="1612"/>
                    <a:pt x="456" y="2098"/>
                    <a:pt x="1034" y="2098"/>
                  </a:cubicBezTo>
                  <a:cubicBezTo>
                    <a:pt x="1611" y="2098"/>
                    <a:pt x="2067" y="1612"/>
                    <a:pt x="2067" y="1065"/>
                  </a:cubicBezTo>
                  <a:cubicBezTo>
                    <a:pt x="2067" y="487"/>
                    <a:pt x="1611" y="1"/>
                    <a:pt x="1034"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2;p120">
              <a:extLst>
                <a:ext uri="{FF2B5EF4-FFF2-40B4-BE49-F238E27FC236}">
                  <a16:creationId xmlns:a16="http://schemas.microsoft.com/office/drawing/2014/main" id="{F1811593-5FB3-4FCC-ABB0-54E516201AF3}"/>
                </a:ext>
              </a:extLst>
            </p:cNvPr>
            <p:cNvSpPr/>
            <p:nvPr/>
          </p:nvSpPr>
          <p:spPr>
            <a:xfrm>
              <a:off x="1661200" y="3106000"/>
              <a:ext cx="2578350" cy="123900"/>
            </a:xfrm>
            <a:custGeom>
              <a:avLst/>
              <a:gdLst/>
              <a:ahLst/>
              <a:cxnLst/>
              <a:rect l="l" t="t" r="r" b="b"/>
              <a:pathLst>
                <a:path w="103134" h="4956" extrusionOk="0">
                  <a:moveTo>
                    <a:pt x="1247" y="1"/>
                  </a:moveTo>
                  <a:cubicBezTo>
                    <a:pt x="578" y="1"/>
                    <a:pt x="1" y="548"/>
                    <a:pt x="1" y="1247"/>
                  </a:cubicBezTo>
                  <a:lnTo>
                    <a:pt x="1" y="3709"/>
                  </a:lnTo>
                  <a:cubicBezTo>
                    <a:pt x="1" y="4408"/>
                    <a:pt x="578" y="4955"/>
                    <a:pt x="1247" y="4955"/>
                  </a:cubicBezTo>
                  <a:lnTo>
                    <a:pt x="101887" y="4955"/>
                  </a:lnTo>
                  <a:cubicBezTo>
                    <a:pt x="102586" y="4955"/>
                    <a:pt x="103133" y="4408"/>
                    <a:pt x="103133" y="3709"/>
                  </a:cubicBezTo>
                  <a:lnTo>
                    <a:pt x="103133" y="1247"/>
                  </a:lnTo>
                  <a:cubicBezTo>
                    <a:pt x="103133" y="548"/>
                    <a:pt x="102586" y="1"/>
                    <a:pt x="101887" y="1"/>
                  </a:cubicBez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3;p120">
              <a:extLst>
                <a:ext uri="{FF2B5EF4-FFF2-40B4-BE49-F238E27FC236}">
                  <a16:creationId xmlns:a16="http://schemas.microsoft.com/office/drawing/2014/main" id="{0E657B54-4222-4116-9A06-2CF5C5D471BC}"/>
                </a:ext>
              </a:extLst>
            </p:cNvPr>
            <p:cNvSpPr/>
            <p:nvPr/>
          </p:nvSpPr>
          <p:spPr>
            <a:xfrm>
              <a:off x="1661200" y="3106000"/>
              <a:ext cx="681650" cy="123900"/>
            </a:xfrm>
            <a:custGeom>
              <a:avLst/>
              <a:gdLst/>
              <a:ahLst/>
              <a:cxnLst/>
              <a:rect l="l" t="t" r="r" b="b"/>
              <a:pathLst>
                <a:path w="27266" h="4956" extrusionOk="0">
                  <a:moveTo>
                    <a:pt x="1217" y="1"/>
                  </a:moveTo>
                  <a:cubicBezTo>
                    <a:pt x="548" y="1"/>
                    <a:pt x="1" y="548"/>
                    <a:pt x="1" y="1217"/>
                  </a:cubicBezTo>
                  <a:lnTo>
                    <a:pt x="1" y="3739"/>
                  </a:lnTo>
                  <a:cubicBezTo>
                    <a:pt x="1" y="4408"/>
                    <a:pt x="548" y="4955"/>
                    <a:pt x="1217" y="4955"/>
                  </a:cubicBezTo>
                  <a:lnTo>
                    <a:pt x="26050" y="4955"/>
                  </a:lnTo>
                  <a:cubicBezTo>
                    <a:pt x="26719" y="4955"/>
                    <a:pt x="27266" y="4408"/>
                    <a:pt x="27266" y="3739"/>
                  </a:cubicBezTo>
                  <a:lnTo>
                    <a:pt x="27266" y="1217"/>
                  </a:lnTo>
                  <a:cubicBezTo>
                    <a:pt x="27266" y="548"/>
                    <a:pt x="26719" y="1"/>
                    <a:pt x="26050" y="1"/>
                  </a:cubicBez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4;p120">
              <a:extLst>
                <a:ext uri="{FF2B5EF4-FFF2-40B4-BE49-F238E27FC236}">
                  <a16:creationId xmlns:a16="http://schemas.microsoft.com/office/drawing/2014/main" id="{4079AF0D-CDDA-4F85-AC2C-C9FD25E94C2E}"/>
                </a:ext>
              </a:extLst>
            </p:cNvPr>
            <p:cNvSpPr/>
            <p:nvPr/>
          </p:nvSpPr>
          <p:spPr>
            <a:xfrm>
              <a:off x="2611075" y="2827125"/>
              <a:ext cx="351850" cy="87425"/>
            </a:xfrm>
            <a:custGeom>
              <a:avLst/>
              <a:gdLst/>
              <a:ahLst/>
              <a:cxnLst/>
              <a:rect l="l" t="t" r="r" b="b"/>
              <a:pathLst>
                <a:path w="14074" h="3497" extrusionOk="0">
                  <a:moveTo>
                    <a:pt x="0" y="1"/>
                  </a:moveTo>
                  <a:lnTo>
                    <a:pt x="0" y="3496"/>
                  </a:lnTo>
                  <a:lnTo>
                    <a:pt x="12371" y="3496"/>
                  </a:lnTo>
                  <a:cubicBezTo>
                    <a:pt x="13314" y="3496"/>
                    <a:pt x="14074" y="2706"/>
                    <a:pt x="14074" y="1764"/>
                  </a:cubicBezTo>
                  <a:lnTo>
                    <a:pt x="14074" y="1733"/>
                  </a:lnTo>
                  <a:cubicBezTo>
                    <a:pt x="14074" y="760"/>
                    <a:pt x="13314" y="1"/>
                    <a:pt x="12371"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75;p120">
              <a:extLst>
                <a:ext uri="{FF2B5EF4-FFF2-40B4-BE49-F238E27FC236}">
                  <a16:creationId xmlns:a16="http://schemas.microsoft.com/office/drawing/2014/main" id="{50438EF9-2ACB-40DD-B813-2250A841C1F9}"/>
                </a:ext>
              </a:extLst>
            </p:cNvPr>
            <p:cNvSpPr/>
            <p:nvPr/>
          </p:nvSpPr>
          <p:spPr>
            <a:xfrm>
              <a:off x="2700750" y="2942625"/>
              <a:ext cx="96525" cy="163400"/>
            </a:xfrm>
            <a:custGeom>
              <a:avLst/>
              <a:gdLst/>
              <a:ahLst/>
              <a:cxnLst/>
              <a:rect l="l" t="t" r="r" b="b"/>
              <a:pathLst>
                <a:path w="3861" h="6536" fill="none" extrusionOk="0">
                  <a:moveTo>
                    <a:pt x="3860" y="6536"/>
                  </a:moveTo>
                  <a:cubicBezTo>
                    <a:pt x="3860" y="6536"/>
                    <a:pt x="3587" y="2311"/>
                    <a:pt x="0" y="1"/>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76;p120">
              <a:extLst>
                <a:ext uri="{FF2B5EF4-FFF2-40B4-BE49-F238E27FC236}">
                  <a16:creationId xmlns:a16="http://schemas.microsoft.com/office/drawing/2014/main" id="{B50C592F-DD7E-48C3-92B5-3F92FA13D3C0}"/>
                </a:ext>
              </a:extLst>
            </p:cNvPr>
            <p:cNvSpPr/>
            <p:nvPr/>
          </p:nvSpPr>
          <p:spPr>
            <a:xfrm>
              <a:off x="1967450" y="2827125"/>
              <a:ext cx="167200" cy="25"/>
            </a:xfrm>
            <a:custGeom>
              <a:avLst/>
              <a:gdLst/>
              <a:ahLst/>
              <a:cxnLst/>
              <a:rect l="l" t="t" r="r" b="b"/>
              <a:pathLst>
                <a:path w="6688" h="1" fill="none" extrusionOk="0">
                  <a:moveTo>
                    <a:pt x="6687" y="1"/>
                  </a:moveTo>
                  <a:lnTo>
                    <a:pt x="0" y="1"/>
                  </a:lnTo>
                </a:path>
              </a:pathLst>
            </a:custGeom>
            <a:noFill/>
            <a:ln w="9875" cap="flat" cmpd="sng">
              <a:solidFill>
                <a:srgbClr val="17111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77;p120">
              <a:extLst>
                <a:ext uri="{FF2B5EF4-FFF2-40B4-BE49-F238E27FC236}">
                  <a16:creationId xmlns:a16="http://schemas.microsoft.com/office/drawing/2014/main" id="{7F23AAA2-EDF8-4435-87BE-EB3E66E75531}"/>
                </a:ext>
              </a:extLst>
            </p:cNvPr>
            <p:cNvSpPr/>
            <p:nvPr/>
          </p:nvSpPr>
          <p:spPr>
            <a:xfrm>
              <a:off x="3294225" y="2966175"/>
              <a:ext cx="59275" cy="100350"/>
            </a:xfrm>
            <a:custGeom>
              <a:avLst/>
              <a:gdLst/>
              <a:ahLst/>
              <a:cxnLst/>
              <a:rect l="l" t="t" r="r" b="b"/>
              <a:pathLst>
                <a:path w="2371" h="4014" fill="none" extrusionOk="0">
                  <a:moveTo>
                    <a:pt x="2371" y="4013"/>
                  </a:moveTo>
                  <a:cubicBezTo>
                    <a:pt x="2371" y="4013"/>
                    <a:pt x="2280" y="1186"/>
                    <a:pt x="0" y="1"/>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78;p120">
              <a:extLst>
                <a:ext uri="{FF2B5EF4-FFF2-40B4-BE49-F238E27FC236}">
                  <a16:creationId xmlns:a16="http://schemas.microsoft.com/office/drawing/2014/main" id="{5211826D-0150-4A0A-ADDF-5CBBEBDC7C45}"/>
                </a:ext>
              </a:extLst>
            </p:cNvPr>
            <p:cNvSpPr/>
            <p:nvPr/>
          </p:nvSpPr>
          <p:spPr>
            <a:xfrm>
              <a:off x="2427925" y="2827125"/>
              <a:ext cx="535000" cy="278900"/>
            </a:xfrm>
            <a:custGeom>
              <a:avLst/>
              <a:gdLst/>
              <a:ahLst/>
              <a:cxnLst/>
              <a:rect l="l" t="t" r="r" b="b"/>
              <a:pathLst>
                <a:path w="21400" h="11156" extrusionOk="0">
                  <a:moveTo>
                    <a:pt x="1034" y="1"/>
                  </a:moveTo>
                  <a:cubicBezTo>
                    <a:pt x="670" y="730"/>
                    <a:pt x="305" y="1672"/>
                    <a:pt x="1" y="2797"/>
                  </a:cubicBezTo>
                  <a:cubicBezTo>
                    <a:pt x="2585" y="4013"/>
                    <a:pt x="7721" y="6870"/>
                    <a:pt x="9971" y="11156"/>
                  </a:cubicBezTo>
                  <a:lnTo>
                    <a:pt x="18360" y="11156"/>
                  </a:lnTo>
                  <a:lnTo>
                    <a:pt x="18360" y="11034"/>
                  </a:lnTo>
                  <a:cubicBezTo>
                    <a:pt x="18360" y="8116"/>
                    <a:pt x="17205" y="5472"/>
                    <a:pt x="15351" y="3496"/>
                  </a:cubicBezTo>
                  <a:lnTo>
                    <a:pt x="19697" y="3496"/>
                  </a:lnTo>
                  <a:cubicBezTo>
                    <a:pt x="20640" y="3496"/>
                    <a:pt x="21400" y="2706"/>
                    <a:pt x="21400" y="1764"/>
                  </a:cubicBezTo>
                  <a:lnTo>
                    <a:pt x="21400" y="1733"/>
                  </a:lnTo>
                  <a:cubicBezTo>
                    <a:pt x="21400" y="760"/>
                    <a:pt x="20640" y="1"/>
                    <a:pt x="1969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79;p120">
              <a:extLst>
                <a:ext uri="{FF2B5EF4-FFF2-40B4-BE49-F238E27FC236}">
                  <a16:creationId xmlns:a16="http://schemas.microsoft.com/office/drawing/2014/main" id="{7BF8BC3C-05DF-414D-A3E6-8B71886507F2}"/>
                </a:ext>
              </a:extLst>
            </p:cNvPr>
            <p:cNvSpPr/>
            <p:nvPr/>
          </p:nvSpPr>
          <p:spPr>
            <a:xfrm>
              <a:off x="2568525" y="2333950"/>
              <a:ext cx="164150" cy="44100"/>
            </a:xfrm>
            <a:custGeom>
              <a:avLst/>
              <a:gdLst/>
              <a:ahLst/>
              <a:cxnLst/>
              <a:rect l="l" t="t" r="r" b="b"/>
              <a:pathLst>
                <a:path w="6566" h="1764" extrusionOk="0">
                  <a:moveTo>
                    <a:pt x="0" y="1"/>
                  </a:moveTo>
                  <a:lnTo>
                    <a:pt x="0" y="1764"/>
                  </a:lnTo>
                  <a:lnTo>
                    <a:pt x="6566" y="1764"/>
                  </a:lnTo>
                  <a:lnTo>
                    <a:pt x="6566"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80;p120">
              <a:extLst>
                <a:ext uri="{FF2B5EF4-FFF2-40B4-BE49-F238E27FC236}">
                  <a16:creationId xmlns:a16="http://schemas.microsoft.com/office/drawing/2014/main" id="{31346579-860F-44B0-9A6A-5C7D59960D9E}"/>
                </a:ext>
              </a:extLst>
            </p:cNvPr>
            <p:cNvSpPr/>
            <p:nvPr/>
          </p:nvSpPr>
          <p:spPr>
            <a:xfrm>
              <a:off x="3681000" y="3061175"/>
              <a:ext cx="449125" cy="44850"/>
            </a:xfrm>
            <a:custGeom>
              <a:avLst/>
              <a:gdLst/>
              <a:ahLst/>
              <a:cxnLst/>
              <a:rect l="l" t="t" r="r" b="b"/>
              <a:pathLst>
                <a:path w="17965" h="1794" extrusionOk="0">
                  <a:moveTo>
                    <a:pt x="0" y="0"/>
                  </a:moveTo>
                  <a:lnTo>
                    <a:pt x="0" y="1794"/>
                  </a:lnTo>
                  <a:lnTo>
                    <a:pt x="17964" y="1794"/>
                  </a:lnTo>
                  <a:lnTo>
                    <a:pt x="17964" y="0"/>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81;p120">
              <a:extLst>
                <a:ext uri="{FF2B5EF4-FFF2-40B4-BE49-F238E27FC236}">
                  <a16:creationId xmlns:a16="http://schemas.microsoft.com/office/drawing/2014/main" id="{8E857021-E7ED-41A9-A9C3-048A42C5CBBA}"/>
                </a:ext>
              </a:extLst>
            </p:cNvPr>
            <p:cNvSpPr/>
            <p:nvPr/>
          </p:nvSpPr>
          <p:spPr>
            <a:xfrm>
              <a:off x="3093600" y="1618150"/>
              <a:ext cx="1136825" cy="1009900"/>
            </a:xfrm>
            <a:custGeom>
              <a:avLst/>
              <a:gdLst/>
              <a:ahLst/>
              <a:cxnLst/>
              <a:rect l="l" t="t" r="r" b="b"/>
              <a:pathLst>
                <a:path w="45473" h="40396" extrusionOk="0">
                  <a:moveTo>
                    <a:pt x="3131" y="0"/>
                  </a:moveTo>
                  <a:cubicBezTo>
                    <a:pt x="1399" y="0"/>
                    <a:pt x="1" y="1398"/>
                    <a:pt x="1" y="3131"/>
                  </a:cubicBezTo>
                  <a:lnTo>
                    <a:pt x="1" y="37296"/>
                  </a:lnTo>
                  <a:cubicBezTo>
                    <a:pt x="1" y="38998"/>
                    <a:pt x="1399" y="40396"/>
                    <a:pt x="3131" y="40396"/>
                  </a:cubicBezTo>
                  <a:lnTo>
                    <a:pt x="42342" y="40396"/>
                  </a:lnTo>
                  <a:cubicBezTo>
                    <a:pt x="44074" y="40396"/>
                    <a:pt x="45473" y="38998"/>
                    <a:pt x="45473" y="37296"/>
                  </a:cubicBezTo>
                  <a:lnTo>
                    <a:pt x="45473" y="3131"/>
                  </a:lnTo>
                  <a:cubicBezTo>
                    <a:pt x="45473" y="1398"/>
                    <a:pt x="44074" y="0"/>
                    <a:pt x="42342"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82;p120">
              <a:extLst>
                <a:ext uri="{FF2B5EF4-FFF2-40B4-BE49-F238E27FC236}">
                  <a16:creationId xmlns:a16="http://schemas.microsoft.com/office/drawing/2014/main" id="{D6D79880-BF05-488A-BA56-8A1C60CAC89D}"/>
                </a:ext>
              </a:extLst>
            </p:cNvPr>
            <p:cNvSpPr/>
            <p:nvPr/>
          </p:nvSpPr>
          <p:spPr>
            <a:xfrm>
              <a:off x="3165025" y="1618150"/>
              <a:ext cx="1137600" cy="1009900"/>
            </a:xfrm>
            <a:custGeom>
              <a:avLst/>
              <a:gdLst/>
              <a:ahLst/>
              <a:cxnLst/>
              <a:rect l="l" t="t" r="r" b="b"/>
              <a:pathLst>
                <a:path w="45504" h="40396" extrusionOk="0">
                  <a:moveTo>
                    <a:pt x="3132" y="0"/>
                  </a:moveTo>
                  <a:cubicBezTo>
                    <a:pt x="1399" y="0"/>
                    <a:pt x="1" y="1398"/>
                    <a:pt x="1" y="3131"/>
                  </a:cubicBezTo>
                  <a:lnTo>
                    <a:pt x="1" y="37296"/>
                  </a:lnTo>
                  <a:cubicBezTo>
                    <a:pt x="1" y="38998"/>
                    <a:pt x="1399" y="40396"/>
                    <a:pt x="3132" y="40396"/>
                  </a:cubicBezTo>
                  <a:lnTo>
                    <a:pt x="42372" y="40396"/>
                  </a:lnTo>
                  <a:cubicBezTo>
                    <a:pt x="44105" y="40396"/>
                    <a:pt x="45503" y="38998"/>
                    <a:pt x="45503" y="37296"/>
                  </a:cubicBezTo>
                  <a:lnTo>
                    <a:pt x="45503" y="3131"/>
                  </a:lnTo>
                  <a:cubicBezTo>
                    <a:pt x="45503" y="1398"/>
                    <a:pt x="44105" y="0"/>
                    <a:pt x="42372"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83;p120">
              <a:extLst>
                <a:ext uri="{FF2B5EF4-FFF2-40B4-BE49-F238E27FC236}">
                  <a16:creationId xmlns:a16="http://schemas.microsoft.com/office/drawing/2014/main" id="{81836793-7E56-4A4F-815A-7F99E6DBC433}"/>
                </a:ext>
              </a:extLst>
            </p:cNvPr>
            <p:cNvSpPr/>
            <p:nvPr/>
          </p:nvSpPr>
          <p:spPr>
            <a:xfrm>
              <a:off x="3439350" y="1865100"/>
              <a:ext cx="608700" cy="485600"/>
            </a:xfrm>
            <a:custGeom>
              <a:avLst/>
              <a:gdLst/>
              <a:ahLst/>
              <a:cxnLst/>
              <a:rect l="l" t="t" r="r" b="b"/>
              <a:pathLst>
                <a:path w="24348" h="19424" extrusionOk="0">
                  <a:moveTo>
                    <a:pt x="1" y="1"/>
                  </a:moveTo>
                  <a:lnTo>
                    <a:pt x="1" y="19424"/>
                  </a:lnTo>
                  <a:lnTo>
                    <a:pt x="24348" y="19424"/>
                  </a:lnTo>
                  <a:lnTo>
                    <a:pt x="24348"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84;p120">
              <a:extLst>
                <a:ext uri="{FF2B5EF4-FFF2-40B4-BE49-F238E27FC236}">
                  <a16:creationId xmlns:a16="http://schemas.microsoft.com/office/drawing/2014/main" id="{EDD4EC88-1C62-49B8-AB22-616E9883B813}"/>
                </a:ext>
              </a:extLst>
            </p:cNvPr>
            <p:cNvSpPr/>
            <p:nvPr/>
          </p:nvSpPr>
          <p:spPr>
            <a:xfrm>
              <a:off x="3499375" y="1865100"/>
              <a:ext cx="607950" cy="485600"/>
            </a:xfrm>
            <a:custGeom>
              <a:avLst/>
              <a:gdLst/>
              <a:ahLst/>
              <a:cxnLst/>
              <a:rect l="l" t="t" r="r" b="b"/>
              <a:pathLst>
                <a:path w="24318" h="19424" extrusionOk="0">
                  <a:moveTo>
                    <a:pt x="1" y="1"/>
                  </a:moveTo>
                  <a:lnTo>
                    <a:pt x="1" y="19424"/>
                  </a:lnTo>
                  <a:lnTo>
                    <a:pt x="24317" y="19424"/>
                  </a:lnTo>
                  <a:lnTo>
                    <a:pt x="24317" y="1"/>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85;p120">
              <a:extLst>
                <a:ext uri="{FF2B5EF4-FFF2-40B4-BE49-F238E27FC236}">
                  <a16:creationId xmlns:a16="http://schemas.microsoft.com/office/drawing/2014/main" id="{98362017-1776-4B16-9CF3-05581A284806}"/>
                </a:ext>
              </a:extLst>
            </p:cNvPr>
            <p:cNvSpPr/>
            <p:nvPr/>
          </p:nvSpPr>
          <p:spPr>
            <a:xfrm>
              <a:off x="3681000" y="2350675"/>
              <a:ext cx="489400" cy="755350"/>
            </a:xfrm>
            <a:custGeom>
              <a:avLst/>
              <a:gdLst/>
              <a:ahLst/>
              <a:cxnLst/>
              <a:rect l="l" t="t" r="r" b="b"/>
              <a:pathLst>
                <a:path w="19576" h="30214" extrusionOk="0">
                  <a:moveTo>
                    <a:pt x="0" y="1"/>
                  </a:moveTo>
                  <a:lnTo>
                    <a:pt x="7387" y="30214"/>
                  </a:lnTo>
                  <a:lnTo>
                    <a:pt x="19575" y="30214"/>
                  </a:lnTo>
                  <a:lnTo>
                    <a:pt x="12159" y="1"/>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86;p120">
              <a:extLst>
                <a:ext uri="{FF2B5EF4-FFF2-40B4-BE49-F238E27FC236}">
                  <a16:creationId xmlns:a16="http://schemas.microsoft.com/office/drawing/2014/main" id="{453E6A71-EF54-4D7C-9632-74E584CC1463}"/>
                </a:ext>
              </a:extLst>
            </p:cNvPr>
            <p:cNvSpPr/>
            <p:nvPr/>
          </p:nvSpPr>
          <p:spPr>
            <a:xfrm>
              <a:off x="3260775" y="2473025"/>
              <a:ext cx="304750" cy="84375"/>
            </a:xfrm>
            <a:custGeom>
              <a:avLst/>
              <a:gdLst/>
              <a:ahLst/>
              <a:cxnLst/>
              <a:rect l="l" t="t" r="r" b="b"/>
              <a:pathLst>
                <a:path w="12190" h="3375" extrusionOk="0">
                  <a:moveTo>
                    <a:pt x="1" y="0"/>
                  </a:moveTo>
                  <a:lnTo>
                    <a:pt x="1" y="3374"/>
                  </a:lnTo>
                  <a:lnTo>
                    <a:pt x="12189" y="3374"/>
                  </a:lnTo>
                  <a:lnTo>
                    <a:pt x="12189" y="0"/>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87;p120">
              <a:extLst>
                <a:ext uri="{FF2B5EF4-FFF2-40B4-BE49-F238E27FC236}">
                  <a16:creationId xmlns:a16="http://schemas.microsoft.com/office/drawing/2014/main" id="{EDA6D4E1-DA5A-440C-8C86-D7112F742CAD}"/>
                </a:ext>
              </a:extLst>
            </p:cNvPr>
            <p:cNvSpPr/>
            <p:nvPr/>
          </p:nvSpPr>
          <p:spPr>
            <a:xfrm>
              <a:off x="3294225" y="2499625"/>
              <a:ext cx="72975" cy="32700"/>
            </a:xfrm>
            <a:custGeom>
              <a:avLst/>
              <a:gdLst/>
              <a:ahLst/>
              <a:cxnLst/>
              <a:rect l="l" t="t" r="r" b="b"/>
              <a:pathLst>
                <a:path w="2919" h="1308" extrusionOk="0">
                  <a:moveTo>
                    <a:pt x="0" y="0"/>
                  </a:moveTo>
                  <a:lnTo>
                    <a:pt x="0" y="1307"/>
                  </a:lnTo>
                  <a:lnTo>
                    <a:pt x="2918" y="1307"/>
                  </a:lnTo>
                  <a:lnTo>
                    <a:pt x="2918"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88;p120">
              <a:extLst>
                <a:ext uri="{FF2B5EF4-FFF2-40B4-BE49-F238E27FC236}">
                  <a16:creationId xmlns:a16="http://schemas.microsoft.com/office/drawing/2014/main" id="{110761B4-35D4-424C-B981-686EA93B1181}"/>
                </a:ext>
              </a:extLst>
            </p:cNvPr>
            <p:cNvSpPr/>
            <p:nvPr/>
          </p:nvSpPr>
          <p:spPr>
            <a:xfrm>
              <a:off x="3403650" y="2499625"/>
              <a:ext cx="72200" cy="32700"/>
            </a:xfrm>
            <a:custGeom>
              <a:avLst/>
              <a:gdLst/>
              <a:ahLst/>
              <a:cxnLst/>
              <a:rect l="l" t="t" r="r" b="b"/>
              <a:pathLst>
                <a:path w="2888" h="1308" extrusionOk="0">
                  <a:moveTo>
                    <a:pt x="0" y="0"/>
                  </a:moveTo>
                  <a:lnTo>
                    <a:pt x="0" y="1307"/>
                  </a:lnTo>
                  <a:lnTo>
                    <a:pt x="2888" y="1307"/>
                  </a:lnTo>
                  <a:lnTo>
                    <a:pt x="2888"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89;p120">
              <a:extLst>
                <a:ext uri="{FF2B5EF4-FFF2-40B4-BE49-F238E27FC236}">
                  <a16:creationId xmlns:a16="http://schemas.microsoft.com/office/drawing/2014/main" id="{76225B62-28AC-4836-A14D-738BEF155739}"/>
                </a:ext>
              </a:extLst>
            </p:cNvPr>
            <p:cNvSpPr/>
            <p:nvPr/>
          </p:nvSpPr>
          <p:spPr>
            <a:xfrm>
              <a:off x="3541175" y="1905375"/>
              <a:ext cx="17500" cy="180125"/>
            </a:xfrm>
            <a:custGeom>
              <a:avLst/>
              <a:gdLst/>
              <a:ahLst/>
              <a:cxnLst/>
              <a:rect l="l" t="t" r="r" b="b"/>
              <a:pathLst>
                <a:path w="700" h="7205" extrusionOk="0">
                  <a:moveTo>
                    <a:pt x="335" y="1"/>
                  </a:moveTo>
                  <a:cubicBezTo>
                    <a:pt x="153" y="1"/>
                    <a:pt x="1" y="153"/>
                    <a:pt x="1" y="366"/>
                  </a:cubicBezTo>
                  <a:lnTo>
                    <a:pt x="1" y="6840"/>
                  </a:lnTo>
                  <a:cubicBezTo>
                    <a:pt x="1" y="7053"/>
                    <a:pt x="153" y="7205"/>
                    <a:pt x="335" y="7205"/>
                  </a:cubicBezTo>
                  <a:cubicBezTo>
                    <a:pt x="548" y="7205"/>
                    <a:pt x="700" y="7053"/>
                    <a:pt x="700" y="6840"/>
                  </a:cubicBezTo>
                  <a:lnTo>
                    <a:pt x="700" y="366"/>
                  </a:lnTo>
                  <a:cubicBezTo>
                    <a:pt x="700" y="153"/>
                    <a:pt x="548" y="1"/>
                    <a:pt x="33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90;p120">
              <a:extLst>
                <a:ext uri="{FF2B5EF4-FFF2-40B4-BE49-F238E27FC236}">
                  <a16:creationId xmlns:a16="http://schemas.microsoft.com/office/drawing/2014/main" id="{DD75AC1E-74AE-4D1E-94FE-19D34DC59AB9}"/>
                </a:ext>
              </a:extLst>
            </p:cNvPr>
            <p:cNvSpPr/>
            <p:nvPr/>
          </p:nvSpPr>
          <p:spPr>
            <a:xfrm>
              <a:off x="3589050" y="1905375"/>
              <a:ext cx="17500" cy="180125"/>
            </a:xfrm>
            <a:custGeom>
              <a:avLst/>
              <a:gdLst/>
              <a:ahLst/>
              <a:cxnLst/>
              <a:rect l="l" t="t" r="r" b="b"/>
              <a:pathLst>
                <a:path w="700" h="7205" extrusionOk="0">
                  <a:moveTo>
                    <a:pt x="365" y="1"/>
                  </a:moveTo>
                  <a:cubicBezTo>
                    <a:pt x="153" y="1"/>
                    <a:pt x="1" y="153"/>
                    <a:pt x="1" y="366"/>
                  </a:cubicBezTo>
                  <a:lnTo>
                    <a:pt x="1" y="6840"/>
                  </a:lnTo>
                  <a:cubicBezTo>
                    <a:pt x="1" y="7053"/>
                    <a:pt x="153" y="7205"/>
                    <a:pt x="365" y="7205"/>
                  </a:cubicBezTo>
                  <a:cubicBezTo>
                    <a:pt x="548" y="7205"/>
                    <a:pt x="700" y="7053"/>
                    <a:pt x="700" y="6840"/>
                  </a:cubicBezTo>
                  <a:lnTo>
                    <a:pt x="700" y="366"/>
                  </a:lnTo>
                  <a:cubicBezTo>
                    <a:pt x="700" y="153"/>
                    <a:pt x="548" y="1"/>
                    <a:pt x="36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91;p120">
              <a:extLst>
                <a:ext uri="{FF2B5EF4-FFF2-40B4-BE49-F238E27FC236}">
                  <a16:creationId xmlns:a16="http://schemas.microsoft.com/office/drawing/2014/main" id="{68080214-0052-47BC-97EF-80252CB182A7}"/>
                </a:ext>
              </a:extLst>
            </p:cNvPr>
            <p:cNvSpPr/>
            <p:nvPr/>
          </p:nvSpPr>
          <p:spPr>
            <a:xfrm>
              <a:off x="3637675" y="1905375"/>
              <a:ext cx="16750" cy="180125"/>
            </a:xfrm>
            <a:custGeom>
              <a:avLst/>
              <a:gdLst/>
              <a:ahLst/>
              <a:cxnLst/>
              <a:rect l="l" t="t" r="r" b="b"/>
              <a:pathLst>
                <a:path w="670" h="7205" extrusionOk="0">
                  <a:moveTo>
                    <a:pt x="335" y="1"/>
                  </a:moveTo>
                  <a:cubicBezTo>
                    <a:pt x="153" y="1"/>
                    <a:pt x="1" y="153"/>
                    <a:pt x="1" y="366"/>
                  </a:cubicBezTo>
                  <a:lnTo>
                    <a:pt x="1" y="6840"/>
                  </a:lnTo>
                  <a:cubicBezTo>
                    <a:pt x="1" y="7053"/>
                    <a:pt x="153" y="7205"/>
                    <a:pt x="335" y="7205"/>
                  </a:cubicBezTo>
                  <a:cubicBezTo>
                    <a:pt x="518" y="7205"/>
                    <a:pt x="670" y="7053"/>
                    <a:pt x="670" y="6840"/>
                  </a:cubicBezTo>
                  <a:lnTo>
                    <a:pt x="670" y="366"/>
                  </a:lnTo>
                  <a:cubicBezTo>
                    <a:pt x="670" y="153"/>
                    <a:pt x="518" y="1"/>
                    <a:pt x="33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92;p120">
              <a:extLst>
                <a:ext uri="{FF2B5EF4-FFF2-40B4-BE49-F238E27FC236}">
                  <a16:creationId xmlns:a16="http://schemas.microsoft.com/office/drawing/2014/main" id="{D2041C9B-8E4D-48B9-8A53-91547E85B3ED}"/>
                </a:ext>
              </a:extLst>
            </p:cNvPr>
            <p:cNvSpPr/>
            <p:nvPr/>
          </p:nvSpPr>
          <p:spPr>
            <a:xfrm>
              <a:off x="3685550" y="1905375"/>
              <a:ext cx="17500" cy="180125"/>
            </a:xfrm>
            <a:custGeom>
              <a:avLst/>
              <a:gdLst/>
              <a:ahLst/>
              <a:cxnLst/>
              <a:rect l="l" t="t" r="r" b="b"/>
              <a:pathLst>
                <a:path w="700" h="7205" extrusionOk="0">
                  <a:moveTo>
                    <a:pt x="335" y="1"/>
                  </a:moveTo>
                  <a:cubicBezTo>
                    <a:pt x="153" y="1"/>
                    <a:pt x="1" y="153"/>
                    <a:pt x="1" y="366"/>
                  </a:cubicBezTo>
                  <a:lnTo>
                    <a:pt x="1" y="6840"/>
                  </a:lnTo>
                  <a:cubicBezTo>
                    <a:pt x="1" y="7053"/>
                    <a:pt x="153" y="7205"/>
                    <a:pt x="335" y="7205"/>
                  </a:cubicBezTo>
                  <a:cubicBezTo>
                    <a:pt x="548" y="7205"/>
                    <a:pt x="700" y="7053"/>
                    <a:pt x="700" y="6840"/>
                  </a:cubicBezTo>
                  <a:lnTo>
                    <a:pt x="700" y="366"/>
                  </a:lnTo>
                  <a:cubicBezTo>
                    <a:pt x="700" y="153"/>
                    <a:pt x="548" y="1"/>
                    <a:pt x="335"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93;p120">
              <a:extLst>
                <a:ext uri="{FF2B5EF4-FFF2-40B4-BE49-F238E27FC236}">
                  <a16:creationId xmlns:a16="http://schemas.microsoft.com/office/drawing/2014/main" id="{D55DA89C-3190-42AC-A60E-6823C3328219}"/>
                </a:ext>
              </a:extLst>
            </p:cNvPr>
            <p:cNvSpPr/>
            <p:nvPr/>
          </p:nvSpPr>
          <p:spPr>
            <a:xfrm>
              <a:off x="3733425" y="1905375"/>
              <a:ext cx="17500" cy="180125"/>
            </a:xfrm>
            <a:custGeom>
              <a:avLst/>
              <a:gdLst/>
              <a:ahLst/>
              <a:cxnLst/>
              <a:rect l="l" t="t" r="r" b="b"/>
              <a:pathLst>
                <a:path w="700" h="7205" extrusionOk="0">
                  <a:moveTo>
                    <a:pt x="335" y="1"/>
                  </a:moveTo>
                  <a:cubicBezTo>
                    <a:pt x="153" y="1"/>
                    <a:pt x="1" y="153"/>
                    <a:pt x="1" y="366"/>
                  </a:cubicBezTo>
                  <a:lnTo>
                    <a:pt x="1" y="6840"/>
                  </a:lnTo>
                  <a:cubicBezTo>
                    <a:pt x="1" y="7053"/>
                    <a:pt x="153" y="7205"/>
                    <a:pt x="335" y="7205"/>
                  </a:cubicBezTo>
                  <a:lnTo>
                    <a:pt x="366" y="7205"/>
                  </a:lnTo>
                  <a:cubicBezTo>
                    <a:pt x="548" y="7205"/>
                    <a:pt x="700" y="7053"/>
                    <a:pt x="700" y="6840"/>
                  </a:cubicBezTo>
                  <a:lnTo>
                    <a:pt x="700" y="366"/>
                  </a:lnTo>
                  <a:cubicBezTo>
                    <a:pt x="700" y="153"/>
                    <a:pt x="548" y="1"/>
                    <a:pt x="366"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94;p120">
              <a:extLst>
                <a:ext uri="{FF2B5EF4-FFF2-40B4-BE49-F238E27FC236}">
                  <a16:creationId xmlns:a16="http://schemas.microsoft.com/office/drawing/2014/main" id="{564512B2-EFAD-4072-87A2-CF49723CFAB9}"/>
                </a:ext>
              </a:extLst>
            </p:cNvPr>
            <p:cNvSpPr/>
            <p:nvPr/>
          </p:nvSpPr>
          <p:spPr>
            <a:xfrm>
              <a:off x="3782075" y="1905375"/>
              <a:ext cx="16725" cy="180125"/>
            </a:xfrm>
            <a:custGeom>
              <a:avLst/>
              <a:gdLst/>
              <a:ahLst/>
              <a:cxnLst/>
              <a:rect l="l" t="t" r="r" b="b"/>
              <a:pathLst>
                <a:path w="669" h="7205" extrusionOk="0">
                  <a:moveTo>
                    <a:pt x="334" y="1"/>
                  </a:moveTo>
                  <a:cubicBezTo>
                    <a:pt x="152" y="1"/>
                    <a:pt x="0" y="153"/>
                    <a:pt x="0" y="366"/>
                  </a:cubicBezTo>
                  <a:lnTo>
                    <a:pt x="0" y="6840"/>
                  </a:lnTo>
                  <a:cubicBezTo>
                    <a:pt x="0" y="7053"/>
                    <a:pt x="152" y="7205"/>
                    <a:pt x="334" y="7205"/>
                  </a:cubicBezTo>
                  <a:cubicBezTo>
                    <a:pt x="517" y="7205"/>
                    <a:pt x="669" y="7053"/>
                    <a:pt x="669" y="6840"/>
                  </a:cubicBezTo>
                  <a:lnTo>
                    <a:pt x="669" y="366"/>
                  </a:lnTo>
                  <a:cubicBezTo>
                    <a:pt x="669" y="153"/>
                    <a:pt x="517" y="1"/>
                    <a:pt x="334"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95;p120">
              <a:extLst>
                <a:ext uri="{FF2B5EF4-FFF2-40B4-BE49-F238E27FC236}">
                  <a16:creationId xmlns:a16="http://schemas.microsoft.com/office/drawing/2014/main" id="{736543D8-7BED-4485-BE83-E4DE4891B241}"/>
                </a:ext>
              </a:extLst>
            </p:cNvPr>
            <p:cNvSpPr/>
            <p:nvPr/>
          </p:nvSpPr>
          <p:spPr>
            <a:xfrm>
              <a:off x="3681000" y="2350675"/>
              <a:ext cx="244700" cy="755350"/>
            </a:xfrm>
            <a:custGeom>
              <a:avLst/>
              <a:gdLst/>
              <a:ahLst/>
              <a:cxnLst/>
              <a:rect l="l" t="t" r="r" b="b"/>
              <a:pathLst>
                <a:path w="9788" h="30214" extrusionOk="0">
                  <a:moveTo>
                    <a:pt x="0" y="1"/>
                  </a:moveTo>
                  <a:lnTo>
                    <a:pt x="6961" y="28420"/>
                  </a:lnTo>
                  <a:lnTo>
                    <a:pt x="0" y="28420"/>
                  </a:lnTo>
                  <a:lnTo>
                    <a:pt x="0" y="30214"/>
                  </a:lnTo>
                  <a:lnTo>
                    <a:pt x="9788" y="30214"/>
                  </a:lnTo>
                  <a:lnTo>
                    <a:pt x="2523"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6;p120">
              <a:extLst>
                <a:ext uri="{FF2B5EF4-FFF2-40B4-BE49-F238E27FC236}">
                  <a16:creationId xmlns:a16="http://schemas.microsoft.com/office/drawing/2014/main" id="{1B74081A-EDA5-488B-BF57-6A20F88C6718}"/>
                </a:ext>
              </a:extLst>
            </p:cNvPr>
            <p:cNvSpPr/>
            <p:nvPr/>
          </p:nvSpPr>
          <p:spPr>
            <a:xfrm>
              <a:off x="3681000" y="2350675"/>
              <a:ext cx="316900" cy="53975"/>
            </a:xfrm>
            <a:custGeom>
              <a:avLst/>
              <a:gdLst/>
              <a:ahLst/>
              <a:cxnLst/>
              <a:rect l="l" t="t" r="r" b="b"/>
              <a:pathLst>
                <a:path w="12676" h="2159" extrusionOk="0">
                  <a:moveTo>
                    <a:pt x="0" y="1"/>
                  </a:moveTo>
                  <a:lnTo>
                    <a:pt x="517" y="2159"/>
                  </a:lnTo>
                  <a:lnTo>
                    <a:pt x="12675" y="2159"/>
                  </a:lnTo>
                  <a:lnTo>
                    <a:pt x="12159"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7;p120">
              <a:extLst>
                <a:ext uri="{FF2B5EF4-FFF2-40B4-BE49-F238E27FC236}">
                  <a16:creationId xmlns:a16="http://schemas.microsoft.com/office/drawing/2014/main" id="{11342B31-14C5-43C6-BCAC-F75D6C913C91}"/>
                </a:ext>
              </a:extLst>
            </p:cNvPr>
            <p:cNvSpPr/>
            <p:nvPr/>
          </p:nvSpPr>
          <p:spPr>
            <a:xfrm>
              <a:off x="4170375" y="2033800"/>
              <a:ext cx="85875" cy="498525"/>
            </a:xfrm>
            <a:custGeom>
              <a:avLst/>
              <a:gdLst/>
              <a:ahLst/>
              <a:cxnLst/>
              <a:rect l="l" t="t" r="r" b="b"/>
              <a:pathLst>
                <a:path w="3435" h="19941" extrusionOk="0">
                  <a:moveTo>
                    <a:pt x="1702" y="1"/>
                  </a:moveTo>
                  <a:cubicBezTo>
                    <a:pt x="760" y="1"/>
                    <a:pt x="0" y="761"/>
                    <a:pt x="0" y="1703"/>
                  </a:cubicBezTo>
                  <a:lnTo>
                    <a:pt x="0" y="18238"/>
                  </a:lnTo>
                  <a:cubicBezTo>
                    <a:pt x="0" y="19180"/>
                    <a:pt x="760" y="19940"/>
                    <a:pt x="1702" y="19940"/>
                  </a:cubicBezTo>
                  <a:lnTo>
                    <a:pt x="1733" y="19940"/>
                  </a:lnTo>
                  <a:cubicBezTo>
                    <a:pt x="2675" y="19940"/>
                    <a:pt x="3435" y="19180"/>
                    <a:pt x="3435" y="18238"/>
                  </a:cubicBezTo>
                  <a:lnTo>
                    <a:pt x="3435" y="1703"/>
                  </a:lnTo>
                  <a:cubicBezTo>
                    <a:pt x="3435" y="761"/>
                    <a:pt x="2675" y="1"/>
                    <a:pt x="1733" y="1"/>
                  </a:cubicBez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98;p120">
              <a:extLst>
                <a:ext uri="{FF2B5EF4-FFF2-40B4-BE49-F238E27FC236}">
                  <a16:creationId xmlns:a16="http://schemas.microsoft.com/office/drawing/2014/main" id="{D800091A-8C86-4681-A738-0AFDEDBD471C}"/>
                </a:ext>
              </a:extLst>
            </p:cNvPr>
            <p:cNvSpPr/>
            <p:nvPr/>
          </p:nvSpPr>
          <p:spPr>
            <a:xfrm>
              <a:off x="3439350" y="1865100"/>
              <a:ext cx="667975" cy="25"/>
            </a:xfrm>
            <a:custGeom>
              <a:avLst/>
              <a:gdLst/>
              <a:ahLst/>
              <a:cxnLst/>
              <a:rect l="l" t="t" r="r" b="b"/>
              <a:pathLst>
                <a:path w="26719" h="1" fill="none" extrusionOk="0">
                  <a:moveTo>
                    <a:pt x="26718" y="1"/>
                  </a:moveTo>
                  <a:lnTo>
                    <a:pt x="1" y="1"/>
                  </a:lnTo>
                </a:path>
              </a:pathLst>
            </a:custGeom>
            <a:noFill/>
            <a:ln w="9875" cap="flat" cmpd="sng">
              <a:solidFill>
                <a:srgbClr val="374B5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99;p120">
              <a:extLst>
                <a:ext uri="{FF2B5EF4-FFF2-40B4-BE49-F238E27FC236}">
                  <a16:creationId xmlns:a16="http://schemas.microsoft.com/office/drawing/2014/main" id="{23D16450-415C-4EAD-B058-7034F786F1ED}"/>
                </a:ext>
              </a:extLst>
            </p:cNvPr>
            <p:cNvSpPr/>
            <p:nvPr/>
          </p:nvSpPr>
          <p:spPr>
            <a:xfrm>
              <a:off x="2286600" y="1802025"/>
              <a:ext cx="193800" cy="275125"/>
            </a:xfrm>
            <a:custGeom>
              <a:avLst/>
              <a:gdLst/>
              <a:ahLst/>
              <a:cxnLst/>
              <a:rect l="l" t="t" r="r" b="b"/>
              <a:pathLst>
                <a:path w="7752" h="11005" extrusionOk="0">
                  <a:moveTo>
                    <a:pt x="0" y="1"/>
                  </a:moveTo>
                  <a:lnTo>
                    <a:pt x="456" y="7752"/>
                  </a:lnTo>
                  <a:lnTo>
                    <a:pt x="6961" y="11004"/>
                  </a:lnTo>
                  <a:lnTo>
                    <a:pt x="7751" y="8329"/>
                  </a:lnTo>
                  <a:lnTo>
                    <a:pt x="7447" y="4560"/>
                  </a:lnTo>
                  <a:lnTo>
                    <a:pt x="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00;p120">
              <a:extLst>
                <a:ext uri="{FF2B5EF4-FFF2-40B4-BE49-F238E27FC236}">
                  <a16:creationId xmlns:a16="http://schemas.microsoft.com/office/drawing/2014/main" id="{1D0D85EF-D4AD-48B2-B3D1-A1C15543B005}"/>
                </a:ext>
              </a:extLst>
            </p:cNvPr>
            <p:cNvSpPr/>
            <p:nvPr/>
          </p:nvSpPr>
          <p:spPr>
            <a:xfrm>
              <a:off x="2290400" y="1807350"/>
              <a:ext cx="190000" cy="202925"/>
            </a:xfrm>
            <a:custGeom>
              <a:avLst/>
              <a:gdLst/>
              <a:ahLst/>
              <a:cxnLst/>
              <a:rect l="l" t="t" r="r" b="b"/>
              <a:pathLst>
                <a:path w="7600" h="8117" extrusionOk="0">
                  <a:moveTo>
                    <a:pt x="183" y="1"/>
                  </a:moveTo>
                  <a:lnTo>
                    <a:pt x="0" y="609"/>
                  </a:lnTo>
                  <a:cubicBezTo>
                    <a:pt x="0" y="609"/>
                    <a:pt x="1247" y="6536"/>
                    <a:pt x="7599" y="8116"/>
                  </a:cubicBezTo>
                  <a:lnTo>
                    <a:pt x="7295" y="4347"/>
                  </a:lnTo>
                  <a:lnTo>
                    <a:pt x="183" y="1"/>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01;p120">
              <a:extLst>
                <a:ext uri="{FF2B5EF4-FFF2-40B4-BE49-F238E27FC236}">
                  <a16:creationId xmlns:a16="http://schemas.microsoft.com/office/drawing/2014/main" id="{7AA22ACB-76D1-4AB2-B307-8305E14CB129}"/>
                </a:ext>
              </a:extLst>
            </p:cNvPr>
            <p:cNvSpPr/>
            <p:nvPr/>
          </p:nvSpPr>
          <p:spPr>
            <a:xfrm>
              <a:off x="2301800" y="1588775"/>
              <a:ext cx="257625" cy="335800"/>
            </a:xfrm>
            <a:custGeom>
              <a:avLst/>
              <a:gdLst/>
              <a:ahLst/>
              <a:cxnLst/>
              <a:rect l="l" t="t" r="r" b="b"/>
              <a:pathLst>
                <a:path w="10305" h="13432" extrusionOk="0">
                  <a:moveTo>
                    <a:pt x="7074" y="0"/>
                  </a:moveTo>
                  <a:cubicBezTo>
                    <a:pt x="3970" y="0"/>
                    <a:pt x="91" y="1601"/>
                    <a:pt x="91" y="1601"/>
                  </a:cubicBezTo>
                  <a:cubicBezTo>
                    <a:pt x="91" y="1601"/>
                    <a:pt x="0" y="9929"/>
                    <a:pt x="791" y="11115"/>
                  </a:cubicBezTo>
                  <a:cubicBezTo>
                    <a:pt x="1430" y="12074"/>
                    <a:pt x="4159" y="13431"/>
                    <a:pt x="7529" y="13431"/>
                  </a:cubicBezTo>
                  <a:cubicBezTo>
                    <a:pt x="8323" y="13431"/>
                    <a:pt x="9154" y="13356"/>
                    <a:pt x="10000" y="13181"/>
                  </a:cubicBezTo>
                  <a:cubicBezTo>
                    <a:pt x="10304" y="8622"/>
                    <a:pt x="9332" y="415"/>
                    <a:pt x="9332" y="415"/>
                  </a:cubicBezTo>
                  <a:cubicBezTo>
                    <a:pt x="8697" y="118"/>
                    <a:pt x="7914" y="0"/>
                    <a:pt x="7074"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02;p120">
              <a:extLst>
                <a:ext uri="{FF2B5EF4-FFF2-40B4-BE49-F238E27FC236}">
                  <a16:creationId xmlns:a16="http://schemas.microsoft.com/office/drawing/2014/main" id="{42FF66ED-662F-43B2-8038-A1158E24DF94}"/>
                </a:ext>
              </a:extLst>
            </p:cNvPr>
            <p:cNvSpPr/>
            <p:nvPr/>
          </p:nvSpPr>
          <p:spPr>
            <a:xfrm>
              <a:off x="2411225" y="1715400"/>
              <a:ext cx="22050" cy="41075"/>
            </a:xfrm>
            <a:custGeom>
              <a:avLst/>
              <a:gdLst/>
              <a:ahLst/>
              <a:cxnLst/>
              <a:rect l="l" t="t" r="r" b="b"/>
              <a:pathLst>
                <a:path w="882" h="1643" extrusionOk="0">
                  <a:moveTo>
                    <a:pt x="426" y="1"/>
                  </a:moveTo>
                  <a:cubicBezTo>
                    <a:pt x="183" y="1"/>
                    <a:pt x="0" y="183"/>
                    <a:pt x="0" y="426"/>
                  </a:cubicBezTo>
                  <a:lnTo>
                    <a:pt x="0" y="1217"/>
                  </a:lnTo>
                  <a:cubicBezTo>
                    <a:pt x="0" y="1460"/>
                    <a:pt x="183" y="1642"/>
                    <a:pt x="426" y="1642"/>
                  </a:cubicBezTo>
                  <a:cubicBezTo>
                    <a:pt x="669" y="1642"/>
                    <a:pt x="882" y="1460"/>
                    <a:pt x="882" y="1217"/>
                  </a:cubicBezTo>
                  <a:lnTo>
                    <a:pt x="882" y="426"/>
                  </a:lnTo>
                  <a:cubicBezTo>
                    <a:pt x="882" y="183"/>
                    <a:pt x="669" y="1"/>
                    <a:pt x="426"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03;p120">
              <a:extLst>
                <a:ext uri="{FF2B5EF4-FFF2-40B4-BE49-F238E27FC236}">
                  <a16:creationId xmlns:a16="http://schemas.microsoft.com/office/drawing/2014/main" id="{82B3F185-29EA-4F84-A737-FB48CC6F3FD3}"/>
                </a:ext>
              </a:extLst>
            </p:cNvPr>
            <p:cNvSpPr/>
            <p:nvPr/>
          </p:nvSpPr>
          <p:spPr>
            <a:xfrm>
              <a:off x="2513800" y="1715400"/>
              <a:ext cx="22075" cy="41075"/>
            </a:xfrm>
            <a:custGeom>
              <a:avLst/>
              <a:gdLst/>
              <a:ahLst/>
              <a:cxnLst/>
              <a:rect l="l" t="t" r="r" b="b"/>
              <a:pathLst>
                <a:path w="883" h="1643" extrusionOk="0">
                  <a:moveTo>
                    <a:pt x="457" y="1"/>
                  </a:moveTo>
                  <a:cubicBezTo>
                    <a:pt x="213" y="1"/>
                    <a:pt x="1" y="183"/>
                    <a:pt x="1" y="426"/>
                  </a:cubicBezTo>
                  <a:lnTo>
                    <a:pt x="1" y="1217"/>
                  </a:lnTo>
                  <a:cubicBezTo>
                    <a:pt x="1" y="1460"/>
                    <a:pt x="213" y="1642"/>
                    <a:pt x="457" y="1642"/>
                  </a:cubicBezTo>
                  <a:cubicBezTo>
                    <a:pt x="700" y="1642"/>
                    <a:pt x="882" y="1460"/>
                    <a:pt x="882" y="1217"/>
                  </a:cubicBezTo>
                  <a:lnTo>
                    <a:pt x="882" y="426"/>
                  </a:lnTo>
                  <a:cubicBezTo>
                    <a:pt x="882" y="183"/>
                    <a:pt x="700" y="1"/>
                    <a:pt x="457"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04;p120">
              <a:extLst>
                <a:ext uri="{FF2B5EF4-FFF2-40B4-BE49-F238E27FC236}">
                  <a16:creationId xmlns:a16="http://schemas.microsoft.com/office/drawing/2014/main" id="{0A19366A-9250-472A-A697-853E90B135F6}"/>
                </a:ext>
              </a:extLst>
            </p:cNvPr>
            <p:cNvSpPr/>
            <p:nvPr/>
          </p:nvSpPr>
          <p:spPr>
            <a:xfrm>
              <a:off x="2248600" y="1467800"/>
              <a:ext cx="316900" cy="482025"/>
            </a:xfrm>
            <a:custGeom>
              <a:avLst/>
              <a:gdLst/>
              <a:ahLst/>
              <a:cxnLst/>
              <a:rect l="l" t="t" r="r" b="b"/>
              <a:pathLst>
                <a:path w="12676" h="19281" extrusionOk="0">
                  <a:moveTo>
                    <a:pt x="7395" y="0"/>
                  </a:moveTo>
                  <a:cubicBezTo>
                    <a:pt x="5055" y="0"/>
                    <a:pt x="2614" y="1156"/>
                    <a:pt x="1703" y="3157"/>
                  </a:cubicBezTo>
                  <a:cubicBezTo>
                    <a:pt x="1" y="3461"/>
                    <a:pt x="244" y="6014"/>
                    <a:pt x="153" y="7291"/>
                  </a:cubicBezTo>
                  <a:cubicBezTo>
                    <a:pt x="61" y="8567"/>
                    <a:pt x="1338" y="13765"/>
                    <a:pt x="2402" y="16014"/>
                  </a:cubicBezTo>
                  <a:cubicBezTo>
                    <a:pt x="3375" y="18132"/>
                    <a:pt x="6639" y="19280"/>
                    <a:pt x="11432" y="19280"/>
                  </a:cubicBezTo>
                  <a:cubicBezTo>
                    <a:pt x="11729" y="19280"/>
                    <a:pt x="12032" y="19276"/>
                    <a:pt x="12341" y="19267"/>
                  </a:cubicBezTo>
                  <a:cubicBezTo>
                    <a:pt x="12676" y="17413"/>
                    <a:pt x="12159" y="14312"/>
                    <a:pt x="12159" y="14312"/>
                  </a:cubicBezTo>
                  <a:cubicBezTo>
                    <a:pt x="12159" y="14008"/>
                    <a:pt x="10852" y="13583"/>
                    <a:pt x="10852" y="13583"/>
                  </a:cubicBezTo>
                  <a:cubicBezTo>
                    <a:pt x="10852" y="13583"/>
                    <a:pt x="9028" y="13674"/>
                    <a:pt x="7508" y="15650"/>
                  </a:cubicBezTo>
                  <a:cubicBezTo>
                    <a:pt x="5685" y="15498"/>
                    <a:pt x="3496" y="13036"/>
                    <a:pt x="3253" y="11546"/>
                  </a:cubicBezTo>
                  <a:cubicBezTo>
                    <a:pt x="3010" y="10057"/>
                    <a:pt x="3131" y="7716"/>
                    <a:pt x="4408" y="6470"/>
                  </a:cubicBezTo>
                  <a:cubicBezTo>
                    <a:pt x="5689" y="5577"/>
                    <a:pt x="7348" y="5391"/>
                    <a:pt x="8855" y="5391"/>
                  </a:cubicBezTo>
                  <a:cubicBezTo>
                    <a:pt x="9929" y="5391"/>
                    <a:pt x="10924" y="5485"/>
                    <a:pt x="11650" y="5485"/>
                  </a:cubicBezTo>
                  <a:cubicBezTo>
                    <a:pt x="11985" y="5485"/>
                    <a:pt x="12262" y="5465"/>
                    <a:pt x="12463" y="5406"/>
                  </a:cubicBezTo>
                  <a:cubicBezTo>
                    <a:pt x="12432" y="4707"/>
                    <a:pt x="12676" y="1698"/>
                    <a:pt x="9849" y="482"/>
                  </a:cubicBezTo>
                  <a:cubicBezTo>
                    <a:pt x="9098" y="156"/>
                    <a:pt x="8253" y="0"/>
                    <a:pt x="7395" y="0"/>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05;p120">
              <a:extLst>
                <a:ext uri="{FF2B5EF4-FFF2-40B4-BE49-F238E27FC236}">
                  <a16:creationId xmlns:a16="http://schemas.microsoft.com/office/drawing/2014/main" id="{30E1E3A1-9DEF-4A57-8AC6-282D00662096}"/>
                </a:ext>
              </a:extLst>
            </p:cNvPr>
            <p:cNvSpPr/>
            <p:nvPr/>
          </p:nvSpPr>
          <p:spPr>
            <a:xfrm>
              <a:off x="2219725" y="1699600"/>
              <a:ext cx="66900" cy="110825"/>
            </a:xfrm>
            <a:custGeom>
              <a:avLst/>
              <a:gdLst/>
              <a:ahLst/>
              <a:cxnLst/>
              <a:rect l="l" t="t" r="r" b="b"/>
              <a:pathLst>
                <a:path w="2676" h="4433" extrusionOk="0">
                  <a:moveTo>
                    <a:pt x="1555" y="0"/>
                  </a:moveTo>
                  <a:cubicBezTo>
                    <a:pt x="844" y="0"/>
                    <a:pt x="1" y="275"/>
                    <a:pt x="1" y="1575"/>
                  </a:cubicBezTo>
                  <a:cubicBezTo>
                    <a:pt x="1" y="3824"/>
                    <a:pt x="2675" y="4432"/>
                    <a:pt x="2675" y="4432"/>
                  </a:cubicBezTo>
                  <a:lnTo>
                    <a:pt x="2523" y="147"/>
                  </a:lnTo>
                  <a:cubicBezTo>
                    <a:pt x="2523" y="147"/>
                    <a:pt x="2074" y="0"/>
                    <a:pt x="1555"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06;p120">
              <a:extLst>
                <a:ext uri="{FF2B5EF4-FFF2-40B4-BE49-F238E27FC236}">
                  <a16:creationId xmlns:a16="http://schemas.microsoft.com/office/drawing/2014/main" id="{8FD8CF6E-5D7C-4541-BD02-DE8DB7FDB866}"/>
                </a:ext>
              </a:extLst>
            </p:cNvPr>
            <p:cNvSpPr/>
            <p:nvPr/>
          </p:nvSpPr>
          <p:spPr>
            <a:xfrm>
              <a:off x="2389175" y="1662225"/>
              <a:ext cx="51700" cy="20525"/>
            </a:xfrm>
            <a:custGeom>
              <a:avLst/>
              <a:gdLst/>
              <a:ahLst/>
              <a:cxnLst/>
              <a:rect l="l" t="t" r="r" b="b"/>
              <a:pathLst>
                <a:path w="2068" h="821" fill="none" extrusionOk="0">
                  <a:moveTo>
                    <a:pt x="2068" y="487"/>
                  </a:moveTo>
                  <a:cubicBezTo>
                    <a:pt x="2068" y="487"/>
                    <a:pt x="1004" y="0"/>
                    <a:pt x="1" y="821"/>
                  </a:cubicBezTo>
                </a:path>
              </a:pathLst>
            </a:custGeom>
            <a:noFill/>
            <a:ln w="197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07;p120">
              <a:extLst>
                <a:ext uri="{FF2B5EF4-FFF2-40B4-BE49-F238E27FC236}">
                  <a16:creationId xmlns:a16="http://schemas.microsoft.com/office/drawing/2014/main" id="{AA3B920D-86C1-450A-8748-7A1C274EA488}"/>
                </a:ext>
              </a:extLst>
            </p:cNvPr>
            <p:cNvSpPr/>
            <p:nvPr/>
          </p:nvSpPr>
          <p:spPr>
            <a:xfrm>
              <a:off x="2513800" y="1665250"/>
              <a:ext cx="28900" cy="5350"/>
            </a:xfrm>
            <a:custGeom>
              <a:avLst/>
              <a:gdLst/>
              <a:ahLst/>
              <a:cxnLst/>
              <a:rect l="l" t="t" r="r" b="b"/>
              <a:pathLst>
                <a:path w="1156" h="214" fill="none" extrusionOk="0">
                  <a:moveTo>
                    <a:pt x="1" y="214"/>
                  </a:moveTo>
                  <a:cubicBezTo>
                    <a:pt x="1" y="214"/>
                    <a:pt x="578" y="1"/>
                    <a:pt x="1156" y="214"/>
                  </a:cubicBezTo>
                </a:path>
              </a:pathLst>
            </a:custGeom>
            <a:noFill/>
            <a:ln w="197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08;p120">
              <a:extLst>
                <a:ext uri="{FF2B5EF4-FFF2-40B4-BE49-F238E27FC236}">
                  <a16:creationId xmlns:a16="http://schemas.microsoft.com/office/drawing/2014/main" id="{231473E8-BAE5-4F1D-B438-4A2F204807AE}"/>
                </a:ext>
              </a:extLst>
            </p:cNvPr>
            <p:cNvSpPr/>
            <p:nvPr/>
          </p:nvSpPr>
          <p:spPr>
            <a:xfrm>
              <a:off x="2491775" y="1745800"/>
              <a:ext cx="25850" cy="56250"/>
            </a:xfrm>
            <a:custGeom>
              <a:avLst/>
              <a:gdLst/>
              <a:ahLst/>
              <a:cxnLst/>
              <a:rect l="l" t="t" r="r" b="b"/>
              <a:pathLst>
                <a:path w="1034" h="2250" fill="none" extrusionOk="0">
                  <a:moveTo>
                    <a:pt x="304" y="1"/>
                  </a:moveTo>
                  <a:cubicBezTo>
                    <a:pt x="304" y="1"/>
                    <a:pt x="1034" y="882"/>
                    <a:pt x="882" y="2250"/>
                  </a:cubicBezTo>
                  <a:lnTo>
                    <a:pt x="0" y="2250"/>
                  </a:ln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09;p120">
              <a:extLst>
                <a:ext uri="{FF2B5EF4-FFF2-40B4-BE49-F238E27FC236}">
                  <a16:creationId xmlns:a16="http://schemas.microsoft.com/office/drawing/2014/main" id="{90344731-D80B-457E-B125-B4891DD085FB}"/>
                </a:ext>
              </a:extLst>
            </p:cNvPr>
            <p:cNvSpPr/>
            <p:nvPr/>
          </p:nvSpPr>
          <p:spPr>
            <a:xfrm>
              <a:off x="2219725" y="1706300"/>
              <a:ext cx="47900" cy="95750"/>
            </a:xfrm>
            <a:custGeom>
              <a:avLst/>
              <a:gdLst/>
              <a:ahLst/>
              <a:cxnLst/>
              <a:rect l="l" t="t" r="r" b="b"/>
              <a:pathLst>
                <a:path w="1916" h="3830" extrusionOk="0">
                  <a:moveTo>
                    <a:pt x="578" y="0"/>
                  </a:moveTo>
                  <a:cubicBezTo>
                    <a:pt x="244" y="213"/>
                    <a:pt x="1" y="638"/>
                    <a:pt x="1" y="1307"/>
                  </a:cubicBezTo>
                  <a:cubicBezTo>
                    <a:pt x="1" y="2675"/>
                    <a:pt x="1004" y="3435"/>
                    <a:pt x="1763" y="3830"/>
                  </a:cubicBezTo>
                  <a:cubicBezTo>
                    <a:pt x="1915" y="2067"/>
                    <a:pt x="1156" y="730"/>
                    <a:pt x="578" y="0"/>
                  </a:cubicBezTo>
                  <a:close/>
                </a:path>
              </a:pathLst>
            </a:custGeom>
            <a:solidFill>
              <a:srgbClr val="B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10;p120">
              <a:extLst>
                <a:ext uri="{FF2B5EF4-FFF2-40B4-BE49-F238E27FC236}">
                  <a16:creationId xmlns:a16="http://schemas.microsoft.com/office/drawing/2014/main" id="{8AC137AC-EBA7-4984-BF86-2000E281A6E8}"/>
                </a:ext>
              </a:extLst>
            </p:cNvPr>
            <p:cNvSpPr/>
            <p:nvPr/>
          </p:nvSpPr>
          <p:spPr>
            <a:xfrm>
              <a:off x="2291150" y="1546725"/>
              <a:ext cx="88175" cy="71450"/>
            </a:xfrm>
            <a:custGeom>
              <a:avLst/>
              <a:gdLst/>
              <a:ahLst/>
              <a:cxnLst/>
              <a:rect l="l" t="t" r="r" b="b"/>
              <a:pathLst>
                <a:path w="3527" h="2858" fill="none" extrusionOk="0">
                  <a:moveTo>
                    <a:pt x="1" y="0"/>
                  </a:moveTo>
                  <a:cubicBezTo>
                    <a:pt x="1" y="0"/>
                    <a:pt x="2888" y="426"/>
                    <a:pt x="3527" y="2857"/>
                  </a:cubicBezTo>
                </a:path>
              </a:pathLst>
            </a:custGeom>
            <a:noFill/>
            <a:ln w="9875" cap="flat" cmpd="sng">
              <a:solidFill>
                <a:srgbClr val="471B1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7689" y="92748"/>
            <a:ext cx="859089" cy="75836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53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upo 72">
            <a:extLst>
              <a:ext uri="{FF2B5EF4-FFF2-40B4-BE49-F238E27FC236}">
                <a16:creationId xmlns:a16="http://schemas.microsoft.com/office/drawing/2014/main" id="{6A292874-9BEA-49DD-8DD8-B018AD4CBA41}"/>
              </a:ext>
            </a:extLst>
          </p:cNvPr>
          <p:cNvGrpSpPr/>
          <p:nvPr/>
        </p:nvGrpSpPr>
        <p:grpSpPr>
          <a:xfrm>
            <a:off x="844282" y="881362"/>
            <a:ext cx="4975531" cy="2875202"/>
            <a:chOff x="1213802" y="881362"/>
            <a:chExt cx="4257675" cy="2748533"/>
          </a:xfrm>
        </p:grpSpPr>
        <p:pic>
          <p:nvPicPr>
            <p:cNvPr id="67" name="Imagen 66">
              <a:extLst>
                <a:ext uri="{FF2B5EF4-FFF2-40B4-BE49-F238E27FC236}">
                  <a16:creationId xmlns:a16="http://schemas.microsoft.com/office/drawing/2014/main" id="{8FF76BDC-DD7E-49AA-A3A1-918D90F04BE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b="13333"/>
            <a:stretch/>
          </p:blipFill>
          <p:spPr bwMode="auto">
            <a:xfrm>
              <a:off x="1213802" y="1126490"/>
              <a:ext cx="4257675" cy="1997710"/>
            </a:xfrm>
            <a:prstGeom prst="rect">
              <a:avLst/>
            </a:prstGeom>
            <a:ln>
              <a:noFill/>
            </a:ln>
            <a:extLst>
              <a:ext uri="{53640926-AAD7-44D8-BBD7-CCE9431645EC}">
                <a14:shadowObscured xmlns:a14="http://schemas.microsoft.com/office/drawing/2010/main"/>
              </a:ext>
            </a:extLst>
          </p:spPr>
        </p:pic>
        <p:sp>
          <p:nvSpPr>
            <p:cNvPr id="10" name="CuadroTexto 9">
              <a:extLst>
                <a:ext uri="{FF2B5EF4-FFF2-40B4-BE49-F238E27FC236}">
                  <a16:creationId xmlns:a16="http://schemas.microsoft.com/office/drawing/2014/main" id="{6FF972B3-B4CF-41BE-B5ED-46EC0325A551}"/>
                </a:ext>
              </a:extLst>
            </p:cNvPr>
            <p:cNvSpPr txBox="1"/>
            <p:nvPr/>
          </p:nvSpPr>
          <p:spPr>
            <a:xfrm>
              <a:off x="1914335" y="3100304"/>
              <a:ext cx="749808" cy="529591"/>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Por debajo del nivel básico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69" name="CuadroTexto 68">
              <a:extLst>
                <a:ext uri="{FF2B5EF4-FFF2-40B4-BE49-F238E27FC236}">
                  <a16:creationId xmlns:a16="http://schemas.microsoft.com/office/drawing/2014/main" id="{8C07B72D-C569-4E8D-83DD-ED17A2A113F7}"/>
                </a:ext>
              </a:extLst>
            </p:cNvPr>
            <p:cNvSpPr txBox="1"/>
            <p:nvPr/>
          </p:nvSpPr>
          <p:spPr>
            <a:xfrm>
              <a:off x="2804160" y="3100304"/>
              <a:ext cx="652272" cy="235374"/>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Básico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70" name="CuadroTexto 69">
              <a:extLst>
                <a:ext uri="{FF2B5EF4-FFF2-40B4-BE49-F238E27FC236}">
                  <a16:creationId xmlns:a16="http://schemas.microsoft.com/office/drawing/2014/main" id="{E4EAFAB2-FE0E-4A24-8D4F-093857D4E7A1}"/>
                </a:ext>
              </a:extLst>
            </p:cNvPr>
            <p:cNvSpPr txBox="1"/>
            <p:nvPr/>
          </p:nvSpPr>
          <p:spPr>
            <a:xfrm>
              <a:off x="3447605" y="3100304"/>
              <a:ext cx="975360" cy="235374"/>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Satisfactorio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71" name="CuadroTexto 70">
              <a:extLst>
                <a:ext uri="{FF2B5EF4-FFF2-40B4-BE49-F238E27FC236}">
                  <a16:creationId xmlns:a16="http://schemas.microsoft.com/office/drawing/2014/main" id="{FC46AE0B-A6F0-4931-BCD3-852B7ED58467}"/>
                </a:ext>
              </a:extLst>
            </p:cNvPr>
            <p:cNvSpPr txBox="1"/>
            <p:nvPr/>
          </p:nvSpPr>
          <p:spPr>
            <a:xfrm>
              <a:off x="4389437" y="3076408"/>
              <a:ext cx="749808" cy="235374"/>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Avanzado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72" name="CuadroTexto 71">
              <a:extLst>
                <a:ext uri="{FF2B5EF4-FFF2-40B4-BE49-F238E27FC236}">
                  <a16:creationId xmlns:a16="http://schemas.microsoft.com/office/drawing/2014/main" id="{BA3D38D2-73C8-4327-8798-C89266F7F14A}"/>
                </a:ext>
              </a:extLst>
            </p:cNvPr>
            <p:cNvSpPr txBox="1"/>
            <p:nvPr/>
          </p:nvSpPr>
          <p:spPr>
            <a:xfrm>
              <a:off x="1678622" y="881362"/>
              <a:ext cx="3792855" cy="264796"/>
            </a:xfrm>
            <a:prstGeom prst="rect">
              <a:avLst/>
            </a:prstGeom>
            <a:noFill/>
          </p:spPr>
          <p:txBody>
            <a:bodyPr wrap="square">
              <a:spAutoFit/>
            </a:bodyPr>
            <a:lstStyle/>
            <a:p>
              <a:r>
                <a:rPr lang="es-AR" sz="1200" dirty="0">
                  <a:effectLst/>
                  <a:latin typeface="Lato" panose="020F0502020204030203" pitchFamily="34" charset="0"/>
                  <a:ea typeface="Lato" panose="020F0502020204030203" pitchFamily="34" charset="0"/>
                  <a:cs typeface="Lato" panose="020F0502020204030203" pitchFamily="34" charset="0"/>
                </a:rPr>
                <a:t>Distribución de desempeño de estudiantes en Matemática</a:t>
              </a:r>
              <a:endParaRPr lang="es-AR" sz="1200" dirty="0">
                <a:latin typeface="Lato" panose="020F0502020204030203" pitchFamily="34" charset="0"/>
                <a:ea typeface="Lato" panose="020F0502020204030203" pitchFamily="34" charset="0"/>
                <a:cs typeface="Lato" panose="020F0502020204030203" pitchFamily="34" charset="0"/>
              </a:endParaRPr>
            </a:p>
          </p:txBody>
        </p:sp>
      </p:grpSp>
      <p:grpSp>
        <p:nvGrpSpPr>
          <p:cNvPr id="85" name="Grupo 84">
            <a:extLst>
              <a:ext uri="{FF2B5EF4-FFF2-40B4-BE49-F238E27FC236}">
                <a16:creationId xmlns:a16="http://schemas.microsoft.com/office/drawing/2014/main" id="{9EFC592F-A28C-4D1C-A37C-F8031A5FBD3E}"/>
              </a:ext>
            </a:extLst>
          </p:cNvPr>
          <p:cNvGrpSpPr/>
          <p:nvPr/>
        </p:nvGrpSpPr>
        <p:grpSpPr>
          <a:xfrm>
            <a:off x="844282" y="3733801"/>
            <a:ext cx="4643299" cy="2366948"/>
            <a:chOff x="1523364" y="3537166"/>
            <a:chExt cx="3638550" cy="2366948"/>
          </a:xfrm>
        </p:grpSpPr>
        <p:pic>
          <p:nvPicPr>
            <p:cNvPr id="80" name="Imagen 79">
              <a:extLst>
                <a:ext uri="{FF2B5EF4-FFF2-40B4-BE49-F238E27FC236}">
                  <a16:creationId xmlns:a16="http://schemas.microsoft.com/office/drawing/2014/main" id="{2D00DCF9-51DC-43B3-BCB8-142EAECFD9B2}"/>
                </a:ext>
              </a:extLst>
            </p:cNvPr>
            <p:cNvPicPr>
              <a:picLocks noChangeAspect="1"/>
            </p:cNvPicPr>
            <p:nvPr/>
          </p:nvPicPr>
          <p:blipFill rotWithShape="1">
            <a:blip r:embed="rId5"/>
            <a:srcRect b="14743"/>
            <a:stretch/>
          </p:blipFill>
          <p:spPr>
            <a:xfrm>
              <a:off x="1523364" y="3691867"/>
              <a:ext cx="3638550" cy="1997710"/>
            </a:xfrm>
            <a:prstGeom prst="rect">
              <a:avLst/>
            </a:prstGeom>
          </p:spPr>
        </p:pic>
        <p:sp>
          <p:nvSpPr>
            <p:cNvPr id="81" name="CuadroTexto 80">
              <a:extLst>
                <a:ext uri="{FF2B5EF4-FFF2-40B4-BE49-F238E27FC236}">
                  <a16:creationId xmlns:a16="http://schemas.microsoft.com/office/drawing/2014/main" id="{B4C0BA78-C5F9-4D99-B66B-B1061ECD2762}"/>
                </a:ext>
              </a:extLst>
            </p:cNvPr>
            <p:cNvSpPr txBox="1"/>
            <p:nvPr/>
          </p:nvSpPr>
          <p:spPr>
            <a:xfrm>
              <a:off x="2439416" y="5657893"/>
              <a:ext cx="749808" cy="246221"/>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Estatal</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82" name="CuadroTexto 81">
              <a:extLst>
                <a:ext uri="{FF2B5EF4-FFF2-40B4-BE49-F238E27FC236}">
                  <a16:creationId xmlns:a16="http://schemas.microsoft.com/office/drawing/2014/main" id="{00594AA5-9DF5-4990-A8DD-CB4BE055C43D}"/>
                </a:ext>
              </a:extLst>
            </p:cNvPr>
            <p:cNvSpPr txBox="1"/>
            <p:nvPr/>
          </p:nvSpPr>
          <p:spPr>
            <a:xfrm>
              <a:off x="3881756" y="5657893"/>
              <a:ext cx="749808" cy="246221"/>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Privado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84" name="CuadroTexto 83">
              <a:extLst>
                <a:ext uri="{FF2B5EF4-FFF2-40B4-BE49-F238E27FC236}">
                  <a16:creationId xmlns:a16="http://schemas.microsoft.com/office/drawing/2014/main" id="{73D5DA52-C794-4397-9314-B9F0A0EF59D1}"/>
                </a:ext>
              </a:extLst>
            </p:cNvPr>
            <p:cNvSpPr txBox="1"/>
            <p:nvPr/>
          </p:nvSpPr>
          <p:spPr>
            <a:xfrm>
              <a:off x="2223451" y="3537166"/>
              <a:ext cx="2703195" cy="276999"/>
            </a:xfrm>
            <a:prstGeom prst="rect">
              <a:avLst/>
            </a:prstGeom>
            <a:noFill/>
          </p:spPr>
          <p:txBody>
            <a:bodyPr wrap="square">
              <a:spAutoFit/>
            </a:bodyPr>
            <a:lstStyle/>
            <a:p>
              <a:r>
                <a:rPr lang="es-AR" sz="1200" dirty="0">
                  <a:effectLst/>
                  <a:latin typeface="Lato" panose="020F0502020204030203" pitchFamily="34" charset="0"/>
                  <a:ea typeface="Lato" panose="020F0502020204030203" pitchFamily="34" charset="0"/>
                  <a:cs typeface="Lato" panose="020F0502020204030203" pitchFamily="34" charset="0"/>
                </a:rPr>
                <a:t>Distribución según el sector del Colegio</a:t>
              </a:r>
              <a:endParaRPr lang="es-AR" sz="1200" dirty="0">
                <a:latin typeface="Lato" panose="020F0502020204030203" pitchFamily="34" charset="0"/>
                <a:ea typeface="Lato" panose="020F0502020204030203" pitchFamily="34" charset="0"/>
                <a:cs typeface="Lato" panose="020F0502020204030203" pitchFamily="34" charset="0"/>
              </a:endParaRPr>
            </a:p>
          </p:txBody>
        </p:sp>
      </p:grpSp>
      <p:grpSp>
        <p:nvGrpSpPr>
          <p:cNvPr id="89" name="Grupo 88">
            <a:extLst>
              <a:ext uri="{FF2B5EF4-FFF2-40B4-BE49-F238E27FC236}">
                <a16:creationId xmlns:a16="http://schemas.microsoft.com/office/drawing/2014/main" id="{62D21738-ADAC-4E86-83D1-498225723DAB}"/>
              </a:ext>
            </a:extLst>
          </p:cNvPr>
          <p:cNvGrpSpPr/>
          <p:nvPr/>
        </p:nvGrpSpPr>
        <p:grpSpPr>
          <a:xfrm>
            <a:off x="7288025" y="3733801"/>
            <a:ext cx="3994741" cy="2491153"/>
            <a:chOff x="7084687" y="3717318"/>
            <a:chExt cx="3133725" cy="2032635"/>
          </a:xfrm>
        </p:grpSpPr>
        <p:pic>
          <p:nvPicPr>
            <p:cNvPr id="86" name="Imagen 85">
              <a:extLst>
                <a:ext uri="{FF2B5EF4-FFF2-40B4-BE49-F238E27FC236}">
                  <a16:creationId xmlns:a16="http://schemas.microsoft.com/office/drawing/2014/main" id="{562646B8-3982-4360-AC71-1CA0E1EF923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saturation sat="200000"/>
                      </a14:imgEffect>
                    </a14:imgLayer>
                  </a14:imgProps>
                </a:ext>
              </a:extLst>
            </a:blip>
            <a:stretch>
              <a:fillRect/>
            </a:stretch>
          </p:blipFill>
          <p:spPr>
            <a:xfrm>
              <a:off x="7084687" y="3717318"/>
              <a:ext cx="3133725" cy="2032635"/>
            </a:xfrm>
            <a:prstGeom prst="rect">
              <a:avLst/>
            </a:prstGeom>
          </p:spPr>
        </p:pic>
        <p:sp>
          <p:nvSpPr>
            <p:cNvPr id="88" name="CuadroTexto 87">
              <a:extLst>
                <a:ext uri="{FF2B5EF4-FFF2-40B4-BE49-F238E27FC236}">
                  <a16:creationId xmlns:a16="http://schemas.microsoft.com/office/drawing/2014/main" id="{EBA4F023-707B-4830-8E1F-F15B2F133C12}"/>
                </a:ext>
              </a:extLst>
            </p:cNvPr>
            <p:cNvSpPr txBox="1"/>
            <p:nvPr/>
          </p:nvSpPr>
          <p:spPr>
            <a:xfrm>
              <a:off x="7165467" y="3717318"/>
              <a:ext cx="2532887" cy="261610"/>
            </a:xfrm>
            <a:prstGeom prst="rect">
              <a:avLst/>
            </a:prstGeom>
            <a:noFill/>
          </p:spPr>
          <p:txBody>
            <a:bodyPr wrap="square">
              <a:spAutoFit/>
            </a:bodyPr>
            <a:lstStyle/>
            <a:p>
              <a:pPr indent="215900" algn="ctr">
                <a:spcAft>
                  <a:spcPts val="1000"/>
                </a:spcAft>
              </a:pPr>
              <a:r>
                <a:rPr lang="es-AR" sz="1200" dirty="0">
                  <a:effectLst/>
                  <a:latin typeface="Lato" panose="020F0502020204030203" pitchFamily="34" charset="0"/>
                  <a:ea typeface="Lato" panose="020F0502020204030203" pitchFamily="34" charset="0"/>
                  <a:cs typeface="Lato" panose="020F0502020204030203" pitchFamily="34" charset="0"/>
                </a:rPr>
                <a:t>Distribución según Ámbito Escolar</a:t>
              </a:r>
            </a:p>
          </p:txBody>
        </p:sp>
      </p:grpSp>
      <p:grpSp>
        <p:nvGrpSpPr>
          <p:cNvPr id="96" name="Grupo 95">
            <a:extLst>
              <a:ext uri="{FF2B5EF4-FFF2-40B4-BE49-F238E27FC236}">
                <a16:creationId xmlns:a16="http://schemas.microsoft.com/office/drawing/2014/main" id="{CAD48303-C566-445E-94C2-E65CD23C7F8B}"/>
              </a:ext>
            </a:extLst>
          </p:cNvPr>
          <p:cNvGrpSpPr/>
          <p:nvPr/>
        </p:nvGrpSpPr>
        <p:grpSpPr>
          <a:xfrm>
            <a:off x="6864539" y="881362"/>
            <a:ext cx="4278742" cy="2590258"/>
            <a:chOff x="7093210" y="771754"/>
            <a:chExt cx="3533775" cy="2390318"/>
          </a:xfrm>
        </p:grpSpPr>
        <p:pic>
          <p:nvPicPr>
            <p:cNvPr id="90" name="Imagen 89">
              <a:extLst>
                <a:ext uri="{FF2B5EF4-FFF2-40B4-BE49-F238E27FC236}">
                  <a16:creationId xmlns:a16="http://schemas.microsoft.com/office/drawing/2014/main" id="{09DCBDAC-DDAB-432C-98A8-7EB9E05C2952}"/>
                </a:ext>
              </a:extLst>
            </p:cNvPr>
            <p:cNvPicPr>
              <a:picLocks noChangeAspect="1"/>
            </p:cNvPicPr>
            <p:nvPr/>
          </p:nvPicPr>
          <p:blipFill rotWithShape="1">
            <a:blip r:embed="rId8"/>
            <a:srcRect b="13690"/>
            <a:stretch/>
          </p:blipFill>
          <p:spPr>
            <a:xfrm>
              <a:off x="7093210" y="968058"/>
              <a:ext cx="3533775" cy="1997710"/>
            </a:xfrm>
            <a:prstGeom prst="rect">
              <a:avLst/>
            </a:prstGeom>
          </p:spPr>
        </p:pic>
        <p:sp>
          <p:nvSpPr>
            <p:cNvPr id="91" name="CuadroTexto 90">
              <a:extLst>
                <a:ext uri="{FF2B5EF4-FFF2-40B4-BE49-F238E27FC236}">
                  <a16:creationId xmlns:a16="http://schemas.microsoft.com/office/drawing/2014/main" id="{09A15749-2545-4674-B9F4-CC6961811FDA}"/>
                </a:ext>
              </a:extLst>
            </p:cNvPr>
            <p:cNvSpPr txBox="1"/>
            <p:nvPr/>
          </p:nvSpPr>
          <p:spPr>
            <a:xfrm>
              <a:off x="7774621" y="2931240"/>
              <a:ext cx="749808" cy="230832"/>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Bajo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92" name="CuadroTexto 91">
              <a:extLst>
                <a:ext uri="{FF2B5EF4-FFF2-40B4-BE49-F238E27FC236}">
                  <a16:creationId xmlns:a16="http://schemas.microsoft.com/office/drawing/2014/main" id="{7CB7AABF-C938-4B76-8793-0F1CFFC3AEF7}"/>
                </a:ext>
              </a:extLst>
            </p:cNvPr>
            <p:cNvSpPr txBox="1"/>
            <p:nvPr/>
          </p:nvSpPr>
          <p:spPr>
            <a:xfrm>
              <a:off x="8726360" y="2931240"/>
              <a:ext cx="749808" cy="230832"/>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Medio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93" name="CuadroTexto 92">
              <a:extLst>
                <a:ext uri="{FF2B5EF4-FFF2-40B4-BE49-F238E27FC236}">
                  <a16:creationId xmlns:a16="http://schemas.microsoft.com/office/drawing/2014/main" id="{801386CA-600F-43B6-989E-8455D154FBFD}"/>
                </a:ext>
              </a:extLst>
            </p:cNvPr>
            <p:cNvSpPr txBox="1"/>
            <p:nvPr/>
          </p:nvSpPr>
          <p:spPr>
            <a:xfrm>
              <a:off x="9686552" y="2931240"/>
              <a:ext cx="749808" cy="230832"/>
            </a:xfrm>
            <a:prstGeom prst="rect">
              <a:avLst/>
            </a:prstGeom>
            <a:noFill/>
          </p:spPr>
          <p:txBody>
            <a:bodyPr wrap="square" rtlCol="0">
              <a:spAutoFit/>
            </a:bodyPr>
            <a:lstStyle/>
            <a:p>
              <a:pPr algn="ctr"/>
              <a:r>
                <a:rPr lang="es-ES" sz="1000" dirty="0">
                  <a:latin typeface="Lato" panose="020F0502020204030203" pitchFamily="34" charset="0"/>
                  <a:ea typeface="Lato" panose="020F0502020204030203" pitchFamily="34" charset="0"/>
                  <a:cs typeface="Lato" panose="020F0502020204030203" pitchFamily="34" charset="0"/>
                </a:rPr>
                <a:t>Alto</a:t>
              </a:r>
              <a:endParaRPr lang="es-AR" sz="1000" dirty="0">
                <a:latin typeface="Lato" panose="020F0502020204030203" pitchFamily="34" charset="0"/>
                <a:ea typeface="Lato" panose="020F0502020204030203" pitchFamily="34" charset="0"/>
                <a:cs typeface="Lato" panose="020F0502020204030203" pitchFamily="34" charset="0"/>
              </a:endParaRPr>
            </a:p>
          </p:txBody>
        </p:sp>
        <p:sp>
          <p:nvSpPr>
            <p:cNvPr id="95" name="CuadroTexto 94">
              <a:extLst>
                <a:ext uri="{FF2B5EF4-FFF2-40B4-BE49-F238E27FC236}">
                  <a16:creationId xmlns:a16="http://schemas.microsoft.com/office/drawing/2014/main" id="{FF236274-B98D-456B-9124-6ED768A3A36B}"/>
                </a:ext>
              </a:extLst>
            </p:cNvPr>
            <p:cNvSpPr txBox="1"/>
            <p:nvPr/>
          </p:nvSpPr>
          <p:spPr>
            <a:xfrm>
              <a:off x="7645844" y="771754"/>
              <a:ext cx="2910840" cy="261610"/>
            </a:xfrm>
            <a:prstGeom prst="rect">
              <a:avLst/>
            </a:prstGeom>
            <a:noFill/>
          </p:spPr>
          <p:txBody>
            <a:bodyPr wrap="square">
              <a:spAutoFit/>
            </a:bodyPr>
            <a:lstStyle/>
            <a:p>
              <a:r>
                <a:rPr lang="es-AR" sz="1200" dirty="0">
                  <a:effectLst/>
                  <a:latin typeface="Lato" panose="020F0502020204030203" pitchFamily="34" charset="0"/>
                  <a:ea typeface="Lato" panose="020F0502020204030203" pitchFamily="34" charset="0"/>
                  <a:cs typeface="Lato" panose="020F0502020204030203" pitchFamily="34" charset="0"/>
                </a:rPr>
                <a:t>Distribución según índice Socioeconómico</a:t>
              </a:r>
              <a:endParaRPr lang="es-AR" sz="1200" dirty="0">
                <a:latin typeface="Lato" panose="020F0502020204030203" pitchFamily="34" charset="0"/>
                <a:ea typeface="Lato" panose="020F0502020204030203" pitchFamily="34" charset="0"/>
                <a:cs typeface="Lato" panose="020F0502020204030203" pitchFamily="34" charset="0"/>
              </a:endParaRPr>
            </a:p>
          </p:txBody>
        </p:sp>
      </p:grpSp>
      <p:sp>
        <p:nvSpPr>
          <p:cNvPr id="24"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AR" sz="3300" b="1" dirty="0">
                <a:latin typeface="Poppins" panose="00000500000000000000" pitchFamily="2" charset="0"/>
                <a:ea typeface="Lato" panose="020F0502020204030203" pitchFamily="34" charset="0"/>
                <a:cs typeface="Poppins" panose="00000500000000000000" pitchFamily="2" charset="0"/>
              </a:rPr>
              <a:t>2. Comprensión de los Datos</a:t>
            </a:r>
          </a:p>
        </p:txBody>
      </p:sp>
      <p:pic>
        <p:nvPicPr>
          <p:cNvPr id="1027" name="Picture 3"/>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98213" y="103567"/>
            <a:ext cx="796675" cy="71867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7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0">
            <a:extLst>
              <a:ext uri="{FF2B5EF4-FFF2-40B4-BE49-F238E27FC236}">
                <a16:creationId xmlns:a16="http://schemas.microsoft.com/office/drawing/2014/main" id="{A1725DE9-F48C-4139-AFD2-4D40D4475EC7}"/>
              </a:ext>
            </a:extLst>
          </p:cNvPr>
          <p:cNvSpPr txBox="1"/>
          <p:nvPr/>
        </p:nvSpPr>
        <p:spPr>
          <a:xfrm>
            <a:off x="1192695" y="1019199"/>
            <a:ext cx="11628784" cy="3775393"/>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400" b="1" dirty="0">
                <a:solidFill>
                  <a:schemeClr val="tx2"/>
                </a:solidFill>
                <a:latin typeface="Poppins" pitchFamily="2" charset="77"/>
                <a:ea typeface="League Spartan" charset="0"/>
                <a:cs typeface="Poppins" pitchFamily="2" charset="77"/>
              </a:rPr>
              <a:t>Durante esta etapa, entre otras tareas, se realizan las siguientes:</a:t>
            </a:r>
          </a:p>
          <a:p>
            <a:endParaRPr lang="es-AR" sz="1000" b="1" dirty="0">
              <a:solidFill>
                <a:schemeClr val="tx2"/>
              </a:solidFill>
              <a:latin typeface="Poppins" pitchFamily="2" charset="77"/>
              <a:ea typeface="League Spartan" charset="0"/>
              <a:cs typeface="Poppins" pitchFamily="2" charset="77"/>
            </a:endParaRPr>
          </a:p>
          <a:p>
            <a:pPr marL="1199967" lvl="1" indent="-285750" algn="just">
              <a:lnSpc>
                <a:spcPct val="150000"/>
              </a:lnSpc>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toman los 65 atributos con mayor correlación a la nota del estudiante</a:t>
            </a:r>
          </a:p>
          <a:p>
            <a:pPr marL="1199967" lvl="1" indent="-285750" algn="just">
              <a:lnSpc>
                <a:spcPct val="150000"/>
              </a:lnSpc>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arma una variable binaria en base a la nota del alumno:</a:t>
            </a:r>
          </a:p>
          <a:p>
            <a:pPr marL="1199967" lvl="1" indent="-285750" algn="just">
              <a:lnSpc>
                <a:spcPct val="150000"/>
              </a:lnSpc>
              <a:spcAft>
                <a:spcPts val="800"/>
              </a:spcAft>
              <a:buFont typeface="Wingdings" panose="05000000000000000000" pitchFamily="2" charset="2"/>
              <a:buChar char="Ø"/>
            </a:pPr>
            <a:endParaRPr lang="es-AR" sz="1800" dirty="0">
              <a:latin typeface="Lato Light" panose="020F0502020204030203" pitchFamily="34" charset="0"/>
              <a:ea typeface="Lato Light" panose="020F0502020204030203" pitchFamily="34" charset="0"/>
            </a:endParaRPr>
          </a:p>
          <a:p>
            <a:pPr marL="1199967" lvl="1" indent="-285750" algn="just">
              <a:lnSpc>
                <a:spcPct val="150000"/>
              </a:lnSpc>
              <a:spcAft>
                <a:spcPts val="800"/>
              </a:spcAft>
              <a:buFont typeface="Wingdings" panose="05000000000000000000" pitchFamily="2" charset="2"/>
              <a:buChar char="Ø"/>
            </a:pPr>
            <a:endParaRPr lang="es-AR" sz="1800" dirty="0">
              <a:latin typeface="Lato Light" panose="020F0502020204030203" pitchFamily="34" charset="0"/>
              <a:ea typeface="Lato Light" panose="020F0502020204030203" pitchFamily="34" charset="0"/>
            </a:endParaRPr>
          </a:p>
          <a:p>
            <a:pPr marL="1199967" lvl="1" indent="-285750" algn="just">
              <a:lnSpc>
                <a:spcPct val="150000"/>
              </a:lnSpc>
              <a:spcAft>
                <a:spcPts val="800"/>
              </a:spcAft>
              <a:buFont typeface="Wingdings" panose="05000000000000000000" pitchFamily="2" charset="2"/>
              <a:buChar char="Ø"/>
            </a:pPr>
            <a:endParaRPr lang="es-AR" sz="1800" dirty="0">
              <a:latin typeface="Lato Light" panose="020F0502020204030203" pitchFamily="34" charset="0"/>
              <a:ea typeface="Lato Light" panose="020F0502020204030203" pitchFamily="34" charset="0"/>
            </a:endParaRPr>
          </a:p>
          <a:p>
            <a:pPr marL="1199967" lvl="1" indent="-285750" algn="just">
              <a:lnSpc>
                <a:spcPct val="150000"/>
              </a:lnSpc>
              <a:spcBef>
                <a:spcPts val="1200"/>
              </a:spcBef>
              <a:spcAft>
                <a:spcPts val="800"/>
              </a:spcAft>
              <a:buFont typeface="Wingdings" panose="05000000000000000000" pitchFamily="2" charset="2"/>
              <a:buChar char="Ø"/>
            </a:pPr>
            <a:r>
              <a:rPr lang="es-AR" sz="1800" dirty="0">
                <a:latin typeface="Lato Light" panose="020F0502020204030203" pitchFamily="34" charset="0"/>
                <a:ea typeface="Lato Light" panose="020F0502020204030203" pitchFamily="34" charset="0"/>
              </a:rPr>
              <a:t>Se separan los datos en dos </a:t>
            </a:r>
            <a:r>
              <a:rPr lang="es-AR" sz="1800" dirty="0" err="1">
                <a:latin typeface="Lato Light" panose="020F0502020204030203" pitchFamily="34" charset="0"/>
                <a:ea typeface="Lato Light" panose="020F0502020204030203" pitchFamily="34" charset="0"/>
              </a:rPr>
              <a:t>datasets</a:t>
            </a:r>
            <a:r>
              <a:rPr lang="es-AR" sz="1800" dirty="0">
                <a:latin typeface="Lato Light" panose="020F0502020204030203" pitchFamily="34" charset="0"/>
                <a:ea typeface="Lato Light" panose="020F0502020204030203" pitchFamily="34" charset="0"/>
              </a:rPr>
              <a:t>, uno para el entrenamiento, y otro para validación:</a:t>
            </a:r>
          </a:p>
        </p:txBody>
      </p:sp>
      <p:graphicFrame>
        <p:nvGraphicFramePr>
          <p:cNvPr id="3" name="Tabla 2">
            <a:extLst>
              <a:ext uri="{FF2B5EF4-FFF2-40B4-BE49-F238E27FC236}">
                <a16:creationId xmlns:a16="http://schemas.microsoft.com/office/drawing/2014/main" id="{C946C94F-87D1-43E6-BDC0-067C556C3521}"/>
              </a:ext>
            </a:extLst>
          </p:cNvPr>
          <p:cNvGraphicFramePr>
            <a:graphicFrameLocks noGrp="1"/>
          </p:cNvGraphicFramePr>
          <p:nvPr>
            <p:extLst>
              <p:ext uri="{D42A27DB-BD31-4B8C-83A1-F6EECF244321}">
                <p14:modId xmlns:p14="http://schemas.microsoft.com/office/powerpoint/2010/main" val="3873138314"/>
              </p:ext>
            </p:extLst>
          </p:nvPr>
        </p:nvGraphicFramePr>
        <p:xfrm>
          <a:off x="3756025" y="2702083"/>
          <a:ext cx="4679950" cy="1431546"/>
        </p:xfrm>
        <a:graphic>
          <a:graphicData uri="http://schemas.openxmlformats.org/drawingml/2006/table">
            <a:tbl>
              <a:tblPr firstRow="1" firstCol="1" bandRow="1">
                <a:tableStyleId>{5940675A-B579-460E-94D1-54222C63F5DA}</a:tableStyleId>
              </a:tblPr>
              <a:tblGrid>
                <a:gridCol w="2339975">
                  <a:extLst>
                    <a:ext uri="{9D8B030D-6E8A-4147-A177-3AD203B41FA5}">
                      <a16:colId xmlns:a16="http://schemas.microsoft.com/office/drawing/2014/main" val="2490049574"/>
                    </a:ext>
                  </a:extLst>
                </a:gridCol>
                <a:gridCol w="2339975">
                  <a:extLst>
                    <a:ext uri="{9D8B030D-6E8A-4147-A177-3AD203B41FA5}">
                      <a16:colId xmlns:a16="http://schemas.microsoft.com/office/drawing/2014/main" val="2857644436"/>
                    </a:ext>
                  </a:extLst>
                </a:gridCol>
              </a:tblGrid>
              <a:tr h="182880">
                <a:tc>
                  <a:txBody>
                    <a:bodyPr/>
                    <a:lstStyle/>
                    <a:p>
                      <a:pPr indent="215900" algn="ctr">
                        <a:lnSpc>
                          <a:spcPct val="150000"/>
                        </a:lnSpc>
                        <a:spcAft>
                          <a:spcPts val="800"/>
                        </a:spcAft>
                      </a:pPr>
                      <a:r>
                        <a:rPr lang="es-AR" sz="1400" b="1" dirty="0">
                          <a:effectLst/>
                        </a:rPr>
                        <a:t>Valor Final</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indent="215900" algn="ctr">
                        <a:lnSpc>
                          <a:spcPct val="150000"/>
                        </a:lnSpc>
                        <a:spcAft>
                          <a:spcPts val="800"/>
                        </a:spcAft>
                      </a:pPr>
                      <a:r>
                        <a:rPr lang="es-AR" sz="1400" b="1" dirty="0">
                          <a:effectLst/>
                        </a:rPr>
                        <a:t>Valor Origen</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34909864"/>
                  </a:ext>
                </a:extLst>
              </a:tr>
              <a:tr h="288290">
                <a:tc>
                  <a:txBody>
                    <a:bodyPr/>
                    <a:lstStyle/>
                    <a:p>
                      <a:pPr indent="215900" algn="ctr">
                        <a:lnSpc>
                          <a:spcPct val="150000"/>
                        </a:lnSpc>
                        <a:spcAft>
                          <a:spcPts val="800"/>
                        </a:spcAft>
                      </a:pPr>
                      <a:r>
                        <a:rPr lang="es-AR" sz="1400" dirty="0">
                          <a:effectLst/>
                        </a:rPr>
                        <a:t>1</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lvl="0" indent="0" algn="l">
                        <a:lnSpc>
                          <a:spcPct val="150000"/>
                        </a:lnSpc>
                        <a:spcAft>
                          <a:spcPts val="800"/>
                        </a:spcAft>
                        <a:buFont typeface="+mj-lt"/>
                        <a:buNone/>
                      </a:pPr>
                      <a:r>
                        <a:rPr lang="es-AR" sz="1400" dirty="0">
                          <a:effectLst/>
                        </a:rPr>
                        <a:t>Por debajo del nivel básico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537135"/>
                  </a:ext>
                </a:extLst>
              </a:tr>
              <a:tr h="252095">
                <a:tc rowSpan="3">
                  <a:txBody>
                    <a:bodyPr/>
                    <a:lstStyle/>
                    <a:p>
                      <a:pPr indent="215900" algn="ctr">
                        <a:lnSpc>
                          <a:spcPct val="150000"/>
                        </a:lnSpc>
                        <a:spcAft>
                          <a:spcPts val="800"/>
                        </a:spcAft>
                      </a:pPr>
                      <a:r>
                        <a:rPr lang="es-AR" sz="1400" dirty="0">
                          <a:effectLst/>
                        </a:rPr>
                        <a:t>0</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lvl="0" indent="0" algn="l">
                        <a:lnSpc>
                          <a:spcPct val="150000"/>
                        </a:lnSpc>
                        <a:spcAft>
                          <a:spcPts val="800"/>
                        </a:spcAft>
                        <a:buFont typeface="+mj-lt"/>
                        <a:buNone/>
                      </a:pPr>
                      <a:r>
                        <a:rPr lang="es-AR" sz="1400" dirty="0">
                          <a:effectLst/>
                        </a:rPr>
                        <a:t>Básico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053627"/>
                  </a:ext>
                </a:extLst>
              </a:tr>
              <a:tr h="252095">
                <a:tc vMerge="1">
                  <a:txBody>
                    <a:bodyPr/>
                    <a:lstStyle/>
                    <a:p>
                      <a:endParaRPr lang="es-AR"/>
                    </a:p>
                  </a:txBody>
                  <a:tcPr/>
                </a:tc>
                <a:tc>
                  <a:txBody>
                    <a:bodyPr/>
                    <a:lstStyle/>
                    <a:p>
                      <a:pPr marL="0" lvl="0" indent="0" algn="l">
                        <a:lnSpc>
                          <a:spcPct val="150000"/>
                        </a:lnSpc>
                        <a:spcAft>
                          <a:spcPts val="800"/>
                        </a:spcAft>
                        <a:buFont typeface="+mj-lt"/>
                        <a:buNone/>
                      </a:pPr>
                      <a:r>
                        <a:rPr lang="es-AR" sz="1400" dirty="0">
                          <a:effectLst/>
                        </a:rPr>
                        <a:t>Satisfactorio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0896655"/>
                  </a:ext>
                </a:extLst>
              </a:tr>
              <a:tr h="115413">
                <a:tc vMerge="1">
                  <a:txBody>
                    <a:bodyPr/>
                    <a:lstStyle/>
                    <a:p>
                      <a:endParaRPr lang="es-AR"/>
                    </a:p>
                  </a:txBody>
                  <a:tcPr/>
                </a:tc>
                <a:tc>
                  <a:txBody>
                    <a:bodyPr/>
                    <a:lstStyle/>
                    <a:p>
                      <a:pPr marL="0" lvl="0" indent="0" algn="l">
                        <a:lnSpc>
                          <a:spcPct val="150000"/>
                        </a:lnSpc>
                        <a:spcAft>
                          <a:spcPts val="800"/>
                        </a:spcAft>
                        <a:buFont typeface="+mj-lt"/>
                        <a:buNone/>
                      </a:pPr>
                      <a:r>
                        <a:rPr lang="es-AR" sz="1400" dirty="0">
                          <a:effectLst/>
                        </a:rPr>
                        <a:t>Avanzado</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0548508"/>
                  </a:ext>
                </a:extLst>
              </a:tr>
            </a:tbl>
          </a:graphicData>
        </a:graphic>
      </p:graphicFrame>
      <p:graphicFrame>
        <p:nvGraphicFramePr>
          <p:cNvPr id="4" name="Tabla 3">
            <a:extLst>
              <a:ext uri="{FF2B5EF4-FFF2-40B4-BE49-F238E27FC236}">
                <a16:creationId xmlns:a16="http://schemas.microsoft.com/office/drawing/2014/main" id="{62AD7459-298B-4784-AC68-30B474DEB042}"/>
              </a:ext>
            </a:extLst>
          </p:cNvPr>
          <p:cNvGraphicFramePr>
            <a:graphicFrameLocks noGrp="1"/>
          </p:cNvGraphicFramePr>
          <p:nvPr>
            <p:extLst>
              <p:ext uri="{D42A27DB-BD31-4B8C-83A1-F6EECF244321}">
                <p14:modId xmlns:p14="http://schemas.microsoft.com/office/powerpoint/2010/main" val="3652722008"/>
              </p:ext>
            </p:extLst>
          </p:nvPr>
        </p:nvGraphicFramePr>
        <p:xfrm>
          <a:off x="2464230" y="4885185"/>
          <a:ext cx="3566008" cy="1143256"/>
        </p:xfrm>
        <a:graphic>
          <a:graphicData uri="http://schemas.openxmlformats.org/drawingml/2006/table">
            <a:tbl>
              <a:tblPr firstRow="1" firstCol="1" bandRow="1">
                <a:tableStyleId>{5940675A-B579-460E-94D1-54222C63F5DA}</a:tableStyleId>
              </a:tblPr>
              <a:tblGrid>
                <a:gridCol w="2504482">
                  <a:extLst>
                    <a:ext uri="{9D8B030D-6E8A-4147-A177-3AD203B41FA5}">
                      <a16:colId xmlns:a16="http://schemas.microsoft.com/office/drawing/2014/main" val="1366565110"/>
                    </a:ext>
                  </a:extLst>
                </a:gridCol>
                <a:gridCol w="1061526">
                  <a:extLst>
                    <a:ext uri="{9D8B030D-6E8A-4147-A177-3AD203B41FA5}">
                      <a16:colId xmlns:a16="http://schemas.microsoft.com/office/drawing/2014/main" val="3862939223"/>
                    </a:ext>
                  </a:extLst>
                </a:gridCol>
              </a:tblGrid>
              <a:tr h="215900">
                <a:tc gridSpan="2">
                  <a:txBody>
                    <a:bodyPr/>
                    <a:lstStyle/>
                    <a:p>
                      <a:pPr indent="215900" algn="ctr">
                        <a:lnSpc>
                          <a:spcPct val="150000"/>
                        </a:lnSpc>
                        <a:spcAft>
                          <a:spcPts val="800"/>
                        </a:spcAft>
                      </a:pPr>
                      <a:r>
                        <a:rPr lang="es-AR" sz="1400" b="1" dirty="0" err="1">
                          <a:effectLst/>
                        </a:rPr>
                        <a:t>Dataset</a:t>
                      </a:r>
                      <a:r>
                        <a:rPr lang="es-AR" sz="1400" b="1" dirty="0">
                          <a:effectLst/>
                        </a:rPr>
                        <a:t> de Entrenamiento</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AR"/>
                    </a:p>
                  </a:txBody>
                  <a:tcPr/>
                </a:tc>
                <a:extLst>
                  <a:ext uri="{0D108BD9-81ED-4DB2-BD59-A6C34878D82A}">
                    <a16:rowId xmlns:a16="http://schemas.microsoft.com/office/drawing/2014/main" val="2050630145"/>
                  </a:ext>
                </a:extLst>
              </a:tr>
              <a:tr h="215900">
                <a:tc>
                  <a:txBody>
                    <a:bodyPr/>
                    <a:lstStyle/>
                    <a:p>
                      <a:pPr indent="215900" algn="ctr">
                        <a:lnSpc>
                          <a:spcPct val="150000"/>
                        </a:lnSpc>
                        <a:spcAft>
                          <a:spcPts val="800"/>
                        </a:spcAft>
                      </a:pPr>
                      <a:r>
                        <a:rPr lang="es-AR" sz="1400" b="1" dirty="0">
                          <a:effectLst/>
                        </a:rPr>
                        <a:t>Valor de atributo Target</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indent="215900" algn="ctr">
                        <a:lnSpc>
                          <a:spcPct val="150000"/>
                        </a:lnSpc>
                        <a:spcAft>
                          <a:spcPts val="800"/>
                        </a:spcAft>
                      </a:pPr>
                      <a:r>
                        <a:rPr lang="es-AR" sz="1400" b="1" dirty="0">
                          <a:effectLst/>
                        </a:rPr>
                        <a:t>Cantidad</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428051414"/>
                  </a:ext>
                </a:extLst>
              </a:tr>
              <a:tr h="215900">
                <a:tc>
                  <a:txBody>
                    <a:bodyPr/>
                    <a:lstStyle/>
                    <a:p>
                      <a:pPr indent="215900" algn="ctr">
                        <a:lnSpc>
                          <a:spcPct val="150000"/>
                        </a:lnSpc>
                        <a:spcAft>
                          <a:spcPts val="800"/>
                        </a:spcAft>
                      </a:pPr>
                      <a:r>
                        <a:rPr lang="es-AR" sz="1400" dirty="0">
                          <a:effectLst/>
                        </a:rPr>
                        <a:t>0</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29.086</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4955682"/>
                  </a:ext>
                </a:extLst>
              </a:tr>
              <a:tr h="215900">
                <a:tc>
                  <a:txBody>
                    <a:bodyPr/>
                    <a:lstStyle/>
                    <a:p>
                      <a:pPr indent="215900" algn="ctr">
                        <a:lnSpc>
                          <a:spcPct val="150000"/>
                        </a:lnSpc>
                        <a:spcAft>
                          <a:spcPts val="800"/>
                        </a:spcAft>
                      </a:pPr>
                      <a:r>
                        <a:rPr lang="es-AR" sz="1400" dirty="0">
                          <a:effectLst/>
                        </a:rPr>
                        <a:t>1</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29.086</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6989399"/>
                  </a:ext>
                </a:extLst>
              </a:tr>
            </a:tbl>
          </a:graphicData>
        </a:graphic>
      </p:graphicFrame>
      <p:graphicFrame>
        <p:nvGraphicFramePr>
          <p:cNvPr id="6" name="Tabla 5">
            <a:extLst>
              <a:ext uri="{FF2B5EF4-FFF2-40B4-BE49-F238E27FC236}">
                <a16:creationId xmlns:a16="http://schemas.microsoft.com/office/drawing/2014/main" id="{711AB2DE-BB5B-4126-8BC6-39726D9C7242}"/>
              </a:ext>
            </a:extLst>
          </p:cNvPr>
          <p:cNvGraphicFramePr>
            <a:graphicFrameLocks noGrp="1"/>
          </p:cNvGraphicFramePr>
          <p:nvPr>
            <p:extLst>
              <p:ext uri="{D42A27DB-BD31-4B8C-83A1-F6EECF244321}">
                <p14:modId xmlns:p14="http://schemas.microsoft.com/office/powerpoint/2010/main" val="2493850987"/>
              </p:ext>
            </p:extLst>
          </p:nvPr>
        </p:nvGraphicFramePr>
        <p:xfrm>
          <a:off x="6223756" y="4885185"/>
          <a:ext cx="3819145" cy="1143256"/>
        </p:xfrm>
        <a:graphic>
          <a:graphicData uri="http://schemas.openxmlformats.org/drawingml/2006/table">
            <a:tbl>
              <a:tblPr firstRow="1" firstCol="1" bandRow="1">
                <a:tableStyleId>{5940675A-B579-460E-94D1-54222C63F5DA}</a:tableStyleId>
              </a:tblPr>
              <a:tblGrid>
                <a:gridCol w="2682265">
                  <a:extLst>
                    <a:ext uri="{9D8B030D-6E8A-4147-A177-3AD203B41FA5}">
                      <a16:colId xmlns:a16="http://schemas.microsoft.com/office/drawing/2014/main" val="1495141097"/>
                    </a:ext>
                  </a:extLst>
                </a:gridCol>
                <a:gridCol w="1136880">
                  <a:extLst>
                    <a:ext uri="{9D8B030D-6E8A-4147-A177-3AD203B41FA5}">
                      <a16:colId xmlns:a16="http://schemas.microsoft.com/office/drawing/2014/main" val="565114975"/>
                    </a:ext>
                  </a:extLst>
                </a:gridCol>
              </a:tblGrid>
              <a:tr h="215900">
                <a:tc gridSpan="2">
                  <a:txBody>
                    <a:bodyPr/>
                    <a:lstStyle/>
                    <a:p>
                      <a:pPr indent="215900" algn="ctr">
                        <a:lnSpc>
                          <a:spcPct val="150000"/>
                        </a:lnSpc>
                        <a:spcAft>
                          <a:spcPts val="800"/>
                        </a:spcAft>
                      </a:pPr>
                      <a:r>
                        <a:rPr lang="es-AR" sz="1400" b="1" dirty="0">
                          <a:effectLst/>
                        </a:rPr>
                        <a:t>Dataset de </a:t>
                      </a:r>
                      <a:r>
                        <a:rPr lang="es-AR" sz="1400" b="1" dirty="0" err="1">
                          <a:effectLst/>
                        </a:rPr>
                        <a:t>Validacion</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AR"/>
                    </a:p>
                  </a:txBody>
                  <a:tcPr/>
                </a:tc>
                <a:extLst>
                  <a:ext uri="{0D108BD9-81ED-4DB2-BD59-A6C34878D82A}">
                    <a16:rowId xmlns:a16="http://schemas.microsoft.com/office/drawing/2014/main" val="2563655356"/>
                  </a:ext>
                </a:extLst>
              </a:tr>
              <a:tr h="215900">
                <a:tc>
                  <a:txBody>
                    <a:bodyPr/>
                    <a:lstStyle/>
                    <a:p>
                      <a:pPr indent="215900" algn="ctr">
                        <a:lnSpc>
                          <a:spcPct val="150000"/>
                        </a:lnSpc>
                        <a:spcAft>
                          <a:spcPts val="800"/>
                        </a:spcAft>
                      </a:pPr>
                      <a:r>
                        <a:rPr lang="es-AR" sz="1400" b="1" dirty="0">
                          <a:effectLst/>
                        </a:rPr>
                        <a:t>Valor de atributo Target</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indent="215900" algn="ctr">
                        <a:lnSpc>
                          <a:spcPct val="150000"/>
                        </a:lnSpc>
                        <a:spcAft>
                          <a:spcPts val="800"/>
                        </a:spcAft>
                      </a:pPr>
                      <a:r>
                        <a:rPr lang="es-AR" sz="1400" b="1" dirty="0">
                          <a:effectLst/>
                        </a:rPr>
                        <a:t>Cantidad</a:t>
                      </a:r>
                      <a:endParaRPr lang="es-A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934902911"/>
                  </a:ext>
                </a:extLst>
              </a:tr>
              <a:tr h="215900">
                <a:tc>
                  <a:txBody>
                    <a:bodyPr/>
                    <a:lstStyle/>
                    <a:p>
                      <a:pPr indent="215900" algn="ctr">
                        <a:lnSpc>
                          <a:spcPct val="150000"/>
                        </a:lnSpc>
                        <a:spcAft>
                          <a:spcPts val="800"/>
                        </a:spcAft>
                      </a:pPr>
                      <a:r>
                        <a:rPr lang="es-AR" sz="1400">
                          <a:effectLst/>
                        </a:rPr>
                        <a:t>0</a:t>
                      </a:r>
                      <a:endParaRPr lang="es-A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21.122</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4188756"/>
                  </a:ext>
                </a:extLst>
              </a:tr>
              <a:tr h="215900">
                <a:tc>
                  <a:txBody>
                    <a:bodyPr/>
                    <a:lstStyle/>
                    <a:p>
                      <a:pPr indent="215900" algn="ctr">
                        <a:lnSpc>
                          <a:spcPct val="150000"/>
                        </a:lnSpc>
                        <a:spcAft>
                          <a:spcPts val="800"/>
                        </a:spcAft>
                      </a:pPr>
                      <a:r>
                        <a:rPr lang="es-AR" sz="1400">
                          <a:effectLst/>
                        </a:rPr>
                        <a:t>1</a:t>
                      </a:r>
                      <a:endParaRPr lang="es-A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15900" algn="ctr">
                        <a:lnSpc>
                          <a:spcPct val="150000"/>
                        </a:lnSpc>
                        <a:spcAft>
                          <a:spcPts val="800"/>
                        </a:spcAft>
                      </a:pPr>
                      <a:r>
                        <a:rPr lang="es-AR" sz="1400" dirty="0">
                          <a:effectLst/>
                        </a:rPr>
                        <a:t>9.633</a:t>
                      </a:r>
                      <a:endParaRPr lang="es-A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8109389"/>
                  </a:ext>
                </a:extLst>
              </a:tr>
            </a:tbl>
          </a:graphicData>
        </a:graphic>
      </p:graphicFrame>
      <p:sp>
        <p:nvSpPr>
          <p:cNvPr id="9"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AR" sz="3300" b="1" dirty="0">
                <a:latin typeface="Poppins" panose="00000500000000000000" pitchFamily="2" charset="0"/>
                <a:ea typeface="Lato" panose="020F0502020204030203" pitchFamily="34" charset="0"/>
                <a:cs typeface="Poppins" panose="00000500000000000000" pitchFamily="2" charset="0"/>
              </a:rPr>
              <a:t>3. Preparación de los Datos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12" y="97650"/>
            <a:ext cx="919989" cy="83750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03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I &amp;amp; Machine Learning: Humans Have a Lot to Learn, Part 2 | Velocity Global">
            <a:extLst>
              <a:ext uri="{FF2B5EF4-FFF2-40B4-BE49-F238E27FC236}">
                <a16:creationId xmlns:a16="http://schemas.microsoft.com/office/drawing/2014/main" id="{B24BEAEE-5ECF-4667-9976-DAB32319D27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29999" t="-12" r="26223" b="12"/>
          <a:stretch/>
        </p:blipFill>
        <p:spPr bwMode="auto">
          <a:xfrm>
            <a:off x="2454965" y="1318802"/>
            <a:ext cx="4041915" cy="48316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0">
            <a:extLst>
              <a:ext uri="{FF2B5EF4-FFF2-40B4-BE49-F238E27FC236}">
                <a16:creationId xmlns:a16="http://schemas.microsoft.com/office/drawing/2014/main" id="{A1725DE9-F48C-4139-AFD2-4D40D4475EC7}"/>
              </a:ext>
            </a:extLst>
          </p:cNvPr>
          <p:cNvSpPr txBox="1"/>
          <p:nvPr/>
        </p:nvSpPr>
        <p:spPr>
          <a:xfrm>
            <a:off x="3299788" y="920621"/>
            <a:ext cx="6877881" cy="5016758"/>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400" b="1" dirty="0">
                <a:solidFill>
                  <a:schemeClr val="tx2"/>
                </a:solidFill>
                <a:latin typeface="Poppins" pitchFamily="2" charset="77"/>
                <a:ea typeface="League Spartan" charset="0"/>
                <a:cs typeface="Poppins" pitchFamily="2" charset="77"/>
              </a:rPr>
              <a:t>  Algoritmos utilizados durante esta etapa:</a:t>
            </a:r>
          </a:p>
          <a:p>
            <a:endParaRPr lang="es-AR" sz="2000" b="1" dirty="0">
              <a:solidFill>
                <a:schemeClr val="tx2"/>
              </a:solidFill>
              <a:latin typeface="Poppins" pitchFamily="2" charset="77"/>
              <a:ea typeface="League Spartan" charset="0"/>
              <a:cs typeface="Poppins" pitchFamily="2" charset="77"/>
            </a:endParaRPr>
          </a:p>
          <a:p>
            <a:pPr marL="3942618" lvl="4" indent="-285750">
              <a:lnSpc>
                <a:spcPct val="200000"/>
              </a:lnSpc>
              <a:buFont typeface="Courier New" panose="02070309020205020404" pitchFamily="49" charset="0"/>
              <a:buChar char="o"/>
            </a:pPr>
            <a:r>
              <a:rPr lang="es-AR" sz="1800" dirty="0">
                <a:latin typeface="Lato Light" panose="020F0502020204030203" pitchFamily="34" charset="0"/>
                <a:ea typeface="Lato Light" panose="020F0502020204030203" pitchFamily="34" charset="0"/>
              </a:rPr>
              <a:t>Regresiones Logísticas </a:t>
            </a: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Naive</a:t>
            </a:r>
            <a:r>
              <a:rPr lang="es-AR" sz="1800" dirty="0">
                <a:latin typeface="Lato Light" panose="020F0502020204030203" pitchFamily="34" charset="0"/>
                <a:ea typeface="Lato Light" panose="020F0502020204030203" pitchFamily="34" charset="0"/>
              </a:rPr>
              <a:t> Bayes</a:t>
            </a:r>
          </a:p>
          <a:p>
            <a:pPr marL="3942618" lvl="4" indent="-285750">
              <a:lnSpc>
                <a:spcPct val="200000"/>
              </a:lnSpc>
              <a:buFont typeface="Courier New" panose="02070309020205020404" pitchFamily="49" charset="0"/>
              <a:buChar char="o"/>
            </a:pPr>
            <a:r>
              <a:rPr lang="es-AR" sz="1800" dirty="0">
                <a:latin typeface="Lato Light" panose="020F0502020204030203" pitchFamily="34" charset="0"/>
                <a:ea typeface="Lato Light" panose="020F0502020204030203" pitchFamily="34" charset="0"/>
              </a:rPr>
              <a:t>Clasificador KNN</a:t>
            </a:r>
          </a:p>
          <a:p>
            <a:pPr marL="3942618" lvl="4" indent="-285750">
              <a:lnSpc>
                <a:spcPct val="200000"/>
              </a:lnSpc>
              <a:buFont typeface="Courier New" panose="02070309020205020404" pitchFamily="49" charset="0"/>
              <a:buChar char="o"/>
            </a:pPr>
            <a:r>
              <a:rPr lang="es-AR" sz="1800" dirty="0">
                <a:latin typeface="Lato Light" panose="020F0502020204030203" pitchFamily="34" charset="0"/>
                <a:ea typeface="Lato Light" panose="020F0502020204030203" pitchFamily="34" charset="0"/>
              </a:rPr>
              <a:t>Arboles de </a:t>
            </a:r>
            <a:r>
              <a:rPr lang="es-AR" sz="1800" dirty="0" err="1">
                <a:latin typeface="Lato Light" panose="020F0502020204030203" pitchFamily="34" charset="0"/>
                <a:ea typeface="Lato Light" panose="020F0502020204030203" pitchFamily="34" charset="0"/>
              </a:rPr>
              <a:t>Decision</a:t>
            </a:r>
            <a:endParaRPr lang="es-AR" sz="1800" dirty="0">
              <a:latin typeface="Lato Light" panose="020F0502020204030203" pitchFamily="34" charset="0"/>
              <a:ea typeface="Lato Light" panose="020F0502020204030203" pitchFamily="34" charset="0"/>
            </a:endParaRP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Random</a:t>
            </a:r>
            <a:r>
              <a:rPr lang="es-AR" sz="1800" dirty="0">
                <a:latin typeface="Lato Light" panose="020F0502020204030203" pitchFamily="34" charset="0"/>
                <a:ea typeface="Lato Light" panose="020F0502020204030203" pitchFamily="34" charset="0"/>
              </a:rPr>
              <a:t> Forest</a:t>
            </a: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LightGBM</a:t>
            </a:r>
            <a:endParaRPr lang="es-AR" sz="1800" dirty="0">
              <a:latin typeface="Lato Light" panose="020F0502020204030203" pitchFamily="34" charset="0"/>
              <a:ea typeface="Lato Light" panose="020F0502020204030203" pitchFamily="34" charset="0"/>
            </a:endParaRPr>
          </a:p>
          <a:p>
            <a:pPr marL="3942618" lvl="4" indent="-285750">
              <a:lnSpc>
                <a:spcPct val="200000"/>
              </a:lnSpc>
              <a:buFont typeface="Courier New" panose="02070309020205020404" pitchFamily="49" charset="0"/>
              <a:buChar char="o"/>
            </a:pPr>
            <a:r>
              <a:rPr lang="es-AR" sz="1800" dirty="0" err="1">
                <a:latin typeface="Lato Light" panose="020F0502020204030203" pitchFamily="34" charset="0"/>
                <a:ea typeface="Lato Light" panose="020F0502020204030203" pitchFamily="34" charset="0"/>
              </a:rPr>
              <a:t>XGBoosting</a:t>
            </a:r>
            <a:endParaRPr lang="es-AR" sz="1800" dirty="0">
              <a:latin typeface="Lato Light" panose="020F0502020204030203" pitchFamily="34" charset="0"/>
              <a:ea typeface="Lato Light" panose="020F0502020204030203" pitchFamily="34" charset="0"/>
            </a:endParaRPr>
          </a:p>
          <a:p>
            <a:endParaRPr lang="es-AR" sz="2000" b="1" dirty="0">
              <a:solidFill>
                <a:schemeClr val="tx2"/>
              </a:solidFill>
              <a:latin typeface="Poppins" pitchFamily="2" charset="77"/>
              <a:ea typeface="League Spartan" charset="0"/>
              <a:cs typeface="Poppins" pitchFamily="2" charset="77"/>
            </a:endParaRPr>
          </a:p>
        </p:txBody>
      </p:sp>
      <p:sp>
        <p:nvSpPr>
          <p:cNvPr id="6"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4. </a:t>
            </a:r>
            <a:r>
              <a:rPr lang="es-AR" sz="3300" b="1" dirty="0">
                <a:latin typeface="Poppins" panose="00000500000000000000" pitchFamily="2" charset="0"/>
                <a:ea typeface="Lato" panose="020F0502020204030203" pitchFamily="34" charset="0"/>
                <a:cs typeface="Poppins" panose="00000500000000000000" pitchFamily="2" charset="0"/>
              </a:rPr>
              <a:t>Modelado</a:t>
            </a:r>
          </a:p>
        </p:txBody>
      </p:sp>
      <p:pic>
        <p:nvPicPr>
          <p:cNvPr id="4098"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59662" y="55443"/>
            <a:ext cx="819946" cy="74022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38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1D85098-64B4-4362-A92E-1DBDD9788B7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253154" y="2453409"/>
            <a:ext cx="4409688" cy="3264287"/>
          </a:xfrm>
          <a:prstGeom prst="rect">
            <a:avLst/>
          </a:prstGeom>
        </p:spPr>
      </p:pic>
      <p:sp>
        <p:nvSpPr>
          <p:cNvPr id="9" name="CuadroTexto 8">
            <a:extLst>
              <a:ext uri="{FF2B5EF4-FFF2-40B4-BE49-F238E27FC236}">
                <a16:creationId xmlns:a16="http://schemas.microsoft.com/office/drawing/2014/main" id="{4B115616-14AA-4364-B6DF-6AACE049A3BF}"/>
              </a:ext>
            </a:extLst>
          </p:cNvPr>
          <p:cNvSpPr txBox="1"/>
          <p:nvPr/>
        </p:nvSpPr>
        <p:spPr>
          <a:xfrm>
            <a:off x="4463000" y="5717697"/>
            <a:ext cx="2566780" cy="276999"/>
          </a:xfrm>
          <a:prstGeom prst="rect">
            <a:avLst/>
          </a:prstGeom>
          <a:noFill/>
        </p:spPr>
        <p:txBody>
          <a:bodyPr wrap="square">
            <a:spAutoFit/>
          </a:bodyPr>
          <a:lstStyle/>
          <a:p>
            <a:pPr indent="215900" algn="ctr">
              <a:spcAft>
                <a:spcPts val="1000"/>
              </a:spcAft>
            </a:pPr>
            <a:r>
              <a:rPr lang="es-AR" sz="1200" i="1" dirty="0">
                <a:effectLst/>
                <a:latin typeface="Lato" panose="020F0502020204030203" pitchFamily="34" charset="0"/>
                <a:ea typeface="Lato" panose="020F0502020204030203" pitchFamily="34" charset="0"/>
                <a:cs typeface="Lato" panose="020F0502020204030203" pitchFamily="34" charset="0"/>
              </a:rPr>
              <a:t>Curva ROC – Modelo </a:t>
            </a:r>
            <a:r>
              <a:rPr lang="es-AR" sz="1200" i="1" dirty="0" err="1">
                <a:effectLst/>
                <a:latin typeface="Lato" panose="020F0502020204030203" pitchFamily="34" charset="0"/>
                <a:ea typeface="Lato" panose="020F0502020204030203" pitchFamily="34" charset="0"/>
                <a:cs typeface="Lato" panose="020F0502020204030203" pitchFamily="34" charset="0"/>
              </a:rPr>
              <a:t>LightGBM</a:t>
            </a:r>
            <a:endParaRPr lang="es-AR" sz="1200" i="1" dirty="0">
              <a:effectLst/>
              <a:latin typeface="Lato" panose="020F0502020204030203" pitchFamily="34" charset="0"/>
              <a:ea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EF555492-E13A-4338-BCC2-D1EE74331563}"/>
              </a:ext>
            </a:extLst>
          </p:cNvPr>
          <p:cNvSpPr txBox="1"/>
          <p:nvPr/>
        </p:nvSpPr>
        <p:spPr>
          <a:xfrm>
            <a:off x="254549" y="2453409"/>
            <a:ext cx="3749181" cy="1923604"/>
          </a:xfrm>
          <a:prstGeom prst="rect">
            <a:avLst/>
          </a:prstGeom>
          <a:noFill/>
        </p:spPr>
        <p:txBody>
          <a:bodyPr wrap="square">
            <a:spAutoFit/>
          </a:bodyPr>
          <a:lstStyle/>
          <a:p>
            <a:r>
              <a:rPr lang="es-AR" sz="2000" b="1" dirty="0">
                <a:solidFill>
                  <a:schemeClr val="tx2"/>
                </a:solidFill>
                <a:latin typeface="Poppins" pitchFamily="2" charset="77"/>
                <a:cs typeface="Poppins" pitchFamily="2" charset="77"/>
              </a:rPr>
              <a:t>Objetivo de la minería de datos:</a:t>
            </a:r>
          </a:p>
          <a:p>
            <a:endParaRPr lang="es-AR" b="1" dirty="0">
              <a:solidFill>
                <a:schemeClr val="tx2"/>
              </a:solidFill>
              <a:latin typeface="Poppins" pitchFamily="2" charset="77"/>
              <a:cs typeface="Poppins" pitchFamily="2" charset="77"/>
            </a:endParaRPr>
          </a:p>
          <a:p>
            <a:pPr marL="285750" indent="-285750">
              <a:lnSpc>
                <a:spcPct val="150000"/>
              </a:lnSpc>
              <a:buFont typeface="Wingdings" panose="05000000000000000000" pitchFamily="2" charset="2"/>
              <a:buChar char="ü"/>
            </a:pPr>
            <a:r>
              <a:rPr lang="es-AR" sz="1800" dirty="0" err="1">
                <a:latin typeface="Lato Light" panose="020F0502020204030203" pitchFamily="34" charset="0"/>
                <a:ea typeface="Lato Light" panose="020F0502020204030203" pitchFamily="34" charset="0"/>
              </a:rPr>
              <a:t>Accuracy</a:t>
            </a:r>
            <a:r>
              <a:rPr lang="es-AR" sz="1800" dirty="0">
                <a:latin typeface="Lato Light" panose="020F0502020204030203" pitchFamily="34" charset="0"/>
                <a:ea typeface="Lato Light" panose="020F0502020204030203" pitchFamily="34" charset="0"/>
              </a:rPr>
              <a:t> mayor a </a:t>
            </a:r>
            <a:r>
              <a:rPr lang="es-AR" sz="1800" b="1" dirty="0">
                <a:latin typeface="Lato Light" panose="020F0502020204030203" pitchFamily="34" charset="0"/>
                <a:ea typeface="Lato Light" panose="020F0502020204030203" pitchFamily="34" charset="0"/>
              </a:rPr>
              <a:t>0,70</a:t>
            </a:r>
            <a:r>
              <a:rPr lang="es-AR" sz="1800" dirty="0">
                <a:latin typeface="Lato Light" panose="020F0502020204030203" pitchFamily="34" charset="0"/>
                <a:ea typeface="Lato Light" panose="020F0502020204030203" pitchFamily="34" charset="0"/>
              </a:rPr>
              <a:t> </a:t>
            </a:r>
          </a:p>
          <a:p>
            <a:pPr marL="285750" indent="-285750">
              <a:lnSpc>
                <a:spcPct val="150000"/>
              </a:lnSpc>
              <a:buFont typeface="Wingdings" panose="05000000000000000000" pitchFamily="2" charset="2"/>
              <a:buChar char="ü"/>
            </a:pPr>
            <a:r>
              <a:rPr lang="es-AR" dirty="0">
                <a:latin typeface="Lato Light" panose="020F0502020204030203" pitchFamily="34" charset="0"/>
                <a:ea typeface="Lato Light" panose="020F0502020204030203" pitchFamily="34" charset="0"/>
              </a:rPr>
              <a:t>Á</a:t>
            </a:r>
            <a:r>
              <a:rPr lang="es-AR" sz="1800" dirty="0">
                <a:latin typeface="Lato Light" panose="020F0502020204030203" pitchFamily="34" charset="0"/>
                <a:ea typeface="Lato Light" panose="020F0502020204030203" pitchFamily="34" charset="0"/>
              </a:rPr>
              <a:t>rea bajo la curva ROC              mayor a</a:t>
            </a:r>
            <a:r>
              <a:rPr lang="es-AR" sz="1800" b="1" dirty="0">
                <a:latin typeface="Lato Light" panose="020F0502020204030203" pitchFamily="34" charset="0"/>
                <a:ea typeface="Lato Light" panose="020F0502020204030203" pitchFamily="34" charset="0"/>
              </a:rPr>
              <a:t> 0,75</a:t>
            </a:r>
            <a:endParaRPr lang="es-AR" dirty="0"/>
          </a:p>
        </p:txBody>
      </p:sp>
      <p:pic>
        <p:nvPicPr>
          <p:cNvPr id="14" name="Imagen 13">
            <a:extLst>
              <a:ext uri="{FF2B5EF4-FFF2-40B4-BE49-F238E27FC236}">
                <a16:creationId xmlns:a16="http://schemas.microsoft.com/office/drawing/2014/main" id="{AC5B04CC-44BA-4AAB-AE8F-825E4CAEF41A}"/>
              </a:ext>
            </a:extLst>
          </p:cNvPr>
          <p:cNvPicPr>
            <a:picLocks noChangeAspect="1"/>
          </p:cNvPicPr>
          <p:nvPr/>
        </p:nvPicPr>
        <p:blipFill>
          <a:blip r:embed="rId5"/>
          <a:stretch>
            <a:fillRect/>
          </a:stretch>
        </p:blipFill>
        <p:spPr>
          <a:xfrm>
            <a:off x="7820025" y="2844913"/>
            <a:ext cx="4371975" cy="2009859"/>
          </a:xfrm>
          <a:prstGeom prst="rect">
            <a:avLst/>
          </a:prstGeom>
        </p:spPr>
      </p:pic>
      <p:sp>
        <p:nvSpPr>
          <p:cNvPr id="16" name="CuadroTexto 15">
            <a:extLst>
              <a:ext uri="{FF2B5EF4-FFF2-40B4-BE49-F238E27FC236}">
                <a16:creationId xmlns:a16="http://schemas.microsoft.com/office/drawing/2014/main" id="{16248850-85BF-47EB-B86B-9F3AD552E1B7}"/>
              </a:ext>
            </a:extLst>
          </p:cNvPr>
          <p:cNvSpPr txBox="1"/>
          <p:nvPr/>
        </p:nvSpPr>
        <p:spPr>
          <a:xfrm>
            <a:off x="8129982" y="4686259"/>
            <a:ext cx="3345903" cy="276999"/>
          </a:xfrm>
          <a:prstGeom prst="rect">
            <a:avLst/>
          </a:prstGeom>
          <a:noFill/>
        </p:spPr>
        <p:txBody>
          <a:bodyPr wrap="square">
            <a:spAutoFit/>
          </a:bodyPr>
          <a:lstStyle/>
          <a:p>
            <a:pPr indent="215900" algn="ctr">
              <a:spcAft>
                <a:spcPts val="1000"/>
              </a:spcAft>
            </a:pPr>
            <a:r>
              <a:rPr lang="es-AR" sz="1200" i="1" dirty="0" err="1">
                <a:effectLst/>
                <a:latin typeface="Lato" panose="020F0502020204030203" pitchFamily="34" charset="0"/>
                <a:ea typeface="Lato" panose="020F0502020204030203" pitchFamily="34" charset="0"/>
                <a:cs typeface="Lato" panose="020F0502020204030203" pitchFamily="34" charset="0"/>
              </a:rPr>
              <a:t>Metricas</a:t>
            </a:r>
            <a:r>
              <a:rPr lang="es-AR" sz="1200" i="1" dirty="0">
                <a:effectLst/>
                <a:latin typeface="Lato" panose="020F0502020204030203" pitchFamily="34" charset="0"/>
                <a:ea typeface="Lato" panose="020F0502020204030203" pitchFamily="34" charset="0"/>
                <a:cs typeface="Lato" panose="020F0502020204030203" pitchFamily="34" charset="0"/>
              </a:rPr>
              <a:t> de Performance – Modelo </a:t>
            </a:r>
            <a:r>
              <a:rPr lang="es-AR" sz="1200" i="1" dirty="0" err="1">
                <a:effectLst/>
                <a:latin typeface="Lato" panose="020F0502020204030203" pitchFamily="34" charset="0"/>
                <a:ea typeface="Lato" panose="020F0502020204030203" pitchFamily="34" charset="0"/>
                <a:cs typeface="Lato" panose="020F0502020204030203" pitchFamily="34" charset="0"/>
              </a:rPr>
              <a:t>LightGBM</a:t>
            </a:r>
            <a:endParaRPr lang="es-AR" sz="1200" i="1" dirty="0">
              <a:effectLst/>
              <a:latin typeface="Lato" panose="020F0502020204030203" pitchFamily="34" charset="0"/>
              <a:ea typeface="Lato" panose="020F0502020204030203" pitchFamily="34" charset="0"/>
              <a:cs typeface="Lato" panose="020F0502020204030203" pitchFamily="34" charset="0"/>
            </a:endParaRPr>
          </a:p>
        </p:txBody>
      </p:sp>
      <p:sp>
        <p:nvSpPr>
          <p:cNvPr id="10"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5. </a:t>
            </a:r>
            <a:r>
              <a:rPr lang="es-AR" sz="3300" b="1" dirty="0">
                <a:latin typeface="Poppins" panose="00000500000000000000" pitchFamily="2" charset="0"/>
                <a:ea typeface="Lato" panose="020F0502020204030203" pitchFamily="34" charset="0"/>
                <a:cs typeface="Poppins" panose="00000500000000000000" pitchFamily="2" charset="0"/>
              </a:rPr>
              <a:t>Evaluación</a:t>
            </a:r>
          </a:p>
        </p:txBody>
      </p:sp>
      <p:sp>
        <p:nvSpPr>
          <p:cNvPr id="8" name="TextBox 30">
            <a:extLst>
              <a:ext uri="{FF2B5EF4-FFF2-40B4-BE49-F238E27FC236}">
                <a16:creationId xmlns:a16="http://schemas.microsoft.com/office/drawing/2014/main" id="{A1725DE9-F48C-4139-AFD2-4D40D4475EC7}"/>
              </a:ext>
            </a:extLst>
          </p:cNvPr>
          <p:cNvSpPr txBox="1"/>
          <p:nvPr/>
        </p:nvSpPr>
        <p:spPr>
          <a:xfrm>
            <a:off x="276167" y="1071671"/>
            <a:ext cx="11037596" cy="172354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400" b="1" dirty="0">
                <a:solidFill>
                  <a:schemeClr val="tx2"/>
                </a:solidFill>
                <a:latin typeface="Poppins" pitchFamily="2" charset="77"/>
                <a:ea typeface="League Spartan" charset="0"/>
                <a:cs typeface="Poppins" pitchFamily="2" charset="77"/>
              </a:rPr>
              <a:t>El mejor resultado fue obtenido utilizando el algoritmo </a:t>
            </a:r>
            <a:r>
              <a:rPr lang="es-AR" sz="2400" b="1" u="sng" dirty="0" err="1">
                <a:solidFill>
                  <a:schemeClr val="tx2"/>
                </a:solidFill>
                <a:effectLst>
                  <a:outerShdw blurRad="38100" dist="38100" dir="2700000" algn="tl">
                    <a:srgbClr val="000000">
                      <a:alpha val="43137"/>
                    </a:srgbClr>
                  </a:outerShdw>
                </a:effectLst>
                <a:latin typeface="Poppins" pitchFamily="2" charset="77"/>
                <a:cs typeface="Poppins" pitchFamily="2" charset="77"/>
              </a:rPr>
              <a:t>LightGBM</a:t>
            </a:r>
            <a:endParaRPr lang="es-AR" sz="2400" b="1" u="sng" dirty="0">
              <a:solidFill>
                <a:schemeClr val="tx2"/>
              </a:solidFill>
              <a:effectLst>
                <a:outerShdw blurRad="38100" dist="38100" dir="2700000" algn="tl">
                  <a:srgbClr val="000000">
                    <a:alpha val="43137"/>
                  </a:srgbClr>
                </a:outerShdw>
              </a:effectLst>
              <a:latin typeface="Poppins" pitchFamily="2" charset="77"/>
              <a:cs typeface="Poppins" pitchFamily="2" charset="77"/>
            </a:endParaRPr>
          </a:p>
          <a:p>
            <a:endParaRPr lang="es-AR" sz="2000" b="1" dirty="0">
              <a:solidFill>
                <a:schemeClr val="tx2"/>
              </a:solidFill>
              <a:latin typeface="Poppins" pitchFamily="2" charset="77"/>
              <a:ea typeface="League Spartan" charset="0"/>
              <a:cs typeface="Poppins" pitchFamily="2" charset="77"/>
            </a:endParaRPr>
          </a:p>
          <a:p>
            <a:r>
              <a:rPr lang="es-ES" sz="1800" dirty="0">
                <a:latin typeface="Lato Light" panose="020F0502020204030203" pitchFamily="34" charset="0"/>
                <a:ea typeface="Lato Light" panose="020F0502020204030203" pitchFamily="34" charset="0"/>
              </a:rPr>
              <a:t>    En los datos de validación se genera un </a:t>
            </a:r>
            <a:r>
              <a:rPr lang="es-ES" sz="1800" b="1" dirty="0" err="1">
                <a:latin typeface="Lato Light" panose="020F0502020204030203" pitchFamily="34" charset="0"/>
                <a:ea typeface="Lato Light" panose="020F0502020204030203" pitchFamily="34" charset="0"/>
              </a:rPr>
              <a:t>Accuracy</a:t>
            </a:r>
            <a:r>
              <a:rPr lang="es-ES" sz="1800" b="1" dirty="0">
                <a:latin typeface="Lato Light" panose="020F0502020204030203" pitchFamily="34" charset="0"/>
                <a:ea typeface="Lato Light" panose="020F0502020204030203" pitchFamily="34" charset="0"/>
              </a:rPr>
              <a:t> </a:t>
            </a:r>
            <a:r>
              <a:rPr lang="es-ES" sz="1800" dirty="0">
                <a:latin typeface="Lato Light" panose="020F0502020204030203" pitchFamily="34" charset="0"/>
                <a:ea typeface="Lato Light" panose="020F0502020204030203" pitchFamily="34" charset="0"/>
              </a:rPr>
              <a:t>de </a:t>
            </a:r>
            <a:r>
              <a:rPr lang="es-ES" sz="1800" b="1" dirty="0">
                <a:latin typeface="Lato Light" panose="020F0502020204030203" pitchFamily="34" charset="0"/>
                <a:ea typeface="Lato Light" panose="020F0502020204030203" pitchFamily="34" charset="0"/>
              </a:rPr>
              <a:t>0,714</a:t>
            </a:r>
            <a:r>
              <a:rPr lang="es-ES" sz="1800" dirty="0">
                <a:latin typeface="Lato Light" panose="020F0502020204030203" pitchFamily="34" charset="0"/>
                <a:ea typeface="Lato Light" panose="020F0502020204030203" pitchFamily="34" charset="0"/>
              </a:rPr>
              <a:t>, y un </a:t>
            </a:r>
            <a:r>
              <a:rPr lang="es-ES" sz="1800" b="1" dirty="0">
                <a:latin typeface="Lato Light" panose="020F0502020204030203" pitchFamily="34" charset="0"/>
                <a:ea typeface="Lato Light" panose="020F0502020204030203" pitchFamily="34" charset="0"/>
              </a:rPr>
              <a:t>área bajo la curva ROC </a:t>
            </a:r>
            <a:r>
              <a:rPr lang="es-ES" sz="1800" dirty="0">
                <a:latin typeface="Lato Light" panose="020F0502020204030203" pitchFamily="34" charset="0"/>
                <a:ea typeface="Lato Light" panose="020F0502020204030203" pitchFamily="34" charset="0"/>
              </a:rPr>
              <a:t>de </a:t>
            </a:r>
            <a:r>
              <a:rPr lang="es-ES" sz="1800" b="1" dirty="0">
                <a:latin typeface="Lato Light" panose="020F0502020204030203" pitchFamily="34" charset="0"/>
                <a:ea typeface="Lato Light" panose="020F0502020204030203" pitchFamily="34" charset="0"/>
              </a:rPr>
              <a:t>0,79</a:t>
            </a:r>
            <a:endParaRPr lang="es-AR" sz="1800" b="1" dirty="0">
              <a:latin typeface="Lato Light" panose="020F0502020204030203" pitchFamily="34" charset="0"/>
              <a:ea typeface="Lato Light" panose="020F0502020204030203" pitchFamily="34" charset="0"/>
            </a:endParaRPr>
          </a:p>
          <a:p>
            <a:endParaRPr lang="es-AR" sz="2000" b="1" dirty="0">
              <a:solidFill>
                <a:schemeClr val="tx2"/>
              </a:solidFill>
              <a:latin typeface="Poppins" pitchFamily="2" charset="77"/>
              <a:ea typeface="League Spartan" charset="0"/>
              <a:cs typeface="Poppins" pitchFamily="2" charset="77"/>
            </a:endParaRPr>
          </a:p>
          <a:p>
            <a:endParaRPr lang="es-AR" sz="2000" b="1" dirty="0">
              <a:solidFill>
                <a:schemeClr val="tx2"/>
              </a:solidFill>
              <a:latin typeface="Poppins" pitchFamily="2" charset="77"/>
              <a:ea typeface="League Spartan" charset="0"/>
              <a:cs typeface="Poppins" pitchFamily="2" charset="77"/>
            </a:endParaRPr>
          </a:p>
        </p:txBody>
      </p:sp>
      <p:pic>
        <p:nvPicPr>
          <p:cNvPr id="11"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25000"/>
                    </a14:imgEffect>
                    <a14:imgEffect>
                      <a14:saturation sat="300000"/>
                    </a14:imgEffect>
                  </a14:imgLayer>
                </a14:imgProps>
              </a:ext>
              <a:ext uri="{28A0092B-C50C-407E-A947-70E740481C1C}">
                <a14:useLocalDpi xmlns:a14="http://schemas.microsoft.com/office/drawing/2010/main" val="0"/>
              </a:ext>
            </a:extLst>
          </a:blip>
          <a:srcRect b="10558"/>
          <a:stretch/>
        </p:blipFill>
        <p:spPr bwMode="auto">
          <a:xfrm>
            <a:off x="95460" y="73701"/>
            <a:ext cx="858848" cy="70371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45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5. </a:t>
            </a:r>
            <a:r>
              <a:rPr lang="es-AR" sz="3300" b="1" dirty="0">
                <a:latin typeface="Poppins" panose="00000500000000000000" pitchFamily="2" charset="0"/>
                <a:ea typeface="Lato" panose="020F0502020204030203" pitchFamily="34" charset="0"/>
                <a:cs typeface="Poppins" panose="00000500000000000000" pitchFamily="2" charset="0"/>
              </a:rPr>
              <a:t>Evaluación</a:t>
            </a:r>
          </a:p>
        </p:txBody>
      </p:sp>
      <p:pic>
        <p:nvPicPr>
          <p:cNvPr id="5"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rcRect b="10558"/>
          <a:stretch/>
        </p:blipFill>
        <p:spPr bwMode="auto">
          <a:xfrm>
            <a:off x="-35170" y="3858"/>
            <a:ext cx="775155" cy="63513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30">
            <a:extLst>
              <a:ext uri="{FF2B5EF4-FFF2-40B4-BE49-F238E27FC236}">
                <a16:creationId xmlns:a16="http://schemas.microsoft.com/office/drawing/2014/main" id="{14417457-54A9-4828-8739-86CB06A609F1}"/>
              </a:ext>
            </a:extLst>
          </p:cNvPr>
          <p:cNvSpPr txBox="1"/>
          <p:nvPr/>
        </p:nvSpPr>
        <p:spPr>
          <a:xfrm>
            <a:off x="457436" y="851116"/>
            <a:ext cx="11277127" cy="5816977"/>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1800" b="1" dirty="0">
                <a:solidFill>
                  <a:schemeClr val="tx2"/>
                </a:solidFill>
                <a:latin typeface="Poppins" pitchFamily="2" charset="77"/>
                <a:cs typeface="Poppins" pitchFamily="2" charset="77"/>
              </a:rPr>
              <a:t>Objetivo del negocio:</a:t>
            </a:r>
          </a:p>
          <a:p>
            <a:endParaRPr lang="es-AR" sz="1800" b="1" dirty="0">
              <a:solidFill>
                <a:schemeClr val="tx2"/>
              </a:solidFill>
              <a:latin typeface="Poppins" pitchFamily="2" charset="77"/>
              <a:ea typeface="League Spartan" charset="0"/>
              <a:cs typeface="Poppins" pitchFamily="2" charset="77"/>
            </a:endParaRPr>
          </a:p>
          <a:p>
            <a:pPr lvl="0" algn="just">
              <a:lnSpc>
                <a:spcPct val="150000"/>
              </a:lnSpc>
              <a:spcAft>
                <a:spcPts val="800"/>
              </a:spcAft>
            </a:pPr>
            <a:r>
              <a:rPr lang="es-AR" sz="1800" dirty="0">
                <a:solidFill>
                  <a:schemeClr val="tx2"/>
                </a:solidFill>
                <a:latin typeface="Poppins" pitchFamily="2" charset="77"/>
                <a:cs typeface="Poppins" pitchFamily="2" charset="77"/>
              </a:rPr>
              <a:t>¿Importa el acceso a internet para la performance del estudiante?</a:t>
            </a:r>
          </a:p>
          <a:p>
            <a:pPr marL="673100" indent="215900" algn="just">
              <a:lnSpc>
                <a:spcPct val="150000"/>
              </a:lnSpc>
              <a:spcAft>
                <a:spcPts val="800"/>
              </a:spcAft>
            </a:pPr>
            <a:r>
              <a:rPr lang="es-AR" sz="1600" dirty="0">
                <a:latin typeface="Lato Light" panose="020F0502020204030203" pitchFamily="34" charset="0"/>
                <a:ea typeface="Lato Light" panose="020F0502020204030203" pitchFamily="34" charset="0"/>
              </a:rPr>
              <a:t>Si bien el atributo tiene una correlación marcada con el modelo, no es de los atributos más críticos al momento de determinar el éxito del estudiante en el examen </a:t>
            </a:r>
          </a:p>
          <a:p>
            <a:pPr algn="just">
              <a:lnSpc>
                <a:spcPct val="150000"/>
              </a:lnSpc>
              <a:spcAft>
                <a:spcPts val="800"/>
              </a:spcAft>
            </a:pPr>
            <a:r>
              <a:rPr lang="es-AR" sz="1800" dirty="0">
                <a:solidFill>
                  <a:schemeClr val="tx2"/>
                </a:solidFill>
                <a:latin typeface="Poppins" pitchFamily="2" charset="77"/>
                <a:cs typeface="Poppins" pitchFamily="2" charset="77"/>
              </a:rPr>
              <a:t>¿El resultado del examen varía según los ingresos económicos del hogar? </a:t>
            </a:r>
          </a:p>
          <a:p>
            <a:pPr marL="673100" indent="215900" algn="just">
              <a:lnSpc>
                <a:spcPct val="150000"/>
              </a:lnSpc>
              <a:spcAft>
                <a:spcPts val="800"/>
              </a:spcAft>
            </a:pPr>
            <a:r>
              <a:rPr lang="es-AR" sz="1600" dirty="0">
                <a:latin typeface="Lato Light" panose="020F0502020204030203" pitchFamily="34" charset="0"/>
                <a:ea typeface="Lato Light" panose="020F0502020204030203" pitchFamily="34" charset="0"/>
              </a:rPr>
              <a:t>Efectivamente, es una de las variables con mayor importancia con respecto a la nota del examen, por lo que es determinante al momento de evaluar al estudiante.</a:t>
            </a:r>
          </a:p>
          <a:p>
            <a:pPr lvl="0" algn="just">
              <a:lnSpc>
                <a:spcPct val="150000"/>
              </a:lnSpc>
              <a:spcAft>
                <a:spcPts val="800"/>
              </a:spcAft>
            </a:pPr>
            <a:r>
              <a:rPr lang="es-AR" sz="1800" dirty="0">
                <a:solidFill>
                  <a:schemeClr val="tx2"/>
                </a:solidFill>
                <a:latin typeface="Poppins" pitchFamily="2" charset="77"/>
                <a:cs typeface="Poppins" pitchFamily="2" charset="77"/>
              </a:rPr>
              <a:t>¿Importa el nivel de educación de los padres para que el estudiante incorpore correctamente los conceptos de Matemática? </a:t>
            </a:r>
          </a:p>
          <a:p>
            <a:pPr marL="673100" indent="215900" algn="just">
              <a:lnSpc>
                <a:spcPct val="150000"/>
              </a:lnSpc>
              <a:spcAft>
                <a:spcPts val="800"/>
              </a:spcAft>
            </a:pPr>
            <a:r>
              <a:rPr lang="es-AR" sz="1600" dirty="0">
                <a:latin typeface="Lato Light" panose="020F0502020204030203" pitchFamily="34" charset="0"/>
                <a:ea typeface="Lato Light" panose="020F0502020204030203" pitchFamily="34" charset="0"/>
              </a:rPr>
              <a:t>Los resultados muestran que, si bien el nivel de los padres tiene una incidencia alta sobre el desempeño del estudiante, el nivel de la madre es más importante que el nivel del padre al momento de determinar el éxito del estudiante en el examen.</a:t>
            </a:r>
          </a:p>
          <a:p>
            <a:endParaRPr lang="es-AR" sz="2000" b="1" dirty="0">
              <a:solidFill>
                <a:schemeClr val="tx2"/>
              </a:solidFill>
              <a:latin typeface="Poppins" pitchFamily="2" charset="77"/>
              <a:ea typeface="League Spartan" charset="0"/>
              <a:cs typeface="Poppins" pitchFamily="2" charset="77"/>
            </a:endParaRPr>
          </a:p>
        </p:txBody>
      </p:sp>
    </p:spTree>
    <p:extLst>
      <p:ext uri="{BB962C8B-B14F-4D97-AF65-F5344CB8AC3E}">
        <p14:creationId xmlns:p14="http://schemas.microsoft.com/office/powerpoint/2010/main" val="249897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80CABF62-49C2-4C0A-8DA0-61847969E3A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007390" y="1119899"/>
            <a:ext cx="5073128" cy="2677639"/>
          </a:xfrm>
          <a:prstGeom prst="rect">
            <a:avLst/>
          </a:prstGeom>
        </p:spPr>
      </p:pic>
      <p:pic>
        <p:nvPicPr>
          <p:cNvPr id="11" name="Imagen 10">
            <a:extLst>
              <a:ext uri="{FF2B5EF4-FFF2-40B4-BE49-F238E27FC236}">
                <a16:creationId xmlns:a16="http://schemas.microsoft.com/office/drawing/2014/main" id="{D81D5A2F-9659-44DA-AB18-69BC215D2B0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6096000" y="1109571"/>
            <a:ext cx="5791200" cy="2678500"/>
          </a:xfrm>
          <a:prstGeom prst="rect">
            <a:avLst/>
          </a:prstGeom>
        </p:spPr>
      </p:pic>
      <p:pic>
        <p:nvPicPr>
          <p:cNvPr id="12" name="Imagen 11">
            <a:extLst>
              <a:ext uri="{FF2B5EF4-FFF2-40B4-BE49-F238E27FC236}">
                <a16:creationId xmlns:a16="http://schemas.microsoft.com/office/drawing/2014/main" id="{247FE150-335E-44ED-B8C1-982A6C8205C6}"/>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6609521" y="3791236"/>
            <a:ext cx="5107197" cy="2458702"/>
          </a:xfrm>
          <a:prstGeom prst="rect">
            <a:avLst/>
          </a:prstGeom>
        </p:spPr>
      </p:pic>
      <p:pic>
        <p:nvPicPr>
          <p:cNvPr id="15" name="Imagen 14">
            <a:extLst>
              <a:ext uri="{FF2B5EF4-FFF2-40B4-BE49-F238E27FC236}">
                <a16:creationId xmlns:a16="http://schemas.microsoft.com/office/drawing/2014/main" id="{5981638C-9564-4963-A716-86FC5C4C8195}"/>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Layer>
                </a14:imgProps>
              </a:ext>
            </a:extLst>
          </a:blip>
          <a:stretch>
            <a:fillRect/>
          </a:stretch>
        </p:blipFill>
        <p:spPr>
          <a:xfrm>
            <a:off x="681925" y="3791236"/>
            <a:ext cx="5765500" cy="2465592"/>
          </a:xfrm>
          <a:prstGeom prst="rect">
            <a:avLst/>
          </a:prstGeom>
        </p:spPr>
      </p:pic>
      <p:sp>
        <p:nvSpPr>
          <p:cNvPr id="9"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ES" sz="3300" b="1" dirty="0">
                <a:latin typeface="Poppins" panose="00000500000000000000" pitchFamily="2" charset="0"/>
                <a:ea typeface="Lato" panose="020F0502020204030203" pitchFamily="34" charset="0"/>
                <a:cs typeface="Poppins" panose="00000500000000000000" pitchFamily="2" charset="0"/>
              </a:rPr>
              <a:t>5. </a:t>
            </a:r>
            <a:r>
              <a:rPr lang="es-AR" sz="3300" b="1" dirty="0">
                <a:latin typeface="Poppins" panose="00000500000000000000" pitchFamily="2" charset="0"/>
                <a:ea typeface="Lato" panose="020F0502020204030203" pitchFamily="34" charset="0"/>
                <a:cs typeface="Poppins" panose="00000500000000000000" pitchFamily="2" charset="0"/>
              </a:rPr>
              <a:t>Evaluación</a:t>
            </a:r>
          </a:p>
        </p:txBody>
      </p:sp>
      <p:pic>
        <p:nvPicPr>
          <p:cNvPr id="13" name="Picture 2"/>
          <p:cNvPicPr>
            <a:picLocks noChangeAspect="1" noChangeArrowheads="1"/>
          </p:cNvPicPr>
          <p:nvPr/>
        </p:nvPicPr>
        <p:blipFill rotWithShape="1">
          <a:blip r:embed="rId11">
            <a:extLst>
              <a:ext uri="{BEBA8EAE-BF5A-486C-A8C5-ECC9F3942E4B}">
                <a14:imgProps xmlns:a14="http://schemas.microsoft.com/office/drawing/2010/main">
                  <a14:imgLayer r:embed="rId12">
                    <a14:imgEffect>
                      <a14:sharpenSoften amount="25000"/>
                    </a14:imgEffect>
                    <a14:imgEffect>
                      <a14:saturation sat="300000"/>
                    </a14:imgEffect>
                  </a14:imgLayer>
                </a14:imgProps>
              </a:ext>
              <a:ext uri="{28A0092B-C50C-407E-A947-70E740481C1C}">
                <a14:useLocalDpi xmlns:a14="http://schemas.microsoft.com/office/drawing/2010/main" val="0"/>
              </a:ext>
            </a:extLst>
          </a:blip>
          <a:srcRect b="10558"/>
          <a:stretch/>
        </p:blipFill>
        <p:spPr bwMode="auto">
          <a:xfrm>
            <a:off x="-35169" y="3859"/>
            <a:ext cx="1034038" cy="84725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30">
            <a:extLst>
              <a:ext uri="{FF2B5EF4-FFF2-40B4-BE49-F238E27FC236}">
                <a16:creationId xmlns:a16="http://schemas.microsoft.com/office/drawing/2014/main" id="{A1725DE9-F48C-4139-AFD2-4D40D4475EC7}"/>
              </a:ext>
            </a:extLst>
          </p:cNvPr>
          <p:cNvSpPr txBox="1"/>
          <p:nvPr/>
        </p:nvSpPr>
        <p:spPr>
          <a:xfrm>
            <a:off x="1034038" y="685615"/>
            <a:ext cx="10155897" cy="1292662"/>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1800" b="1" dirty="0">
                <a:solidFill>
                  <a:schemeClr val="tx2"/>
                </a:solidFill>
                <a:latin typeface="Poppins" pitchFamily="2" charset="77"/>
                <a:ea typeface="League Spartan" charset="0"/>
                <a:cs typeface="Poppins" pitchFamily="2" charset="77"/>
              </a:rPr>
              <a:t>Variables con mayor importancia:</a:t>
            </a:r>
          </a:p>
          <a:p>
            <a:endParaRPr lang="es-AR" sz="2000" b="1" dirty="0">
              <a:solidFill>
                <a:schemeClr val="tx2"/>
              </a:solidFill>
              <a:latin typeface="Poppins" pitchFamily="2" charset="77"/>
              <a:ea typeface="League Spartan" charset="0"/>
              <a:cs typeface="Poppins" pitchFamily="2" charset="77"/>
            </a:endParaRPr>
          </a:p>
          <a:p>
            <a:r>
              <a:rPr lang="es-ES" sz="1800" dirty="0">
                <a:latin typeface="Lato Light" panose="020F0502020204030203" pitchFamily="34" charset="0"/>
                <a:ea typeface="Lato Light" panose="020F0502020204030203" pitchFamily="34" charset="0"/>
              </a:rPr>
              <a:t>    </a:t>
            </a:r>
            <a:endParaRPr lang="es-AR" sz="2000" b="1" dirty="0">
              <a:solidFill>
                <a:schemeClr val="tx2"/>
              </a:solidFill>
              <a:latin typeface="Poppins" pitchFamily="2" charset="77"/>
              <a:ea typeface="League Spartan" charset="0"/>
              <a:cs typeface="Poppins" pitchFamily="2" charset="77"/>
            </a:endParaRPr>
          </a:p>
          <a:p>
            <a:endParaRPr lang="es-AR" sz="2000" b="1" dirty="0">
              <a:solidFill>
                <a:schemeClr val="tx2"/>
              </a:solidFill>
              <a:latin typeface="Poppins" pitchFamily="2" charset="77"/>
              <a:ea typeface="League Spartan" charset="0"/>
              <a:cs typeface="Poppins" pitchFamily="2" charset="77"/>
            </a:endParaRPr>
          </a:p>
        </p:txBody>
      </p:sp>
    </p:spTree>
    <p:extLst>
      <p:ext uri="{BB962C8B-B14F-4D97-AF65-F5344CB8AC3E}">
        <p14:creationId xmlns:p14="http://schemas.microsoft.com/office/powerpoint/2010/main" val="396251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0">
            <a:extLst>
              <a:ext uri="{FF2B5EF4-FFF2-40B4-BE49-F238E27FC236}">
                <a16:creationId xmlns:a16="http://schemas.microsoft.com/office/drawing/2014/main" id="{A1725DE9-F48C-4139-AFD2-4D40D4475EC7}"/>
              </a:ext>
            </a:extLst>
          </p:cNvPr>
          <p:cNvSpPr txBox="1"/>
          <p:nvPr/>
        </p:nvSpPr>
        <p:spPr>
          <a:xfrm>
            <a:off x="327991" y="1042556"/>
            <a:ext cx="12003157" cy="646331"/>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ES" sz="1800" dirty="0">
                <a:latin typeface="Lato Light" panose="020F0502020204030203" pitchFamily="34" charset="0"/>
                <a:ea typeface="Lato Light" panose="020F0502020204030203" pitchFamily="34" charset="0"/>
              </a:rPr>
              <a:t>    Utilizando los datos de validación se divide a la población en 10 partes iguales (o deciles) de igual cantidad de estudiantes:</a:t>
            </a:r>
            <a:endParaRPr lang="es-AR" sz="2000" b="1" dirty="0">
              <a:solidFill>
                <a:schemeClr val="tx2"/>
              </a:solidFill>
              <a:latin typeface="Poppins" pitchFamily="2" charset="77"/>
              <a:ea typeface="League Spartan" charset="0"/>
              <a:cs typeface="Poppins" pitchFamily="2" charset="77"/>
            </a:endParaRPr>
          </a:p>
        </p:txBody>
      </p:sp>
      <p:graphicFrame>
        <p:nvGraphicFramePr>
          <p:cNvPr id="10" name="Tabla 9">
            <a:extLst>
              <a:ext uri="{FF2B5EF4-FFF2-40B4-BE49-F238E27FC236}">
                <a16:creationId xmlns:a16="http://schemas.microsoft.com/office/drawing/2014/main" id="{331337DE-A804-49BD-AA0A-4D5759E7713B}"/>
              </a:ext>
            </a:extLst>
          </p:cNvPr>
          <p:cNvGraphicFramePr>
            <a:graphicFrameLocks noGrp="1"/>
          </p:cNvGraphicFramePr>
          <p:nvPr>
            <p:extLst>
              <p:ext uri="{D42A27DB-BD31-4B8C-83A1-F6EECF244321}">
                <p14:modId xmlns:p14="http://schemas.microsoft.com/office/powerpoint/2010/main" val="1878493811"/>
              </p:ext>
            </p:extLst>
          </p:nvPr>
        </p:nvGraphicFramePr>
        <p:xfrm>
          <a:off x="651565" y="1740877"/>
          <a:ext cx="7041320" cy="4325818"/>
        </p:xfrm>
        <a:graphic>
          <a:graphicData uri="http://schemas.openxmlformats.org/drawingml/2006/table">
            <a:tbl>
              <a:tblPr>
                <a:tableStyleId>{616DA210-FB5B-4158-B5E0-FEB733F419BA}</a:tableStyleId>
              </a:tblPr>
              <a:tblGrid>
                <a:gridCol w="1408264">
                  <a:extLst>
                    <a:ext uri="{9D8B030D-6E8A-4147-A177-3AD203B41FA5}">
                      <a16:colId xmlns:a16="http://schemas.microsoft.com/office/drawing/2014/main" val="2701859928"/>
                    </a:ext>
                  </a:extLst>
                </a:gridCol>
                <a:gridCol w="1408264">
                  <a:extLst>
                    <a:ext uri="{9D8B030D-6E8A-4147-A177-3AD203B41FA5}">
                      <a16:colId xmlns:a16="http://schemas.microsoft.com/office/drawing/2014/main" val="3188212598"/>
                    </a:ext>
                  </a:extLst>
                </a:gridCol>
                <a:gridCol w="1408264">
                  <a:extLst>
                    <a:ext uri="{9D8B030D-6E8A-4147-A177-3AD203B41FA5}">
                      <a16:colId xmlns:a16="http://schemas.microsoft.com/office/drawing/2014/main" val="3544499611"/>
                    </a:ext>
                  </a:extLst>
                </a:gridCol>
                <a:gridCol w="1408264">
                  <a:extLst>
                    <a:ext uri="{9D8B030D-6E8A-4147-A177-3AD203B41FA5}">
                      <a16:colId xmlns:a16="http://schemas.microsoft.com/office/drawing/2014/main" val="2774037108"/>
                    </a:ext>
                  </a:extLst>
                </a:gridCol>
                <a:gridCol w="1408264">
                  <a:extLst>
                    <a:ext uri="{9D8B030D-6E8A-4147-A177-3AD203B41FA5}">
                      <a16:colId xmlns:a16="http://schemas.microsoft.com/office/drawing/2014/main" val="1444559291"/>
                    </a:ext>
                  </a:extLst>
                </a:gridCol>
              </a:tblGrid>
              <a:tr h="939556">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Ranking   Riesgo</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Estudiantes Totales</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Estudiantes Desaprobados</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Tasa de Desaprobación</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tc>
                  <a:txBody>
                    <a:bodyPr/>
                    <a:lstStyle/>
                    <a:p>
                      <a:pPr algn="ctr" fontAlgn="ctr"/>
                      <a:r>
                        <a:rPr lang="es-AR" sz="1400" b="1" u="none" strike="noStrike" dirty="0">
                          <a:effectLst/>
                          <a:latin typeface="Lato" panose="020F0502020204030203" pitchFamily="34" charset="0"/>
                          <a:ea typeface="Lato" panose="020F0502020204030203" pitchFamily="34" charset="0"/>
                          <a:cs typeface="Lato" panose="020F0502020204030203" pitchFamily="34" charset="0"/>
                        </a:rPr>
                        <a:t>Captura acumulada de desaprobados</a:t>
                      </a:r>
                      <a:endParaRPr lang="es-AR" sz="14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2320308797"/>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1</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2.230</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72%</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2343937926"/>
                  </a:ext>
                </a:extLst>
              </a:tr>
              <a:tr h="307842">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2</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1.840</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60%</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42%</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1304957014"/>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3</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1.483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48%</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58%</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4243446562"/>
                  </a:ext>
                </a:extLst>
              </a:tr>
              <a:tr h="307842">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4</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1.201</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39%</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tc>
                  <a:txBody>
                    <a:bodyPr/>
                    <a:lstStyle/>
                    <a:p>
                      <a:pPr algn="ctr" fontAlgn="ctr"/>
                      <a:r>
                        <a:rPr lang="es-AR" sz="1600" b="0" u="none" strike="noStrike" dirty="0">
                          <a:effectLst/>
                          <a:latin typeface="Lato" panose="020F0502020204030203" pitchFamily="34" charset="0"/>
                          <a:ea typeface="Lato" panose="020F0502020204030203" pitchFamily="34" charset="0"/>
                          <a:cs typeface="Lato" panose="020F0502020204030203" pitchFamily="34" charset="0"/>
                        </a:rPr>
                        <a:t>70%</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FDAFAB"/>
                    </a:solidFill>
                  </a:tcPr>
                </a:tc>
                <a:extLst>
                  <a:ext uri="{0D108BD9-81ED-4DB2-BD59-A6C34878D82A}">
                    <a16:rowId xmlns:a16="http://schemas.microsoft.com/office/drawing/2014/main" val="3144928147"/>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5</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972</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32%</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80%</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19574309"/>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6</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721</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88%</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310124414"/>
                  </a:ext>
                </a:extLst>
              </a:tr>
              <a:tr h="307842">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7</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551</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18%</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93%</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918222364"/>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8</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332</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11%</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97%</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927806105"/>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9</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3.075</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214</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7%</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99%</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666916983"/>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10</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3.076</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89</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a:effectLst/>
                          <a:latin typeface="Lato" panose="020F0502020204030203" pitchFamily="34" charset="0"/>
                          <a:ea typeface="Lato" panose="020F0502020204030203" pitchFamily="34" charset="0"/>
                          <a:cs typeface="Lato" panose="020F0502020204030203" pitchFamily="34" charset="0"/>
                        </a:rPr>
                        <a:t>3%</a:t>
                      </a:r>
                      <a:endParaRPr lang="es-AR" sz="16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tc>
                  <a:txBody>
                    <a:bodyPr/>
                    <a:lstStyle/>
                    <a:p>
                      <a:pPr algn="ctr" fontAlgn="ctr"/>
                      <a:r>
                        <a:rPr lang="es-AR" sz="1600" u="none" strike="noStrike" dirty="0">
                          <a:effectLst/>
                          <a:latin typeface="Lato" panose="020F0502020204030203" pitchFamily="34" charset="0"/>
                          <a:ea typeface="Lato" panose="020F0502020204030203" pitchFamily="34" charset="0"/>
                          <a:cs typeface="Lato" panose="020F0502020204030203" pitchFamily="34" charset="0"/>
                        </a:rPr>
                        <a:t>100%</a:t>
                      </a:r>
                      <a:endParaRPr lang="es-AR"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solidFill>
                      <a:srgbClr val="D9F1F1"/>
                    </a:solidFill>
                  </a:tcPr>
                </a:tc>
                <a:extLst>
                  <a:ext uri="{0D108BD9-81ED-4DB2-BD59-A6C34878D82A}">
                    <a16:rowId xmlns:a16="http://schemas.microsoft.com/office/drawing/2014/main" val="157246236"/>
                  </a:ext>
                </a:extLst>
              </a:tr>
              <a:tr h="307842">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Total</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30.755</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9.633</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a:effectLst/>
                          <a:latin typeface="Lato" panose="020F0502020204030203" pitchFamily="34" charset="0"/>
                          <a:ea typeface="Lato" panose="020F0502020204030203" pitchFamily="34" charset="0"/>
                          <a:cs typeface="Lato" panose="020F0502020204030203" pitchFamily="34" charset="0"/>
                        </a:rPr>
                        <a:t>31%</a:t>
                      </a:r>
                      <a:endParaRPr lang="es-AR" sz="1600" b="1"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tc>
                  <a:txBody>
                    <a:bodyPr/>
                    <a:lstStyle/>
                    <a:p>
                      <a:pPr algn="ctr" fontAlgn="ctr"/>
                      <a:r>
                        <a:rPr lang="es-AR" sz="1600" b="1" u="none" strike="noStrike" dirty="0">
                          <a:effectLst/>
                          <a:latin typeface="Lato" panose="020F0502020204030203" pitchFamily="34" charset="0"/>
                          <a:ea typeface="Lato" panose="020F0502020204030203" pitchFamily="34" charset="0"/>
                          <a:cs typeface="Lato" panose="020F0502020204030203" pitchFamily="34" charset="0"/>
                        </a:rPr>
                        <a:t>-</a:t>
                      </a:r>
                      <a:endParaRPr lang="es-AR" sz="16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7620" marR="7620" marT="7620" marB="0" anchor="ctr"/>
                </a:tc>
                <a:extLst>
                  <a:ext uri="{0D108BD9-81ED-4DB2-BD59-A6C34878D82A}">
                    <a16:rowId xmlns:a16="http://schemas.microsoft.com/office/drawing/2014/main" val="2406133104"/>
                  </a:ext>
                </a:extLst>
              </a:tr>
            </a:tbl>
          </a:graphicData>
        </a:graphic>
      </p:graphicFrame>
      <p:sp>
        <p:nvSpPr>
          <p:cNvPr id="15" name="TextBox 30">
            <a:extLst>
              <a:ext uri="{FF2B5EF4-FFF2-40B4-BE49-F238E27FC236}">
                <a16:creationId xmlns:a16="http://schemas.microsoft.com/office/drawing/2014/main" id="{5631935E-794B-4D61-9F35-FB99C29BB496}"/>
              </a:ext>
            </a:extLst>
          </p:cNvPr>
          <p:cNvSpPr txBox="1"/>
          <p:nvPr/>
        </p:nvSpPr>
        <p:spPr>
          <a:xfrm>
            <a:off x="8037444" y="2245251"/>
            <a:ext cx="3866322" cy="3361626"/>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nSpc>
                <a:spcPct val="150000"/>
              </a:lnSpc>
            </a:pPr>
            <a:r>
              <a:rPr lang="es-ES" sz="1800" dirty="0">
                <a:latin typeface="Lato Light" panose="020F0502020204030203" pitchFamily="34" charset="0"/>
                <a:ea typeface="Lato Light" panose="020F0502020204030203" pitchFamily="34" charset="0"/>
              </a:rPr>
              <a:t>Se propone aplicar </a:t>
            </a:r>
            <a:r>
              <a:rPr lang="es-ES" sz="1800" b="1" dirty="0">
                <a:latin typeface="Lato Light" panose="020F0502020204030203" pitchFamily="34" charset="0"/>
                <a:ea typeface="Lato Light" panose="020F0502020204030203" pitchFamily="34" charset="0"/>
              </a:rPr>
              <a:t>acciones de corrección temprana</a:t>
            </a:r>
            <a:r>
              <a:rPr lang="es-ES" sz="1800" dirty="0">
                <a:latin typeface="Lato Light" panose="020F0502020204030203" pitchFamily="34" charset="0"/>
                <a:ea typeface="Lato Light" panose="020F0502020204030203" pitchFamily="34" charset="0"/>
              </a:rPr>
              <a:t> </a:t>
            </a:r>
            <a:r>
              <a:rPr lang="es-ES" sz="1800" b="1" dirty="0">
                <a:latin typeface="Lato Light" panose="020F0502020204030203" pitchFamily="34" charset="0"/>
                <a:ea typeface="Lato Light" panose="020F0502020204030203" pitchFamily="34" charset="0"/>
              </a:rPr>
              <a:t>especiales</a:t>
            </a:r>
            <a:r>
              <a:rPr lang="es-ES" sz="1800" dirty="0">
                <a:latin typeface="Lato Light" panose="020F0502020204030203" pitchFamily="34" charset="0"/>
                <a:ea typeface="Lato Light" panose="020F0502020204030203" pitchFamily="34" charset="0"/>
              </a:rPr>
              <a:t> sobre los </a:t>
            </a:r>
            <a:r>
              <a:rPr lang="es-ES" sz="1800" b="1" dirty="0">
                <a:latin typeface="Lato Light" panose="020F0502020204030203" pitchFamily="34" charset="0"/>
                <a:ea typeface="Lato Light" panose="020F0502020204030203" pitchFamily="34" charset="0"/>
              </a:rPr>
              <a:t>12.302</a:t>
            </a:r>
            <a:r>
              <a:rPr lang="es-ES" sz="1800" dirty="0">
                <a:latin typeface="Lato Light" panose="020F0502020204030203" pitchFamily="34" charset="0"/>
                <a:ea typeface="Lato Light" panose="020F0502020204030203" pitchFamily="34" charset="0"/>
              </a:rPr>
              <a:t> estudiantes con mayor riesgo de desaprobación (resaltados con rojo). De esta manera, se estaría dando </a:t>
            </a:r>
            <a:r>
              <a:rPr lang="es-ES" sz="1800" b="1" dirty="0">
                <a:latin typeface="Lato Light" panose="020F0502020204030203" pitchFamily="34" charset="0"/>
                <a:ea typeface="Lato Light" panose="020F0502020204030203" pitchFamily="34" charset="0"/>
              </a:rPr>
              <a:t>apoyo anticipado </a:t>
            </a:r>
            <a:r>
              <a:rPr lang="es-ES" sz="1800" dirty="0">
                <a:latin typeface="Lato Light" panose="020F0502020204030203" pitchFamily="34" charset="0"/>
                <a:ea typeface="Lato Light" panose="020F0502020204030203" pitchFamily="34" charset="0"/>
              </a:rPr>
              <a:t>al </a:t>
            </a:r>
            <a:r>
              <a:rPr lang="es-ES" sz="1800" b="1" dirty="0">
                <a:latin typeface="Lato Light" panose="020F0502020204030203" pitchFamily="34" charset="0"/>
                <a:ea typeface="Lato Light" panose="020F0502020204030203" pitchFamily="34" charset="0"/>
              </a:rPr>
              <a:t>70% </a:t>
            </a:r>
            <a:r>
              <a:rPr lang="es-ES" sz="1800" dirty="0">
                <a:latin typeface="Lato Light" panose="020F0502020204030203" pitchFamily="34" charset="0"/>
                <a:ea typeface="Lato Light" panose="020F0502020204030203" pitchFamily="34" charset="0"/>
              </a:rPr>
              <a:t>de los estudiantes que desaprueban el examen</a:t>
            </a:r>
            <a:endParaRPr lang="es-AR" sz="1800" dirty="0">
              <a:latin typeface="Lato Light" panose="020F0502020204030203" pitchFamily="34" charset="0"/>
              <a:ea typeface="Lato Light" panose="020F0502020204030203" pitchFamily="34" charset="0"/>
            </a:endParaRPr>
          </a:p>
        </p:txBody>
      </p:sp>
      <p:sp>
        <p:nvSpPr>
          <p:cNvPr id="6" name="Título 4">
            <a:extLst>
              <a:ext uri="{FF2B5EF4-FFF2-40B4-BE49-F238E27FC236}">
                <a16:creationId xmlns:a16="http://schemas.microsoft.com/office/drawing/2014/main" id="{74C3B90C-335E-4A0A-A7D7-9516ED799A16}"/>
              </a:ext>
            </a:extLst>
          </p:cNvPr>
          <p:cNvSpPr txBox="1">
            <a:spLocks/>
          </p:cNvSpPr>
          <p:nvPr/>
        </p:nvSpPr>
        <p:spPr>
          <a:xfrm>
            <a:off x="0" y="0"/>
            <a:ext cx="12192000" cy="8511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s-AR" sz="3300" b="1" dirty="0">
                <a:latin typeface="Poppins" panose="00000500000000000000" pitchFamily="2" charset="0"/>
                <a:ea typeface="Lato" panose="020F0502020204030203" pitchFamily="34" charset="0"/>
                <a:cs typeface="Poppins" panose="00000500000000000000" pitchFamily="2" charset="0"/>
              </a:rPr>
              <a:t>6. Implementación</a:t>
            </a:r>
          </a:p>
        </p:txBody>
      </p:sp>
      <p:pic>
        <p:nvPicPr>
          <p:cNvPr id="614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300000"/>
                    </a14:imgEffect>
                  </a14:imgLayer>
                </a14:imgProps>
              </a:ext>
              <a:ext uri="{28A0092B-C50C-407E-A947-70E740481C1C}">
                <a14:useLocalDpi xmlns:a14="http://schemas.microsoft.com/office/drawing/2010/main" val="0"/>
              </a:ext>
            </a:extLst>
          </a:blip>
          <a:srcRect b="10810"/>
          <a:stretch/>
        </p:blipFill>
        <p:spPr bwMode="auto">
          <a:xfrm>
            <a:off x="1" y="1"/>
            <a:ext cx="941388" cy="791304"/>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51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AR" sz="3000" b="1" dirty="0">
                <a:latin typeface="Poppins" panose="00000500000000000000" pitchFamily="2" charset="0"/>
                <a:ea typeface="Lato" panose="020F0502020204030203" pitchFamily="34" charset="0"/>
                <a:cs typeface="Poppins" panose="00000500000000000000" pitchFamily="2" charset="0"/>
              </a:rPr>
              <a:t>Conclusiones</a:t>
            </a:r>
          </a:p>
        </p:txBody>
      </p:sp>
      <p:sp>
        <p:nvSpPr>
          <p:cNvPr id="8" name="TextBox 30">
            <a:extLst>
              <a:ext uri="{FF2B5EF4-FFF2-40B4-BE49-F238E27FC236}">
                <a16:creationId xmlns:a16="http://schemas.microsoft.com/office/drawing/2014/main" id="{A1725DE9-F48C-4139-AFD2-4D40D4475EC7}"/>
              </a:ext>
            </a:extLst>
          </p:cNvPr>
          <p:cNvSpPr txBox="1"/>
          <p:nvPr/>
        </p:nvSpPr>
        <p:spPr>
          <a:xfrm>
            <a:off x="188844" y="706107"/>
            <a:ext cx="11729354" cy="513986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lnSpc>
                <a:spcPct val="150000"/>
              </a:lnSpc>
              <a:spcAft>
                <a:spcPts val="1800"/>
              </a:spcAft>
            </a:pPr>
            <a:r>
              <a:rPr lang="es-ES" sz="1800" b="1" dirty="0">
                <a:latin typeface="Poppins" panose="00000500000000000000" pitchFamily="2" charset="0"/>
                <a:ea typeface="Lato Light" panose="020F0502020204030203" pitchFamily="34" charset="0"/>
                <a:cs typeface="Poppins" panose="00000500000000000000" pitchFamily="2" charset="0"/>
              </a:rPr>
              <a:t>Sobre los Objetivos del Modelo Predictivo:</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Se ha conseguido identificar información innovadora en el campo de la Educación Nacional.</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Se han conseguido los objetivos obteniendo niveles de predicción superiores a los propuestos.</a:t>
            </a:r>
          </a:p>
          <a:p>
            <a:pPr algn="just">
              <a:lnSpc>
                <a:spcPct val="150000"/>
              </a:lnSpc>
              <a:spcBef>
                <a:spcPts val="1200"/>
              </a:spcBef>
              <a:spcAft>
                <a:spcPts val="1800"/>
              </a:spcAft>
              <a:tabLst>
                <a:tab pos="0" algn="l"/>
              </a:tabLst>
            </a:pPr>
            <a:r>
              <a:rPr lang="es-ES" sz="1800" b="1" dirty="0">
                <a:latin typeface="Poppins" panose="00000500000000000000" pitchFamily="2" charset="0"/>
                <a:ea typeface="Lato Light" panose="020F0502020204030203" pitchFamily="34" charset="0"/>
                <a:cs typeface="Poppins" panose="00000500000000000000" pitchFamily="2" charset="0"/>
              </a:rPr>
              <a:t>Sobre el Trabajo Realizado:</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Las técnicas de Minerías de Datos otorgan un foco de mayor detalle al análisis, y pueden mejorar, improvisar, y adelantarse a problemas sobre cualquier contexto.</a:t>
            </a:r>
          </a:p>
          <a:p>
            <a:pPr marL="285750" indent="-285750" algn="just">
              <a:lnSpc>
                <a:spcPct val="150000"/>
              </a:lnSpc>
              <a:spcAft>
                <a:spcPts val="1800"/>
              </a:spcAft>
              <a:buFont typeface="Courier New" pitchFamily="49" charset="0"/>
              <a:buChar char="o"/>
            </a:pPr>
            <a:r>
              <a:rPr lang="es-ES" sz="1800" dirty="0">
                <a:latin typeface="Lato Light" panose="020F0502020204030203" pitchFamily="34" charset="0"/>
                <a:ea typeface="Lato Light" panose="020F0502020204030203" pitchFamily="34" charset="0"/>
              </a:rPr>
              <a:t>La metodología CRISP-DM ha facilitado la organización del proyecto, así como establecer un marco práctico y metodológico apto para desarrollar y optimizar los modelos de machine learning en un entorno controlable y escalable.</a:t>
            </a:r>
            <a:endParaRPr lang="es-AR" sz="1800" dirty="0">
              <a:latin typeface="Lato Light" panose="020F0502020204030203" pitchFamily="34" charset="0"/>
              <a:ea typeface="Lato Light" panose="020F0502020204030203" pitchFamily="34" charset="0"/>
            </a:endParaRPr>
          </a:p>
        </p:txBody>
      </p:sp>
    </p:spTree>
    <p:extLst>
      <p:ext uri="{BB962C8B-B14F-4D97-AF65-F5344CB8AC3E}">
        <p14:creationId xmlns:p14="http://schemas.microsoft.com/office/powerpoint/2010/main" val="308899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L</a:t>
            </a:r>
            <a:r>
              <a:rPr lang="es-AR" sz="3000" b="1" dirty="0" err="1">
                <a:latin typeface="Poppins" panose="00000500000000000000" pitchFamily="2" charset="0"/>
                <a:ea typeface="Lato" panose="020F0502020204030203" pitchFamily="34" charset="0"/>
                <a:cs typeface="Poppins" panose="00000500000000000000" pitchFamily="2" charset="0"/>
              </a:rPr>
              <a:t>íneas</a:t>
            </a:r>
            <a:r>
              <a:rPr lang="es-AR" sz="3000" b="1" dirty="0">
                <a:latin typeface="Poppins" panose="00000500000000000000" pitchFamily="2" charset="0"/>
                <a:ea typeface="Lato" panose="020F0502020204030203" pitchFamily="34" charset="0"/>
                <a:cs typeface="Poppins" panose="00000500000000000000" pitchFamily="2" charset="0"/>
              </a:rPr>
              <a:t> Futuras</a:t>
            </a:r>
          </a:p>
        </p:txBody>
      </p:sp>
      <p:sp>
        <p:nvSpPr>
          <p:cNvPr id="4" name="TextBox 30">
            <a:extLst>
              <a:ext uri="{FF2B5EF4-FFF2-40B4-BE49-F238E27FC236}">
                <a16:creationId xmlns:a16="http://schemas.microsoft.com/office/drawing/2014/main" id="{31B571FC-6FCC-4F78-B848-9B6A69C6DA8D}"/>
              </a:ext>
            </a:extLst>
          </p:cNvPr>
          <p:cNvSpPr txBox="1"/>
          <p:nvPr/>
        </p:nvSpPr>
        <p:spPr>
          <a:xfrm>
            <a:off x="1043609" y="1412517"/>
            <a:ext cx="9780103" cy="3327001"/>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nSpc>
                <a:spcPct val="200000"/>
              </a:lnSpc>
            </a:pPr>
            <a:r>
              <a:rPr lang="es-ES" sz="1800" dirty="0">
                <a:latin typeface="Lato Light" panose="020F0502020204030203" pitchFamily="34" charset="0"/>
                <a:ea typeface="Lato Light" panose="020F0502020204030203" pitchFamily="34" charset="0"/>
              </a:rPr>
              <a:t>     El trabajo fue realizado con las encuestas Aprender realizadas durante el 2019. Nuestra expectativa es poder probar el modelo con las encuestas Aprender 2021 y evaluar si el nivel de predicción se mantiene estable. </a:t>
            </a:r>
          </a:p>
          <a:p>
            <a:pPr>
              <a:lnSpc>
                <a:spcPct val="200000"/>
              </a:lnSpc>
            </a:pPr>
            <a:endParaRPr lang="es-ES" sz="1800" b="1" dirty="0">
              <a:solidFill>
                <a:schemeClr val="tx2"/>
              </a:solidFill>
              <a:latin typeface="Lato Light" panose="020F0502020204030203" pitchFamily="34" charset="0"/>
              <a:ea typeface="Lato Light" panose="020F0502020204030203" pitchFamily="34" charset="0"/>
              <a:cs typeface="Poppins" pitchFamily="2" charset="77"/>
            </a:endParaRPr>
          </a:p>
          <a:p>
            <a:pPr>
              <a:lnSpc>
                <a:spcPct val="200000"/>
              </a:lnSpc>
            </a:pPr>
            <a:r>
              <a:rPr lang="es-ES" sz="1800" dirty="0">
                <a:latin typeface="Lato Light" panose="020F0502020204030203" pitchFamily="34" charset="0"/>
                <a:ea typeface="Lato Light" panose="020F0502020204030203" pitchFamily="34" charset="0"/>
              </a:rPr>
              <a:t>     Por otro lado, se pueden probar algoritmos de machine </a:t>
            </a:r>
            <a:r>
              <a:rPr lang="es-ES" sz="1800" dirty="0" err="1">
                <a:latin typeface="Lato Light" panose="020F0502020204030203" pitchFamily="34" charset="0"/>
                <a:ea typeface="Lato Light" panose="020F0502020204030203" pitchFamily="34" charset="0"/>
              </a:rPr>
              <a:t>learning</a:t>
            </a:r>
            <a:r>
              <a:rPr lang="es-ES" sz="1800" dirty="0">
                <a:latin typeface="Lato Light" panose="020F0502020204030203" pitchFamily="34" charset="0"/>
                <a:ea typeface="Lato Light" panose="020F0502020204030203" pitchFamily="34" charset="0"/>
              </a:rPr>
              <a:t> mas complejos, como las Redes Neuronales </a:t>
            </a:r>
            <a:r>
              <a:rPr lang="es-ES" sz="1800" dirty="0" err="1">
                <a:latin typeface="Lato Light" panose="020F0502020204030203" pitchFamily="34" charset="0"/>
                <a:ea typeface="Lato Light" panose="020F0502020204030203" pitchFamily="34" charset="0"/>
              </a:rPr>
              <a:t>Aritificiales</a:t>
            </a:r>
            <a:r>
              <a:rPr lang="es-ES" sz="1800" dirty="0">
                <a:latin typeface="Lato Light" panose="020F0502020204030203" pitchFamily="34" charset="0"/>
                <a:ea typeface="Lato Light" panose="020F0502020204030203" pitchFamily="34" charset="0"/>
              </a:rPr>
              <a:t>, para evaluar si los niveles de predicción aumentan.</a:t>
            </a:r>
            <a:endParaRPr lang="es-AR" sz="1800" dirty="0">
              <a:latin typeface="Lato Light" panose="020F0502020204030203" pitchFamily="34" charset="0"/>
              <a:ea typeface="Lato Light" panose="020F0502020204030203" pitchFamily="34" charset="0"/>
            </a:endParaRPr>
          </a:p>
        </p:txBody>
      </p:sp>
    </p:spTree>
    <p:extLst>
      <p:ext uri="{BB962C8B-B14F-4D97-AF65-F5344CB8AC3E}">
        <p14:creationId xmlns:p14="http://schemas.microsoft.com/office/powerpoint/2010/main" val="233881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Presentación</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8" name="Imagen 7">
            <a:extLst>
              <a:ext uri="{FF2B5EF4-FFF2-40B4-BE49-F238E27FC236}">
                <a16:creationId xmlns:a16="http://schemas.microsoft.com/office/drawing/2014/main" id="{6AA5E769-CE53-4A9C-B1BD-2FF78ADAF8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4937" y="1435278"/>
            <a:ext cx="2947478" cy="39299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CuadroTexto 9">
            <a:extLst>
              <a:ext uri="{FF2B5EF4-FFF2-40B4-BE49-F238E27FC236}">
                <a16:creationId xmlns:a16="http://schemas.microsoft.com/office/drawing/2014/main" id="{D4634538-A748-43C0-A999-455BCD47EE7B}"/>
              </a:ext>
            </a:extLst>
          </p:cNvPr>
          <p:cNvSpPr txBox="1"/>
          <p:nvPr/>
        </p:nvSpPr>
        <p:spPr>
          <a:xfrm>
            <a:off x="5597740" y="2009144"/>
            <a:ext cx="3697180" cy="2782237"/>
          </a:xfrm>
          <a:prstGeom prst="rect">
            <a:avLst/>
          </a:prstGeom>
          <a:noFill/>
        </p:spPr>
        <p:txBody>
          <a:bodyPr wrap="square">
            <a:spAutoFit/>
          </a:bodyPr>
          <a:lstStyle/>
          <a:p>
            <a:pPr>
              <a:lnSpc>
                <a:spcPct val="200000"/>
              </a:lnSpc>
            </a:pPr>
            <a:r>
              <a:rPr lang="es-AR" sz="1800" dirty="0">
                <a:effectLst/>
                <a:latin typeface="Lato" panose="020F0502020204030203" pitchFamily="34" charset="0"/>
                <a:ea typeface="Lato" panose="020F0502020204030203" pitchFamily="34" charset="0"/>
                <a:cs typeface="Lato" panose="020F0502020204030203" pitchFamily="34" charset="0"/>
              </a:rPr>
              <a:t>Violi Pablo Ezequiel</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27 años</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Estudiante </a:t>
            </a:r>
            <a:r>
              <a:rPr lang="es-AR" dirty="0" err="1">
                <a:latin typeface="Lato" panose="020F0502020204030203" pitchFamily="34" charset="0"/>
                <a:ea typeface="Lato" panose="020F0502020204030203" pitchFamily="34" charset="0"/>
                <a:cs typeface="Lato" panose="020F0502020204030203" pitchFamily="34" charset="0"/>
              </a:rPr>
              <a:t>UNLa</a:t>
            </a:r>
            <a:r>
              <a:rPr lang="es-AR" dirty="0">
                <a:latin typeface="Lato" panose="020F0502020204030203" pitchFamily="34" charset="0"/>
                <a:ea typeface="Lato" panose="020F0502020204030203" pitchFamily="34" charset="0"/>
                <a:cs typeface="Lato" panose="020F0502020204030203" pitchFamily="34" charset="0"/>
              </a:rPr>
              <a:t> </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Cohorte 2012</a:t>
            </a:r>
          </a:p>
          <a:p>
            <a:pPr>
              <a:lnSpc>
                <a:spcPct val="200000"/>
              </a:lnSpc>
            </a:pPr>
            <a:r>
              <a:rPr lang="es-AR" dirty="0">
                <a:latin typeface="Lato" panose="020F0502020204030203" pitchFamily="34" charset="0"/>
                <a:ea typeface="Lato" panose="020F0502020204030203" pitchFamily="34" charset="0"/>
                <a:cs typeface="Lato" panose="020F0502020204030203" pitchFamily="34" charset="0"/>
              </a:rPr>
              <a:t>Analista de datos / Data </a:t>
            </a:r>
            <a:r>
              <a:rPr lang="es-AR" dirty="0" err="1">
                <a:latin typeface="Lato" panose="020F0502020204030203" pitchFamily="34" charset="0"/>
                <a:ea typeface="Lato" panose="020F0502020204030203" pitchFamily="34" charset="0"/>
                <a:cs typeface="Lato" panose="020F0502020204030203" pitchFamily="34" charset="0"/>
              </a:rPr>
              <a:t>Scientist</a:t>
            </a:r>
            <a:endParaRPr lang="es-AR" dirty="0"/>
          </a:p>
        </p:txBody>
      </p:sp>
    </p:spTree>
    <p:extLst>
      <p:ext uri="{BB962C8B-B14F-4D97-AF65-F5344CB8AC3E}">
        <p14:creationId xmlns:p14="http://schemas.microsoft.com/office/powerpoint/2010/main" val="39620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0">
            <a:extLst>
              <a:ext uri="{FF2B5EF4-FFF2-40B4-BE49-F238E27FC236}">
                <a16:creationId xmlns:a16="http://schemas.microsoft.com/office/drawing/2014/main" id="{720CCA16-E536-4380-BF0B-49F57277DD58}"/>
              </a:ext>
            </a:extLst>
          </p:cNvPr>
          <p:cNvSpPr txBox="1"/>
          <p:nvPr/>
        </p:nvSpPr>
        <p:spPr>
          <a:xfrm>
            <a:off x="0" y="527187"/>
            <a:ext cx="12192000" cy="3385542"/>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AR" sz="8000" b="1" dirty="0">
                <a:solidFill>
                  <a:schemeClr val="tx2"/>
                </a:solidFill>
                <a:latin typeface="Poppins" pitchFamily="2" charset="77"/>
                <a:ea typeface="Lato" panose="020F0502020204030203" pitchFamily="34" charset="0"/>
                <a:cs typeface="Poppins" pitchFamily="2" charset="77"/>
              </a:rPr>
              <a:t>¡Muchas Gracias!</a:t>
            </a:r>
          </a:p>
          <a:p>
            <a:pPr algn="ctr"/>
            <a:endParaRPr lang="es-AR" sz="8000" b="1" dirty="0">
              <a:solidFill>
                <a:schemeClr val="tx2"/>
              </a:solidFill>
              <a:latin typeface="Poppins" pitchFamily="2" charset="77"/>
              <a:ea typeface="Lato" panose="020F0502020204030203" pitchFamily="34" charset="0"/>
              <a:cs typeface="Poppins" pitchFamily="2" charset="77"/>
            </a:endParaRPr>
          </a:p>
          <a:p>
            <a:pPr algn="ctr"/>
            <a:r>
              <a:rPr lang="es-AR" sz="4800" dirty="0">
                <a:solidFill>
                  <a:schemeClr val="tx2"/>
                </a:solidFill>
                <a:latin typeface="Poppins" pitchFamily="2" charset="77"/>
                <a:ea typeface="Lato" panose="020F0502020204030203" pitchFamily="34" charset="0"/>
                <a:cs typeface="Poppins" pitchFamily="2" charset="77"/>
              </a:rPr>
              <a:t>¿Preguntas?</a:t>
            </a:r>
          </a:p>
        </p:txBody>
      </p:sp>
      <p:pic>
        <p:nvPicPr>
          <p:cNvPr id="2050" name="Picture 2" descr="Cinco preguntas para encontrar soluciones - Erkoreka Consultores">
            <a:extLst>
              <a:ext uri="{FF2B5EF4-FFF2-40B4-BE49-F238E27FC236}">
                <a16:creationId xmlns:a16="http://schemas.microsoft.com/office/drawing/2014/main" id="{87153F7B-DD0F-49A5-B89E-0FD743D38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970" y="3912729"/>
            <a:ext cx="4664529" cy="229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Introducción</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sp>
        <p:nvSpPr>
          <p:cNvPr id="6" name="TextBox 30">
            <a:extLst>
              <a:ext uri="{FF2B5EF4-FFF2-40B4-BE49-F238E27FC236}">
                <a16:creationId xmlns:a16="http://schemas.microsoft.com/office/drawing/2014/main" id="{11871071-2C70-4B24-8B0B-E9D508F930D5}"/>
              </a:ext>
            </a:extLst>
          </p:cNvPr>
          <p:cNvSpPr txBox="1"/>
          <p:nvPr/>
        </p:nvSpPr>
        <p:spPr>
          <a:xfrm>
            <a:off x="3994952" y="866506"/>
            <a:ext cx="8052044" cy="5262979"/>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s-AR" sz="2800" b="1" dirty="0">
                <a:solidFill>
                  <a:schemeClr val="tx2"/>
                </a:solidFill>
                <a:latin typeface="Poppins" pitchFamily="2" charset="77"/>
                <a:ea typeface="Lato" panose="020F0502020204030203" pitchFamily="34" charset="0"/>
                <a:cs typeface="Poppins" pitchFamily="2" charset="77"/>
              </a:rPr>
              <a:t>Objetivo del trabajo:</a:t>
            </a:r>
          </a:p>
          <a:p>
            <a:endParaRPr lang="es-AR" sz="1800" b="1" dirty="0">
              <a:solidFill>
                <a:schemeClr val="tx2"/>
              </a:solidFill>
              <a:latin typeface="Poppins" pitchFamily="2" charset="77"/>
              <a:ea typeface="League Spartan" charset="0"/>
              <a:cs typeface="Poppins" pitchFamily="2" charset="77"/>
            </a:endParaRPr>
          </a:p>
          <a:p>
            <a:pPr indent="363538"/>
            <a:r>
              <a:rPr lang="es-ES" sz="2000" dirty="0">
                <a:latin typeface="Lato Light" panose="020F0502020204030203" pitchFamily="34" charset="0"/>
                <a:ea typeface="Lato Light" panose="020F0502020204030203" pitchFamily="34" charset="0"/>
                <a:cs typeface="Mukta ExtraLight" panose="020B0000000000000000" pitchFamily="34" charset="77"/>
              </a:rPr>
              <a:t>Generar un modelo de propensión que permita detectar aquellos estudiantes con mayor riesgo de desaprobar el examen de matemáticas de las evaluaciones Aprender, emitidas por el Ministerio de Educación</a:t>
            </a:r>
            <a:endParaRPr lang="es-AR" sz="2000" dirty="0">
              <a:latin typeface="Lato Light" panose="020F0502020204030203" pitchFamily="34" charset="0"/>
              <a:ea typeface="Lato Light" panose="020F0502020204030203" pitchFamily="34" charset="0"/>
              <a:cs typeface="Mukta ExtraLight" panose="020B0000000000000000" pitchFamily="34" charset="77"/>
            </a:endParaRPr>
          </a:p>
          <a:p>
            <a:endParaRPr lang="es-AR" sz="2200" b="1" dirty="0">
              <a:solidFill>
                <a:schemeClr val="tx2"/>
              </a:solidFill>
              <a:latin typeface="Poppins" pitchFamily="2" charset="77"/>
              <a:ea typeface="League Spartan" charset="0"/>
              <a:cs typeface="Poppins" pitchFamily="2" charset="77"/>
            </a:endParaRPr>
          </a:p>
          <a:p>
            <a:r>
              <a:rPr lang="es-AR" sz="2800" b="1" dirty="0">
                <a:solidFill>
                  <a:schemeClr val="tx2"/>
                </a:solidFill>
                <a:latin typeface="Poppins" pitchFamily="2" charset="77"/>
                <a:ea typeface="League Spartan" charset="0"/>
                <a:cs typeface="Poppins" pitchFamily="2" charset="77"/>
              </a:rPr>
              <a:t>Fuentes utilizadas:</a:t>
            </a:r>
            <a:endParaRPr lang="es-AR" sz="2800" dirty="0">
              <a:solidFill>
                <a:schemeClr val="tx2"/>
              </a:solidFill>
              <a:latin typeface="Poppins" pitchFamily="2" charset="77"/>
              <a:ea typeface="League Spartan" charset="0"/>
              <a:cs typeface="Poppins" pitchFamily="2" charset="77"/>
            </a:endParaRPr>
          </a:p>
          <a:p>
            <a:endParaRPr lang="es-AR" sz="1800" b="1" dirty="0">
              <a:solidFill>
                <a:schemeClr val="tx2"/>
              </a:solidFill>
              <a:latin typeface="Poppins" pitchFamily="2" charset="77"/>
              <a:ea typeface="League Spartan" charset="0"/>
              <a:cs typeface="Poppins" pitchFamily="2" charset="77"/>
            </a:endParaRPr>
          </a:p>
          <a:p>
            <a:pPr indent="363538"/>
            <a:r>
              <a:rPr lang="es-ES" sz="2000" dirty="0">
                <a:latin typeface="Lato Light" panose="020F0502020204030203" pitchFamily="34" charset="0"/>
              </a:rPr>
              <a:t>- Bases de encuesta Aprender 2019</a:t>
            </a:r>
          </a:p>
          <a:p>
            <a:pPr indent="363538"/>
            <a:r>
              <a:rPr lang="es-ES" sz="2000" dirty="0">
                <a:latin typeface="Lato Light" panose="020F0502020204030203" pitchFamily="34" charset="0"/>
              </a:rPr>
              <a:t>- Bases de Evaluación Matemáticas 2019</a:t>
            </a:r>
          </a:p>
          <a:p>
            <a:endParaRPr lang="es-ES" sz="2400" dirty="0">
              <a:latin typeface="Lato Light" panose="020F0502020204030203" pitchFamily="34" charset="0"/>
            </a:endParaRPr>
          </a:p>
          <a:p>
            <a:r>
              <a:rPr lang="es-ES" sz="2800" b="1" dirty="0">
                <a:solidFill>
                  <a:schemeClr val="tx2"/>
                </a:solidFill>
                <a:latin typeface="Poppins" pitchFamily="2" charset="77"/>
              </a:rPr>
              <a:t>Temporalidad:</a:t>
            </a:r>
            <a:endParaRPr lang="es-ES" sz="2400" b="1" dirty="0">
              <a:solidFill>
                <a:schemeClr val="tx2"/>
              </a:solidFill>
              <a:latin typeface="Poppins" pitchFamily="2" charset="77"/>
            </a:endParaRPr>
          </a:p>
          <a:p>
            <a:endParaRPr lang="es-ES" sz="1800" b="1" dirty="0">
              <a:solidFill>
                <a:schemeClr val="tx2"/>
              </a:solidFill>
              <a:latin typeface="Poppins" pitchFamily="2" charset="77"/>
            </a:endParaRPr>
          </a:p>
          <a:p>
            <a:pPr indent="363538"/>
            <a:r>
              <a:rPr lang="es-ES" sz="2000" dirty="0">
                <a:latin typeface="Lato Light" panose="020F0502020204030203" pitchFamily="34" charset="0"/>
              </a:rPr>
              <a:t>Trabajo comenzado durante 2020, y finalizado en Diciembre 2021</a:t>
            </a:r>
            <a:endParaRPr lang="es-AR" sz="2000" dirty="0">
              <a:latin typeface="Lato Light" panose="020F0502020204030203" pitchFamily="34" charset="0"/>
            </a:endParaRPr>
          </a:p>
        </p:txBody>
      </p:sp>
      <p:pic>
        <p:nvPicPr>
          <p:cNvPr id="7" name="Imagen 6">
            <a:extLst>
              <a:ext uri="{FF2B5EF4-FFF2-40B4-BE49-F238E27FC236}">
                <a16:creationId xmlns:a16="http://schemas.microsoft.com/office/drawing/2014/main" id="{C3C9B4AF-5253-415C-9BAC-ECD534DECC21}"/>
              </a:ext>
            </a:extLst>
          </p:cNvPr>
          <p:cNvPicPr>
            <a:picLocks noChangeAspect="1"/>
          </p:cNvPicPr>
          <p:nvPr/>
        </p:nvPicPr>
        <p:blipFill>
          <a:blip r:embed="rId2"/>
          <a:stretch>
            <a:fillRect/>
          </a:stretch>
        </p:blipFill>
        <p:spPr>
          <a:xfrm>
            <a:off x="365171" y="1345257"/>
            <a:ext cx="3555799" cy="3913877"/>
          </a:xfrm>
          <a:prstGeom prst="rect">
            <a:avLst/>
          </a:prstGeom>
        </p:spPr>
      </p:pic>
    </p:spTree>
    <p:extLst>
      <p:ext uri="{BB962C8B-B14F-4D97-AF65-F5344CB8AC3E}">
        <p14:creationId xmlns:p14="http://schemas.microsoft.com/office/powerpoint/2010/main" val="367322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Encuestas Aprender</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3" name="Imagen 2">
            <a:extLst>
              <a:ext uri="{FF2B5EF4-FFF2-40B4-BE49-F238E27FC236}">
                <a16:creationId xmlns:a16="http://schemas.microsoft.com/office/drawing/2014/main" id="{F44A6DA0-E62A-42FF-B94F-AB275DC534BA}"/>
              </a:ext>
            </a:extLst>
          </p:cNvPr>
          <p:cNvPicPr>
            <a:picLocks noChangeAspect="1"/>
          </p:cNvPicPr>
          <p:nvPr/>
        </p:nvPicPr>
        <p:blipFill rotWithShape="1">
          <a:blip r:embed="rId3"/>
          <a:srcRect l="8533" r="79294"/>
          <a:stretch/>
        </p:blipFill>
        <p:spPr>
          <a:xfrm>
            <a:off x="1527463" y="761215"/>
            <a:ext cx="1759217" cy="1426168"/>
          </a:xfrm>
          <a:prstGeom prst="rect">
            <a:avLst/>
          </a:prstGeom>
        </p:spPr>
      </p:pic>
      <p:sp>
        <p:nvSpPr>
          <p:cNvPr id="8" name="TextBox 30">
            <a:extLst>
              <a:ext uri="{FF2B5EF4-FFF2-40B4-BE49-F238E27FC236}">
                <a16:creationId xmlns:a16="http://schemas.microsoft.com/office/drawing/2014/main" id="{88FF27EA-2851-4AC0-82CD-4AF583EAED4A}"/>
              </a:ext>
            </a:extLst>
          </p:cNvPr>
          <p:cNvSpPr txBox="1"/>
          <p:nvPr/>
        </p:nvSpPr>
        <p:spPr>
          <a:xfrm>
            <a:off x="3808936" y="2082768"/>
            <a:ext cx="3584563" cy="3847207"/>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ES" sz="2400" b="1" dirty="0">
                <a:solidFill>
                  <a:schemeClr val="tx2"/>
                </a:solidFill>
                <a:latin typeface="Poppins" pitchFamily="2" charset="77"/>
                <a:ea typeface="League Spartan" charset="0"/>
                <a:cs typeface="Poppins" pitchFamily="2" charset="77"/>
              </a:rPr>
              <a:t>¿Qué información releva?</a:t>
            </a:r>
          </a:p>
          <a:p>
            <a:pPr algn="ctr"/>
            <a:endParaRPr lang="es-ES" sz="1600" b="1" dirty="0">
              <a:solidFill>
                <a:schemeClr val="tx2"/>
              </a:solidFill>
              <a:latin typeface="Poppins" pitchFamily="2" charset="77"/>
              <a:ea typeface="League Spartan" charset="0"/>
              <a:cs typeface="Poppins" pitchFamily="2" charset="77"/>
            </a:endParaRPr>
          </a:p>
          <a:p>
            <a:pPr algn="ctr"/>
            <a:r>
              <a:rPr lang="es-ES" sz="1800" dirty="0">
                <a:latin typeface="Lato Light" panose="020F0502020204030203" pitchFamily="34" charset="0"/>
                <a:ea typeface="Lato Light" panose="020F0502020204030203" pitchFamily="34" charset="0"/>
              </a:rPr>
              <a:t>Permite conocer el grado de dominio que las y los estudiantes de nivel primario y secundario tienen sobre un recorte específico de contenidos y capacidades cognitivas durante su trayectoria escolar e identificar los factores sociodemográficos y las condiciones en que se enseña y se aprende.</a:t>
            </a:r>
            <a:endParaRPr lang="es-AR" sz="2400" b="1" dirty="0">
              <a:solidFill>
                <a:schemeClr val="tx2"/>
              </a:solidFill>
              <a:latin typeface="Poppins" pitchFamily="2" charset="77"/>
              <a:ea typeface="League Spartan" charset="0"/>
              <a:cs typeface="Poppins" pitchFamily="2" charset="77"/>
            </a:endParaRPr>
          </a:p>
        </p:txBody>
      </p:sp>
      <p:sp>
        <p:nvSpPr>
          <p:cNvPr id="9" name="TextBox 30">
            <a:extLst>
              <a:ext uri="{FF2B5EF4-FFF2-40B4-BE49-F238E27FC236}">
                <a16:creationId xmlns:a16="http://schemas.microsoft.com/office/drawing/2014/main" id="{385F7E9F-7C08-4EF2-953D-E6B454BEB2A3}"/>
              </a:ext>
            </a:extLst>
          </p:cNvPr>
          <p:cNvSpPr txBox="1"/>
          <p:nvPr/>
        </p:nvSpPr>
        <p:spPr>
          <a:xfrm>
            <a:off x="7617274" y="2082768"/>
            <a:ext cx="4032552" cy="3847207"/>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ES" sz="2400" b="1" dirty="0">
                <a:solidFill>
                  <a:schemeClr val="tx2"/>
                </a:solidFill>
                <a:latin typeface="Poppins" pitchFamily="2" charset="77"/>
                <a:ea typeface="League Spartan" charset="0"/>
                <a:cs typeface="Poppins" pitchFamily="2" charset="77"/>
              </a:rPr>
              <a:t>¿Cómo se construye la prueba?</a:t>
            </a:r>
          </a:p>
          <a:p>
            <a:pPr algn="ctr"/>
            <a:endParaRPr lang="es-ES" sz="1600" b="1" dirty="0">
              <a:solidFill>
                <a:schemeClr val="tx2"/>
              </a:solidFill>
              <a:latin typeface="Poppins" pitchFamily="2" charset="77"/>
              <a:ea typeface="League Spartan" charset="0"/>
              <a:cs typeface="Poppins" pitchFamily="2" charset="77"/>
            </a:endParaRPr>
          </a:p>
          <a:p>
            <a:pPr algn="ctr"/>
            <a:r>
              <a:rPr lang="es-ES" sz="1800" dirty="0">
                <a:latin typeface="Lato Light" panose="020F0502020204030203" pitchFamily="34" charset="0"/>
                <a:ea typeface="Lato Light" panose="020F0502020204030203" pitchFamily="34" charset="0"/>
              </a:rPr>
              <a:t>La evaluación es desarrollada por el Ministerio de Educación, a través de la Secretaría de Evaluación e Información Educativa, en acuerdo con el Consejo Federal de Educación y los equipos técnicos jurisdiccionales de evaluación educativa y con la validación técnica realizada por un equipo de lectores críticos e </a:t>
            </a:r>
            <a:r>
              <a:rPr lang="es-ES" sz="1800" dirty="0" err="1">
                <a:latin typeface="Lato Light" panose="020F0502020204030203" pitchFamily="34" charset="0"/>
                <a:ea typeface="Lato Light" panose="020F0502020204030203" pitchFamily="34" charset="0"/>
              </a:rPr>
              <a:t>itemistas</a:t>
            </a:r>
            <a:r>
              <a:rPr lang="es-ES" sz="1800" dirty="0">
                <a:latin typeface="Lato Light" panose="020F0502020204030203" pitchFamily="34" charset="0"/>
                <a:ea typeface="Lato Light" panose="020F0502020204030203" pitchFamily="34" charset="0"/>
              </a:rPr>
              <a:t> especializados en las áreas a evaluar.</a:t>
            </a:r>
            <a:endParaRPr lang="es-AR" sz="2400" b="1" dirty="0">
              <a:solidFill>
                <a:schemeClr val="tx2"/>
              </a:solidFill>
              <a:latin typeface="Poppins" pitchFamily="2" charset="77"/>
              <a:ea typeface="League Spartan" charset="0"/>
              <a:cs typeface="Poppins" pitchFamily="2" charset="77"/>
            </a:endParaRPr>
          </a:p>
        </p:txBody>
      </p:sp>
      <p:sp>
        <p:nvSpPr>
          <p:cNvPr id="6" name="TextBox 30">
            <a:extLst>
              <a:ext uri="{FF2B5EF4-FFF2-40B4-BE49-F238E27FC236}">
                <a16:creationId xmlns:a16="http://schemas.microsoft.com/office/drawing/2014/main" id="{11871071-2C70-4B24-8B0B-E9D508F930D5}"/>
              </a:ext>
            </a:extLst>
          </p:cNvPr>
          <p:cNvSpPr txBox="1"/>
          <p:nvPr/>
        </p:nvSpPr>
        <p:spPr>
          <a:xfrm>
            <a:off x="816724" y="1997419"/>
            <a:ext cx="2992212" cy="3477875"/>
          </a:xfrm>
          <a:prstGeom prst="rect">
            <a:avLst/>
          </a:prstGeom>
          <a:noFill/>
        </p:spPr>
        <p:txBody>
          <a:bodyPr wrap="square" rtlCol="0" anchor="ctr" anchorCtr="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s-ES" sz="2800" b="1" dirty="0">
                <a:solidFill>
                  <a:schemeClr val="tx2"/>
                </a:solidFill>
                <a:latin typeface="Poppins" pitchFamily="2" charset="77"/>
                <a:ea typeface="League Spartan" charset="0"/>
                <a:cs typeface="Poppins" pitchFamily="2" charset="77"/>
              </a:rPr>
              <a:t>¿Cuál es el objetivo?</a:t>
            </a:r>
          </a:p>
          <a:p>
            <a:pPr algn="ctr"/>
            <a:endParaRPr lang="es-ES" sz="1600" b="1" dirty="0">
              <a:solidFill>
                <a:schemeClr val="tx2"/>
              </a:solidFill>
              <a:latin typeface="Poppins" pitchFamily="2" charset="77"/>
              <a:ea typeface="League Spartan" charset="0"/>
              <a:cs typeface="Poppins" pitchFamily="2" charset="77"/>
            </a:endParaRPr>
          </a:p>
          <a:p>
            <a:pPr algn="ctr"/>
            <a:r>
              <a:rPr lang="es-ES" sz="1800" dirty="0">
                <a:latin typeface="Lato Light" panose="020F0502020204030203" pitchFamily="34" charset="0"/>
                <a:ea typeface="Lato Light" panose="020F0502020204030203" pitchFamily="34" charset="0"/>
              </a:rPr>
              <a:t>Aprender busca producir evidencia de carácter diagnóstico para el análisis, la reflexión y la toma de decisiones orientadas a garantizar el derecho a la educación.</a:t>
            </a:r>
            <a:endParaRPr lang="es-AR" sz="1800" dirty="0">
              <a:latin typeface="Lato Light" panose="020F0502020204030203" pitchFamily="34" charset="0"/>
              <a:ea typeface="Lato Light" panose="020F0502020204030203" pitchFamily="34" charset="0"/>
            </a:endParaRPr>
          </a:p>
          <a:p>
            <a:pPr algn="ctr"/>
            <a:endParaRPr lang="es-AR" sz="2200" b="1" dirty="0">
              <a:solidFill>
                <a:schemeClr val="tx2"/>
              </a:solidFill>
              <a:latin typeface="Poppins" pitchFamily="2" charset="77"/>
              <a:ea typeface="League Spartan" charset="0"/>
              <a:cs typeface="Poppins" pitchFamily="2" charset="77"/>
            </a:endParaRPr>
          </a:p>
        </p:txBody>
      </p:sp>
      <p:sp>
        <p:nvSpPr>
          <p:cNvPr id="4" name="CuadroTexto 3">
            <a:extLst>
              <a:ext uri="{FF2B5EF4-FFF2-40B4-BE49-F238E27FC236}">
                <a16:creationId xmlns:a16="http://schemas.microsoft.com/office/drawing/2014/main" id="{AA394151-66E3-4001-87EB-7A7ED2C386F6}"/>
              </a:ext>
            </a:extLst>
          </p:cNvPr>
          <p:cNvSpPr txBox="1"/>
          <p:nvPr/>
        </p:nvSpPr>
        <p:spPr>
          <a:xfrm>
            <a:off x="113377" y="5825359"/>
            <a:ext cx="3683861" cy="338554"/>
          </a:xfrm>
          <a:prstGeom prst="rect">
            <a:avLst/>
          </a:prstGeom>
          <a:noFill/>
        </p:spPr>
        <p:txBody>
          <a:bodyPr wrap="square" rtlCol="0">
            <a:spAutoFit/>
          </a:bodyPr>
          <a:lstStyle/>
          <a:p>
            <a:r>
              <a:rPr lang="es-ES" sz="16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Fuente: Ministerio de Educación</a:t>
            </a:r>
            <a:endParaRPr lang="es-AR" sz="16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7" name="Imagen 6">
            <a:extLst>
              <a:ext uri="{FF2B5EF4-FFF2-40B4-BE49-F238E27FC236}">
                <a16:creationId xmlns:a16="http://schemas.microsoft.com/office/drawing/2014/main" id="{8E9637C5-F683-4FAE-9FCB-0280D9F22B6E}"/>
              </a:ext>
            </a:extLst>
          </p:cNvPr>
          <p:cNvPicPr>
            <a:picLocks noChangeAspect="1"/>
          </p:cNvPicPr>
          <p:nvPr/>
        </p:nvPicPr>
        <p:blipFill>
          <a:blip r:embed="rId4"/>
          <a:stretch>
            <a:fillRect/>
          </a:stretch>
        </p:blipFill>
        <p:spPr>
          <a:xfrm>
            <a:off x="4967804" y="906618"/>
            <a:ext cx="1266825" cy="1133475"/>
          </a:xfrm>
          <a:prstGeom prst="rect">
            <a:avLst/>
          </a:prstGeom>
        </p:spPr>
      </p:pic>
      <p:pic>
        <p:nvPicPr>
          <p:cNvPr id="11" name="Imagen 10">
            <a:extLst>
              <a:ext uri="{FF2B5EF4-FFF2-40B4-BE49-F238E27FC236}">
                <a16:creationId xmlns:a16="http://schemas.microsoft.com/office/drawing/2014/main" id="{1F16D268-C2C8-4524-A515-FCFBD0501145}"/>
              </a:ext>
            </a:extLst>
          </p:cNvPr>
          <p:cNvPicPr>
            <a:picLocks noChangeAspect="1"/>
          </p:cNvPicPr>
          <p:nvPr/>
        </p:nvPicPr>
        <p:blipFill>
          <a:blip r:embed="rId5"/>
          <a:stretch>
            <a:fillRect/>
          </a:stretch>
        </p:blipFill>
        <p:spPr>
          <a:xfrm>
            <a:off x="8905322" y="878042"/>
            <a:ext cx="1457325" cy="1190625"/>
          </a:xfrm>
          <a:prstGeom prst="rect">
            <a:avLst/>
          </a:prstGeom>
        </p:spPr>
      </p:pic>
    </p:spTree>
    <p:extLst>
      <p:ext uri="{BB962C8B-B14F-4D97-AF65-F5344CB8AC3E}">
        <p14:creationId xmlns:p14="http://schemas.microsoft.com/office/powerpoint/2010/main" val="9579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Bases de Datos</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2054" name="Picture 6" descr="Base De Datos Vectores Libres de Derechos - iStock">
            <a:extLst>
              <a:ext uri="{FF2B5EF4-FFF2-40B4-BE49-F238E27FC236}">
                <a16:creationId xmlns:a16="http://schemas.microsoft.com/office/drawing/2014/main" id="{575F8C5F-119A-4DEA-9EFA-935560ABC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656" y="851116"/>
            <a:ext cx="7266009" cy="484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nería de datos: cómo funciona, elementos y requisitos">
            <a:extLst>
              <a:ext uri="{FF2B5EF4-FFF2-40B4-BE49-F238E27FC236}">
                <a16:creationId xmlns:a16="http://schemas.microsoft.com/office/drawing/2014/main" id="{F3F27FE9-7FCB-4BEA-9B86-B12E128A2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75" b="12575"/>
          <a:stretch/>
        </p:blipFill>
        <p:spPr bwMode="auto">
          <a:xfrm>
            <a:off x="2376280" y="754180"/>
            <a:ext cx="7439440" cy="382645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Minería de datos</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4" name="3 Imagen"/>
          <p:cNvPicPr/>
          <p:nvPr/>
        </p:nvPicPr>
        <p:blipFill rotWithShape="1">
          <a:blip r:embed="rId4">
            <a:extLst>
              <a:ext uri="{28A0092B-C50C-407E-A947-70E740481C1C}">
                <a14:useLocalDpi xmlns:a14="http://schemas.microsoft.com/office/drawing/2010/main" val="0"/>
              </a:ext>
            </a:extLst>
          </a:blip>
          <a:srcRect t="28828" b="4887"/>
          <a:stretch/>
        </p:blipFill>
        <p:spPr bwMode="auto">
          <a:xfrm>
            <a:off x="3505425" y="4559856"/>
            <a:ext cx="5334000" cy="16851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289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87" b="2629"/>
          <a:stretch/>
        </p:blipFill>
        <p:spPr bwMode="auto">
          <a:xfrm>
            <a:off x="852682" y="740229"/>
            <a:ext cx="10007661" cy="553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Marco Teórico: Metodología CRISP-DM</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pic>
        <p:nvPicPr>
          <p:cNvPr id="7" name="Imagen 6">
            <a:extLst>
              <a:ext uri="{FF2B5EF4-FFF2-40B4-BE49-F238E27FC236}">
                <a16:creationId xmlns:a16="http://schemas.microsoft.com/office/drawing/2014/main" id="{D21E1E08-AB69-4B67-AF59-2AD3CD811018}"/>
              </a:ext>
            </a:extLst>
          </p:cNvPr>
          <p:cNvPicPr>
            <a:picLocks noChangeAspect="1"/>
          </p:cNvPicPr>
          <p:nvPr/>
        </p:nvPicPr>
        <p:blipFill>
          <a:blip r:embed="rId4"/>
          <a:stretch>
            <a:fillRect/>
          </a:stretch>
        </p:blipFill>
        <p:spPr>
          <a:xfrm>
            <a:off x="1234947" y="2153452"/>
            <a:ext cx="4097792" cy="1857377"/>
          </a:xfrm>
          <a:prstGeom prst="rect">
            <a:avLst/>
          </a:prstGeom>
        </p:spPr>
      </p:pic>
      <p:sp>
        <p:nvSpPr>
          <p:cNvPr id="2" name="CuadroTexto 1">
            <a:extLst>
              <a:ext uri="{FF2B5EF4-FFF2-40B4-BE49-F238E27FC236}">
                <a16:creationId xmlns:a16="http://schemas.microsoft.com/office/drawing/2014/main" id="{72B47F82-7ECF-407B-B7C9-88CA50FB391B}"/>
              </a:ext>
            </a:extLst>
          </p:cNvPr>
          <p:cNvSpPr txBox="1"/>
          <p:nvPr/>
        </p:nvSpPr>
        <p:spPr>
          <a:xfrm>
            <a:off x="5421086" y="851116"/>
            <a:ext cx="1828800" cy="923330"/>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Comprensión del Negocio</a:t>
            </a:r>
          </a:p>
          <a:p>
            <a:endParaRPr lang="es-AR" dirty="0"/>
          </a:p>
        </p:txBody>
      </p:sp>
      <p:sp>
        <p:nvSpPr>
          <p:cNvPr id="8" name="CuadroTexto 7">
            <a:extLst>
              <a:ext uri="{FF2B5EF4-FFF2-40B4-BE49-F238E27FC236}">
                <a16:creationId xmlns:a16="http://schemas.microsoft.com/office/drawing/2014/main" id="{864AFB1B-DE6B-4C2C-9C65-0584A198436C}"/>
              </a:ext>
            </a:extLst>
          </p:cNvPr>
          <p:cNvSpPr txBox="1"/>
          <p:nvPr/>
        </p:nvSpPr>
        <p:spPr>
          <a:xfrm>
            <a:off x="6746552" y="1763560"/>
            <a:ext cx="1828800" cy="646331"/>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Comprensión de los Datos</a:t>
            </a:r>
          </a:p>
        </p:txBody>
      </p:sp>
      <p:sp>
        <p:nvSpPr>
          <p:cNvPr id="9" name="CuadroTexto 8">
            <a:extLst>
              <a:ext uri="{FF2B5EF4-FFF2-40B4-BE49-F238E27FC236}">
                <a16:creationId xmlns:a16="http://schemas.microsoft.com/office/drawing/2014/main" id="{E608E15A-0805-48F4-B9AB-AD07F71BBCD0}"/>
              </a:ext>
            </a:extLst>
          </p:cNvPr>
          <p:cNvSpPr txBox="1"/>
          <p:nvPr/>
        </p:nvSpPr>
        <p:spPr>
          <a:xfrm>
            <a:off x="7493779" y="2435810"/>
            <a:ext cx="1828800" cy="646331"/>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Preparación de los Datos</a:t>
            </a:r>
          </a:p>
        </p:txBody>
      </p:sp>
      <p:sp>
        <p:nvSpPr>
          <p:cNvPr id="10" name="CuadroTexto 9">
            <a:extLst>
              <a:ext uri="{FF2B5EF4-FFF2-40B4-BE49-F238E27FC236}">
                <a16:creationId xmlns:a16="http://schemas.microsoft.com/office/drawing/2014/main" id="{1584A894-BF47-42A3-B2F7-DE5E41662F53}"/>
              </a:ext>
            </a:extLst>
          </p:cNvPr>
          <p:cNvSpPr txBox="1"/>
          <p:nvPr/>
        </p:nvSpPr>
        <p:spPr>
          <a:xfrm>
            <a:off x="7573866" y="4493353"/>
            <a:ext cx="1828800" cy="369332"/>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Modelado</a:t>
            </a:r>
          </a:p>
        </p:txBody>
      </p:sp>
      <p:sp>
        <p:nvSpPr>
          <p:cNvPr id="11" name="CuadroTexto 10">
            <a:extLst>
              <a:ext uri="{FF2B5EF4-FFF2-40B4-BE49-F238E27FC236}">
                <a16:creationId xmlns:a16="http://schemas.microsoft.com/office/drawing/2014/main" id="{CE798316-3B55-4577-86FE-AF071FA7D053}"/>
              </a:ext>
            </a:extLst>
          </p:cNvPr>
          <p:cNvSpPr txBox="1"/>
          <p:nvPr/>
        </p:nvSpPr>
        <p:spPr>
          <a:xfrm>
            <a:off x="6106886" y="5602914"/>
            <a:ext cx="1828800" cy="369332"/>
          </a:xfrm>
          <a:prstGeom prst="rect">
            <a:avLst/>
          </a:prstGeom>
          <a:noFill/>
        </p:spPr>
        <p:txBody>
          <a:bodyPr wrap="square" rtlCol="0">
            <a:spAutoFit/>
          </a:bodyPr>
          <a:lstStyle/>
          <a:p>
            <a:r>
              <a:rPr lang="es-AR" sz="1800" dirty="0">
                <a:solidFill>
                  <a:schemeClr val="bg1"/>
                </a:solidFill>
                <a:latin typeface="Poppins" panose="00000500000000000000" pitchFamily="2" charset="0"/>
                <a:ea typeface="Lato" panose="020F0502020204030203" pitchFamily="34" charset="0"/>
                <a:cs typeface="Poppins" panose="00000500000000000000" pitchFamily="2" charset="0"/>
              </a:rPr>
              <a:t>Evaluaci</a:t>
            </a:r>
            <a:r>
              <a:rPr lang="es-AR" dirty="0">
                <a:solidFill>
                  <a:schemeClr val="bg1"/>
                </a:solidFill>
                <a:latin typeface="Poppins" panose="00000500000000000000" pitchFamily="2" charset="0"/>
                <a:ea typeface="Lato" panose="020F0502020204030203" pitchFamily="34" charset="0"/>
                <a:cs typeface="Poppins" panose="00000500000000000000" pitchFamily="2" charset="0"/>
              </a:rPr>
              <a:t>ón</a:t>
            </a:r>
            <a:endParaRPr lang="es-AR" sz="1800" dirty="0">
              <a:solidFill>
                <a:schemeClr val="bg1"/>
              </a:solidFill>
              <a:latin typeface="Poppins" panose="00000500000000000000" pitchFamily="2" charset="0"/>
              <a:ea typeface="Lato" panose="020F0502020204030203" pitchFamily="34" charset="0"/>
              <a:cs typeface="Poppins" panose="00000500000000000000" pitchFamily="2" charset="0"/>
            </a:endParaRPr>
          </a:p>
        </p:txBody>
      </p:sp>
      <p:sp>
        <p:nvSpPr>
          <p:cNvPr id="12" name="CuadroTexto 11">
            <a:extLst>
              <a:ext uri="{FF2B5EF4-FFF2-40B4-BE49-F238E27FC236}">
                <a16:creationId xmlns:a16="http://schemas.microsoft.com/office/drawing/2014/main" id="{492C09F8-B163-4D7E-84D5-CB2E7E61CA85}"/>
              </a:ext>
            </a:extLst>
          </p:cNvPr>
          <p:cNvSpPr txBox="1"/>
          <p:nvPr/>
        </p:nvSpPr>
        <p:spPr>
          <a:xfrm>
            <a:off x="4384095" y="4649653"/>
            <a:ext cx="2073981" cy="369332"/>
          </a:xfrm>
          <a:prstGeom prst="rect">
            <a:avLst/>
          </a:prstGeom>
          <a:noFill/>
        </p:spPr>
        <p:txBody>
          <a:bodyPr wrap="square" rtlCol="0">
            <a:spAutoFit/>
          </a:bodyPr>
          <a:lstStyle/>
          <a:p>
            <a:r>
              <a:rPr lang="es-ES" dirty="0">
                <a:solidFill>
                  <a:schemeClr val="bg1"/>
                </a:solidFill>
                <a:latin typeface="Poppins" panose="00000500000000000000" pitchFamily="2" charset="0"/>
                <a:ea typeface="Lato" panose="020F0502020204030203" pitchFamily="34" charset="0"/>
                <a:cs typeface="Poppins" panose="00000500000000000000" pitchFamily="2" charset="0"/>
              </a:rPr>
              <a:t>I</a:t>
            </a:r>
            <a:r>
              <a:rPr lang="es-AR" dirty="0" err="1">
                <a:solidFill>
                  <a:schemeClr val="bg1"/>
                </a:solidFill>
                <a:latin typeface="Poppins" panose="00000500000000000000" pitchFamily="2" charset="0"/>
                <a:ea typeface="Lato" panose="020F0502020204030203" pitchFamily="34" charset="0"/>
                <a:cs typeface="Poppins" panose="00000500000000000000" pitchFamily="2" charset="0"/>
              </a:rPr>
              <a:t>mplementación</a:t>
            </a:r>
            <a:endParaRPr lang="es-AR" sz="1800" dirty="0">
              <a:solidFill>
                <a:schemeClr val="bg1"/>
              </a:solidFill>
              <a:latin typeface="Poppins" panose="00000500000000000000" pitchFamily="2" charset="0"/>
              <a:ea typeface="Lato" panose="020F0502020204030203" pitchFamily="34" charset="0"/>
              <a:cs typeface="Poppins" panose="00000500000000000000" pitchFamily="2" charset="0"/>
            </a:endParaRPr>
          </a:p>
        </p:txBody>
      </p:sp>
    </p:spTree>
    <p:extLst>
      <p:ext uri="{BB962C8B-B14F-4D97-AF65-F5344CB8AC3E}">
        <p14:creationId xmlns:p14="http://schemas.microsoft.com/office/powerpoint/2010/main" val="25519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C3B90C-335E-4A0A-A7D7-9516ED799A16}"/>
              </a:ext>
            </a:extLst>
          </p:cNvPr>
          <p:cNvSpPr>
            <a:spLocks noGrp="1"/>
          </p:cNvSpPr>
          <p:nvPr>
            <p:ph type="title"/>
          </p:nvPr>
        </p:nvSpPr>
        <p:spPr>
          <a:xfrm>
            <a:off x="0" y="0"/>
            <a:ext cx="12192000" cy="851116"/>
          </a:xfrm>
        </p:spPr>
        <p:txBody>
          <a:bodyPr>
            <a:normAutofit/>
          </a:bodyPr>
          <a:lstStyle/>
          <a:p>
            <a:pPr algn="ctr"/>
            <a:r>
              <a:rPr lang="es-ES" sz="3000" b="1" dirty="0">
                <a:latin typeface="Poppins" panose="00000500000000000000" pitchFamily="2" charset="0"/>
                <a:ea typeface="Lato" panose="020F0502020204030203" pitchFamily="34" charset="0"/>
                <a:cs typeface="Poppins" panose="00000500000000000000" pitchFamily="2" charset="0"/>
              </a:rPr>
              <a:t>Herramientas</a:t>
            </a:r>
            <a:endParaRPr lang="es-AR" sz="3000" b="1" dirty="0">
              <a:latin typeface="Poppins" panose="00000500000000000000" pitchFamily="2" charset="0"/>
              <a:ea typeface="Lato" panose="020F0502020204030203" pitchFamily="34" charset="0"/>
              <a:cs typeface="Poppins" panose="00000500000000000000" pitchFamily="2" charset="0"/>
            </a:endParaRPr>
          </a:p>
        </p:txBody>
      </p:sp>
      <p:sp>
        <p:nvSpPr>
          <p:cNvPr id="2" name="CuadroTexto 1">
            <a:extLst>
              <a:ext uri="{FF2B5EF4-FFF2-40B4-BE49-F238E27FC236}">
                <a16:creationId xmlns:a16="http://schemas.microsoft.com/office/drawing/2014/main" id="{C03D70B9-886C-4DE2-917E-C2E7D7847691}"/>
              </a:ext>
            </a:extLst>
          </p:cNvPr>
          <p:cNvSpPr txBox="1"/>
          <p:nvPr/>
        </p:nvSpPr>
        <p:spPr>
          <a:xfrm>
            <a:off x="743964" y="850549"/>
            <a:ext cx="10014397" cy="1665008"/>
          </a:xfrm>
          <a:prstGeom prst="rect">
            <a:avLst/>
          </a:prstGeom>
          <a:noFill/>
        </p:spPr>
        <p:txBody>
          <a:bodyPr wrap="square" rtlCol="0">
            <a:spAutoFit/>
          </a:bodyPr>
          <a:lstStyle/>
          <a:p>
            <a:pPr indent="363538">
              <a:lnSpc>
                <a:spcPct val="200000"/>
              </a:lnSpc>
            </a:pPr>
            <a:r>
              <a:rPr lang="es-ES" dirty="0">
                <a:latin typeface="Lato" panose="020F0502020204030203" pitchFamily="34" charset="0"/>
                <a:ea typeface="Lato" panose="020F0502020204030203" pitchFamily="34" charset="0"/>
                <a:cs typeface="Lato" panose="020F0502020204030203" pitchFamily="34" charset="0"/>
              </a:rPr>
              <a:t>Para llevar a cabo el proyecto, se trabaja:</a:t>
            </a:r>
          </a:p>
          <a:p>
            <a:pPr marL="742950" lvl="1" indent="-285750">
              <a:lnSpc>
                <a:spcPct val="200000"/>
              </a:lnSpc>
              <a:buFont typeface="Courier New" panose="02070309020205020404" pitchFamily="49" charset="0"/>
              <a:buChar char="o"/>
            </a:pPr>
            <a:r>
              <a:rPr lang="es-ES" dirty="0">
                <a:latin typeface="Lato" panose="020F0502020204030203" pitchFamily="34" charset="0"/>
                <a:ea typeface="Lato" panose="020F0502020204030203" pitchFamily="34" charset="0"/>
                <a:cs typeface="Lato" panose="020F0502020204030203" pitchFamily="34" charset="0"/>
              </a:rPr>
              <a:t>Sobre la interfaz web </a:t>
            </a:r>
            <a:r>
              <a:rPr lang="es-ES" dirty="0" err="1">
                <a:latin typeface="Lato" panose="020F0502020204030203" pitchFamily="34" charset="0"/>
                <a:ea typeface="Lato" panose="020F0502020204030203" pitchFamily="34" charset="0"/>
                <a:cs typeface="Lato" panose="020F0502020204030203" pitchFamily="34" charset="0"/>
              </a:rPr>
              <a:t>Jupyter</a:t>
            </a:r>
            <a:r>
              <a:rPr lang="es-ES" dirty="0">
                <a:latin typeface="Lato" panose="020F0502020204030203" pitchFamily="34" charset="0"/>
                <a:ea typeface="Lato" panose="020F0502020204030203" pitchFamily="34" charset="0"/>
                <a:cs typeface="Lato" panose="020F0502020204030203" pitchFamily="34" charset="0"/>
              </a:rPr>
              <a:t> </a:t>
            </a:r>
            <a:r>
              <a:rPr lang="es-ES" dirty="0" err="1">
                <a:latin typeface="Lato" panose="020F0502020204030203" pitchFamily="34" charset="0"/>
                <a:ea typeface="Lato" panose="020F0502020204030203" pitchFamily="34" charset="0"/>
                <a:cs typeface="Lato" panose="020F0502020204030203" pitchFamily="34" charset="0"/>
              </a:rPr>
              <a:t>Lab</a:t>
            </a:r>
            <a:r>
              <a:rPr lang="es-ES" dirty="0">
                <a:latin typeface="Lato" panose="020F0502020204030203" pitchFamily="34" charset="0"/>
                <a:ea typeface="Lato" panose="020F0502020204030203" pitchFamily="34" charset="0"/>
                <a:cs typeface="Lato" panose="020F0502020204030203" pitchFamily="34" charset="0"/>
              </a:rPr>
              <a:t> que permite programar en lenguaje Python 2.7.</a:t>
            </a:r>
          </a:p>
          <a:p>
            <a:pPr marL="742950" lvl="1" indent="-285750">
              <a:lnSpc>
                <a:spcPct val="200000"/>
              </a:lnSpc>
              <a:buFont typeface="Courier New" panose="02070309020205020404" pitchFamily="49" charset="0"/>
              <a:buChar char="o"/>
            </a:pPr>
            <a:r>
              <a:rPr lang="es-ES" dirty="0">
                <a:effectLst/>
                <a:latin typeface="Lato" panose="020F0502020204030203" pitchFamily="34" charset="0"/>
                <a:ea typeface="Lato" panose="020F0502020204030203" pitchFamily="34" charset="0"/>
                <a:cs typeface="Lato" panose="020F0502020204030203" pitchFamily="34" charset="0"/>
              </a:rPr>
              <a:t>Usando </a:t>
            </a:r>
            <a:r>
              <a:rPr lang="es-ES" dirty="0">
                <a:latin typeface="Lato" panose="020F0502020204030203" pitchFamily="34" charset="0"/>
                <a:ea typeface="Lato" panose="020F0502020204030203" pitchFamily="34" charset="0"/>
                <a:cs typeface="Lato" panose="020F0502020204030203" pitchFamily="34" charset="0"/>
              </a:rPr>
              <a:t>las librerías </a:t>
            </a:r>
            <a:r>
              <a:rPr lang="es-ES" dirty="0" err="1">
                <a:latin typeface="Lato" panose="020F0502020204030203" pitchFamily="34" charset="0"/>
                <a:ea typeface="Lato" panose="020F0502020204030203" pitchFamily="34" charset="0"/>
                <a:cs typeface="Lato" panose="020F0502020204030203" pitchFamily="34" charset="0"/>
              </a:rPr>
              <a:t>Numpy</a:t>
            </a:r>
            <a:r>
              <a:rPr lang="es-ES" dirty="0">
                <a:latin typeface="Lato" panose="020F0502020204030203" pitchFamily="34" charset="0"/>
                <a:ea typeface="Lato" panose="020F0502020204030203" pitchFamily="34" charset="0"/>
                <a:cs typeface="Lato" panose="020F0502020204030203" pitchFamily="34" charset="0"/>
              </a:rPr>
              <a:t>, Pandas, </a:t>
            </a:r>
            <a:r>
              <a:rPr lang="es-ES" dirty="0" err="1">
                <a:latin typeface="Lato" panose="020F0502020204030203" pitchFamily="34" charset="0"/>
                <a:ea typeface="Lato" panose="020F0502020204030203" pitchFamily="34" charset="0"/>
                <a:cs typeface="Lato" panose="020F0502020204030203" pitchFamily="34" charset="0"/>
              </a:rPr>
              <a:t>ScikitLearn</a:t>
            </a:r>
            <a:r>
              <a:rPr lang="es-ES" dirty="0">
                <a:latin typeface="Lato" panose="020F0502020204030203" pitchFamily="34" charset="0"/>
                <a:ea typeface="Lato" panose="020F0502020204030203" pitchFamily="34" charset="0"/>
                <a:cs typeface="Lato" panose="020F0502020204030203" pitchFamily="34" charset="0"/>
              </a:rPr>
              <a:t> y </a:t>
            </a:r>
            <a:r>
              <a:rPr lang="es-ES" dirty="0" err="1">
                <a:latin typeface="Lato" panose="020F0502020204030203" pitchFamily="34" charset="0"/>
                <a:ea typeface="Lato" panose="020F0502020204030203" pitchFamily="34" charset="0"/>
                <a:cs typeface="Lato" panose="020F0502020204030203" pitchFamily="34" charset="0"/>
              </a:rPr>
              <a:t>Matplotlib</a:t>
            </a:r>
            <a:r>
              <a:rPr lang="es-ES" dirty="0">
                <a:latin typeface="Lato" panose="020F0502020204030203" pitchFamily="34" charset="0"/>
                <a:ea typeface="Lato" panose="020F0502020204030203" pitchFamily="34" charset="0"/>
                <a:cs typeface="Lato" panose="020F0502020204030203" pitchFamily="34" charset="0"/>
              </a:rPr>
              <a:t> entre otras</a:t>
            </a:r>
            <a:endParaRPr lang="es-AR"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Logo de Python: la historia y el significado del logotipo, la marca y el  símbolo. | png, vector">
            <a:extLst>
              <a:ext uri="{FF2B5EF4-FFF2-40B4-BE49-F238E27FC236}">
                <a16:creationId xmlns:a16="http://schemas.microsoft.com/office/drawing/2014/main" id="{58ABBF30-59EC-46B6-89CB-36BF3E277F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386" y="2918493"/>
            <a:ext cx="2870964" cy="833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yecto Jupyter - Wikipedia, la enciclopedia libre">
            <a:extLst>
              <a:ext uri="{FF2B5EF4-FFF2-40B4-BE49-F238E27FC236}">
                <a16:creationId xmlns:a16="http://schemas.microsoft.com/office/drawing/2014/main" id="{2C059095-83FC-410D-B51D-3B7574D4B5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805" y="4304439"/>
            <a:ext cx="1244126" cy="14420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Pandas - Adictos al trabajo Tutoriales">
            <a:extLst>
              <a:ext uri="{FF2B5EF4-FFF2-40B4-BE49-F238E27FC236}">
                <a16:creationId xmlns:a16="http://schemas.microsoft.com/office/drawing/2014/main" id="{A47A0F10-9A38-4F98-AEDF-EBC3811745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18740" y="4484141"/>
            <a:ext cx="2678781" cy="10826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rso intensivo de Python NumPy: Como construir arreglos n-dimensionales  para aprendizaje automático">
            <a:extLst>
              <a:ext uri="{FF2B5EF4-FFF2-40B4-BE49-F238E27FC236}">
                <a16:creationId xmlns:a16="http://schemas.microsoft.com/office/drawing/2014/main" id="{2367CBFA-186C-440B-930E-CB093113AF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18740" y="2589284"/>
            <a:ext cx="2980867" cy="13413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utorial de matplotlib | Interactive Chaos">
            <a:extLst>
              <a:ext uri="{FF2B5EF4-FFF2-40B4-BE49-F238E27FC236}">
                <a16:creationId xmlns:a16="http://schemas.microsoft.com/office/drawing/2014/main" id="{62AB6185-1728-4C65-8B74-5C5198145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7463" y="2552137"/>
            <a:ext cx="2757074" cy="13785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cikit-learn - Wikipedia, la enciclopedia libre">
            <a:extLst>
              <a:ext uri="{FF2B5EF4-FFF2-40B4-BE49-F238E27FC236}">
                <a16:creationId xmlns:a16="http://schemas.microsoft.com/office/drawing/2014/main" id="{29DDDFDC-6F3F-47EF-8BFB-AF0EF5909E7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50405" y="4304439"/>
            <a:ext cx="2491190" cy="134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9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814" y="861582"/>
            <a:ext cx="55816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32" descr="C:\Users\laura\AppData\Local\Temp\ksohtml\wps8936.tmp.jpg">
            <a:extLst>
              <a:ext uri="{FF2B5EF4-FFF2-40B4-BE49-F238E27FC236}">
                <a16:creationId xmlns:a16="http://schemas.microsoft.com/office/drawing/2014/main" id="{3A3AA39C-BBF4-4972-A7C6-E14744AAB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216" y="843997"/>
            <a:ext cx="2087568" cy="228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Google Shape;1370;p90">
            <a:extLst>
              <a:ext uri="{FF2B5EF4-FFF2-40B4-BE49-F238E27FC236}">
                <a16:creationId xmlns:a16="http://schemas.microsoft.com/office/drawing/2014/main" id="{81F8618E-1A46-48F1-A1B7-1DFFCCB1AAC8}"/>
              </a:ext>
            </a:extLst>
          </p:cNvPr>
          <p:cNvSpPr txBox="1">
            <a:spLocks/>
          </p:cNvSpPr>
          <p:nvPr/>
        </p:nvSpPr>
        <p:spPr>
          <a:xfrm>
            <a:off x="-1406702" y="3420292"/>
            <a:ext cx="9038497" cy="90141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s-ES" b="1" dirty="0">
                <a:latin typeface="Poppins" panose="00000500000000000000" pitchFamily="2" charset="0"/>
                <a:ea typeface="Lato" panose="020F0502020204030203" pitchFamily="34" charset="0"/>
                <a:cs typeface="Poppins" panose="00000500000000000000" pitchFamily="2" charset="0"/>
              </a:rPr>
              <a:t>    Desarrollo del Modelo Predictivo</a:t>
            </a:r>
          </a:p>
        </p:txBody>
      </p:sp>
      <p:sp>
        <p:nvSpPr>
          <p:cNvPr id="15" name="CuadroTexto 14">
            <a:extLst>
              <a:ext uri="{FF2B5EF4-FFF2-40B4-BE49-F238E27FC236}">
                <a16:creationId xmlns:a16="http://schemas.microsoft.com/office/drawing/2014/main" id="{83641117-5A27-471A-B8E1-669D9AFB58C8}"/>
              </a:ext>
            </a:extLst>
          </p:cNvPr>
          <p:cNvSpPr txBox="1"/>
          <p:nvPr/>
        </p:nvSpPr>
        <p:spPr>
          <a:xfrm>
            <a:off x="-47740" y="6411912"/>
            <a:ext cx="12287471" cy="376321"/>
          </a:xfrm>
          <a:prstGeom prst="rect">
            <a:avLst/>
          </a:prstGeom>
          <a:noFill/>
        </p:spPr>
        <p:txBody>
          <a:bodyPr wrap="square">
            <a:spAutoFit/>
          </a:bodyPr>
          <a:lstStyle/>
          <a:p>
            <a:pPr indent="215900" algn="ctr">
              <a:lnSpc>
                <a:spcPct val="113000"/>
              </a:lnSpc>
              <a:spcAft>
                <a:spcPts val="800"/>
              </a:spcAft>
            </a:pPr>
            <a:r>
              <a:rPr lang="es-AR" sz="1800" dirty="0">
                <a:effectLst/>
                <a:latin typeface="Lato" panose="020F0502020204030203" pitchFamily="34" charset="0"/>
                <a:ea typeface="Lato" panose="020F0502020204030203" pitchFamily="34" charset="0"/>
                <a:cs typeface="Lato" panose="020F0502020204030203" pitchFamily="34" charset="0"/>
              </a:rPr>
              <a:t>Departamento de Desarrollo Productivo y Tecnológico</a:t>
            </a:r>
            <a:endParaRPr lang="es-AR" sz="14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690101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1593</Words>
  <Application>Microsoft Office PowerPoint</Application>
  <PresentationFormat>Panorámica</PresentationFormat>
  <Paragraphs>237</Paragraphs>
  <Slides>20</Slides>
  <Notes>16</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20</vt:i4>
      </vt:variant>
    </vt:vector>
  </HeadingPairs>
  <TitlesOfParts>
    <vt:vector size="33" baseType="lpstr">
      <vt:lpstr>Arial</vt:lpstr>
      <vt:lpstr>Calibri</vt:lpstr>
      <vt:lpstr>Calibri Light</vt:lpstr>
      <vt:lpstr>Courier New</vt:lpstr>
      <vt:lpstr>Lato</vt:lpstr>
      <vt:lpstr>Lato</vt:lpstr>
      <vt:lpstr>Lato Light</vt:lpstr>
      <vt:lpstr>Poppins</vt:lpstr>
      <vt:lpstr>Symbol</vt:lpstr>
      <vt:lpstr>Times New Roman</vt:lpstr>
      <vt:lpstr>Wingdings</vt:lpstr>
      <vt:lpstr>Tema de Office</vt:lpstr>
      <vt:lpstr>Diseño personalizado</vt:lpstr>
      <vt:lpstr>Presentación de PowerPoint</vt:lpstr>
      <vt:lpstr>Presentación</vt:lpstr>
      <vt:lpstr>Introducción</vt:lpstr>
      <vt:lpstr>Marco Teórico: Encuestas Aprender</vt:lpstr>
      <vt:lpstr>Marco Teórico: Bases de Datos</vt:lpstr>
      <vt:lpstr>Marco Teórico: Minería de datos</vt:lpstr>
      <vt:lpstr>Marco Teórico: Metodología CRISP-DM</vt:lpstr>
      <vt:lpstr>Herramientas</vt:lpstr>
      <vt:lpstr>Presentación de PowerPoint</vt:lpstr>
      <vt:lpstr>1. Comprensión del Negocio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Líneas Futuras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Violi, Pablo Ezequiel</dc:creator>
  <cp:lastModifiedBy>Violi, Pablo Ezequiel</cp:lastModifiedBy>
  <cp:revision>24</cp:revision>
  <dcterms:created xsi:type="dcterms:W3CDTF">2021-11-27T19:42:41Z</dcterms:created>
  <dcterms:modified xsi:type="dcterms:W3CDTF">2021-12-08T18:39:04Z</dcterms:modified>
</cp:coreProperties>
</file>