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4" r:id="rId6"/>
    <p:sldId id="261" r:id="rId7"/>
    <p:sldId id="262" r:id="rId8"/>
    <p:sldId id="265" r:id="rId9"/>
    <p:sldId id="267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1D0F3-0165-4ADB-8146-D93B27C14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C2EB22-07AB-4717-AF72-C5A9C3279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50908C-DAD0-4946-BB97-FB4209F9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4575A-3799-4556-BB2D-499CFB7112FC}" type="datetimeFigureOut">
              <a:rPr lang="es-AR" smtClean="0"/>
              <a:t>19/11/2020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A50238-B2FF-48C2-B22D-100D9A3B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CE4502-E303-4AFA-9FA3-46B0BEF5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8D19-F1C3-42ED-AF55-5C5E57E8FB3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744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E7534-A153-4A88-8A63-4B4E3DCF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0EEA5E-D67E-4D45-879E-855F3CBCF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82FAAD-DCF0-429F-8C1A-41532E8A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4575A-3799-4556-BB2D-499CFB7112FC}" type="datetimeFigureOut">
              <a:rPr lang="es-AR" smtClean="0"/>
              <a:t>19/11/2020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53A8A0-F8CA-47D2-9913-A54D7E97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6F1883-12F3-4A71-9B8F-0D501F26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8D19-F1C3-42ED-AF55-5C5E57E8FB3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38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C537B1-551C-4CA5-B2D7-BED26D3521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06EFD4-9A61-4150-92BF-371ED9439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3ED640-1400-47BF-9232-A07DF977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4575A-3799-4556-BB2D-499CFB7112FC}" type="datetimeFigureOut">
              <a:rPr lang="es-AR" smtClean="0"/>
              <a:t>19/11/2020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055994-1E0B-47A5-89D1-8F799C92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73BC54-C822-433F-8EB9-FBD81EF5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8D19-F1C3-42ED-AF55-5C5E57E8FB3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86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7548E-BBB8-4949-A59A-3A1BEDF98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5C2F3C-118E-4214-B785-50BEE3A4E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CD820C-D9BC-4E2B-B7AB-F4484454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4575A-3799-4556-BB2D-499CFB7112FC}" type="datetimeFigureOut">
              <a:rPr lang="es-AR" smtClean="0"/>
              <a:t>19/11/2020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198AB8-636E-4A29-B22D-9B7EFF75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D9EA78-AD97-4A91-8186-D83A1CD1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8D19-F1C3-42ED-AF55-5C5E57E8FB3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068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B1CE2-541B-4B94-A552-16656AAF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DA3293-7632-4B27-AE9E-63337D9FB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754157-7808-4581-8630-16DEAD5F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4575A-3799-4556-BB2D-499CFB7112FC}" type="datetimeFigureOut">
              <a:rPr lang="es-AR" smtClean="0"/>
              <a:t>19/11/2020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5CD8B3-415C-4575-9A51-EB5A09EB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26F487-09F8-47B7-B625-09AC830A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8D19-F1C3-42ED-AF55-5C5E57E8FB3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688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50EC2-E9E1-447B-8B06-86ECEB73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2BE05A-4A85-41FD-BD4E-3E23FDD1E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3B37E4-61D5-4CA6-9413-2C3EC6DD1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F8F11F-E311-4574-83C9-5D92E49B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4575A-3799-4556-BB2D-499CFB7112FC}" type="datetimeFigureOut">
              <a:rPr lang="es-AR" smtClean="0"/>
              <a:t>19/11/2020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76885A-129E-4E19-8933-140F069D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2A8710-BBBD-47F8-A4F3-E7B4C62E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8D19-F1C3-42ED-AF55-5C5E57E8FB3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723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D58D8-EE5C-43DC-AF1F-B90759075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74E817-4A09-4D58-A19C-076094E04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47000A-672B-4582-97AA-9EC3BCD90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4C3E527-79F3-460D-9B06-09A67F07F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CC0929-5A7A-47B0-BE19-A95643ED2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2C375A-41E9-4308-AAAD-B452B3C8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4575A-3799-4556-BB2D-499CFB7112FC}" type="datetimeFigureOut">
              <a:rPr lang="es-AR" smtClean="0"/>
              <a:t>19/11/2020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1EF7F37-1591-4612-9A84-80ED2F7B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60F2C5D-53BB-41AE-BB19-896F229E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8D19-F1C3-42ED-AF55-5C5E57E8FB3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3594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4A03E-5600-4DAF-9680-97505D61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DBA9C6-9AFD-4492-81C7-703E06860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4575A-3799-4556-BB2D-499CFB7112FC}" type="datetimeFigureOut">
              <a:rPr lang="es-AR" smtClean="0"/>
              <a:t>19/11/2020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C94292-0091-43CE-B4C2-40E953B2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CC470E-1B4E-4626-A2E1-909B1F72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8D19-F1C3-42ED-AF55-5C5E57E8FB3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108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1F3B08-0795-4853-A258-7BFAC7D25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4575A-3799-4556-BB2D-499CFB7112FC}" type="datetimeFigureOut">
              <a:rPr lang="es-AR" smtClean="0"/>
              <a:t>19/11/2020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05BF7F-882A-4D07-951D-7E76DE6B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9D1C5A-0784-4E3D-8629-830AB800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8D19-F1C3-42ED-AF55-5C5E57E8FB3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599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1EDEE-A669-48B4-9835-448E6647A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E01E43-7F49-4BBA-9A0A-C40FF21BB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E8D34B-1038-4B9E-9243-722F92F84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D43EDB-1287-4619-ACA6-53B829A9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4575A-3799-4556-BB2D-499CFB7112FC}" type="datetimeFigureOut">
              <a:rPr lang="es-AR" smtClean="0"/>
              <a:t>19/11/2020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E814DE-147B-4AF2-AF7E-B0AADB1D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DCBFE3-384D-4DE6-B36B-93A4B89A1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8D19-F1C3-42ED-AF55-5C5E57E8FB3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430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650C1-1246-4527-9386-6D7F4669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227A9BD-2BE0-4C54-8D8B-FCB6D5233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0C5639-5BFE-44EE-9141-AB0DF01F5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707EC0-7B9F-4D78-AD90-4105719F1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4575A-3799-4556-BB2D-499CFB7112FC}" type="datetimeFigureOut">
              <a:rPr lang="es-AR" smtClean="0"/>
              <a:t>19/11/2020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EFA419-5754-40DF-A4CF-815B4EB4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6561E3-261F-4014-95AF-2F74BCA4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8D19-F1C3-42ED-AF55-5C5E57E8FB3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816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A9D4C3-3235-43BE-A280-8B55314C6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9A464E-0CAA-4039-AA1B-88CEB22F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13CF1C-ED88-469B-ADBA-B8F7776DD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4575A-3799-4556-BB2D-499CFB7112FC}" type="datetimeFigureOut">
              <a:rPr lang="es-AR" smtClean="0"/>
              <a:t>19/11/2020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3F1BDE-0531-4F16-BD99-EDE1A8FB9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8850E1-3B03-4C04-A0BE-5C5FD8CDA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E8D19-F1C3-42ED-AF55-5C5E57E8FB3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267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1F8D8-C41F-4D10-9B49-D9184EEB5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5163"/>
            <a:ext cx="9144000" cy="1473200"/>
          </a:xfrm>
        </p:spPr>
        <p:txBody>
          <a:bodyPr>
            <a:normAutofit/>
          </a:bodyPr>
          <a:lstStyle/>
          <a:p>
            <a:r>
              <a:rPr lang="es-AR" sz="9600" b="1" dirty="0" err="1">
                <a:solidFill>
                  <a:schemeClr val="tx2"/>
                </a:solidFill>
                <a:latin typeface="Poppins" pitchFamily="2" charset="77"/>
                <a:ea typeface="+mn-ea"/>
              </a:rPr>
              <a:t>Desafio</a:t>
            </a:r>
            <a:r>
              <a:rPr lang="es-AR" sz="9600" b="1" dirty="0">
                <a:solidFill>
                  <a:schemeClr val="tx2"/>
                </a:solidFill>
                <a:latin typeface="Poppins" pitchFamily="2" charset="77"/>
                <a:ea typeface="+mn-ea"/>
              </a:rPr>
              <a:t>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853E51-D728-4588-9208-FE3C714A1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600" y="2216779"/>
            <a:ext cx="8686800" cy="1157357"/>
          </a:xfrm>
        </p:spPr>
        <p:txBody>
          <a:bodyPr>
            <a:noAutofit/>
          </a:bodyPr>
          <a:lstStyle/>
          <a:p>
            <a:r>
              <a:rPr lang="es-AR" sz="4800" dirty="0">
                <a:latin typeface="Lato Light" panose="020F0502020204030203" pitchFamily="34" charset="0"/>
              </a:rPr>
              <a:t>Limpieza de datos </a:t>
            </a:r>
            <a:r>
              <a:rPr lang="es-AR" sz="4800" dirty="0" err="1">
                <a:latin typeface="Lato Light" panose="020F0502020204030203" pitchFamily="34" charset="0"/>
              </a:rPr>
              <a:t>Properati</a:t>
            </a:r>
            <a:endParaRPr lang="es-AR" sz="4800" dirty="0">
              <a:latin typeface="Lato Light" panose="020F0502020204030203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762ADEE-026C-4961-BF94-B53027585246}"/>
              </a:ext>
            </a:extLst>
          </p:cNvPr>
          <p:cNvSpPr txBox="1">
            <a:spLocks/>
          </p:cNvSpPr>
          <p:nvPr/>
        </p:nvSpPr>
        <p:spPr>
          <a:xfrm>
            <a:off x="-265043" y="3932804"/>
            <a:ext cx="4731026" cy="6581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000" b="1" dirty="0">
                <a:solidFill>
                  <a:schemeClr val="tx2"/>
                </a:solidFill>
                <a:latin typeface="Poppins" pitchFamily="2" charset="77"/>
                <a:ea typeface="+mn-ea"/>
              </a:rPr>
              <a:t>Integrantes: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5059F66-AF89-4671-A3FD-52D3070BA560}"/>
              </a:ext>
            </a:extLst>
          </p:cNvPr>
          <p:cNvSpPr txBox="1">
            <a:spLocks/>
          </p:cNvSpPr>
          <p:nvPr/>
        </p:nvSpPr>
        <p:spPr>
          <a:xfrm>
            <a:off x="3425689" y="4569528"/>
            <a:ext cx="3882887" cy="1915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dirty="0">
                <a:latin typeface="Lato Light" panose="020F0502020204030203" pitchFamily="34" charset="0"/>
              </a:rPr>
              <a:t>Nicolas </a:t>
            </a:r>
            <a:r>
              <a:rPr lang="es-AR" dirty="0" err="1">
                <a:latin typeface="Lato Light" panose="020F0502020204030203" pitchFamily="34" charset="0"/>
              </a:rPr>
              <a:t>Avakian</a:t>
            </a:r>
            <a:endParaRPr lang="es-AR" dirty="0">
              <a:latin typeface="Lato Light" panose="020F050202020403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dirty="0">
                <a:latin typeface="Lato Light" panose="020F0502020204030203" pitchFamily="34" charset="0"/>
              </a:rPr>
              <a:t>Tomas </a:t>
            </a:r>
            <a:r>
              <a:rPr lang="es-AR" dirty="0" err="1">
                <a:latin typeface="Lato Light" panose="020F0502020204030203" pitchFamily="34" charset="0"/>
              </a:rPr>
              <a:t>Fuleston</a:t>
            </a:r>
            <a:endParaRPr lang="es-AR" dirty="0">
              <a:latin typeface="Lato Light" panose="020F050202020403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dirty="0">
                <a:latin typeface="Lato Light" panose="020F0502020204030203" pitchFamily="34" charset="0"/>
              </a:rPr>
              <a:t>Agustin Rolla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dirty="0">
                <a:latin typeface="Lato Light" panose="020F0502020204030203" pitchFamily="34" charset="0"/>
              </a:rPr>
              <a:t>Pablo Violi</a:t>
            </a:r>
          </a:p>
        </p:txBody>
      </p:sp>
    </p:spTree>
    <p:extLst>
      <p:ext uri="{BB962C8B-B14F-4D97-AF65-F5344CB8AC3E}">
        <p14:creationId xmlns:p14="http://schemas.microsoft.com/office/powerpoint/2010/main" val="147616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1F8D8-C41F-4D10-9B49-D9184EEB5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6765" y="397565"/>
            <a:ext cx="9144000" cy="757582"/>
          </a:xfrm>
        </p:spPr>
        <p:txBody>
          <a:bodyPr>
            <a:noAutofit/>
          </a:bodyPr>
          <a:lstStyle/>
          <a:p>
            <a:r>
              <a:rPr lang="es-AR" sz="4000" b="1" dirty="0">
                <a:solidFill>
                  <a:schemeClr val="tx2"/>
                </a:solidFill>
                <a:latin typeface="Poppins" pitchFamily="2" charset="77"/>
                <a:ea typeface="+mn-ea"/>
              </a:rPr>
              <a:t>Introducción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683BDAB-9A81-3348-BBB9-1DBE4C69DE42}"/>
              </a:ext>
            </a:extLst>
          </p:cNvPr>
          <p:cNvSpPr txBox="1">
            <a:spLocks/>
          </p:cNvSpPr>
          <p:nvPr/>
        </p:nvSpPr>
        <p:spPr>
          <a:xfrm>
            <a:off x="711862" y="1714652"/>
            <a:ext cx="10768275" cy="120840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s-AR" sz="2400" b="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Objetivo:	</a:t>
            </a:r>
            <a:r>
              <a:rPr lang="es-AR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Estimar el precio por m2 en USD para las propiedades que ingresan en el 	Sistema de venta de propiedades de </a:t>
            </a:r>
            <a:r>
              <a:rPr lang="es-AR" sz="2000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Properati</a:t>
            </a:r>
            <a:r>
              <a:rPr lang="es-AR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, en base a los atributos con los 	que se carga la propiedad</a:t>
            </a:r>
            <a:endParaRPr lang="es-AR" sz="200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9703373-49ED-4254-868D-93616FA7F768}"/>
              </a:ext>
            </a:extLst>
          </p:cNvPr>
          <p:cNvSpPr txBox="1">
            <a:spLocks/>
          </p:cNvSpPr>
          <p:nvPr/>
        </p:nvSpPr>
        <p:spPr>
          <a:xfrm>
            <a:off x="711861" y="3934941"/>
            <a:ext cx="10768275" cy="82368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s-AR" sz="2400" b="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Etapas:	</a:t>
            </a:r>
            <a:r>
              <a:rPr lang="es-AR" sz="2000" dirty="0">
                <a:latin typeface="Lato Light" panose="020F0502020204030203" pitchFamily="34" charset="0"/>
              </a:rPr>
              <a:t>Para la primera etapa, se separaron los trabajos en validación, limpieza 	del </a:t>
            </a:r>
            <a:r>
              <a:rPr lang="es-AR" sz="2000" dirty="0" err="1">
                <a:latin typeface="Lato Light" panose="020F0502020204030203" pitchFamily="34" charset="0"/>
              </a:rPr>
              <a:t>dataset</a:t>
            </a:r>
            <a:r>
              <a:rPr lang="es-AR" sz="2000" dirty="0">
                <a:latin typeface="Lato Light" panose="020F0502020204030203" pitchFamily="34" charset="0"/>
              </a:rPr>
              <a:t>, análisis descriptivo, y generación de variables</a:t>
            </a:r>
          </a:p>
        </p:txBody>
      </p:sp>
    </p:spTree>
    <p:extLst>
      <p:ext uri="{BB962C8B-B14F-4D97-AF65-F5344CB8AC3E}">
        <p14:creationId xmlns:p14="http://schemas.microsoft.com/office/powerpoint/2010/main" val="252472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1F8D8-C41F-4D10-9B49-D9184EEB5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6765" y="257782"/>
            <a:ext cx="9144000" cy="757582"/>
          </a:xfrm>
        </p:spPr>
        <p:txBody>
          <a:bodyPr>
            <a:noAutofit/>
          </a:bodyPr>
          <a:lstStyle/>
          <a:p>
            <a:r>
              <a:rPr lang="es-AR" sz="4000" b="1" dirty="0" err="1">
                <a:solidFill>
                  <a:schemeClr val="tx2"/>
                </a:solidFill>
                <a:latin typeface="Poppins" pitchFamily="2" charset="77"/>
                <a:ea typeface="+mn-ea"/>
              </a:rPr>
              <a:t>Validacion</a:t>
            </a:r>
            <a:r>
              <a:rPr lang="es-AR" sz="4000" b="1" dirty="0">
                <a:solidFill>
                  <a:schemeClr val="tx2"/>
                </a:solidFill>
                <a:latin typeface="Poppins" pitchFamily="2" charset="77"/>
                <a:ea typeface="+mn-ea"/>
              </a:rPr>
              <a:t> del </a:t>
            </a:r>
            <a:r>
              <a:rPr lang="es-AR" sz="4000" b="1" dirty="0" err="1">
                <a:solidFill>
                  <a:schemeClr val="tx2"/>
                </a:solidFill>
                <a:latin typeface="Poppins" pitchFamily="2" charset="77"/>
                <a:ea typeface="+mn-ea"/>
              </a:rPr>
              <a:t>Dataset</a:t>
            </a:r>
            <a:endParaRPr lang="es-AR" sz="4000" b="1" dirty="0">
              <a:solidFill>
                <a:schemeClr val="tx2"/>
              </a:solidFill>
              <a:latin typeface="Poppins" pitchFamily="2" charset="77"/>
              <a:ea typeface="+mn-ea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86B272D-A64F-4786-9911-44870550DF51}"/>
              </a:ext>
            </a:extLst>
          </p:cNvPr>
          <p:cNvSpPr txBox="1">
            <a:spLocks/>
          </p:cNvSpPr>
          <p:nvPr/>
        </p:nvSpPr>
        <p:spPr>
          <a:xfrm>
            <a:off x="163220" y="1534664"/>
            <a:ext cx="2671419" cy="43896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s-AR" sz="2000" b="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Análisis del </a:t>
            </a:r>
            <a:r>
              <a:rPr lang="es-AR" sz="2000" b="1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Dataset</a:t>
            </a:r>
            <a:r>
              <a:rPr lang="es-AR" sz="2000" b="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:</a:t>
            </a:r>
            <a:endParaRPr lang="es-AR" sz="2000" dirty="0">
              <a:latin typeface="Lato Light" panose="020F0502020204030203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6FE8390-E977-4B1D-BDCD-B6A5E701CC25}"/>
              </a:ext>
            </a:extLst>
          </p:cNvPr>
          <p:cNvSpPr txBox="1">
            <a:spLocks/>
          </p:cNvSpPr>
          <p:nvPr/>
        </p:nvSpPr>
        <p:spPr>
          <a:xfrm>
            <a:off x="804626" y="2034314"/>
            <a:ext cx="10768275" cy="83330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s-E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Verificamos todos los atrib</a:t>
            </a:r>
            <a:r>
              <a:rPr lang="es-E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utos del </a:t>
            </a:r>
            <a:r>
              <a:rPr lang="es-ES" sz="2000" dirty="0" err="1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dataset</a:t>
            </a:r>
            <a:r>
              <a:rPr lang="es-E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inicial, y de que tipo son (objeto, </a:t>
            </a:r>
            <a:r>
              <a:rPr lang="es-ES" sz="2000" dirty="0" err="1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float</a:t>
            </a:r>
            <a:r>
              <a:rPr lang="es-E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, </a:t>
            </a:r>
            <a:r>
              <a:rPr lang="es-ES" sz="2000" dirty="0" err="1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etc</a:t>
            </a:r>
            <a:r>
              <a:rPr lang="es-E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).  También </a:t>
            </a:r>
            <a:r>
              <a:rPr lang="es-E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analizamos la cantidad de valores nulos que tiene cada columna. </a:t>
            </a:r>
            <a:endParaRPr lang="es-AR" sz="200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6159150-BF52-4030-9226-80A3B5F1C2F9}"/>
              </a:ext>
            </a:extLst>
          </p:cNvPr>
          <p:cNvSpPr txBox="1">
            <a:spLocks/>
          </p:cNvSpPr>
          <p:nvPr/>
        </p:nvSpPr>
        <p:spPr>
          <a:xfrm>
            <a:off x="157147" y="2918685"/>
            <a:ext cx="5354984" cy="43896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s-AR" sz="2000" b="1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Análisis individual de valores por columna</a:t>
            </a:r>
            <a:endParaRPr lang="es-AR" sz="2000" dirty="0">
              <a:latin typeface="Lato Light" panose="020F0502020204030203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3972BDC3-B839-4E74-84B2-643EAFCD105D}"/>
              </a:ext>
            </a:extLst>
          </p:cNvPr>
          <p:cNvSpPr txBox="1">
            <a:spLocks/>
          </p:cNvSpPr>
          <p:nvPr/>
        </p:nvSpPr>
        <p:spPr>
          <a:xfrm>
            <a:off x="804625" y="3347405"/>
            <a:ext cx="10768275" cy="82368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s-E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Verificamos los valores únicos de cada columna del </a:t>
            </a:r>
            <a:r>
              <a:rPr lang="es-ES" sz="2000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dataset</a:t>
            </a:r>
            <a:r>
              <a:rPr lang="es-E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, para entender que columnas tienen valores irrelevantes para el proyecto.</a:t>
            </a:r>
            <a:endParaRPr lang="es-AR" sz="200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B26AB9A9-3E7B-4498-AD22-442AE8F6624C}"/>
              </a:ext>
            </a:extLst>
          </p:cNvPr>
          <p:cNvSpPr txBox="1">
            <a:spLocks/>
          </p:cNvSpPr>
          <p:nvPr/>
        </p:nvSpPr>
        <p:spPr>
          <a:xfrm>
            <a:off x="157147" y="4239607"/>
            <a:ext cx="5354984" cy="43896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s-ES" sz="2000" b="1" dirty="0">
                <a:latin typeface="Lato Light" panose="020F0502020204030203" pitchFamily="34" charset="0"/>
              </a:rPr>
              <a:t>Selección de columnas para </a:t>
            </a:r>
            <a:r>
              <a:rPr lang="es-ES" sz="2000" b="1" dirty="0" err="1">
                <a:latin typeface="Lato Light" panose="020F0502020204030203" pitchFamily="34" charset="0"/>
              </a:rPr>
              <a:t>dataset</a:t>
            </a:r>
            <a:r>
              <a:rPr lang="es-ES" sz="2000" b="1" dirty="0">
                <a:latin typeface="Lato Light" panose="020F0502020204030203" pitchFamily="34" charset="0"/>
              </a:rPr>
              <a:t> final</a:t>
            </a:r>
            <a:endParaRPr lang="es-AR" sz="2000" dirty="0">
              <a:latin typeface="Lato Light" panose="020F0502020204030203" pitchFamily="34" charset="0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B027A4FD-4DA1-4674-9F93-CE2E61BAA67E}"/>
              </a:ext>
            </a:extLst>
          </p:cNvPr>
          <p:cNvSpPr txBox="1">
            <a:spLocks/>
          </p:cNvSpPr>
          <p:nvPr/>
        </p:nvSpPr>
        <p:spPr>
          <a:xfrm>
            <a:off x="798553" y="4668327"/>
            <a:ext cx="10774347" cy="120840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s-E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 base al análisis previo, hicimos un </a:t>
            </a:r>
            <a:r>
              <a:rPr lang="es-ES" sz="2000" dirty="0" err="1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drop</a:t>
            </a:r>
            <a:r>
              <a:rPr lang="es-E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sobre las columnas que consideramos irrelevantes para el análisis ('operation','place_with_parent_names','country_name','geonames_id','lat-lon','lat','lon','floor','expenses','properati_url','image_thumbnail’)</a:t>
            </a:r>
            <a:endParaRPr lang="es-AR" sz="200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0247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1F8D8-C41F-4D10-9B49-D9184EEB5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6765" y="257782"/>
            <a:ext cx="9144000" cy="757582"/>
          </a:xfrm>
        </p:spPr>
        <p:txBody>
          <a:bodyPr>
            <a:noAutofit/>
          </a:bodyPr>
          <a:lstStyle/>
          <a:p>
            <a:r>
              <a:rPr lang="es-AR" sz="4000" b="1" dirty="0">
                <a:solidFill>
                  <a:schemeClr val="tx2"/>
                </a:solidFill>
                <a:latin typeface="Poppins" pitchFamily="2" charset="77"/>
                <a:ea typeface="+mn-ea"/>
              </a:rPr>
              <a:t>Visualización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6FE8390-E977-4B1D-BDCD-B6A5E701CC25}"/>
              </a:ext>
            </a:extLst>
          </p:cNvPr>
          <p:cNvSpPr txBox="1">
            <a:spLocks/>
          </p:cNvSpPr>
          <p:nvPr/>
        </p:nvSpPr>
        <p:spPr>
          <a:xfrm>
            <a:off x="344557" y="1015364"/>
            <a:ext cx="10768275" cy="44858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s-E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Visualizamos algunos datos para entender el </a:t>
            </a:r>
            <a:r>
              <a:rPr lang="es-ES" sz="2000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dataset</a:t>
            </a:r>
            <a:r>
              <a:rPr lang="es-E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y sus </a:t>
            </a:r>
            <a:r>
              <a:rPr lang="es-ES" sz="2000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outliers</a:t>
            </a:r>
            <a:r>
              <a:rPr lang="es-E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. </a:t>
            </a:r>
            <a:endParaRPr lang="es-AR" sz="200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50B628-F3E2-794F-80FA-9E99C2374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625" y="2071891"/>
            <a:ext cx="3556000" cy="355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328E2E-0BE5-7542-984F-1E9ED0A5C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" y="2211591"/>
            <a:ext cx="3722838" cy="341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A1DFAD-C10A-0044-9FC8-460513870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746" y="2071891"/>
            <a:ext cx="3361930" cy="341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31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6FE8390-E977-4B1D-BDCD-B6A5E701CC25}"/>
              </a:ext>
            </a:extLst>
          </p:cNvPr>
          <p:cNvSpPr txBox="1">
            <a:spLocks/>
          </p:cNvSpPr>
          <p:nvPr/>
        </p:nvSpPr>
        <p:spPr>
          <a:xfrm>
            <a:off x="1198181" y="427140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dirty="0" err="1">
                <a:latin typeface="+mj-lt"/>
                <a:ea typeface="+mj-ea"/>
                <a:cs typeface="+mj-cs"/>
              </a:rPr>
              <a:t>Observamos</a:t>
            </a:r>
            <a:r>
              <a:rPr lang="en-US" sz="1800" dirty="0">
                <a:latin typeface="+mj-lt"/>
                <a:ea typeface="+mj-ea"/>
                <a:cs typeface="+mj-cs"/>
              </a:rPr>
              <a:t> la </a:t>
            </a:r>
            <a:r>
              <a:rPr lang="en-US" sz="1800" dirty="0" err="1">
                <a:latin typeface="+mj-lt"/>
                <a:ea typeface="+mj-ea"/>
                <a:cs typeface="+mj-cs"/>
              </a:rPr>
              <a:t>distribución</a:t>
            </a:r>
            <a:r>
              <a:rPr lang="en-US" sz="1800" dirty="0">
                <a:latin typeface="+mj-lt"/>
                <a:ea typeface="+mj-ea"/>
                <a:cs typeface="+mj-cs"/>
              </a:rPr>
              <a:t> de las </a:t>
            </a:r>
            <a:r>
              <a:rPr lang="en-US" sz="1800" dirty="0" err="1">
                <a:latin typeface="+mj-lt"/>
                <a:ea typeface="+mj-ea"/>
                <a:cs typeface="+mj-cs"/>
              </a:rPr>
              <a:t>distintas</a:t>
            </a:r>
            <a:r>
              <a:rPr lang="en-US" sz="1800" dirty="0">
                <a:latin typeface="+mj-lt"/>
                <a:ea typeface="+mj-ea"/>
                <a:cs typeface="+mj-cs"/>
              </a:rPr>
              <a:t> variables. Por </a:t>
            </a:r>
            <a:r>
              <a:rPr lang="en-US" sz="1800" dirty="0" err="1">
                <a:latin typeface="+mj-lt"/>
                <a:ea typeface="+mj-ea"/>
                <a:cs typeface="+mj-cs"/>
              </a:rPr>
              <a:t>ejemplo</a:t>
            </a:r>
            <a:r>
              <a:rPr lang="en-US" sz="1800" dirty="0">
                <a:latin typeface="+mj-lt"/>
                <a:ea typeface="+mj-ea"/>
                <a:cs typeface="+mj-cs"/>
              </a:rPr>
              <a:t>, </a:t>
            </a:r>
            <a:r>
              <a:rPr lang="en-US" sz="1800" dirty="0" err="1">
                <a:latin typeface="+mj-lt"/>
                <a:ea typeface="+mj-ea"/>
                <a:cs typeface="+mj-cs"/>
              </a:rPr>
              <a:t>como</a:t>
            </a:r>
            <a:r>
              <a:rPr lang="en-US" sz="1800" dirty="0">
                <a:latin typeface="+mj-lt"/>
                <a:ea typeface="+mj-ea"/>
                <a:cs typeface="+mj-cs"/>
              </a:rPr>
              <a:t> se </a:t>
            </a:r>
            <a:r>
              <a:rPr lang="en-US" sz="1800" dirty="0" err="1">
                <a:latin typeface="+mj-lt"/>
                <a:ea typeface="+mj-ea"/>
                <a:cs typeface="+mj-cs"/>
              </a:rPr>
              <a:t>distribuyen</a:t>
            </a:r>
            <a:r>
              <a:rPr lang="en-US" sz="1800" dirty="0">
                <a:latin typeface="+mj-lt"/>
                <a:ea typeface="+mj-ea"/>
                <a:cs typeface="+mj-cs"/>
              </a:rPr>
              <a:t> los </a:t>
            </a:r>
            <a:r>
              <a:rPr lang="en-US" sz="1800" dirty="0" err="1">
                <a:latin typeface="+mj-lt"/>
                <a:ea typeface="+mj-ea"/>
                <a:cs typeface="+mj-cs"/>
              </a:rPr>
              <a:t>distintos</a:t>
            </a:r>
            <a:r>
              <a:rPr lang="en-US" sz="1800" dirty="0">
                <a:latin typeface="+mj-lt"/>
                <a:ea typeface="+mj-ea"/>
                <a:cs typeface="+mj-cs"/>
              </a:rPr>
              <a:t> </a:t>
            </a:r>
            <a:r>
              <a:rPr lang="en-US" sz="1800" dirty="0" err="1">
                <a:latin typeface="+mj-lt"/>
                <a:ea typeface="+mj-ea"/>
                <a:cs typeface="+mj-cs"/>
              </a:rPr>
              <a:t>tipos</a:t>
            </a:r>
            <a:r>
              <a:rPr lang="en-US" sz="1800" dirty="0">
                <a:latin typeface="+mj-lt"/>
                <a:ea typeface="+mj-ea"/>
                <a:cs typeface="+mj-cs"/>
              </a:rPr>
              <a:t> de </a:t>
            </a:r>
            <a:r>
              <a:rPr lang="en-US" sz="1800" dirty="0" err="1">
                <a:latin typeface="+mj-lt"/>
                <a:ea typeface="+mj-ea"/>
                <a:cs typeface="+mj-cs"/>
              </a:rPr>
              <a:t>propiedad</a:t>
            </a:r>
            <a:r>
              <a:rPr lang="en-US" sz="1800" dirty="0">
                <a:latin typeface="+mj-lt"/>
                <a:ea typeface="+mj-ea"/>
                <a:cs typeface="+mj-cs"/>
              </a:rPr>
              <a:t> </a:t>
            </a:r>
            <a:r>
              <a:rPr lang="en-US" sz="1800" dirty="0" err="1">
                <a:latin typeface="+mj-lt"/>
                <a:ea typeface="+mj-ea"/>
                <a:cs typeface="+mj-cs"/>
              </a:rPr>
              <a:t>según</a:t>
            </a:r>
            <a:r>
              <a:rPr lang="en-US" sz="1800" dirty="0">
                <a:latin typeface="+mj-lt"/>
                <a:ea typeface="+mj-ea"/>
                <a:cs typeface="+mj-cs"/>
              </a:rPr>
              <a:t> el </a:t>
            </a:r>
            <a:r>
              <a:rPr lang="en-US" sz="1800" dirty="0" err="1">
                <a:latin typeface="+mj-lt"/>
                <a:ea typeface="+mj-ea"/>
                <a:cs typeface="+mj-cs"/>
              </a:rPr>
              <a:t>número</a:t>
            </a:r>
            <a:r>
              <a:rPr lang="en-US" sz="1800" dirty="0">
                <a:latin typeface="+mj-lt"/>
                <a:ea typeface="+mj-ea"/>
                <a:cs typeface="+mj-cs"/>
              </a:rPr>
              <a:t> de </a:t>
            </a:r>
            <a:r>
              <a:rPr lang="en-US" sz="1800" dirty="0" err="1">
                <a:latin typeface="+mj-lt"/>
                <a:ea typeface="+mj-ea"/>
                <a:cs typeface="+mj-cs"/>
              </a:rPr>
              <a:t>ambientes</a:t>
            </a:r>
            <a:r>
              <a:rPr lang="en-US" sz="1800" dirty="0">
                <a:latin typeface="+mj-lt"/>
                <a:ea typeface="+mj-ea"/>
                <a:cs typeface="+mj-cs"/>
              </a:rPr>
              <a:t> o el </a:t>
            </a:r>
            <a:r>
              <a:rPr lang="en-US" sz="1800" dirty="0" err="1">
                <a:latin typeface="+mj-lt"/>
                <a:ea typeface="+mj-ea"/>
                <a:cs typeface="+mj-cs"/>
              </a:rPr>
              <a:t>precio</a:t>
            </a:r>
            <a:r>
              <a:rPr lang="en-US" sz="1800" dirty="0">
                <a:latin typeface="+mj-lt"/>
                <a:ea typeface="+mj-ea"/>
                <a:cs typeface="+mj-cs"/>
              </a:rPr>
              <a:t> </a:t>
            </a:r>
            <a:r>
              <a:rPr lang="en-US" sz="1800" dirty="0" err="1">
                <a:latin typeface="+mj-lt"/>
                <a:ea typeface="+mj-ea"/>
                <a:cs typeface="+mj-cs"/>
              </a:rPr>
              <a:t>en</a:t>
            </a:r>
            <a:r>
              <a:rPr lang="en-US" sz="1800" dirty="0">
                <a:latin typeface="+mj-lt"/>
                <a:ea typeface="+mj-ea"/>
                <a:cs typeface="+mj-cs"/>
              </a:rPr>
              <a:t> </a:t>
            </a:r>
            <a:r>
              <a:rPr lang="en-US" sz="1800" dirty="0" err="1">
                <a:latin typeface="+mj-lt"/>
                <a:ea typeface="+mj-ea"/>
                <a:cs typeface="+mj-cs"/>
              </a:rPr>
              <a:t>dolares</a:t>
            </a:r>
            <a:r>
              <a:rPr lang="en-US" sz="1800" dirty="0">
                <a:latin typeface="+mj-lt"/>
                <a:ea typeface="+mj-ea"/>
                <a:cs typeface="+mj-cs"/>
              </a:rPr>
              <a:t> por metro </a:t>
            </a:r>
            <a:r>
              <a:rPr lang="en-US" sz="1800" dirty="0" err="1">
                <a:latin typeface="+mj-lt"/>
                <a:ea typeface="+mj-ea"/>
                <a:cs typeface="+mj-cs"/>
              </a:rPr>
              <a:t>cuadrado</a:t>
            </a:r>
            <a:r>
              <a:rPr lang="en-US" sz="1800" dirty="0">
                <a:latin typeface="+mj-lt"/>
                <a:ea typeface="+mj-ea"/>
                <a:cs typeface="+mj-cs"/>
              </a:rPr>
              <a:t>.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AD8148-BF0A-0E48-B289-5380F58EE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891" y="2218603"/>
            <a:ext cx="1611280" cy="15180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1D2A044-7CCF-5E44-96EC-608C45489D50}"/>
              </a:ext>
            </a:extLst>
          </p:cNvPr>
          <p:cNvSpPr txBox="1"/>
          <p:nvPr/>
        </p:nvSpPr>
        <p:spPr>
          <a:xfrm>
            <a:off x="4691269" y="5911565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 USD per M2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AECD37D-EBE6-8C46-9E02-4798088F1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997" y="2011904"/>
            <a:ext cx="4178300" cy="3848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3098A60-DA83-8E47-86A8-5768BB185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7912841" y="2050396"/>
            <a:ext cx="3581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52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1F8D8-C41F-4D10-9B49-D9184EEB5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6765" y="257782"/>
            <a:ext cx="9144000" cy="757582"/>
          </a:xfrm>
        </p:spPr>
        <p:txBody>
          <a:bodyPr>
            <a:noAutofit/>
          </a:bodyPr>
          <a:lstStyle/>
          <a:p>
            <a:r>
              <a:rPr lang="es-ES" sz="4000" b="1" dirty="0">
                <a:solidFill>
                  <a:schemeClr val="tx2"/>
                </a:solidFill>
                <a:latin typeface="Poppins" pitchFamily="2" charset="77"/>
                <a:ea typeface="+mn-ea"/>
              </a:rPr>
              <a:t>L</a:t>
            </a:r>
            <a:r>
              <a:rPr lang="es-AR" sz="4000" b="1" dirty="0" err="1">
                <a:solidFill>
                  <a:schemeClr val="tx2"/>
                </a:solidFill>
                <a:latin typeface="Poppins" pitchFamily="2" charset="77"/>
                <a:ea typeface="+mn-ea"/>
              </a:rPr>
              <a:t>impieza</a:t>
            </a:r>
            <a:r>
              <a:rPr lang="es-AR" sz="4000" b="1" dirty="0">
                <a:solidFill>
                  <a:schemeClr val="tx2"/>
                </a:solidFill>
                <a:latin typeface="Poppins" pitchFamily="2" charset="77"/>
                <a:ea typeface="+mn-ea"/>
              </a:rPr>
              <a:t> en variable Target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86B272D-A64F-4786-9911-44870550DF51}"/>
              </a:ext>
            </a:extLst>
          </p:cNvPr>
          <p:cNvSpPr txBox="1">
            <a:spLocks/>
          </p:cNvSpPr>
          <p:nvPr/>
        </p:nvSpPr>
        <p:spPr>
          <a:xfrm>
            <a:off x="157148" y="1185223"/>
            <a:ext cx="5126052" cy="43896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s-AR" sz="2000" b="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price_usd_per_m2 vs price_per_m2  :</a:t>
            </a:r>
            <a:endParaRPr lang="es-AR" sz="2000" dirty="0">
              <a:latin typeface="Lato Light" panose="020F050202020403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95DAB-BB05-4582-BB92-BCE1F4E440AA}"/>
              </a:ext>
            </a:extLst>
          </p:cNvPr>
          <p:cNvSpPr txBox="1">
            <a:spLocks/>
          </p:cNvSpPr>
          <p:nvPr/>
        </p:nvSpPr>
        <p:spPr>
          <a:xfrm>
            <a:off x="711862" y="1786749"/>
            <a:ext cx="10768275" cy="120840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s-E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Primero definimos cual seria la variable Target. Para eso analizamos las 2 columnas y notamos que Price_per_m2 en algunos registros tenia un valor estimado en USD que no era exacto. </a:t>
            </a:r>
            <a:r>
              <a:rPr lang="es-E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Por eso nos decidimos por price_usd_per_m2 </a:t>
            </a:r>
            <a:endParaRPr lang="es-AR" sz="200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46E40E7-6170-402B-9565-D707CCEB9916}"/>
              </a:ext>
            </a:extLst>
          </p:cNvPr>
          <p:cNvSpPr txBox="1">
            <a:spLocks/>
          </p:cNvSpPr>
          <p:nvPr/>
        </p:nvSpPr>
        <p:spPr>
          <a:xfrm>
            <a:off x="157148" y="3094495"/>
            <a:ext cx="5126052" cy="43896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s-ES" sz="2000" b="1" dirty="0">
                <a:latin typeface="Lato Light" panose="020F0502020204030203" pitchFamily="34" charset="0"/>
              </a:rPr>
              <a:t>C</a:t>
            </a:r>
            <a:r>
              <a:rPr lang="es-AR" sz="2000" b="1" dirty="0" err="1">
                <a:latin typeface="Lato Light" panose="020F0502020204030203" pitchFamily="34" charset="0"/>
              </a:rPr>
              <a:t>ompletar</a:t>
            </a:r>
            <a:r>
              <a:rPr lang="es-AR" sz="2000" b="1" dirty="0">
                <a:latin typeface="Lato Light" panose="020F0502020204030203" pitchFamily="34" charset="0"/>
              </a:rPr>
              <a:t> faltantes:</a:t>
            </a:r>
            <a:endParaRPr lang="es-AR" sz="2000" dirty="0">
              <a:latin typeface="Lato Light" panose="020F0502020204030203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D5C60FB-F016-497C-9D96-9EFA3FF40132}"/>
              </a:ext>
            </a:extLst>
          </p:cNvPr>
          <p:cNvSpPr txBox="1">
            <a:spLocks/>
          </p:cNvSpPr>
          <p:nvPr/>
        </p:nvSpPr>
        <p:spPr>
          <a:xfrm>
            <a:off x="711862" y="3771622"/>
            <a:ext cx="10768275" cy="236257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s-E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El target del </a:t>
            </a:r>
            <a:r>
              <a:rPr lang="es-ES" sz="2000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dataset</a:t>
            </a:r>
            <a:r>
              <a:rPr lang="es-E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inicial tiene 43% de </a:t>
            </a:r>
            <a:r>
              <a:rPr lang="es-ES" sz="2000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missing</a:t>
            </a:r>
            <a:r>
              <a:rPr lang="es-E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lang="es-ES" sz="2000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values</a:t>
            </a:r>
            <a:r>
              <a:rPr lang="es-E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, por lo que trabajamos para generar mas valores en la misma.  En primera instancia completamos con los valores que tenían Price_per_m2, pasando al valor en USD.</a:t>
            </a:r>
          </a:p>
          <a:p>
            <a:pPr>
              <a:lnSpc>
                <a:spcPts val="3000"/>
              </a:lnSpc>
            </a:pPr>
            <a:endParaRPr lang="es-ES" sz="2000" dirty="0"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  <a:p>
            <a:pPr>
              <a:lnSpc>
                <a:spcPts val="3000"/>
              </a:lnSpc>
            </a:pPr>
            <a:r>
              <a:rPr lang="es-E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También </a:t>
            </a:r>
            <a:r>
              <a:rPr lang="es-E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trabajamos en los </a:t>
            </a:r>
            <a:r>
              <a:rPr lang="es-ES" sz="2000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missings</a:t>
            </a:r>
            <a:r>
              <a:rPr lang="es-E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de surface_total_in_m2, y </a:t>
            </a:r>
            <a:r>
              <a:rPr lang="es-ES" sz="2000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price</a:t>
            </a:r>
            <a:r>
              <a:rPr lang="es-E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. Por otro lado, buscamos información que nos ayude a completar los </a:t>
            </a:r>
            <a:r>
              <a:rPr lang="es-ES" sz="2000" dirty="0" err="1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missing</a:t>
            </a:r>
            <a:r>
              <a:rPr lang="es-E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en las variables </a:t>
            </a:r>
            <a:r>
              <a:rPr lang="es-ES" sz="2000" dirty="0" err="1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title</a:t>
            </a:r>
            <a:r>
              <a:rPr lang="es-E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y </a:t>
            </a:r>
            <a:r>
              <a:rPr lang="es-ES" sz="2000" dirty="0" err="1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description</a:t>
            </a:r>
            <a:r>
              <a:rPr lang="es-E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666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1F8D8-C41F-4D10-9B49-D9184EEB5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6765" y="257782"/>
            <a:ext cx="9144000" cy="757582"/>
          </a:xfrm>
        </p:spPr>
        <p:txBody>
          <a:bodyPr>
            <a:noAutofit/>
          </a:bodyPr>
          <a:lstStyle/>
          <a:p>
            <a:r>
              <a:rPr lang="es-ES" sz="4000" b="1" dirty="0">
                <a:solidFill>
                  <a:schemeClr val="tx2"/>
                </a:solidFill>
                <a:latin typeface="Poppins" pitchFamily="2" charset="77"/>
                <a:ea typeface="+mn-ea"/>
              </a:rPr>
              <a:t>L</a:t>
            </a:r>
            <a:r>
              <a:rPr lang="es-AR" sz="4000" b="1" dirty="0" err="1">
                <a:solidFill>
                  <a:schemeClr val="tx2"/>
                </a:solidFill>
                <a:latin typeface="Poppins" pitchFamily="2" charset="77"/>
                <a:ea typeface="+mn-ea"/>
              </a:rPr>
              <a:t>impieza</a:t>
            </a:r>
            <a:r>
              <a:rPr lang="es-AR" sz="4000" b="1" dirty="0">
                <a:solidFill>
                  <a:schemeClr val="tx2"/>
                </a:solidFill>
                <a:latin typeface="Poppins" pitchFamily="2" charset="77"/>
                <a:ea typeface="+mn-ea"/>
              </a:rPr>
              <a:t> en variable Target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86B272D-A64F-4786-9911-44870550DF51}"/>
              </a:ext>
            </a:extLst>
          </p:cNvPr>
          <p:cNvSpPr txBox="1">
            <a:spLocks/>
          </p:cNvSpPr>
          <p:nvPr/>
        </p:nvSpPr>
        <p:spPr>
          <a:xfrm>
            <a:off x="589942" y="1417097"/>
            <a:ext cx="5126052" cy="43896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s-AR" sz="2000" b="1" dirty="0" err="1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Outliers</a:t>
            </a:r>
            <a:r>
              <a:rPr lang="es-AR" sz="2000" b="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:</a:t>
            </a:r>
            <a:endParaRPr lang="es-AR" sz="2000" dirty="0">
              <a:latin typeface="Lato Light" panose="020F050202020403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95DAB-BB05-4582-BB92-BCE1F4E440AA}"/>
              </a:ext>
            </a:extLst>
          </p:cNvPr>
          <p:cNvSpPr txBox="1">
            <a:spLocks/>
          </p:cNvSpPr>
          <p:nvPr/>
        </p:nvSpPr>
        <p:spPr>
          <a:xfrm>
            <a:off x="1108103" y="1940992"/>
            <a:ext cx="4459578" cy="159312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s-E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Encontramos algunos </a:t>
            </a:r>
            <a:r>
              <a:rPr lang="es-ES" sz="2000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outliers</a:t>
            </a:r>
            <a:r>
              <a:rPr lang="es-E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en el </a:t>
            </a:r>
            <a:r>
              <a:rPr lang="es-ES" sz="2000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dataset</a:t>
            </a:r>
            <a:r>
              <a:rPr lang="es-E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, por lo que separamos los registros en bines y eliminamos los extremos</a:t>
            </a:r>
            <a:endParaRPr lang="es-AR" sz="200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46E40E7-6170-402B-9565-D707CCEB9916}"/>
              </a:ext>
            </a:extLst>
          </p:cNvPr>
          <p:cNvSpPr txBox="1">
            <a:spLocks/>
          </p:cNvSpPr>
          <p:nvPr/>
        </p:nvSpPr>
        <p:spPr>
          <a:xfrm>
            <a:off x="589942" y="4544678"/>
            <a:ext cx="5126052" cy="43896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s-ES" sz="2000" b="1" dirty="0" err="1">
                <a:latin typeface="Lato Light" panose="020F0502020204030203" pitchFamily="34" charset="0"/>
              </a:rPr>
              <a:t>Dataset</a:t>
            </a:r>
            <a:r>
              <a:rPr lang="es-ES" sz="2000" b="1" dirty="0">
                <a:latin typeface="Lato Light" panose="020F0502020204030203" pitchFamily="34" charset="0"/>
              </a:rPr>
              <a:t> Final</a:t>
            </a:r>
            <a:r>
              <a:rPr lang="es-AR" sz="2000" b="1" dirty="0">
                <a:latin typeface="Lato Light" panose="020F0502020204030203" pitchFamily="34" charset="0"/>
              </a:rPr>
              <a:t>:</a:t>
            </a:r>
            <a:endParaRPr lang="es-AR" sz="2000" dirty="0">
              <a:latin typeface="Lato Light" panose="020F0502020204030203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D5C60FB-F016-497C-9D96-9EFA3FF40132}"/>
              </a:ext>
            </a:extLst>
          </p:cNvPr>
          <p:cNvSpPr txBox="1">
            <a:spLocks/>
          </p:cNvSpPr>
          <p:nvPr/>
        </p:nvSpPr>
        <p:spPr>
          <a:xfrm>
            <a:off x="589942" y="5068573"/>
            <a:ext cx="10768275" cy="82368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s-E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Luego de la limpieza de la variable, terminamos reduciendo los valores </a:t>
            </a:r>
            <a:r>
              <a:rPr lang="es-ES" sz="2000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missings</a:t>
            </a:r>
            <a:r>
              <a:rPr lang="es-E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de 43% a 21%.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180C70-3E8D-41B3-A34A-22CE6EF5F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765" y="1427991"/>
            <a:ext cx="39814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01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A78F09-18BB-7C42-9DE0-F2BF8107F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s-ES" sz="4000" b="1">
                <a:latin typeface="Poppins" pitchFamily="2" charset="77"/>
              </a:rPr>
              <a:t>Limpieza de datos en descripción </a:t>
            </a:r>
            <a:endParaRPr lang="es-AR" sz="40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666FBA-A2B9-8946-82C6-6D5BDFF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es-AR" sz="2000"/>
              <a:t>Buscamos extraer datos relevantes de la descripcion </a:t>
            </a:r>
          </a:p>
          <a:p>
            <a:r>
              <a:rPr lang="es-AR" sz="2000"/>
              <a:t>Los guardamos como una variable binaria </a:t>
            </a:r>
          </a:p>
          <a:p>
            <a:r>
              <a:rPr lang="es-AR" sz="2000"/>
              <a:t>Valor para la creacion de modelos a futuro </a:t>
            </a:r>
          </a:p>
          <a:p>
            <a:endParaRPr lang="es-AR" sz="2000"/>
          </a:p>
        </p:txBody>
      </p:sp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B262E24E-64FA-9A42-BDBA-FB644C65A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039" y="1825625"/>
            <a:ext cx="6584397" cy="430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1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1F8D8-C41F-4D10-9B49-D9184EEB5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101" y="2456107"/>
            <a:ext cx="9144000" cy="1473200"/>
          </a:xfrm>
        </p:spPr>
        <p:txBody>
          <a:bodyPr>
            <a:normAutofit/>
          </a:bodyPr>
          <a:lstStyle/>
          <a:p>
            <a:r>
              <a:rPr lang="es-ES" sz="9600" b="1" dirty="0">
                <a:solidFill>
                  <a:schemeClr val="tx2"/>
                </a:solidFill>
                <a:latin typeface="Poppins" pitchFamily="2" charset="77"/>
                <a:ea typeface="+mn-ea"/>
              </a:rPr>
              <a:t>¡M</a:t>
            </a:r>
            <a:r>
              <a:rPr lang="es-AR" sz="9600" b="1" dirty="0" err="1">
                <a:solidFill>
                  <a:schemeClr val="tx2"/>
                </a:solidFill>
                <a:latin typeface="Poppins" pitchFamily="2" charset="77"/>
                <a:ea typeface="+mn-ea"/>
              </a:rPr>
              <a:t>uchas</a:t>
            </a:r>
            <a:r>
              <a:rPr lang="es-AR" sz="9600" b="1" dirty="0">
                <a:solidFill>
                  <a:schemeClr val="tx2"/>
                </a:solidFill>
                <a:latin typeface="Poppins" pitchFamily="2" charset="77"/>
                <a:ea typeface="+mn-ea"/>
              </a:rPr>
              <a:t> Gracias!</a:t>
            </a:r>
          </a:p>
        </p:txBody>
      </p:sp>
    </p:spTree>
    <p:extLst>
      <p:ext uri="{BB962C8B-B14F-4D97-AF65-F5344CB8AC3E}">
        <p14:creationId xmlns:p14="http://schemas.microsoft.com/office/powerpoint/2010/main" val="34058157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491</Words>
  <Application>Microsoft Office PowerPoint</Application>
  <PresentationFormat>Panorámica</PresentationFormat>
  <Paragraphs>38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Lato Light</vt:lpstr>
      <vt:lpstr>Poppins</vt:lpstr>
      <vt:lpstr>Tema de Office</vt:lpstr>
      <vt:lpstr>Desafio 1</vt:lpstr>
      <vt:lpstr>Introducción</vt:lpstr>
      <vt:lpstr>Validacion del Dataset</vt:lpstr>
      <vt:lpstr>Visualización</vt:lpstr>
      <vt:lpstr>Presentación de PowerPoint</vt:lpstr>
      <vt:lpstr>Limpieza en variable Target</vt:lpstr>
      <vt:lpstr>Limpieza en variable Target</vt:lpstr>
      <vt:lpstr>Limpieza de datos en descripción 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Desafio 1</dc:title>
  <dc:creator>Sofia Avakian</dc:creator>
  <cp:lastModifiedBy>Pablo</cp:lastModifiedBy>
  <cp:revision>3</cp:revision>
  <dcterms:created xsi:type="dcterms:W3CDTF">2020-11-19T20:25:50Z</dcterms:created>
  <dcterms:modified xsi:type="dcterms:W3CDTF">2020-11-19T21:25:31Z</dcterms:modified>
</cp:coreProperties>
</file>