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6" r:id="rId4"/>
    <p:sldId id="257" r:id="rId5"/>
    <p:sldId id="27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6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rton" initials="M" lastIdx="1" clrIdx="0">
    <p:extLst>
      <p:ext uri="{19B8F6BF-5375-455C-9EA6-DF929625EA0E}">
        <p15:presenceInfo xmlns:p15="http://schemas.microsoft.com/office/powerpoint/2012/main" userId="Már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C9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1AF-F4AE-4C47-B6CA-49B2F36A5628}" type="datetimeFigureOut">
              <a:rPr lang="hu-HU" smtClean="0"/>
              <a:t>2020. 07. 03.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C48-EF4F-4EFE-A0B4-9D7C34C6AB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84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1AF-F4AE-4C47-B6CA-49B2F36A5628}" type="datetimeFigureOut">
              <a:rPr lang="hu-HU" smtClean="0"/>
              <a:t>2020. 07. 03.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C48-EF4F-4EFE-A0B4-9D7C34C6AB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00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1AF-F4AE-4C47-B6CA-49B2F36A5628}" type="datetimeFigureOut">
              <a:rPr lang="hu-HU" smtClean="0"/>
              <a:t>2020. 07. 03.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C48-EF4F-4EFE-A0B4-9D7C34C6AB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89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1AF-F4AE-4C47-B6CA-49B2F36A5628}" type="datetimeFigureOut">
              <a:rPr lang="hu-HU" smtClean="0"/>
              <a:t>2020. 07. 03.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C48-EF4F-4EFE-A0B4-9D7C34C6AB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23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1AF-F4AE-4C47-B6CA-49B2F36A5628}" type="datetimeFigureOut">
              <a:rPr lang="hu-HU" smtClean="0"/>
              <a:t>2020. 07. 03.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C48-EF4F-4EFE-A0B4-9D7C34C6AB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106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1AF-F4AE-4C47-B6CA-49B2F36A5628}" type="datetimeFigureOut">
              <a:rPr lang="hu-HU" smtClean="0"/>
              <a:t>2020. 07. 03.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C48-EF4F-4EFE-A0B4-9D7C34C6AB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082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1AF-F4AE-4C47-B6CA-49B2F36A5628}" type="datetimeFigureOut">
              <a:rPr lang="hu-HU" smtClean="0"/>
              <a:t>2020. 07. 03.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C48-EF4F-4EFE-A0B4-9D7C34C6AB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11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1AF-F4AE-4C47-B6CA-49B2F36A5628}" type="datetimeFigureOut">
              <a:rPr lang="hu-HU" smtClean="0"/>
              <a:t>2020. 07. 03.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C48-EF4F-4EFE-A0B4-9D7C34C6AB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226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1AF-F4AE-4C47-B6CA-49B2F36A5628}" type="datetimeFigureOut">
              <a:rPr lang="hu-HU" smtClean="0"/>
              <a:t>2020. 07. 03.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C48-EF4F-4EFE-A0B4-9D7C34C6AB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093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1AF-F4AE-4C47-B6CA-49B2F36A5628}" type="datetimeFigureOut">
              <a:rPr lang="hu-HU" smtClean="0"/>
              <a:t>2020. 07. 03.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C48-EF4F-4EFE-A0B4-9D7C34C6AB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728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1AF-F4AE-4C47-B6CA-49B2F36A5628}" type="datetimeFigureOut">
              <a:rPr lang="hu-HU" smtClean="0"/>
              <a:t>2020. 07. 03.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C48-EF4F-4EFE-A0B4-9D7C34C6AB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856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41AF-F4AE-4C47-B6CA-49B2F36A5628}" type="datetimeFigureOut">
              <a:rPr lang="hu-HU" smtClean="0"/>
              <a:t>2020. 07. 03.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EC48-EF4F-4EFE-A0B4-9D7C34C6AB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96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318051"/>
            <a:ext cx="9144000" cy="1472441"/>
          </a:xfrm>
        </p:spPr>
        <p:txBody>
          <a:bodyPr>
            <a:normAutofit/>
          </a:bodyPr>
          <a:lstStyle/>
          <a:p>
            <a:r>
              <a:rPr lang="hu-HU" sz="4800" dirty="0" smtClean="0"/>
              <a:t>Hőmérsékletfüggő transzportkernel mintavételezése</a:t>
            </a:r>
            <a:endParaRPr lang="hu-HU" sz="4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2289060"/>
            <a:ext cx="9144000" cy="492883"/>
          </a:xfrm>
        </p:spPr>
        <p:txBody>
          <a:bodyPr/>
          <a:lstStyle/>
          <a:p>
            <a:r>
              <a:rPr lang="hu-HU" dirty="0" err="1" smtClean="0">
                <a:latin typeface="+mj-lt"/>
              </a:rPr>
              <a:t>Pukler</a:t>
            </a:r>
            <a:r>
              <a:rPr lang="hu-HU" dirty="0" smtClean="0">
                <a:latin typeface="+mj-lt"/>
              </a:rPr>
              <a:t> Márton</a:t>
            </a:r>
            <a:endParaRPr lang="hu-HU" dirty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81" y="5060766"/>
            <a:ext cx="5592541" cy="1797234"/>
          </a:xfrm>
          <a:prstGeom prst="rect">
            <a:avLst/>
          </a:prstGeom>
        </p:spPr>
      </p:pic>
      <p:sp>
        <p:nvSpPr>
          <p:cNvPr id="5" name="Alcím 2"/>
          <p:cNvSpPr txBox="1">
            <a:spLocks/>
          </p:cNvSpPr>
          <p:nvPr/>
        </p:nvSpPr>
        <p:spPr>
          <a:xfrm>
            <a:off x="1524000" y="3280511"/>
            <a:ext cx="9144000" cy="49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>
                <a:latin typeface="+mj-lt"/>
              </a:rPr>
              <a:t>Témavezető: Dr. </a:t>
            </a:r>
            <a:r>
              <a:rPr lang="hu-HU" dirty="0" err="1" smtClean="0">
                <a:latin typeface="+mj-lt"/>
              </a:rPr>
              <a:t>Légrády</a:t>
            </a:r>
            <a:r>
              <a:rPr lang="hu-HU" dirty="0" smtClean="0">
                <a:latin typeface="+mj-lt"/>
              </a:rPr>
              <a:t> Dávid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0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96000" y="216000"/>
            <a:ext cx="7200000" cy="576000"/>
          </a:xfrm>
        </p:spPr>
        <p:txBody>
          <a:bodyPr>
            <a:normAutofit/>
          </a:bodyPr>
          <a:lstStyle/>
          <a:p>
            <a:pPr algn="ctr"/>
            <a:r>
              <a:rPr lang="hu-HU" sz="2800" b="1" dirty="0"/>
              <a:t>Relatív eltérés és </a:t>
            </a:r>
            <a:r>
              <a:rPr lang="hu-HU" sz="2800" b="1" dirty="0" smtClean="0"/>
              <a:t>mintavételezési hatékonyság</a:t>
            </a:r>
            <a:endParaRPr lang="hu-HU" sz="2800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1731802" y="983567"/>
            <a:ext cx="8515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6</a:t>
            </a:r>
            <a:r>
              <a:rPr lang="hu-HU" dirty="0" smtClean="0"/>
              <a:t>00K </a:t>
            </a:r>
            <a:r>
              <a:rPr lang="hu-HU" dirty="0"/>
              <a:t>hőmérsékletű O</a:t>
            </a:r>
            <a:r>
              <a:rPr lang="hu-HU" baseline="30000" dirty="0" smtClean="0"/>
              <a:t>16</a:t>
            </a:r>
            <a:r>
              <a:rPr lang="hu-HU" dirty="0" smtClean="0"/>
              <a:t>, log-log interpoláció, nagyságrendenként 10 energia, </a:t>
            </a:r>
            <a:r>
              <a:rPr lang="hu-HU" dirty="0"/>
              <a:t>energiánként 10</a:t>
            </a:r>
            <a:r>
              <a:rPr lang="hu-HU" baseline="30000" dirty="0"/>
              <a:t>7</a:t>
            </a:r>
            <a:r>
              <a:rPr lang="hu-HU" dirty="0"/>
              <a:t> sorsolt szabadúthossz </a:t>
            </a:r>
            <a:r>
              <a:rPr lang="hu-HU" dirty="0" smtClean="0"/>
              <a:t>esetén: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</a:t>
            </a:r>
            <a:r>
              <a:rPr lang="hu-HU" dirty="0" smtClean="0"/>
              <a:t>lacsony energiákon nem statisztikus jellegű hiba látható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</a:t>
            </a:r>
            <a:r>
              <a:rPr lang="hu-HU" dirty="0" smtClean="0"/>
              <a:t>atékonyság minimuma: 87,8%, 0,4MeV-on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</a:t>
            </a:r>
            <a:r>
              <a:rPr lang="hu-HU" dirty="0" smtClean="0"/>
              <a:t>egtöbb energián: 100%, átlagosan: 97,3% (123 energia esetén)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631233"/>
            <a:ext cx="9163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4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96000" y="216000"/>
            <a:ext cx="7200000" cy="576000"/>
          </a:xfrm>
        </p:spPr>
        <p:txBody>
          <a:bodyPr>
            <a:normAutofit/>
          </a:bodyPr>
          <a:lstStyle/>
          <a:p>
            <a:pPr algn="ctr"/>
            <a:r>
              <a:rPr lang="hu-HU" sz="2800" b="1" dirty="0" smtClean="0"/>
              <a:t>TMS transzportfolyamatokban</a:t>
            </a:r>
            <a:endParaRPr lang="hu-H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/>
              <p:cNvSpPr txBox="1"/>
              <p:nvPr/>
            </p:nvSpPr>
            <p:spPr>
              <a:xfrm>
                <a:off x="1731802" y="983567"/>
                <a:ext cx="851535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háromdimenziós, homogén, végtelen kiterjedésű, 600K hőmérsékletű, O</a:t>
                </a:r>
                <a:r>
                  <a:rPr lang="hu-HU" baseline="30000" dirty="0" smtClean="0"/>
                  <a:t>16</a:t>
                </a:r>
                <a:r>
                  <a:rPr lang="hu-HU" dirty="0" smtClean="0"/>
                  <a:t> közeg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o</a:t>
                </a:r>
                <a:r>
                  <a:rPr lang="hu-HU" dirty="0" smtClean="0"/>
                  <a:t>rigóban középpontú,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=3/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 smtClean="0"/>
                  <a:t> sugarú gömb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origóban izotróp, </a:t>
                </a:r>
                <a:r>
                  <a:rPr lang="hu-HU" dirty="0" err="1" smtClean="0"/>
                  <a:t>monoenergiás</a:t>
                </a:r>
                <a:r>
                  <a:rPr lang="hu-HU" dirty="0" smtClean="0"/>
                  <a:t> neutronforrás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</a:t>
                </a:r>
                <a:r>
                  <a:rPr lang="hu-HU" dirty="0" smtClean="0"/>
                  <a:t>sak rugalmas szórás vagy abszorpció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TMS, referencia (adott hőmérsékleten vett hatáskeresztmetszet segítségével sorsolt szabadúthosszak és reakciók) összehasonlítása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n</a:t>
                </a:r>
                <a:r>
                  <a:rPr lang="hu-HU" dirty="0" smtClean="0"/>
                  <a:t>eutronok forrás energiája: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7,273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hu-HU" dirty="0" smtClean="0"/>
                  <a:t> M</a:t>
                </a:r>
                <a:r>
                  <a:rPr lang="nn-NO" dirty="0" smtClean="0"/>
                  <a:t>eV</a:t>
                </a:r>
                <a:r>
                  <a:rPr lang="hu-HU" dirty="0" smtClean="0"/>
                  <a:t> (karikában)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k</a:t>
                </a:r>
                <a:r>
                  <a:rPr lang="hu-HU" dirty="0" smtClean="0"/>
                  <a:t>iszökési energia – idő karakterisztika (1000 - 1000 neutron a jobb láthatóságért):</a:t>
                </a:r>
              </a:p>
            </p:txBody>
          </p:sp>
        </mc:Choice>
        <mc:Fallback xmlns=""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02" y="983567"/>
                <a:ext cx="8515350" cy="2308324"/>
              </a:xfrm>
              <a:prstGeom prst="rect">
                <a:avLst/>
              </a:prstGeom>
              <a:blipFill>
                <a:blip r:embed="rId2"/>
                <a:stretch>
                  <a:fillRect t="-1319" b="-316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49" y="3366578"/>
            <a:ext cx="8354903" cy="33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96000" y="216000"/>
            <a:ext cx="7200000" cy="576000"/>
          </a:xfrm>
        </p:spPr>
        <p:txBody>
          <a:bodyPr>
            <a:normAutofit/>
          </a:bodyPr>
          <a:lstStyle/>
          <a:p>
            <a:pPr algn="ctr"/>
            <a:r>
              <a:rPr lang="hu-HU" sz="2800" b="1" dirty="0" smtClean="0"/>
              <a:t>TMS transzportfolyamatokban</a:t>
            </a:r>
            <a:endParaRPr lang="hu-HU" sz="2800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1731802" y="983567"/>
            <a:ext cx="851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</a:t>
            </a:r>
            <a:r>
              <a:rPr lang="hu-HU" dirty="0" smtClean="0"/>
              <a:t>iszökő neutronok energiaspektruma, különböző intervallumokban, 10</a:t>
            </a:r>
            <a:r>
              <a:rPr lang="hu-HU" baseline="30000" dirty="0" smtClean="0"/>
              <a:t>7</a:t>
            </a:r>
            <a:r>
              <a:rPr lang="hu-HU" dirty="0" smtClean="0"/>
              <a:t> neutron esetén: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</a:t>
            </a:r>
            <a:r>
              <a:rPr lang="hu-HU" dirty="0" smtClean="0"/>
              <a:t>orrás energiával rendelkező neutronok szórás nélkül, 0,0218 s alatt érnek a gömb határára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1"/>
          <a:stretch/>
        </p:blipFill>
        <p:spPr>
          <a:xfrm>
            <a:off x="1766887" y="2168052"/>
            <a:ext cx="8658225" cy="455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96000" y="216000"/>
            <a:ext cx="7200000" cy="576000"/>
          </a:xfrm>
        </p:spPr>
        <p:txBody>
          <a:bodyPr>
            <a:normAutofit/>
          </a:bodyPr>
          <a:lstStyle/>
          <a:p>
            <a:pPr algn="ctr"/>
            <a:r>
              <a:rPr lang="hu-HU" sz="2800" b="1" dirty="0" smtClean="0"/>
              <a:t>Összefoglalás és kitekintés</a:t>
            </a:r>
            <a:endParaRPr lang="hu-HU" sz="2800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1731802" y="983567"/>
            <a:ext cx="8515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A </a:t>
            </a:r>
            <a:r>
              <a:rPr lang="hu-HU" dirty="0" err="1" smtClean="0"/>
              <a:t>BSc</a:t>
            </a:r>
            <a:r>
              <a:rPr lang="hu-HU" dirty="0" smtClean="0"/>
              <a:t> szakdolgozatom kereteit belül megismerkedtem, a hőmérsékletfüggő mintavételezés módszerével, különböző egyszerű modelleken keresztül megvizsgáltam annak pontoságát és hatékonyságát.</a:t>
            </a:r>
          </a:p>
          <a:p>
            <a:pPr algn="just"/>
            <a:r>
              <a:rPr lang="hu-HU" dirty="0" smtClean="0"/>
              <a:t>Az eredmények felülmúlták az várakozásaimat. A </a:t>
            </a:r>
            <a:r>
              <a:rPr lang="hu-HU" dirty="0"/>
              <a:t>hagyományos módszerekhez </a:t>
            </a:r>
            <a:r>
              <a:rPr lang="hu-HU" dirty="0" smtClean="0"/>
              <a:t>képest a TMS módszer legtöbbször 1%-</a:t>
            </a:r>
            <a:r>
              <a:rPr lang="hu-HU" dirty="0" err="1" smtClean="0"/>
              <a:t>nál</a:t>
            </a:r>
            <a:r>
              <a:rPr lang="hu-HU" dirty="0" smtClean="0"/>
              <a:t>, gyakran 0,1%-</a:t>
            </a:r>
            <a:r>
              <a:rPr lang="hu-HU" dirty="0" err="1" smtClean="0"/>
              <a:t>nál</a:t>
            </a:r>
            <a:r>
              <a:rPr lang="hu-HU" dirty="0" smtClean="0"/>
              <a:t> is kisebb relatív hibával képes tetszőleges hőmérsékleteloszlású, anyagban a szabadúthosszakat és a reakcióvalószínűségeket sorsolni, mindezt kizárólag a 0K-en vett hatáskeresztmetszetek segítségével. A módszer memóriaigénye ezért jelentősen kisebb, mint a hagyományos módszereké.</a:t>
            </a:r>
          </a:p>
          <a:p>
            <a:pPr algn="just"/>
            <a:r>
              <a:rPr lang="hu-HU" dirty="0" smtClean="0"/>
              <a:t>Futásidő tekintetében a TMS módszer még lassabb a hagyományos módszereknél, de számos módon optimalizálható, melyek lehetőségét még vizsgálják. Az egyik legjelentősebb ilyen </a:t>
            </a:r>
            <a:r>
              <a:rPr lang="hu-HU" dirty="0" err="1" smtClean="0"/>
              <a:t>optimalizációs</a:t>
            </a:r>
            <a:r>
              <a:rPr lang="hu-HU" dirty="0" smtClean="0"/>
              <a:t> lehetőség 0K helyett a rendszerben található legalacsonyabb hőmérséklethez tartozó hatáskeresztmetszetek használata.</a:t>
            </a:r>
          </a:p>
          <a:p>
            <a:pPr algn="just"/>
            <a:r>
              <a:rPr lang="hu-HU" dirty="0" smtClean="0"/>
              <a:t>A TMS módszer végleges, optimalizált változatát érdemes lehet majd a jövőben a GUARDYAN kódban megvalósítani.</a:t>
            </a:r>
          </a:p>
        </p:txBody>
      </p:sp>
    </p:spTree>
    <p:extLst>
      <p:ext uri="{BB962C8B-B14F-4D97-AF65-F5344CB8AC3E}">
        <p14:creationId xmlns:p14="http://schemas.microsoft.com/office/powerpoint/2010/main" val="7027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47530" y="23430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3600" b="1" dirty="0" smtClean="0"/>
              <a:t>Köszönöm a figyelmet!</a:t>
            </a:r>
            <a:endParaRPr lang="hu-HU" sz="3600" b="1" dirty="0"/>
          </a:p>
        </p:txBody>
      </p:sp>
    </p:spTree>
    <p:extLst>
      <p:ext uri="{BB962C8B-B14F-4D97-AF65-F5344CB8AC3E}">
        <p14:creationId xmlns:p14="http://schemas.microsoft.com/office/powerpoint/2010/main" val="3984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 algn="ctr"/>
            <a:r>
              <a:rPr lang="hu-HU" sz="2800" b="1" dirty="0" smtClean="0"/>
              <a:t>Bevezetés</a:t>
            </a:r>
            <a:endParaRPr lang="hu-HU" sz="4000" b="1" dirty="0"/>
          </a:p>
        </p:txBody>
      </p:sp>
      <p:sp>
        <p:nvSpPr>
          <p:cNvPr id="4" name="Szövegdoboz 3"/>
          <p:cNvSpPr txBox="1"/>
          <p:nvPr/>
        </p:nvSpPr>
        <p:spPr>
          <a:xfrm>
            <a:off x="1722472" y="1101012"/>
            <a:ext cx="8515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A GUARDYAN a BME Nukleáris Technikai Intézetében fejlesztés alatt álló, </a:t>
            </a:r>
            <a:r>
              <a:rPr lang="hu-HU" dirty="0" smtClean="0"/>
              <a:t>direkt időfüggésű</a:t>
            </a:r>
            <a:r>
              <a:rPr lang="hu-HU" dirty="0"/>
              <a:t>, grafikus kártyán futó Monte-Carlo kód. A GUARDYAN a különböző </a:t>
            </a:r>
            <a:r>
              <a:rPr lang="hu-HU" dirty="0" smtClean="0"/>
              <a:t>hatáskeresztmetszetek hőmérsékletfüggését </a:t>
            </a:r>
            <a:r>
              <a:rPr lang="hu-HU" dirty="0"/>
              <a:t>a</a:t>
            </a:r>
            <a:r>
              <a:rPr lang="hu-HU" dirty="0" smtClean="0"/>
              <a:t> legegyszerűbb </a:t>
            </a:r>
            <a:r>
              <a:rPr lang="hu-HU" dirty="0"/>
              <a:t>és </a:t>
            </a:r>
            <a:r>
              <a:rPr lang="hu-HU" dirty="0" smtClean="0"/>
              <a:t>egyben legmemóriaigényesebb megközelítéssel, hőmérséklet szerint tabulált </a:t>
            </a:r>
            <a:r>
              <a:rPr lang="hu-HU" dirty="0"/>
              <a:t>adatsorok közti </a:t>
            </a:r>
            <a:r>
              <a:rPr lang="hu-HU" dirty="0" smtClean="0"/>
              <a:t>interpolációval veszi figyelembe.</a:t>
            </a:r>
          </a:p>
          <a:p>
            <a:pPr algn="just"/>
            <a:r>
              <a:rPr lang="hu-HU" dirty="0" smtClean="0"/>
              <a:t>Az alábbiakban az úgynevezett hőmérsékletfüggő mintavételezés (TMS)</a:t>
            </a:r>
            <a:r>
              <a:rPr lang="hu-HU" dirty="0"/>
              <a:t> </a:t>
            </a:r>
            <a:r>
              <a:rPr lang="hu-HU" dirty="0" smtClean="0"/>
              <a:t>módszerét, a módszeren elvégzett vizsgálatokat és azok eredményeit mutatom be.</a:t>
            </a:r>
          </a:p>
          <a:p>
            <a:pPr algn="just"/>
            <a:r>
              <a:rPr lang="hu-HU" dirty="0"/>
              <a:t>A TMS módszer segítségével kizárólag a 0K-en vett hatáskeresztmetszetek alapján tetszőleges hőmérsékleteloszlású rendszert lehet vizsgálni. </a:t>
            </a:r>
            <a:r>
              <a:rPr lang="hu-HU" dirty="0" smtClean="0"/>
              <a:t>A </a:t>
            </a:r>
            <a:r>
              <a:rPr lang="hu-HU" dirty="0"/>
              <a:t>módszer mögött </a:t>
            </a:r>
            <a:r>
              <a:rPr lang="hu-HU" dirty="0" smtClean="0"/>
              <a:t>rejlő </a:t>
            </a:r>
            <a:r>
              <a:rPr lang="hu-HU" dirty="0"/>
              <a:t>ötlet az, hogy a neutronok anyaggal </a:t>
            </a:r>
            <a:r>
              <a:rPr lang="hu-HU" dirty="0" smtClean="0"/>
              <a:t>való kölcsönhatásainak valószínűségei </a:t>
            </a:r>
            <a:r>
              <a:rPr lang="hu-HU" dirty="0"/>
              <a:t>nagymértékben függnek az anyagot alkotó </a:t>
            </a:r>
            <a:r>
              <a:rPr lang="hu-HU" dirty="0" smtClean="0"/>
              <a:t>részecskék hőmozgásától</a:t>
            </a:r>
            <a:r>
              <a:rPr lang="hu-HU" dirty="0"/>
              <a:t>. A reakciók </a:t>
            </a:r>
            <a:r>
              <a:rPr lang="hu-HU" dirty="0" smtClean="0"/>
              <a:t>valószínűségét </a:t>
            </a:r>
            <a:r>
              <a:rPr lang="hu-HU" dirty="0"/>
              <a:t>a neutron és a kölcsönható </a:t>
            </a:r>
            <a:r>
              <a:rPr lang="hu-HU" dirty="0" smtClean="0"/>
              <a:t>részecske tömegközépponti </a:t>
            </a:r>
            <a:r>
              <a:rPr lang="hu-HU" dirty="0"/>
              <a:t>rendszerében értékeljük ki, a 0 K-en vett </a:t>
            </a:r>
            <a:r>
              <a:rPr lang="hu-HU" dirty="0" smtClean="0"/>
              <a:t>hatáskeresztmetszetek segítségével</a:t>
            </a:r>
            <a:r>
              <a:rPr lang="hu-HU" dirty="0"/>
              <a:t>, a neutron transzportfolyamatokat ez lapján szimuláljuk.</a:t>
            </a:r>
          </a:p>
        </p:txBody>
      </p:sp>
    </p:spTree>
    <p:extLst>
      <p:ext uri="{BB962C8B-B14F-4D97-AF65-F5344CB8AC3E}">
        <p14:creationId xmlns:p14="http://schemas.microsoft.com/office/powerpoint/2010/main" val="16160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8870" y="374456"/>
            <a:ext cx="10515600" cy="735887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A homozgás hatása a neutrontranszportra</a:t>
            </a:r>
            <a:endParaRPr lang="hu-H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1828995" y="1240972"/>
                <a:ext cx="8515350" cy="4975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dirty="0" smtClean="0"/>
                  <a:t>A valóságban az anyagok hőmérséklete mindig magasabb, mint 0K, ilyenkor az anyagot alkotó atomok vagy molekulák állandó, hőmérséklettől függő hőmozgást végeznek. A hőmozgást végző részecskék sebességeloszlását a Maxwell-Boltzmann eloszlás segítségével írhatjuk le: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𝑀𝐵</m:t>
                        </m:r>
                      </m:sub>
                    </m:sSub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hu-HU" dirty="0" smtClean="0"/>
                  <a:t>, ahol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r>
                  <a:rPr lang="hu-HU" dirty="0" smtClean="0"/>
                  <a:t>.</a:t>
                </a:r>
                <a:endParaRPr lang="hu-HU" dirty="0"/>
              </a:p>
              <a:p>
                <a:pPr algn="just"/>
                <a:r>
                  <a:rPr lang="hu-HU" dirty="0" smtClean="0"/>
                  <a:t>A targetmag hőmozgásának hatására a relatív sebesség kisebb és nagyobb is lehet a neutron sebességéhez képest, a két részecske irányától függően, különösen jelentős ez olyankor, amikor a két részecske sebessége összemérhető. A relatív sebesség megváltozása hatással van a reakciósebeségre is. Továbbá, mivel a relatív sebesség nem konkrét érték, hanem eloszlással rendelkezik, így a hozzá tartozó energia is, tehát nem tudunk konkrét energián vett hatáskeresztmetszet segítségével szabadúthosszat sorsolni: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bSup>
                          <m:sSub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/>
                        </m:sSubSup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den>
                    </m:f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hu-HU" dirty="0" smtClean="0"/>
                  <a:t>.</a:t>
                </a:r>
              </a:p>
              <a:p>
                <a:pPr algn="just"/>
                <a:r>
                  <a:rPr lang="hu-HU" dirty="0" smtClean="0"/>
                  <a:t>A </a:t>
                </a:r>
                <a:r>
                  <a:rPr lang="hu-HU" dirty="0" err="1" smtClean="0"/>
                  <a:t>Woodcock</a:t>
                </a:r>
                <a:r>
                  <a:rPr lang="hu-HU" dirty="0" smtClean="0"/>
                  <a:t>-módszerhez hasonlóan </a:t>
                </a:r>
                <a:r>
                  <a:rPr lang="hu-HU" dirty="0" err="1" smtClean="0"/>
                  <a:t>majorálást</a:t>
                </a:r>
                <a:r>
                  <a:rPr lang="hu-HU" dirty="0" smtClean="0"/>
                  <a:t>, majd rejekciót kell végeznünk a szabadúthosszak sorsolásához.</a:t>
                </a:r>
              </a:p>
              <a:p>
                <a:pPr algn="just"/>
                <a:r>
                  <a:rPr lang="hu-HU" dirty="0" smtClean="0"/>
                  <a:t>A hőmérsékletfüggő mintavételezés menete:</a:t>
                </a:r>
              </a:p>
              <a:p>
                <a:pPr algn="just"/>
                <a:endParaRPr lang="hu-HU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995" y="1240972"/>
                <a:ext cx="8515350" cy="4975208"/>
              </a:xfrm>
              <a:prstGeom prst="rect">
                <a:avLst/>
              </a:prstGeom>
              <a:blipFill>
                <a:blip r:embed="rId2"/>
                <a:stretch>
                  <a:fillRect l="-573" t="-735" r="-64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églalap 2"/>
              <p:cNvSpPr/>
              <p:nvPr/>
            </p:nvSpPr>
            <p:spPr>
              <a:xfrm>
                <a:off x="4663444" y="836032"/>
                <a:ext cx="2880000" cy="1440000"/>
              </a:xfrm>
              <a:prstGeom prst="rect">
                <a:avLst/>
              </a:prstGeom>
              <a:solidFill>
                <a:srgbClr val="FFF1C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𝑚𝑎𝑗</m:t>
                        </m:r>
                      </m:sub>
                      <m:sup>
                        <m:r>
                          <a:rPr lang="hu-HU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hu-HU" dirty="0" smtClean="0"/>
                  <a:t> meghatározása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𝑘𝑜𝑟𝑟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𝑚𝑎𝑗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églalap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4" y="836032"/>
                <a:ext cx="2880000" cy="144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1058090" y="836024"/>
                <a:ext cx="2880000" cy="1440000"/>
              </a:xfrm>
              <a:prstGeom prst="roundRect">
                <a:avLst>
                  <a:gd name="adj" fmla="val 50000"/>
                </a:avLst>
              </a:prstGeom>
              <a:solidFill>
                <a:srgbClr val="FFF1C9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hu-HU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90" y="836024"/>
                <a:ext cx="2880000" cy="144000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mbusz 5"/>
              <p:cNvSpPr/>
              <p:nvPr/>
            </p:nvSpPr>
            <p:spPr>
              <a:xfrm>
                <a:off x="1058076" y="2717079"/>
                <a:ext cx="2880000" cy="1440000"/>
              </a:xfrm>
              <a:prstGeom prst="diamond">
                <a:avLst/>
              </a:prstGeom>
              <a:solidFill>
                <a:srgbClr val="FFF1C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𝑚𝑎𝑗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Rombusz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76" y="2717079"/>
                <a:ext cx="2880000" cy="1440000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églalap 6"/>
              <p:cNvSpPr/>
              <p:nvPr/>
            </p:nvSpPr>
            <p:spPr>
              <a:xfrm>
                <a:off x="8264446" y="831676"/>
                <a:ext cx="2880000" cy="1440000"/>
              </a:xfrm>
              <a:prstGeom prst="rect">
                <a:avLst/>
              </a:prstGeom>
              <a:solidFill>
                <a:srgbClr val="FFF1C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smtClean="0"/>
                  <a:t>Szabadúthossz sorsolás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bSup>
                            <m:sSub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𝑘𝑜𝑟𝑟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func>
                        <m:func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hu-HU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Téglalap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446" y="831676"/>
                <a:ext cx="2880000" cy="14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églalap 8"/>
          <p:cNvSpPr/>
          <p:nvPr/>
        </p:nvSpPr>
        <p:spPr>
          <a:xfrm>
            <a:off x="4672151" y="4593785"/>
            <a:ext cx="2880000" cy="1440000"/>
          </a:xfrm>
          <a:prstGeom prst="rect">
            <a:avLst/>
          </a:prstGeom>
          <a:solidFill>
            <a:srgbClr val="FFF1C9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Reakció számítása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églalap 9"/>
              <p:cNvSpPr/>
              <p:nvPr/>
            </p:nvSpPr>
            <p:spPr>
              <a:xfrm>
                <a:off x="1062444" y="4602493"/>
                <a:ext cx="2880000" cy="1440000"/>
              </a:xfrm>
              <a:prstGeom prst="rect">
                <a:avLst/>
              </a:prstGeom>
              <a:solidFill>
                <a:srgbClr val="FFF1C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smtClean="0"/>
                  <a:t>Reakció sorsolás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églalap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44" y="4602493"/>
                <a:ext cx="2880000" cy="14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/>
              <p:cNvSpPr/>
              <p:nvPr/>
            </p:nvSpPr>
            <p:spPr>
              <a:xfrm>
                <a:off x="8255733" y="2717086"/>
                <a:ext cx="2880000" cy="1440000"/>
              </a:xfrm>
              <a:prstGeom prst="rect">
                <a:avLst/>
              </a:prstGeom>
              <a:solidFill>
                <a:srgbClr val="FFF1C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hu-HU" dirty="0" smtClean="0"/>
                  <a:t> mintavételezése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dirty="0" smtClean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hu-HU" dirty="0" smtClean="0"/>
                  <a:t> meghatározása</a:t>
                </a:r>
                <a:endParaRPr lang="hu-HU" dirty="0"/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733" y="2717086"/>
                <a:ext cx="2880000" cy="144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églalap 11"/>
              <p:cNvSpPr/>
              <p:nvPr/>
            </p:nvSpPr>
            <p:spPr>
              <a:xfrm>
                <a:off x="4659092" y="2712730"/>
                <a:ext cx="2880000" cy="1440000"/>
              </a:xfrm>
              <a:prstGeom prst="rect">
                <a:avLst/>
              </a:prstGeom>
              <a:solidFill>
                <a:srgbClr val="FFF1C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 algn="ctr"/>
                <a:r>
                  <a:rPr lang="hu-HU" dirty="0" smtClean="0"/>
                  <a:t>meghatározása</a:t>
                </a:r>
              </a:p>
              <a:p>
                <a:pPr algn="ctr"/>
                <a:r>
                  <a:rPr lang="hu-HU" dirty="0"/>
                  <a:t>i</a:t>
                </a:r>
                <a:r>
                  <a:rPr lang="hu-HU" dirty="0" smtClean="0"/>
                  <a:t>nterpoláció energia szerint</a:t>
                </a:r>
                <a:endParaRPr lang="hu-HU" dirty="0"/>
              </a:p>
            </p:txBody>
          </p:sp>
        </mc:Choice>
        <mc:Fallback xmlns="">
          <p:sp>
            <p:nvSpPr>
              <p:cNvPr id="12" name="Téglalap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92" y="2712730"/>
                <a:ext cx="2880000" cy="144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gyenes összekötő nyíllal 13"/>
          <p:cNvCxnSpPr/>
          <p:nvPr/>
        </p:nvCxnSpPr>
        <p:spPr>
          <a:xfrm>
            <a:off x="3938090" y="1556023"/>
            <a:ext cx="725354" cy="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>
            <a:off x="7539092" y="1551666"/>
            <a:ext cx="725354" cy="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H="1" flipV="1">
            <a:off x="3929384" y="3454490"/>
            <a:ext cx="725354" cy="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>
            <a:off x="7530382" y="3450135"/>
            <a:ext cx="725354" cy="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>
            <a:off x="3929379" y="5309418"/>
            <a:ext cx="725354" cy="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>
            <a:stCxn id="7" idx="2"/>
          </p:cNvCxnSpPr>
          <p:nvPr/>
        </p:nvCxnSpPr>
        <p:spPr>
          <a:xfrm flipH="1">
            <a:off x="9691375" y="2271676"/>
            <a:ext cx="13071" cy="42644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/>
          <p:nvPr/>
        </p:nvCxnSpPr>
        <p:spPr>
          <a:xfrm flipH="1">
            <a:off x="2476305" y="4161437"/>
            <a:ext cx="13071" cy="42644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zögletes összekötő 29"/>
          <p:cNvCxnSpPr>
            <a:stCxn id="6" idx="0"/>
          </p:cNvCxnSpPr>
          <p:nvPr/>
        </p:nvCxnSpPr>
        <p:spPr>
          <a:xfrm rot="5400000" flipH="1" flipV="1">
            <a:off x="5083831" y="-100858"/>
            <a:ext cx="232183" cy="540369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36"/>
          <p:cNvCxnSpPr/>
          <p:nvPr/>
        </p:nvCxnSpPr>
        <p:spPr>
          <a:xfrm flipV="1">
            <a:off x="7893059" y="1985554"/>
            <a:ext cx="0" cy="499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/>
          <p:nvPr/>
        </p:nvCxnSpPr>
        <p:spPr>
          <a:xfrm>
            <a:off x="7884350" y="1985554"/>
            <a:ext cx="375740" cy="590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zögletes összekötő 41"/>
          <p:cNvCxnSpPr>
            <a:stCxn id="9" idx="2"/>
          </p:cNvCxnSpPr>
          <p:nvPr/>
        </p:nvCxnSpPr>
        <p:spPr>
          <a:xfrm rot="5400000">
            <a:off x="3231797" y="3429005"/>
            <a:ext cx="275575" cy="548513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43"/>
          <p:cNvCxnSpPr/>
          <p:nvPr/>
        </p:nvCxnSpPr>
        <p:spPr>
          <a:xfrm flipV="1">
            <a:off x="627017" y="1551665"/>
            <a:ext cx="0" cy="4757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/>
          <p:nvPr/>
        </p:nvCxnSpPr>
        <p:spPr>
          <a:xfrm>
            <a:off x="609601" y="1551665"/>
            <a:ext cx="448483" cy="4366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2144112" y="2422535"/>
                <a:ext cx="396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12" y="2422535"/>
                <a:ext cx="3968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zövegdoboz 24"/>
              <p:cNvSpPr txBox="1"/>
              <p:nvPr/>
            </p:nvSpPr>
            <p:spPr>
              <a:xfrm>
                <a:off x="2144112" y="4105847"/>
                <a:ext cx="396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5" name="Szövegdoboz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12" y="4105847"/>
                <a:ext cx="3968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/>
          <p:cNvSpPr txBox="1"/>
          <p:nvPr/>
        </p:nvSpPr>
        <p:spPr>
          <a:xfrm>
            <a:off x="3977340" y="6289682"/>
            <a:ext cx="276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Szórt vagy új neutron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09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8870" y="374456"/>
            <a:ext cx="10515600" cy="735887"/>
          </a:xfrm>
        </p:spPr>
        <p:txBody>
          <a:bodyPr>
            <a:normAutofit/>
          </a:bodyPr>
          <a:lstStyle/>
          <a:p>
            <a:pPr algn="ctr"/>
            <a:r>
              <a:rPr lang="hu-HU" sz="2800" b="1" dirty="0"/>
              <a:t>Rendelkezésre álló hatáskeresztmetszet adatok: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1828995" y="1240972"/>
                <a:ext cx="8515350" cy="2478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O</a:t>
                </a:r>
                <a:r>
                  <a:rPr lang="hu-HU" baseline="30000" dirty="0"/>
                  <a:t>16</a:t>
                </a:r>
                <a:r>
                  <a:rPr lang="hu-HU" dirty="0"/>
                  <a:t>, U</a:t>
                </a:r>
                <a:r>
                  <a:rPr lang="hu-HU" baseline="30000" dirty="0"/>
                  <a:t>235</a:t>
                </a:r>
                <a:r>
                  <a:rPr lang="hu-HU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0K, 294K, 600K, 900K, 1200K, 2500K hőmérsékleteken</a:t>
                </a:r>
                <a:endParaRPr lang="hu-HU" baseline="30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r</a:t>
                </a:r>
                <a:r>
                  <a:rPr lang="hu-HU" dirty="0" smtClean="0"/>
                  <a:t>ugalmas </a:t>
                </a:r>
                <a:r>
                  <a:rPr lang="hu-HU" dirty="0"/>
                  <a:t>szórás és totális mikroszkopikus hatáskeresztmetszet</a:t>
                </a:r>
              </a:p>
              <a:p>
                <a:endParaRPr lang="hu-HU" dirty="0"/>
              </a:p>
              <a:p>
                <a:r>
                  <a:rPr lang="hu-HU" dirty="0"/>
                  <a:t>A kapott mikroszkopikus hatáskeresztmetszet adatokból megkaphatók a makroszkopikus hatáskeresztmetszet adatok: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hu-HU" dirty="0"/>
                  <a:t>.</a:t>
                </a:r>
              </a:p>
              <a:p>
                <a:r>
                  <a:rPr lang="hu-HU" dirty="0"/>
                  <a:t>A szimulációk során az oxigén sűrűsége 1g/cm</a:t>
                </a:r>
                <a:r>
                  <a:rPr lang="hu-HU" baseline="30000" dirty="0"/>
                  <a:t>3</a:t>
                </a:r>
                <a:r>
                  <a:rPr lang="hu-HU" dirty="0"/>
                  <a:t> az uráné pedig 10g/cm</a:t>
                </a:r>
                <a:r>
                  <a:rPr lang="hu-HU" baseline="30000" dirty="0"/>
                  <a:t>3</a:t>
                </a:r>
                <a:r>
                  <a:rPr lang="hu-HU" dirty="0"/>
                  <a:t>.</a:t>
                </a: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995" y="1240972"/>
                <a:ext cx="8515350" cy="2478179"/>
              </a:xfrm>
              <a:prstGeom prst="rect">
                <a:avLst/>
              </a:prstGeom>
              <a:blipFill>
                <a:blip r:embed="rId2"/>
                <a:stretch>
                  <a:fillRect l="-573" t="-1478" b="-320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96000" y="144000"/>
            <a:ext cx="7200000" cy="720000"/>
          </a:xfrm>
        </p:spPr>
        <p:txBody>
          <a:bodyPr>
            <a:normAutofit/>
          </a:bodyPr>
          <a:lstStyle/>
          <a:p>
            <a:pPr algn="ctr"/>
            <a:r>
              <a:rPr lang="hu-HU" sz="2800" b="1" dirty="0" smtClean="0"/>
              <a:t>Szabadúthosszak eloszlásának vizsgálata</a:t>
            </a:r>
            <a:endParaRPr lang="hu-HU" sz="2800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1731802" y="983567"/>
            <a:ext cx="851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</a:t>
            </a:r>
            <a:r>
              <a:rPr lang="hu-HU" dirty="0" smtClean="0"/>
              <a:t>gydimenziós, végtelen hosszú, homogén, 600K hőmérsékletű U</a:t>
            </a:r>
            <a:r>
              <a:rPr lang="hu-HU" baseline="30000" dirty="0" smtClean="0"/>
              <a:t>235</a:t>
            </a:r>
            <a:r>
              <a:rPr lang="hu-HU" dirty="0" smtClean="0"/>
              <a:t> közeg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</a:t>
            </a:r>
            <a:r>
              <a:rPr lang="hu-HU" dirty="0" smtClean="0"/>
              <a:t>orsolt szabadúthosszak valószínűségi sűrűségfüggvénye: </a:t>
            </a:r>
            <a:r>
              <a:rPr lang="hu-HU" dirty="0" err="1" smtClean="0"/>
              <a:t>Woodcock</a:t>
            </a:r>
            <a:r>
              <a:rPr lang="hu-HU" dirty="0" smtClean="0"/>
              <a:t>-módszer, TMS levágással, TMS levágás nélküli esetben, egyenként 10</a:t>
            </a:r>
            <a:r>
              <a:rPr lang="hu-HU" baseline="30000" dirty="0" smtClean="0"/>
              <a:t>9</a:t>
            </a:r>
            <a:r>
              <a:rPr lang="hu-HU" dirty="0" smtClean="0"/>
              <a:t> sorsolt szabadúthossz esetén: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2201827"/>
            <a:ext cx="85153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96000" y="190229"/>
            <a:ext cx="7200000" cy="720000"/>
          </a:xfrm>
        </p:spPr>
        <p:txBody>
          <a:bodyPr>
            <a:noAutofit/>
          </a:bodyPr>
          <a:lstStyle/>
          <a:p>
            <a:pPr algn="ctr"/>
            <a:r>
              <a:rPr lang="hu-HU" sz="2800" b="1" dirty="0"/>
              <a:t>A hatáskeresztmetszetek </a:t>
            </a:r>
            <a:r>
              <a:rPr lang="hu-HU" sz="2800" b="1" dirty="0" smtClean="0"/>
              <a:t>TMS, hőmérséklet </a:t>
            </a:r>
            <a:r>
              <a:rPr lang="hu-HU" sz="2800" b="1" dirty="0"/>
              <a:t>szerinti </a:t>
            </a:r>
            <a:r>
              <a:rPr lang="hu-HU" sz="2800" b="1" dirty="0" smtClean="0"/>
              <a:t>interpoláció esetén</a:t>
            </a:r>
            <a:endParaRPr lang="hu-HU" sz="2800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1731802" y="983567"/>
            <a:ext cx="8515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</a:t>
            </a:r>
            <a:r>
              <a:rPr lang="hu-HU" dirty="0" smtClean="0"/>
              <a:t>gydimenziós, végtelen hosszú, homogén, 900K hőmérsékletű U</a:t>
            </a:r>
            <a:r>
              <a:rPr lang="hu-HU" baseline="30000" dirty="0" smtClean="0"/>
              <a:t>235</a:t>
            </a:r>
            <a:r>
              <a:rPr lang="hu-HU" dirty="0" smtClean="0"/>
              <a:t> közeg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TMS módszerrel mintavételezett szabadúthosszak átlagának </a:t>
            </a:r>
            <a:r>
              <a:rPr lang="hu-HU" dirty="0" err="1" smtClean="0"/>
              <a:t>reciprokának</a:t>
            </a:r>
            <a:r>
              <a:rPr lang="hu-HU" dirty="0" smtClean="0"/>
              <a:t> várható értéke az adott hőmérsékleten vett totális hatáskeresztmetszet.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</a:t>
            </a:r>
            <a:r>
              <a:rPr lang="hu-HU" dirty="0" smtClean="0"/>
              <a:t>z ily módon és különböző hőmérséklet szerinti interpolációk esetén kapott hatáskeresztmetszetek (energiánként 10</a:t>
            </a:r>
            <a:r>
              <a:rPr lang="hu-HU" baseline="30000" dirty="0" smtClean="0"/>
              <a:t>7</a:t>
            </a:r>
            <a:r>
              <a:rPr lang="hu-HU" dirty="0" smtClean="0"/>
              <a:t> sorsolt szabadúthossz esetén):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2607572"/>
            <a:ext cx="9153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96000" y="216000"/>
            <a:ext cx="7200000" cy="576000"/>
          </a:xfrm>
        </p:spPr>
        <p:txBody>
          <a:bodyPr>
            <a:normAutofit/>
          </a:bodyPr>
          <a:lstStyle/>
          <a:p>
            <a:pPr algn="ctr"/>
            <a:r>
              <a:rPr lang="hu-HU" sz="2800" b="1" dirty="0"/>
              <a:t>Relatív eltérés és </a:t>
            </a:r>
            <a:r>
              <a:rPr lang="hu-HU" sz="2800" b="1" dirty="0" smtClean="0"/>
              <a:t>mintavételezési hatékonyság</a:t>
            </a:r>
            <a:endParaRPr lang="hu-HU" sz="2800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1731802" y="983567"/>
            <a:ext cx="8515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</a:t>
            </a:r>
            <a:r>
              <a:rPr lang="hu-HU" dirty="0" smtClean="0"/>
              <a:t>gydimenziós</a:t>
            </a:r>
            <a:r>
              <a:rPr lang="hu-HU" dirty="0"/>
              <a:t>, végtelen hosszú, homogén, 900K hőmérsékletű </a:t>
            </a:r>
            <a:r>
              <a:rPr lang="hu-HU" dirty="0" smtClean="0"/>
              <a:t>U</a:t>
            </a:r>
            <a:r>
              <a:rPr lang="hu-HU" baseline="30000" dirty="0" smtClean="0"/>
              <a:t>235</a:t>
            </a:r>
            <a:r>
              <a:rPr lang="hu-HU" dirty="0" smtClean="0"/>
              <a:t>, 600K hőmérsékletű O</a:t>
            </a:r>
            <a:r>
              <a:rPr lang="hu-HU" baseline="30000" dirty="0" smtClean="0"/>
              <a:t>16</a:t>
            </a:r>
            <a:r>
              <a:rPr lang="hu-HU" dirty="0" smtClean="0"/>
              <a:t> közegek, különböző energia szerinti interpoláció esetén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</a:t>
            </a:r>
            <a:r>
              <a:rPr lang="hu-HU" dirty="0" smtClean="0"/>
              <a:t>atáskeresztmetszetek relatív eltérése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</a:t>
            </a:r>
            <a:r>
              <a:rPr lang="hu-HU" dirty="0" smtClean="0"/>
              <a:t>intavételezés hatékonysága (rejekció elfogadási valószínűsége)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900K hőmérsékletű </a:t>
            </a:r>
            <a:r>
              <a:rPr lang="hu-HU" dirty="0" smtClean="0"/>
              <a:t>U</a:t>
            </a:r>
            <a:r>
              <a:rPr lang="hu-HU" baseline="30000" dirty="0" smtClean="0"/>
              <a:t>235</a:t>
            </a:r>
            <a:r>
              <a:rPr lang="hu-HU" dirty="0" smtClean="0"/>
              <a:t>, </a:t>
            </a:r>
            <a:r>
              <a:rPr lang="hu-HU" u="sng" dirty="0" smtClean="0"/>
              <a:t>lineáris</a:t>
            </a:r>
            <a:r>
              <a:rPr lang="hu-HU" dirty="0" smtClean="0"/>
              <a:t> interpoláció, nagyságrendenként 10 energia, </a:t>
            </a:r>
            <a:r>
              <a:rPr lang="hu-HU" dirty="0"/>
              <a:t>energiánként 10</a:t>
            </a:r>
            <a:r>
              <a:rPr lang="hu-HU" baseline="30000" dirty="0"/>
              <a:t>7</a:t>
            </a:r>
            <a:r>
              <a:rPr lang="hu-HU" dirty="0"/>
              <a:t> sorsolt szabadúthossz </a:t>
            </a:r>
            <a:r>
              <a:rPr lang="hu-HU" dirty="0" smtClean="0"/>
              <a:t>esetén: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8"/>
          <a:stretch/>
        </p:blipFill>
        <p:spPr>
          <a:xfrm>
            <a:off x="1514475" y="2901820"/>
            <a:ext cx="9163050" cy="38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96000" y="216000"/>
            <a:ext cx="7200000" cy="576000"/>
          </a:xfrm>
        </p:spPr>
        <p:txBody>
          <a:bodyPr>
            <a:normAutofit/>
          </a:bodyPr>
          <a:lstStyle/>
          <a:p>
            <a:pPr algn="ctr"/>
            <a:r>
              <a:rPr lang="hu-HU" sz="2800" b="1" dirty="0"/>
              <a:t>Relatív eltérés és </a:t>
            </a:r>
            <a:r>
              <a:rPr lang="hu-HU" sz="2800" b="1" dirty="0" smtClean="0"/>
              <a:t>mintavételezési hatékonyság</a:t>
            </a:r>
            <a:endParaRPr lang="hu-HU" sz="2800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1731802" y="983567"/>
            <a:ext cx="8515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900K </a:t>
            </a:r>
            <a:r>
              <a:rPr lang="hu-HU" dirty="0"/>
              <a:t>hőmérsékletű </a:t>
            </a:r>
            <a:r>
              <a:rPr lang="hu-HU" dirty="0" smtClean="0"/>
              <a:t>U</a:t>
            </a:r>
            <a:r>
              <a:rPr lang="hu-HU" baseline="30000" dirty="0" smtClean="0"/>
              <a:t>235</a:t>
            </a:r>
            <a:r>
              <a:rPr lang="hu-HU" dirty="0" smtClean="0"/>
              <a:t>, </a:t>
            </a:r>
            <a:r>
              <a:rPr lang="hu-HU" u="sng" dirty="0" smtClean="0"/>
              <a:t>log-log</a:t>
            </a:r>
            <a:r>
              <a:rPr lang="hu-HU" dirty="0" smtClean="0"/>
              <a:t> interpoláció, nagyságrendenként 10 energia, </a:t>
            </a:r>
            <a:r>
              <a:rPr lang="hu-HU" dirty="0"/>
              <a:t>energiánként 10</a:t>
            </a:r>
            <a:r>
              <a:rPr lang="hu-HU" baseline="30000" dirty="0"/>
              <a:t>7</a:t>
            </a:r>
            <a:r>
              <a:rPr lang="hu-HU" dirty="0"/>
              <a:t> sorsolt szabadúthossz </a:t>
            </a:r>
            <a:r>
              <a:rPr lang="hu-HU" dirty="0" smtClean="0"/>
              <a:t>esetén: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</a:t>
            </a:r>
            <a:r>
              <a:rPr lang="hu-HU" dirty="0" smtClean="0"/>
              <a:t>atékonyság a két interpoláció esetén megegyezik: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</a:t>
            </a:r>
            <a:r>
              <a:rPr lang="hu-HU" dirty="0" smtClean="0"/>
              <a:t>inimum: 2,6%, 32eV-on, maximum: 100% 2keV fölött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átlagos: 52,7% (123 energia esetén)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2801516"/>
            <a:ext cx="103251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1286</Words>
  <Application>Microsoft Office PowerPoint</Application>
  <PresentationFormat>Szélesvásznú</PresentationFormat>
  <Paragraphs>82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Office-téma</vt:lpstr>
      <vt:lpstr>Hőmérsékletfüggő transzportkernel mintavételezése</vt:lpstr>
      <vt:lpstr>Bevezetés</vt:lpstr>
      <vt:lpstr>A homozgás hatása a neutrontranszportra</vt:lpstr>
      <vt:lpstr>PowerPoint-bemutató</vt:lpstr>
      <vt:lpstr>Rendelkezésre álló hatáskeresztmetszet adatok:</vt:lpstr>
      <vt:lpstr>Szabadúthosszak eloszlásának vizsgálata</vt:lpstr>
      <vt:lpstr>A hatáskeresztmetszetek TMS, hőmérséklet szerinti interpoláció esetén</vt:lpstr>
      <vt:lpstr>Relatív eltérés és mintavételezési hatékonyság</vt:lpstr>
      <vt:lpstr>Relatív eltérés és mintavételezési hatékonyság</vt:lpstr>
      <vt:lpstr>Relatív eltérés és mintavételezési hatékonyság</vt:lpstr>
      <vt:lpstr>TMS transzportfolyamatokban</vt:lpstr>
      <vt:lpstr>TMS transzportfolyamatokban</vt:lpstr>
      <vt:lpstr>Összefoglalás és kitekintés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Kubicza Gréta</dc:creator>
  <cp:lastModifiedBy>Márton</cp:lastModifiedBy>
  <cp:revision>46</cp:revision>
  <dcterms:created xsi:type="dcterms:W3CDTF">2020-06-30T13:44:05Z</dcterms:created>
  <dcterms:modified xsi:type="dcterms:W3CDTF">2020-07-03T07:22:00Z</dcterms:modified>
</cp:coreProperties>
</file>