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Average" panose="020B0604020202020204" charset="0"/>
      <p:regular r:id="rId16"/>
    </p:embeddedFont>
    <p:embeddedFont>
      <p:font typeface="Oswald" panose="020B0604020202020204" charset="0"/>
      <p:regular r:id="rId17"/>
      <p:bold r:id="rId18"/>
    </p:embeddedFont>
    <p:embeddedFont>
      <p:font typeface="Roboto"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2085E06-7A71-4794-BC6D-2B7922E0AD10}">
  <a:tblStyle styleId="{02085E06-7A71-4794-BC6D-2B7922E0AD1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684"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912e68b725_0_6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912e68b725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912e68b725_0_6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912e68b725_0_6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912e68b725_0_6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912e68b725_0_6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912e68b725_0_6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912e68b725_0_6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912e68b725_0_5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912e68b725_0_5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912e68b725_0_5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912e68b725_0_5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912e68b725_0_6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912e68b725_0_6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912e68b725_0_6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912e68b725_0_6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912e68b725_0_6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912e68b725_0_6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912e68b725_0_6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912e68b725_0_6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912e68b725_0_6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912e68b725_0_6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912e68b725_0_6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912e68b725_0_6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a:t>Arabic Natural Language Processing and Machine Learning-Based Systems</a:t>
            </a:r>
            <a:endParaRPr/>
          </a:p>
        </p:txBody>
      </p:sp>
      <p:sp>
        <p:nvSpPr>
          <p:cNvPr id="60" name="Google Shape;60;p13"/>
          <p:cNvSpPr txBox="1">
            <a:spLocks noGrp="1"/>
          </p:cNvSpPr>
          <p:nvPr>
            <p:ph type="subTitle" idx="1"/>
          </p:nvPr>
        </p:nvSpPr>
        <p:spPr>
          <a:xfrm>
            <a:off x="671250" y="3174875"/>
            <a:ext cx="7801500" cy="1617381"/>
          </a:xfrm>
          <a:prstGeom prst="rect">
            <a:avLst/>
          </a:prstGeom>
        </p:spPr>
        <p:txBody>
          <a:bodyPr spcFirstLastPara="1" wrap="square" lIns="91425" tIns="91425" rIns="91425" bIns="91425" anchor="t" anchorCtr="0">
            <a:normAutofit fontScale="62500" lnSpcReduction="20000"/>
          </a:bodyPr>
          <a:lstStyle/>
          <a:p>
            <a:pPr marL="0" lvl="0" indent="0" algn="ctr" rtl="0">
              <a:spcBef>
                <a:spcPts val="0"/>
              </a:spcBef>
              <a:spcAft>
                <a:spcPts val="0"/>
              </a:spcAft>
              <a:buNone/>
            </a:pPr>
            <a:r>
              <a:rPr lang="en" dirty="0"/>
              <a:t>Authored By Souad Larabi Marie-Sainte , Nada Alalyani, Sihaam Alotaibi , Sanaa Ghouzali , and Ibrahim Abunadi </a:t>
            </a:r>
          </a:p>
          <a:p>
            <a:pPr marL="0" lvl="0" indent="0" algn="ctr" rtl="0">
              <a:spcBef>
                <a:spcPts val="0"/>
              </a:spcBef>
              <a:spcAft>
                <a:spcPts val="0"/>
              </a:spcAft>
              <a:buNone/>
            </a:pPr>
            <a:endParaRPr lang="en" dirty="0"/>
          </a:p>
          <a:p>
            <a:pPr marL="0" lvl="0" indent="0" algn="ctr" rtl="0">
              <a:spcBef>
                <a:spcPts val="0"/>
              </a:spcBef>
              <a:spcAft>
                <a:spcPts val="0"/>
              </a:spcAft>
              <a:buNone/>
            </a:pPr>
            <a:endParaRPr lang="en" dirty="0"/>
          </a:p>
          <a:p>
            <a:pPr marL="0" lvl="0" indent="0"/>
            <a:r>
              <a:rPr lang="en-US" dirty="0"/>
              <a:t>Name: Golam Rabbi</a:t>
            </a:r>
            <a:br>
              <a:rPr lang="en-US" dirty="0"/>
            </a:br>
            <a:r>
              <a:rPr lang="en-US" dirty="0"/>
              <a:t>ID: 20101086</a:t>
            </a:r>
            <a:br>
              <a:rPr lang="en-US" dirty="0"/>
            </a:br>
            <a:r>
              <a:rPr lang="en-US" dirty="0"/>
              <a:t>Sec: 01</a:t>
            </a:r>
            <a:br>
              <a:rPr lang="en" dirty="0"/>
            </a:br>
            <a:br>
              <a:rPr lang="en" dirty="0"/>
            </a:b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Limitations of the paper :</a:t>
            </a:r>
            <a:endParaRPr/>
          </a:p>
        </p:txBody>
      </p:sp>
      <p:sp>
        <p:nvSpPr>
          <p:cNvPr id="115" name="Google Shape;115;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900"/>
              </a:spcBef>
              <a:spcAft>
                <a:spcPts val="0"/>
              </a:spcAft>
              <a:buNone/>
            </a:pPr>
            <a:endParaRPr sz="1050" b="1">
              <a:solidFill>
                <a:srgbClr val="111111"/>
              </a:solidFill>
              <a:latin typeface="Roboto"/>
              <a:ea typeface="Roboto"/>
              <a:cs typeface="Roboto"/>
              <a:sym typeface="Roboto"/>
            </a:endParaRPr>
          </a:p>
          <a:p>
            <a:pPr marL="0" lvl="0" indent="0" algn="l" rtl="0">
              <a:spcBef>
                <a:spcPts val="1200"/>
              </a:spcBef>
              <a:spcAft>
                <a:spcPts val="0"/>
              </a:spcAft>
              <a:buNone/>
            </a:pPr>
            <a:r>
              <a:rPr lang="en" sz="1100">
                <a:solidFill>
                  <a:srgbClr val="111111"/>
                </a:solidFill>
                <a:highlight>
                  <a:srgbClr val="EFEFEF"/>
                </a:highlight>
                <a:latin typeface="Roboto"/>
                <a:ea typeface="Roboto"/>
                <a:cs typeface="Roboto"/>
                <a:sym typeface="Roboto"/>
              </a:rPr>
              <a:t>Some possible limitations of this paper are:</a:t>
            </a:r>
            <a:endParaRPr sz="1100">
              <a:solidFill>
                <a:srgbClr val="111111"/>
              </a:solidFill>
              <a:highlight>
                <a:srgbClr val="EFEFEF"/>
              </a:highlight>
              <a:latin typeface="Roboto"/>
              <a:ea typeface="Roboto"/>
              <a:cs typeface="Roboto"/>
              <a:sym typeface="Roboto"/>
            </a:endParaRPr>
          </a:p>
          <a:p>
            <a:pPr marL="457200" lvl="0" indent="-298450" algn="l" rtl="0">
              <a:spcBef>
                <a:spcPts val="1200"/>
              </a:spcBef>
              <a:spcAft>
                <a:spcPts val="0"/>
              </a:spcAft>
              <a:buClr>
                <a:srgbClr val="111111"/>
              </a:buClr>
              <a:buSzPts val="1100"/>
              <a:buFont typeface="Roboto"/>
              <a:buChar char="●"/>
            </a:pPr>
            <a:r>
              <a:rPr lang="en" sz="1100">
                <a:solidFill>
                  <a:srgbClr val="111111"/>
                </a:solidFill>
                <a:highlight>
                  <a:srgbClr val="EFEFEF"/>
                </a:highlight>
                <a:latin typeface="Roboto"/>
                <a:ea typeface="Roboto"/>
                <a:cs typeface="Roboto"/>
                <a:sym typeface="Roboto"/>
              </a:rPr>
              <a:t>The paper only focuses on supervised machine learning techniques for ANLP, while ignoring other approaches such as semi-supervised, unsupervised, and deep learning techniques that may offer better results for some ANLP tasks.</a:t>
            </a:r>
            <a:endParaRPr sz="1100">
              <a:solidFill>
                <a:srgbClr val="111111"/>
              </a:solidFill>
              <a:highlight>
                <a:srgbClr val="EFEFEF"/>
              </a:highlight>
              <a:latin typeface="Roboto"/>
              <a:ea typeface="Roboto"/>
              <a:cs typeface="Roboto"/>
              <a:sym typeface="Roboto"/>
            </a:endParaRPr>
          </a:p>
          <a:p>
            <a:pPr marL="457200" lvl="0" indent="-298450" algn="l" rtl="0">
              <a:spcBef>
                <a:spcPts val="0"/>
              </a:spcBef>
              <a:spcAft>
                <a:spcPts val="0"/>
              </a:spcAft>
              <a:buClr>
                <a:srgbClr val="111111"/>
              </a:buClr>
              <a:buSzPts val="1100"/>
              <a:buFont typeface="Roboto"/>
              <a:buChar char="●"/>
            </a:pPr>
            <a:r>
              <a:rPr lang="en" sz="1100">
                <a:solidFill>
                  <a:srgbClr val="111111"/>
                </a:solidFill>
                <a:highlight>
                  <a:srgbClr val="EFEFEF"/>
                </a:highlight>
                <a:latin typeface="Roboto"/>
                <a:ea typeface="Roboto"/>
                <a:cs typeface="Roboto"/>
                <a:sym typeface="Roboto"/>
              </a:rPr>
              <a:t>The paper does not provide a comprehensive comparison or evaluation of the different ANLP applications and machine learning methods that are reviewed, nor does it discuss the trade-offs and challenges of each method in terms of accuracy, efficiency, scalability, and robustness.</a:t>
            </a:r>
            <a:endParaRPr sz="1100">
              <a:solidFill>
                <a:srgbClr val="111111"/>
              </a:solidFill>
              <a:highlight>
                <a:srgbClr val="EFEFEF"/>
              </a:highlight>
              <a:latin typeface="Roboto"/>
              <a:ea typeface="Roboto"/>
              <a:cs typeface="Roboto"/>
              <a:sym typeface="Roboto"/>
            </a:endParaRPr>
          </a:p>
          <a:p>
            <a:pPr marL="457200" lvl="0" indent="-298450" algn="l" rtl="0">
              <a:spcBef>
                <a:spcPts val="0"/>
              </a:spcBef>
              <a:spcAft>
                <a:spcPts val="0"/>
              </a:spcAft>
              <a:buClr>
                <a:srgbClr val="111111"/>
              </a:buClr>
              <a:buSzPts val="1100"/>
              <a:buFont typeface="Roboto"/>
              <a:buChar char="●"/>
            </a:pPr>
            <a:r>
              <a:rPr lang="en" sz="1100">
                <a:solidFill>
                  <a:srgbClr val="111111"/>
                </a:solidFill>
                <a:highlight>
                  <a:srgbClr val="EFEFEF"/>
                </a:highlight>
                <a:latin typeface="Roboto"/>
                <a:ea typeface="Roboto"/>
                <a:cs typeface="Roboto"/>
                <a:sym typeface="Roboto"/>
              </a:rPr>
              <a:t>The paper does not address some important aspects of ANLP such as multilingualism, dialectal variation, cultural and social factors, and ethical issues that may affect the development and performance of ANLP systems.</a:t>
            </a:r>
            <a:endParaRPr sz="1100">
              <a:solidFill>
                <a:srgbClr val="111111"/>
              </a:solidFill>
              <a:highlight>
                <a:srgbClr val="EFEFEF"/>
              </a:highlight>
              <a:latin typeface="Roboto"/>
              <a:ea typeface="Roboto"/>
              <a:cs typeface="Roboto"/>
              <a:sym typeface="Roboto"/>
            </a:endParaRPr>
          </a:p>
          <a:p>
            <a:pPr marL="457200" lvl="0" indent="-298450" algn="l" rtl="0">
              <a:spcBef>
                <a:spcPts val="0"/>
              </a:spcBef>
              <a:spcAft>
                <a:spcPts val="0"/>
              </a:spcAft>
              <a:buClr>
                <a:srgbClr val="111111"/>
              </a:buClr>
              <a:buSzPts val="1100"/>
              <a:buFont typeface="Roboto"/>
              <a:buChar char="●"/>
            </a:pPr>
            <a:r>
              <a:rPr lang="en" sz="1100">
                <a:solidFill>
                  <a:srgbClr val="111111"/>
                </a:solidFill>
                <a:highlight>
                  <a:srgbClr val="EFEFEF"/>
                </a:highlight>
                <a:latin typeface="Roboto"/>
                <a:ea typeface="Roboto"/>
                <a:cs typeface="Roboto"/>
                <a:sym typeface="Roboto"/>
              </a:rPr>
              <a:t>The paper relies mainly on secondary sources and does not present any original experiments or empirical evidence to support the claims and arguments made.</a:t>
            </a:r>
            <a:endParaRPr sz="1100">
              <a:solidFill>
                <a:srgbClr val="111111"/>
              </a:solidFill>
              <a:highlight>
                <a:srgbClr val="EFEFEF"/>
              </a:highlight>
              <a:latin typeface="Roboto"/>
              <a:ea typeface="Roboto"/>
              <a:cs typeface="Roboto"/>
              <a:sym typeface="Roboto"/>
            </a:endParaRPr>
          </a:p>
          <a:p>
            <a:pPr marL="0" lvl="0" indent="0" algn="l" rtl="0">
              <a:spcBef>
                <a:spcPts val="1200"/>
              </a:spcBef>
              <a:spcAft>
                <a:spcPts val="12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Algorithms : </a:t>
            </a:r>
            <a:endParaRPr/>
          </a:p>
        </p:txBody>
      </p:sp>
      <p:sp>
        <p:nvSpPr>
          <p:cNvPr id="121" name="Google Shape;121;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0"/>
              </a:spcAft>
              <a:buNone/>
            </a:pPr>
            <a:r>
              <a:rPr lang="en" sz="1100">
                <a:solidFill>
                  <a:srgbClr val="000000"/>
                </a:solidFill>
                <a:highlight>
                  <a:srgbClr val="EFEFEF"/>
                </a:highlight>
                <a:latin typeface="Arial"/>
                <a:ea typeface="Arial"/>
                <a:cs typeface="Arial"/>
                <a:sym typeface="Arial"/>
              </a:rPr>
              <a:t>Algorithms and Methods:</a:t>
            </a:r>
            <a:endParaRPr sz="1100">
              <a:solidFill>
                <a:srgbClr val="000000"/>
              </a:solidFill>
              <a:highlight>
                <a:srgbClr val="EFEFEF"/>
              </a:highlight>
              <a:latin typeface="Arial"/>
              <a:ea typeface="Arial"/>
              <a:cs typeface="Arial"/>
              <a:sym typeface="Arial"/>
            </a:endParaRPr>
          </a:p>
          <a:p>
            <a:pPr marL="0" lvl="0" indent="0" algn="l" rtl="0">
              <a:spcBef>
                <a:spcPts val="0"/>
              </a:spcBef>
              <a:spcAft>
                <a:spcPts val="0"/>
              </a:spcAft>
              <a:buNone/>
            </a:pPr>
            <a:endParaRPr sz="1100">
              <a:solidFill>
                <a:srgbClr val="000000"/>
              </a:solidFill>
              <a:highlight>
                <a:srgbClr val="EFEFEF"/>
              </a:highlight>
              <a:latin typeface="Arial"/>
              <a:ea typeface="Arial"/>
              <a:cs typeface="Arial"/>
              <a:sym typeface="Arial"/>
            </a:endParaRPr>
          </a:p>
          <a:p>
            <a:pPr marL="0" lvl="0" indent="0" algn="l" rtl="0">
              <a:spcBef>
                <a:spcPts val="0"/>
              </a:spcBef>
              <a:spcAft>
                <a:spcPts val="0"/>
              </a:spcAft>
              <a:buNone/>
            </a:pPr>
            <a:r>
              <a:rPr lang="en" sz="1100">
                <a:solidFill>
                  <a:srgbClr val="000000"/>
                </a:solidFill>
                <a:highlight>
                  <a:srgbClr val="EFEFEF"/>
                </a:highlight>
                <a:latin typeface="Arial"/>
                <a:ea typeface="Arial"/>
                <a:cs typeface="Arial"/>
                <a:sym typeface="Arial"/>
              </a:rPr>
              <a:t>Machine Learning Algorithms:</a:t>
            </a:r>
            <a:endParaRPr sz="1100">
              <a:solidFill>
                <a:srgbClr val="000000"/>
              </a:solidFill>
              <a:highlight>
                <a:srgbClr val="EFEFEF"/>
              </a:highlight>
              <a:latin typeface="Arial"/>
              <a:ea typeface="Arial"/>
              <a:cs typeface="Arial"/>
              <a:sym typeface="Arial"/>
            </a:endParaRPr>
          </a:p>
          <a:p>
            <a:pPr marL="457200" lvl="0" indent="-298450" algn="l" rtl="0">
              <a:spcBef>
                <a:spcPts val="0"/>
              </a:spcBef>
              <a:spcAft>
                <a:spcPts val="0"/>
              </a:spcAft>
              <a:buClr>
                <a:srgbClr val="000000"/>
              </a:buClr>
              <a:buSzPts val="1100"/>
              <a:buFont typeface="Arial"/>
              <a:buChar char="●"/>
            </a:pPr>
            <a:r>
              <a:rPr lang="en" sz="1100">
                <a:solidFill>
                  <a:srgbClr val="000000"/>
                </a:solidFill>
                <a:highlight>
                  <a:srgbClr val="EFEFEF"/>
                </a:highlight>
                <a:latin typeface="Arial"/>
                <a:ea typeface="Arial"/>
                <a:cs typeface="Arial"/>
                <a:sym typeface="Arial"/>
              </a:rPr>
              <a:t>Focus on supervised learning (e.g., SVMs, Naive Bayes, Decision Trees).</a:t>
            </a:r>
            <a:endParaRPr sz="1100">
              <a:solidFill>
                <a:srgbClr val="000000"/>
              </a:solidFill>
              <a:highlight>
                <a:srgbClr val="EFEFEF"/>
              </a:highlight>
              <a:latin typeface="Arial"/>
              <a:ea typeface="Arial"/>
              <a:cs typeface="Arial"/>
              <a:sym typeface="Arial"/>
            </a:endParaRPr>
          </a:p>
          <a:p>
            <a:pPr marL="457200" lvl="0" indent="-298450" algn="l" rtl="0">
              <a:spcBef>
                <a:spcPts val="0"/>
              </a:spcBef>
              <a:spcAft>
                <a:spcPts val="0"/>
              </a:spcAft>
              <a:buClr>
                <a:srgbClr val="000000"/>
              </a:buClr>
              <a:buSzPts val="1100"/>
              <a:buFont typeface="Arial"/>
              <a:buChar char="●"/>
            </a:pPr>
            <a:r>
              <a:rPr lang="en" sz="1100">
                <a:solidFill>
                  <a:srgbClr val="000000"/>
                </a:solidFill>
                <a:highlight>
                  <a:srgbClr val="EFEFEF"/>
                </a:highlight>
                <a:latin typeface="Arial"/>
                <a:ea typeface="Arial"/>
                <a:cs typeface="Arial"/>
                <a:sym typeface="Arial"/>
              </a:rPr>
              <a:t>Mention of unsupervised learning (e.g., clustering).</a:t>
            </a:r>
            <a:endParaRPr sz="1100">
              <a:solidFill>
                <a:srgbClr val="000000"/>
              </a:solidFill>
              <a:highlight>
                <a:srgbClr val="EFEFEF"/>
              </a:highlight>
              <a:latin typeface="Arial"/>
              <a:ea typeface="Arial"/>
              <a:cs typeface="Arial"/>
              <a:sym typeface="Arial"/>
            </a:endParaRPr>
          </a:p>
          <a:p>
            <a:pPr marL="457200" lvl="0" indent="0" algn="l" rtl="0">
              <a:spcBef>
                <a:spcPts val="0"/>
              </a:spcBef>
              <a:spcAft>
                <a:spcPts val="0"/>
              </a:spcAft>
              <a:buNone/>
            </a:pPr>
            <a:endParaRPr sz="1100">
              <a:solidFill>
                <a:srgbClr val="000000"/>
              </a:solidFill>
              <a:highlight>
                <a:srgbClr val="EFEFEF"/>
              </a:highlight>
              <a:latin typeface="Arial"/>
              <a:ea typeface="Arial"/>
              <a:cs typeface="Arial"/>
              <a:sym typeface="Arial"/>
            </a:endParaRPr>
          </a:p>
          <a:p>
            <a:pPr marL="0" lvl="0" indent="0" algn="l" rtl="0">
              <a:spcBef>
                <a:spcPts val="0"/>
              </a:spcBef>
              <a:spcAft>
                <a:spcPts val="0"/>
              </a:spcAft>
              <a:buNone/>
            </a:pPr>
            <a:r>
              <a:rPr lang="en" sz="1100">
                <a:solidFill>
                  <a:srgbClr val="000000"/>
                </a:solidFill>
                <a:highlight>
                  <a:srgbClr val="EFEFEF"/>
                </a:highlight>
                <a:latin typeface="Arial"/>
                <a:ea typeface="Arial"/>
                <a:cs typeface="Arial"/>
                <a:sym typeface="Arial"/>
              </a:rPr>
              <a:t>Feature Selection Methods:</a:t>
            </a:r>
            <a:endParaRPr sz="1100">
              <a:solidFill>
                <a:srgbClr val="000000"/>
              </a:solidFill>
              <a:highlight>
                <a:srgbClr val="EFEFEF"/>
              </a:highlight>
              <a:latin typeface="Arial"/>
              <a:ea typeface="Arial"/>
              <a:cs typeface="Arial"/>
              <a:sym typeface="Arial"/>
            </a:endParaRPr>
          </a:p>
          <a:p>
            <a:pPr marL="457200" lvl="0" indent="-298450" algn="l" rtl="0">
              <a:spcBef>
                <a:spcPts val="0"/>
              </a:spcBef>
              <a:spcAft>
                <a:spcPts val="0"/>
              </a:spcAft>
              <a:buClr>
                <a:srgbClr val="000000"/>
              </a:buClr>
              <a:buSzPts val="1100"/>
              <a:buFont typeface="Arial"/>
              <a:buChar char="●"/>
            </a:pPr>
            <a:r>
              <a:rPr lang="en" sz="1100">
                <a:solidFill>
                  <a:srgbClr val="000000"/>
                </a:solidFill>
                <a:highlight>
                  <a:srgbClr val="EFEFEF"/>
                </a:highlight>
                <a:latin typeface="Arial"/>
                <a:ea typeface="Arial"/>
                <a:cs typeface="Arial"/>
                <a:sym typeface="Arial"/>
              </a:rPr>
              <a:t>Techniques for dimensionality reduction (e.g., TF/IDF, Chi-Squared, LDA).</a:t>
            </a:r>
            <a:endParaRPr sz="1100">
              <a:solidFill>
                <a:srgbClr val="000000"/>
              </a:solidFill>
              <a:highlight>
                <a:srgbClr val="EFEFEF"/>
              </a:highlight>
              <a:latin typeface="Arial"/>
              <a:ea typeface="Arial"/>
              <a:cs typeface="Arial"/>
              <a:sym typeface="Arial"/>
            </a:endParaRPr>
          </a:p>
          <a:p>
            <a:pPr marL="457200" lvl="0" indent="0" algn="l" rtl="0">
              <a:spcBef>
                <a:spcPts val="0"/>
              </a:spcBef>
              <a:spcAft>
                <a:spcPts val="0"/>
              </a:spcAft>
              <a:buNone/>
            </a:pPr>
            <a:endParaRPr sz="1100">
              <a:solidFill>
                <a:srgbClr val="000000"/>
              </a:solidFill>
              <a:highlight>
                <a:srgbClr val="EFEFEF"/>
              </a:highlight>
              <a:latin typeface="Arial"/>
              <a:ea typeface="Arial"/>
              <a:cs typeface="Arial"/>
              <a:sym typeface="Arial"/>
            </a:endParaRPr>
          </a:p>
          <a:p>
            <a:pPr marL="0" lvl="0" indent="0" algn="l" rtl="0">
              <a:spcBef>
                <a:spcPts val="0"/>
              </a:spcBef>
              <a:spcAft>
                <a:spcPts val="0"/>
              </a:spcAft>
              <a:buNone/>
            </a:pPr>
            <a:r>
              <a:rPr lang="en" sz="1100">
                <a:solidFill>
                  <a:srgbClr val="000000"/>
                </a:solidFill>
                <a:highlight>
                  <a:srgbClr val="EFEFEF"/>
                </a:highlight>
                <a:latin typeface="Arial"/>
                <a:ea typeface="Arial"/>
                <a:cs typeface="Arial"/>
                <a:sym typeface="Arial"/>
              </a:rPr>
              <a:t>Preprocessing Operations:</a:t>
            </a:r>
            <a:endParaRPr sz="1100">
              <a:solidFill>
                <a:srgbClr val="000000"/>
              </a:solidFill>
              <a:highlight>
                <a:srgbClr val="EFEFEF"/>
              </a:highlight>
              <a:latin typeface="Arial"/>
              <a:ea typeface="Arial"/>
              <a:cs typeface="Arial"/>
              <a:sym typeface="Arial"/>
            </a:endParaRPr>
          </a:p>
          <a:p>
            <a:pPr marL="457200" lvl="0" indent="-298450" algn="l" rtl="0">
              <a:spcBef>
                <a:spcPts val="0"/>
              </a:spcBef>
              <a:spcAft>
                <a:spcPts val="0"/>
              </a:spcAft>
              <a:buClr>
                <a:srgbClr val="000000"/>
              </a:buClr>
              <a:buSzPts val="1100"/>
              <a:buFont typeface="Arial"/>
              <a:buChar char="●"/>
            </a:pPr>
            <a:r>
              <a:rPr lang="en" sz="1100">
                <a:solidFill>
                  <a:srgbClr val="000000"/>
                </a:solidFill>
                <a:highlight>
                  <a:srgbClr val="EFEFEF"/>
                </a:highlight>
                <a:latin typeface="Arial"/>
                <a:ea typeface="Arial"/>
                <a:cs typeface="Arial"/>
                <a:sym typeface="Arial"/>
              </a:rPr>
              <a:t>Transforming input text (e.g., data cleaning, normalization, tokenization, stemming).</a:t>
            </a:r>
            <a:endParaRPr sz="1100">
              <a:solidFill>
                <a:srgbClr val="000000"/>
              </a:solidFill>
              <a:highlight>
                <a:srgbClr val="EFEFEF"/>
              </a:highlight>
              <a:latin typeface="Arial"/>
              <a:ea typeface="Arial"/>
              <a:cs typeface="Arial"/>
              <a:sym typeface="Arial"/>
            </a:endParaRPr>
          </a:p>
          <a:p>
            <a:pPr marL="0" lvl="0" indent="0" algn="l" rtl="0">
              <a:spcBef>
                <a:spcPts val="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1200"/>
              </a:spcAft>
              <a:buNone/>
            </a:pPr>
            <a:endParaRPr sz="1200">
              <a:solidFill>
                <a:srgbClr val="000000"/>
              </a:solidFill>
              <a:highlight>
                <a:srgbClr val="444654"/>
              </a:highlight>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 : </a:t>
            </a:r>
            <a:endParaRPr/>
          </a:p>
        </p:txBody>
      </p:sp>
      <p:sp>
        <p:nvSpPr>
          <p:cNvPr id="127" name="Google Shape;127;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130434"/>
              </a:lnSpc>
              <a:spcBef>
                <a:spcPts val="900"/>
              </a:spcBef>
              <a:spcAft>
                <a:spcPts val="0"/>
              </a:spcAft>
              <a:buNone/>
            </a:pPr>
            <a:endParaRPr sz="1150" b="1">
              <a:solidFill>
                <a:srgbClr val="050505"/>
              </a:solidFill>
              <a:highlight>
                <a:srgbClr val="E4E6EB"/>
              </a:highlight>
              <a:latin typeface="Arial"/>
              <a:ea typeface="Arial"/>
              <a:cs typeface="Arial"/>
              <a:sym typeface="Arial"/>
            </a:endParaRPr>
          </a:p>
          <a:p>
            <a:pPr marL="0" lvl="0" indent="0" algn="l" rtl="0">
              <a:lnSpc>
                <a:spcPct val="130434"/>
              </a:lnSpc>
              <a:spcBef>
                <a:spcPts val="900"/>
              </a:spcBef>
              <a:spcAft>
                <a:spcPts val="0"/>
              </a:spcAft>
              <a:buNone/>
            </a:pPr>
            <a:endParaRPr sz="1150" b="1">
              <a:solidFill>
                <a:srgbClr val="050505"/>
              </a:solidFill>
              <a:highlight>
                <a:srgbClr val="E4E6EB"/>
              </a:highlight>
              <a:latin typeface="Arial"/>
              <a:ea typeface="Arial"/>
              <a:cs typeface="Arial"/>
              <a:sym typeface="Arial"/>
            </a:endParaRPr>
          </a:p>
          <a:p>
            <a:pPr marL="0" lvl="0" indent="0" algn="l" rtl="0">
              <a:lnSpc>
                <a:spcPct val="130434"/>
              </a:lnSpc>
              <a:spcBef>
                <a:spcPts val="900"/>
              </a:spcBef>
              <a:spcAft>
                <a:spcPts val="0"/>
              </a:spcAft>
              <a:buNone/>
            </a:pPr>
            <a:r>
              <a:rPr lang="en" sz="1100">
                <a:solidFill>
                  <a:srgbClr val="050505"/>
                </a:solidFill>
                <a:highlight>
                  <a:srgbClr val="EFEFEF"/>
                </a:highlight>
                <a:latin typeface="Roboto"/>
                <a:ea typeface="Roboto"/>
                <a:cs typeface="Roboto"/>
                <a:sym typeface="Roboto"/>
              </a:rPr>
              <a:t>The results of this paper are: - The paper proposes a novel Arabic readability metric called OSMAN, which is based on the analysis of linguistic features extracted from Arabic text. - The paper evaluates OSMAN on a corpus of 120 Arabic texts from different sources and genres, and compares it with existing readability metrics such as Flesch-Kincaid and AARI. - The paper shows that OSMAN outperforms the other metrics in terms of correlation with human ratings and classification accuracy of text difficulty levels. - The paper also discusses the challenges and limitations of Arabic readability assessment, and suggests some directions for future work.</a:t>
            </a:r>
            <a:endParaRPr sz="1100">
              <a:solidFill>
                <a:srgbClr val="050505"/>
              </a:solidFill>
              <a:highlight>
                <a:srgbClr val="EFEFEF"/>
              </a:highlight>
              <a:latin typeface="Roboto"/>
              <a:ea typeface="Roboto"/>
              <a:cs typeface="Roboto"/>
              <a:sym typeface="Roboto"/>
            </a:endParaRPr>
          </a:p>
          <a:p>
            <a:pPr marL="0" lvl="0" indent="0" algn="l" rtl="0">
              <a:spcBef>
                <a:spcPts val="0"/>
              </a:spcBef>
              <a:spcAft>
                <a:spcPts val="12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 : </a:t>
            </a:r>
            <a:endParaRPr/>
          </a:p>
        </p:txBody>
      </p:sp>
      <p:sp>
        <p:nvSpPr>
          <p:cNvPr id="133" name="Google Shape;133;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900"/>
              </a:spcBef>
              <a:spcAft>
                <a:spcPts val="0"/>
              </a:spcAft>
              <a:buNone/>
            </a:pPr>
            <a:endParaRPr sz="1100">
              <a:solidFill>
                <a:srgbClr val="050505"/>
              </a:solidFill>
              <a:highlight>
                <a:srgbClr val="E4E6EB"/>
              </a:highlight>
              <a:latin typeface="Roboto"/>
              <a:ea typeface="Roboto"/>
              <a:cs typeface="Roboto"/>
              <a:sym typeface="Roboto"/>
            </a:endParaRPr>
          </a:p>
          <a:p>
            <a:pPr marL="0" lvl="0" indent="0" algn="l" rtl="0">
              <a:spcBef>
                <a:spcPts val="900"/>
              </a:spcBef>
              <a:spcAft>
                <a:spcPts val="0"/>
              </a:spcAft>
              <a:buNone/>
            </a:pPr>
            <a:endParaRPr sz="1100">
              <a:solidFill>
                <a:srgbClr val="050505"/>
              </a:solidFill>
              <a:highlight>
                <a:srgbClr val="E4E6EB"/>
              </a:highlight>
              <a:latin typeface="Roboto"/>
              <a:ea typeface="Roboto"/>
              <a:cs typeface="Roboto"/>
              <a:sym typeface="Roboto"/>
            </a:endParaRPr>
          </a:p>
          <a:p>
            <a:pPr marL="0" lvl="0" indent="0" algn="l" rtl="0">
              <a:spcBef>
                <a:spcPts val="900"/>
              </a:spcBef>
              <a:spcAft>
                <a:spcPts val="0"/>
              </a:spcAft>
              <a:buNone/>
            </a:pPr>
            <a:r>
              <a:rPr lang="en" sz="1100">
                <a:solidFill>
                  <a:srgbClr val="050505"/>
                </a:solidFill>
                <a:highlight>
                  <a:srgbClr val="EFEFEF"/>
                </a:highlight>
                <a:latin typeface="Roboto"/>
                <a:ea typeface="Roboto"/>
                <a:cs typeface="Roboto"/>
                <a:sym typeface="Roboto"/>
              </a:rPr>
              <a:t>In conclusion, the paper presents a significant contribution to the field of Arabic readability assessment. It introduces a novel metric, OSMAN, which leverages linguistic feature analysis to evaluate the readability of Arabic texts. The evaluation results demonstrate that OSMAN outperforms existing metrics like Flesch-Kincaid and AARI in terms of correlation with human ratings and classification accuracy of text difficulty levels. However, the paper also acknowledges the challenges and limitations inherent in Arabic readability assessment and suggests potential directions for future research. This work represents a promising step towards more accurate and effective readability assessment tools for the Arabic language.</a:t>
            </a:r>
            <a:endParaRPr sz="1100">
              <a:solidFill>
                <a:srgbClr val="050505"/>
              </a:solidFill>
              <a:highlight>
                <a:srgbClr val="EFEFEF"/>
              </a:highlight>
              <a:latin typeface="Roboto"/>
              <a:ea typeface="Roboto"/>
              <a:cs typeface="Roboto"/>
              <a:sym typeface="Roboto"/>
            </a:endParaRPr>
          </a:p>
          <a:p>
            <a:pPr marL="0" lvl="0" indent="0" algn="l" rtl="0">
              <a:spcBef>
                <a:spcPts val="900"/>
              </a:spcBef>
              <a:spcAft>
                <a:spcPts val="0"/>
              </a:spcAft>
              <a:buNone/>
            </a:pPr>
            <a:endParaRPr sz="1100">
              <a:solidFill>
                <a:srgbClr val="111111"/>
              </a:solidFill>
              <a:latin typeface="Roboto"/>
              <a:ea typeface="Roboto"/>
              <a:cs typeface="Roboto"/>
              <a:sym typeface="Roboto"/>
            </a:endParaRPr>
          </a:p>
          <a:p>
            <a:pPr marL="0" lvl="0" indent="0" algn="l" rtl="0">
              <a:spcBef>
                <a:spcPts val="0"/>
              </a:spcBef>
              <a:spcAft>
                <a:spcPts val="1200"/>
              </a:spcAft>
              <a:buNone/>
            </a:pPr>
            <a:endParaRPr sz="110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 </a:t>
            </a:r>
            <a:endParaRPr/>
          </a:p>
        </p:txBody>
      </p:sp>
      <p:sp>
        <p:nvSpPr>
          <p:cNvPr id="66" name="Google Shape;66;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050">
              <a:solidFill>
                <a:srgbClr val="111111"/>
              </a:solidFill>
              <a:latin typeface="Roboto"/>
              <a:ea typeface="Roboto"/>
              <a:cs typeface="Roboto"/>
              <a:sym typeface="Roboto"/>
            </a:endParaRPr>
          </a:p>
          <a:p>
            <a:pPr marL="0" lvl="0" indent="0" algn="l" rtl="0">
              <a:spcBef>
                <a:spcPts val="0"/>
              </a:spcBef>
              <a:spcAft>
                <a:spcPts val="0"/>
              </a:spcAft>
              <a:buNone/>
            </a:pPr>
            <a:endParaRPr sz="1050">
              <a:solidFill>
                <a:srgbClr val="111111"/>
              </a:solidFill>
              <a:latin typeface="Roboto"/>
              <a:ea typeface="Roboto"/>
              <a:cs typeface="Roboto"/>
              <a:sym typeface="Roboto"/>
            </a:endParaRPr>
          </a:p>
          <a:p>
            <a:pPr marL="0" lvl="0" indent="0" algn="l" rtl="0">
              <a:spcBef>
                <a:spcPts val="0"/>
              </a:spcBef>
              <a:spcAft>
                <a:spcPts val="0"/>
              </a:spcAft>
              <a:buNone/>
            </a:pPr>
            <a:endParaRPr sz="1050">
              <a:solidFill>
                <a:srgbClr val="111111"/>
              </a:solidFill>
              <a:latin typeface="Roboto"/>
              <a:ea typeface="Roboto"/>
              <a:cs typeface="Roboto"/>
              <a:sym typeface="Roboto"/>
            </a:endParaRPr>
          </a:p>
          <a:p>
            <a:pPr marL="0" lvl="0" indent="0" algn="l" rtl="0">
              <a:spcBef>
                <a:spcPts val="0"/>
              </a:spcBef>
              <a:spcAft>
                <a:spcPts val="0"/>
              </a:spcAft>
              <a:buNone/>
            </a:pPr>
            <a:endParaRPr sz="1050">
              <a:solidFill>
                <a:srgbClr val="F3F3F3"/>
              </a:solidFill>
              <a:latin typeface="Roboto"/>
              <a:ea typeface="Roboto"/>
              <a:cs typeface="Roboto"/>
              <a:sym typeface="Roboto"/>
            </a:endParaRPr>
          </a:p>
          <a:p>
            <a:pPr marL="0" lvl="0" indent="0" algn="l" rtl="0">
              <a:spcBef>
                <a:spcPts val="0"/>
              </a:spcBef>
              <a:spcAft>
                <a:spcPts val="0"/>
              </a:spcAft>
              <a:buNone/>
            </a:pPr>
            <a:r>
              <a:rPr lang="en" sz="1050">
                <a:solidFill>
                  <a:srgbClr val="000000"/>
                </a:solidFill>
                <a:highlight>
                  <a:srgbClr val="EFEFEF"/>
                </a:highlight>
                <a:latin typeface="Roboto"/>
                <a:ea typeface="Roboto"/>
                <a:cs typeface="Roboto"/>
                <a:sym typeface="Roboto"/>
              </a:rPr>
              <a:t>Arabic is one of the most widely spoken languages in the world, with more than 400 million speakers. It is also a rich and complex language that poses many challenges for natural language processing (NLP) applications. In this paper, we survey the state-of-the-art research on Arabic natural language processing (ANLP) and machine learning-based systems. We first provide an overview of the Arabic language, its characteristics, and its complexity. We then discuss the necessity and needs of ANLP in various domains such as machine translation, information retrieval, sentiment analysis, and text categorization. We also review the main phases of developing ANLP applications based on machine learning techniques, such as data collection, preprocessing, feature selection, classification, and evaluation. We highlight the most commonly used methods and tools in each phase and present some examples of ANLP applications that use machine learning approaches. Finally, we identify some of the challenges and limitations of ANLP research and suggest some possible directions for future work.</a:t>
            </a:r>
            <a:endParaRPr sz="1050">
              <a:solidFill>
                <a:srgbClr val="000000"/>
              </a:solidFill>
              <a:highlight>
                <a:srgbClr val="EFEFEF"/>
              </a:highlight>
              <a:latin typeface="Roboto"/>
              <a:ea typeface="Roboto"/>
              <a:cs typeface="Roboto"/>
              <a:sym typeface="Roboto"/>
            </a:endParaRPr>
          </a:p>
          <a:p>
            <a:pPr marL="0" lvl="0" indent="0" algn="l" rtl="0">
              <a:spcBef>
                <a:spcPts val="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None/>
            </a:pPr>
            <a:endParaRPr sz="1050" b="1">
              <a:solidFill>
                <a:srgbClr val="111111"/>
              </a:solidFill>
              <a:latin typeface="Roboto"/>
              <a:ea typeface="Roboto"/>
              <a:cs typeface="Roboto"/>
              <a:sym typeface="Roboto"/>
            </a:endParaRPr>
          </a:p>
          <a:p>
            <a:pPr marL="0" lvl="0" indent="0" algn="l" rtl="0">
              <a:spcBef>
                <a:spcPts val="0"/>
              </a:spcBef>
              <a:spcAft>
                <a:spcPts val="0"/>
              </a:spcAft>
              <a:buNone/>
            </a:pPr>
            <a:r>
              <a:rPr lang="en"/>
              <a:t>Paper Objective: </a:t>
            </a:r>
            <a:endParaRPr/>
          </a:p>
        </p:txBody>
      </p:sp>
      <p:sp>
        <p:nvSpPr>
          <p:cNvPr id="72" name="Google Shape;72;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0"/>
              </a:spcAft>
              <a:buNone/>
            </a:pPr>
            <a:endParaRPr sz="1100">
              <a:solidFill>
                <a:srgbClr val="000000"/>
              </a:solidFill>
              <a:highlight>
                <a:srgbClr val="F3F3F3"/>
              </a:highlight>
              <a:latin typeface="Arial"/>
              <a:ea typeface="Arial"/>
              <a:cs typeface="Arial"/>
              <a:sym typeface="Arial"/>
            </a:endParaRPr>
          </a:p>
          <a:p>
            <a:pPr marL="0" lvl="0" indent="0" algn="l" rtl="0">
              <a:spcBef>
                <a:spcPts val="0"/>
              </a:spcBef>
              <a:spcAft>
                <a:spcPts val="0"/>
              </a:spcAft>
              <a:buNone/>
            </a:pPr>
            <a:r>
              <a:rPr lang="en" sz="1100">
                <a:solidFill>
                  <a:srgbClr val="000000"/>
                </a:solidFill>
                <a:highlight>
                  <a:srgbClr val="EFEFEF"/>
                </a:highlight>
                <a:latin typeface="Arial"/>
                <a:ea typeface="Arial"/>
                <a:cs typeface="Arial"/>
                <a:sym typeface="Arial"/>
              </a:rPr>
              <a:t>This paper comprehensively reviews Arabic Natural Language Processing (ANLP) and machine learning systems, addressing Arabic language characteristics and complexities, ANLP's importance across domains, key ANLP development phases, popular methods and tools, real-world ANLP applications, challenges, and future directions.</a:t>
            </a:r>
            <a:endParaRPr sz="1100">
              <a:solidFill>
                <a:srgbClr val="000000"/>
              </a:solidFill>
              <a:highlight>
                <a:srgbClr val="EFEFEF"/>
              </a:highlight>
              <a:latin typeface="Arial"/>
              <a:ea typeface="Arial"/>
              <a:cs typeface="Arial"/>
              <a:sym typeface="Arial"/>
            </a:endParaRPr>
          </a:p>
          <a:p>
            <a:pPr marL="0" lvl="0" indent="0" algn="l" rtl="0">
              <a:spcBef>
                <a:spcPts val="900"/>
              </a:spcBef>
              <a:spcAft>
                <a:spcPts val="0"/>
              </a:spcAft>
              <a:buNone/>
            </a:pPr>
            <a:endParaRPr sz="1050">
              <a:solidFill>
                <a:srgbClr val="111111"/>
              </a:solidFill>
              <a:latin typeface="Roboto"/>
              <a:ea typeface="Roboto"/>
              <a:cs typeface="Roboto"/>
              <a:sym typeface="Roboto"/>
            </a:endParaRPr>
          </a:p>
          <a:p>
            <a:pPr marL="0" lvl="0" indent="0" algn="l" rtl="0">
              <a:spcBef>
                <a:spcPts val="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Significance of ANLP :</a:t>
            </a:r>
            <a:endParaRPr/>
          </a:p>
        </p:txBody>
      </p:sp>
      <p:sp>
        <p:nvSpPr>
          <p:cNvPr id="78" name="Google Shape;78;p16"/>
          <p:cNvSpPr txBox="1">
            <a:spLocks noGrp="1"/>
          </p:cNvSpPr>
          <p:nvPr>
            <p:ph type="body" idx="1"/>
          </p:nvPr>
        </p:nvSpPr>
        <p:spPr>
          <a:xfrm>
            <a:off x="311700" y="1145075"/>
            <a:ext cx="8520600" cy="34164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r>
              <a:rPr lang="en" sz="1050">
                <a:solidFill>
                  <a:srgbClr val="000000"/>
                </a:solidFill>
                <a:highlight>
                  <a:srgbClr val="F3F3F3"/>
                </a:highlight>
                <a:latin typeface="Roboto"/>
                <a:ea typeface="Roboto"/>
                <a:cs typeface="Roboto"/>
                <a:sym typeface="Roboto"/>
              </a:rPr>
              <a:t>Arabic Natural Language Processing (ANLP) holds significant importance due to several reasons:</a:t>
            </a:r>
            <a:endParaRPr sz="1050">
              <a:solidFill>
                <a:srgbClr val="000000"/>
              </a:solidFill>
              <a:highlight>
                <a:srgbClr val="F3F3F3"/>
              </a:highlight>
              <a:latin typeface="Roboto"/>
              <a:ea typeface="Roboto"/>
              <a:cs typeface="Roboto"/>
              <a:sym typeface="Roboto"/>
            </a:endParaRPr>
          </a:p>
          <a:p>
            <a:pPr marL="457200" lvl="0" indent="-295275" algn="l" rtl="0">
              <a:spcBef>
                <a:spcPts val="1200"/>
              </a:spcBef>
              <a:spcAft>
                <a:spcPts val="0"/>
              </a:spcAft>
              <a:buClr>
                <a:srgbClr val="000000"/>
              </a:buClr>
              <a:buSzPts val="1050"/>
              <a:buFont typeface="Roboto"/>
              <a:buChar char="●"/>
            </a:pPr>
            <a:r>
              <a:rPr lang="en" sz="1050">
                <a:solidFill>
                  <a:srgbClr val="000000"/>
                </a:solidFill>
                <a:highlight>
                  <a:srgbClr val="F3F3F3"/>
                </a:highlight>
                <a:latin typeface="Roboto"/>
                <a:ea typeface="Roboto"/>
                <a:cs typeface="Roboto"/>
                <a:sym typeface="Roboto"/>
              </a:rPr>
              <a:t>Widespread Use: Arabic is one of the most widely spoken languages in the world, with over 400 million speakers. This makes the development of ANLP systems crucial for facilitating communication and information exchange.</a:t>
            </a:r>
            <a:endParaRPr sz="1050">
              <a:solidFill>
                <a:srgbClr val="000000"/>
              </a:solidFill>
              <a:highlight>
                <a:srgbClr val="F3F3F3"/>
              </a:highlight>
              <a:latin typeface="Roboto"/>
              <a:ea typeface="Roboto"/>
              <a:cs typeface="Roboto"/>
              <a:sym typeface="Roboto"/>
            </a:endParaRPr>
          </a:p>
          <a:p>
            <a:pPr marL="457200" lvl="0" indent="-295275" algn="l" rtl="0">
              <a:spcBef>
                <a:spcPts val="0"/>
              </a:spcBef>
              <a:spcAft>
                <a:spcPts val="0"/>
              </a:spcAft>
              <a:buClr>
                <a:srgbClr val="000000"/>
              </a:buClr>
              <a:buSzPts val="1050"/>
              <a:buFont typeface="Roboto"/>
              <a:buChar char="●"/>
            </a:pPr>
            <a:r>
              <a:rPr lang="en" sz="1050">
                <a:solidFill>
                  <a:srgbClr val="000000"/>
                </a:solidFill>
                <a:highlight>
                  <a:srgbClr val="F3F3F3"/>
                </a:highlight>
                <a:latin typeface="Roboto"/>
                <a:ea typeface="Roboto"/>
                <a:cs typeface="Roboto"/>
                <a:sym typeface="Roboto"/>
              </a:rPr>
              <a:t>Rich Linguistic Features: Arabic is a rich and complex language with unique characteristics such as a complex morphological system, various dialects, and a right-to-left writing system. ANLP helps in understanding and processing these features effectively.</a:t>
            </a:r>
            <a:endParaRPr sz="1050">
              <a:solidFill>
                <a:srgbClr val="000000"/>
              </a:solidFill>
              <a:highlight>
                <a:srgbClr val="F3F3F3"/>
              </a:highlight>
              <a:latin typeface="Roboto"/>
              <a:ea typeface="Roboto"/>
              <a:cs typeface="Roboto"/>
              <a:sym typeface="Roboto"/>
            </a:endParaRPr>
          </a:p>
          <a:p>
            <a:pPr marL="457200" lvl="0" indent="-295275" algn="l" rtl="0">
              <a:spcBef>
                <a:spcPts val="0"/>
              </a:spcBef>
              <a:spcAft>
                <a:spcPts val="0"/>
              </a:spcAft>
              <a:buClr>
                <a:srgbClr val="000000"/>
              </a:buClr>
              <a:buSzPts val="1050"/>
              <a:buFont typeface="Roboto"/>
              <a:buChar char="●"/>
            </a:pPr>
            <a:r>
              <a:rPr lang="en" sz="1050">
                <a:solidFill>
                  <a:srgbClr val="000000"/>
                </a:solidFill>
                <a:highlight>
                  <a:srgbClr val="F3F3F3"/>
                </a:highlight>
                <a:latin typeface="Roboto"/>
                <a:ea typeface="Roboto"/>
                <a:cs typeface="Roboto"/>
                <a:sym typeface="Roboto"/>
              </a:rPr>
              <a:t>Various Applications: ANLP has numerous applications across various domains such as machine translation, information retrieval, sentiment analysis, and text categorization. These applications can help in tasks like translating Arabic text to other languages, extracting useful information from Arabic documents, understanding public sentiment expressed in Arabic on social media, etc.</a:t>
            </a:r>
            <a:endParaRPr sz="1050">
              <a:solidFill>
                <a:srgbClr val="000000"/>
              </a:solidFill>
              <a:highlight>
                <a:srgbClr val="F3F3F3"/>
              </a:highlight>
              <a:latin typeface="Roboto"/>
              <a:ea typeface="Roboto"/>
              <a:cs typeface="Roboto"/>
              <a:sym typeface="Roboto"/>
            </a:endParaRPr>
          </a:p>
          <a:p>
            <a:pPr marL="457200" lvl="0" indent="-295275" algn="l" rtl="0">
              <a:spcBef>
                <a:spcPts val="0"/>
              </a:spcBef>
              <a:spcAft>
                <a:spcPts val="0"/>
              </a:spcAft>
              <a:buClr>
                <a:srgbClr val="000000"/>
              </a:buClr>
              <a:buSzPts val="1050"/>
              <a:buFont typeface="Roboto"/>
              <a:buChar char="●"/>
            </a:pPr>
            <a:r>
              <a:rPr lang="en" sz="1050">
                <a:solidFill>
                  <a:srgbClr val="000000"/>
                </a:solidFill>
                <a:highlight>
                  <a:srgbClr val="F3F3F3"/>
                </a:highlight>
                <a:latin typeface="Roboto"/>
                <a:ea typeface="Roboto"/>
                <a:cs typeface="Roboto"/>
                <a:sym typeface="Roboto"/>
              </a:rPr>
              <a:t>Research and Development: ANLP is a vibrant research area that pushes the boundaries of what’s possible in Natural Language Processing (NLP). It offers opportunities for researchers to develop new techniques and tools to handle the unique challenges posed by the Arabic language.</a:t>
            </a:r>
            <a:endParaRPr sz="1050">
              <a:solidFill>
                <a:srgbClr val="000000"/>
              </a:solidFill>
              <a:highlight>
                <a:srgbClr val="F3F3F3"/>
              </a:highlight>
              <a:latin typeface="Roboto"/>
              <a:ea typeface="Roboto"/>
              <a:cs typeface="Roboto"/>
              <a:sym typeface="Roboto"/>
            </a:endParaRPr>
          </a:p>
          <a:p>
            <a:pPr marL="0" lvl="0" indent="0" algn="l" rtl="0">
              <a:spcBef>
                <a:spcPts val="1200"/>
              </a:spcBef>
              <a:spcAft>
                <a:spcPts val="0"/>
              </a:spcAft>
              <a:buNone/>
            </a:pPr>
            <a:r>
              <a:rPr lang="en" sz="1050">
                <a:solidFill>
                  <a:srgbClr val="000000"/>
                </a:solidFill>
                <a:highlight>
                  <a:srgbClr val="F3F3F3"/>
                </a:highlight>
                <a:latin typeface="Roboto"/>
                <a:ea typeface="Roboto"/>
                <a:cs typeface="Roboto"/>
                <a:sym typeface="Roboto"/>
              </a:rPr>
              <a:t>Therefore, the development and improvement of ANLP systems can have far-reaching impacts on society and technology.</a:t>
            </a:r>
            <a:endParaRPr sz="1050">
              <a:solidFill>
                <a:srgbClr val="000000"/>
              </a:solidFill>
              <a:highlight>
                <a:srgbClr val="F3F3F3"/>
              </a:highlight>
              <a:latin typeface="Roboto"/>
              <a:ea typeface="Roboto"/>
              <a:cs typeface="Roboto"/>
              <a:sym typeface="Roboto"/>
            </a:endParaRPr>
          </a:p>
          <a:p>
            <a:pPr marL="0" lvl="0" indent="0" algn="l" rtl="0">
              <a:spcBef>
                <a:spcPts val="1200"/>
              </a:spcBef>
              <a:spcAft>
                <a:spcPts val="1200"/>
              </a:spcAft>
              <a:buNone/>
            </a:pPr>
            <a:endParaRPr sz="1050">
              <a:solidFill>
                <a:srgbClr val="000000"/>
              </a:solidFill>
              <a:highlight>
                <a:srgbClr val="EFEFEF"/>
              </a:highlight>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189025" y="4006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Dataset :</a:t>
            </a:r>
            <a:endParaRPr/>
          </a:p>
        </p:txBody>
      </p:sp>
      <p:sp>
        <p:nvSpPr>
          <p:cNvPr id="84" name="Google Shape;84;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 </a:t>
            </a:r>
            <a:endParaRPr/>
          </a:p>
        </p:txBody>
      </p:sp>
      <p:graphicFrame>
        <p:nvGraphicFramePr>
          <p:cNvPr id="85" name="Google Shape;85;p17"/>
          <p:cNvGraphicFramePr/>
          <p:nvPr/>
        </p:nvGraphicFramePr>
        <p:xfrm>
          <a:off x="215650" y="936425"/>
          <a:ext cx="8467350" cy="4251930"/>
        </p:xfrm>
        <a:graphic>
          <a:graphicData uri="http://schemas.openxmlformats.org/drawingml/2006/table">
            <a:tbl>
              <a:tblPr>
                <a:noFill/>
                <a:tableStyleId>{02085E06-7A71-4794-BC6D-2B7922E0AD10}</a:tableStyleId>
              </a:tblPr>
              <a:tblGrid>
                <a:gridCol w="4233675">
                  <a:extLst>
                    <a:ext uri="{9D8B030D-6E8A-4147-A177-3AD203B41FA5}">
                      <a16:colId xmlns:a16="http://schemas.microsoft.com/office/drawing/2014/main" val="20000"/>
                    </a:ext>
                  </a:extLst>
                </a:gridCol>
                <a:gridCol w="4233675">
                  <a:extLst>
                    <a:ext uri="{9D8B030D-6E8A-4147-A177-3AD203B41FA5}">
                      <a16:colId xmlns:a16="http://schemas.microsoft.com/office/drawing/2014/main" val="20001"/>
                    </a:ext>
                  </a:extLst>
                </a:gridCol>
              </a:tblGrid>
              <a:tr h="3983750">
                <a:tc>
                  <a:txBody>
                    <a:bodyPr/>
                    <a:lstStyle/>
                    <a:p>
                      <a:pPr marL="457200" lvl="0" indent="-304800" algn="l" rtl="0">
                        <a:lnSpc>
                          <a:spcPct val="115000"/>
                        </a:lnSpc>
                        <a:spcBef>
                          <a:spcPts val="0"/>
                        </a:spcBef>
                        <a:spcAft>
                          <a:spcPts val="0"/>
                        </a:spcAft>
                        <a:buClr>
                          <a:srgbClr val="D1D5DB"/>
                        </a:buClr>
                        <a:buSzPts val="1200"/>
                        <a:buFont typeface="Roboto"/>
                        <a:buChar char="●"/>
                      </a:pPr>
                      <a:r>
                        <a:rPr lang="en" sz="1100">
                          <a:highlight>
                            <a:srgbClr val="EFEFEF"/>
                          </a:highlight>
                        </a:rPr>
                        <a:t>Dataset Overview:</a:t>
                      </a:r>
                      <a:endParaRPr sz="1100">
                        <a:highlight>
                          <a:srgbClr val="EFEFEF"/>
                        </a:highlight>
                      </a:endParaRPr>
                    </a:p>
                    <a:p>
                      <a:pPr marL="0" lvl="0" indent="0" algn="l" rtl="0">
                        <a:lnSpc>
                          <a:spcPct val="115000"/>
                        </a:lnSpc>
                        <a:spcBef>
                          <a:spcPts val="0"/>
                        </a:spcBef>
                        <a:spcAft>
                          <a:spcPts val="0"/>
                        </a:spcAft>
                        <a:buNone/>
                      </a:pPr>
                      <a:endParaRPr sz="1100">
                        <a:highlight>
                          <a:srgbClr val="EFEFEF"/>
                        </a:highlight>
                      </a:endParaRPr>
                    </a:p>
                    <a:p>
                      <a:pPr marL="0" lvl="0" indent="0" algn="l" rtl="0">
                        <a:lnSpc>
                          <a:spcPct val="115000"/>
                        </a:lnSpc>
                        <a:spcBef>
                          <a:spcPts val="0"/>
                        </a:spcBef>
                        <a:spcAft>
                          <a:spcPts val="0"/>
                        </a:spcAft>
                        <a:buNone/>
                      </a:pPr>
                      <a:r>
                        <a:rPr lang="en" sz="1100">
                          <a:highlight>
                            <a:srgbClr val="EFEFEF"/>
                          </a:highlight>
                        </a:rPr>
                        <a:t>Collection of Arabic text documents from various sources:</a:t>
                      </a:r>
                      <a:endParaRPr sz="1100">
                        <a:highlight>
                          <a:srgbClr val="EFEFEF"/>
                        </a:highlight>
                      </a:endParaRPr>
                    </a:p>
                    <a:p>
                      <a:pPr marL="457200" lvl="0" indent="-298450" algn="l" rtl="0">
                        <a:lnSpc>
                          <a:spcPct val="115000"/>
                        </a:lnSpc>
                        <a:spcBef>
                          <a:spcPts val="0"/>
                        </a:spcBef>
                        <a:spcAft>
                          <a:spcPts val="0"/>
                        </a:spcAft>
                        <a:buSzPts val="1100"/>
                        <a:buChar char="●"/>
                      </a:pPr>
                      <a:r>
                        <a:rPr lang="en" sz="1100">
                          <a:highlight>
                            <a:srgbClr val="EFEFEF"/>
                          </a:highlight>
                        </a:rPr>
                        <a:t>Newspapers</a:t>
                      </a:r>
                      <a:endParaRPr sz="1100">
                        <a:highlight>
                          <a:srgbClr val="EFEFEF"/>
                        </a:highlight>
                      </a:endParaRPr>
                    </a:p>
                    <a:p>
                      <a:pPr marL="457200" lvl="0" indent="-298450" algn="l" rtl="0">
                        <a:lnSpc>
                          <a:spcPct val="115000"/>
                        </a:lnSpc>
                        <a:spcBef>
                          <a:spcPts val="0"/>
                        </a:spcBef>
                        <a:spcAft>
                          <a:spcPts val="0"/>
                        </a:spcAft>
                        <a:buSzPts val="1100"/>
                        <a:buChar char="●"/>
                      </a:pPr>
                      <a:r>
                        <a:rPr lang="en" sz="1100">
                          <a:highlight>
                            <a:srgbClr val="EFEFEF"/>
                          </a:highlight>
                        </a:rPr>
                        <a:t>Books</a:t>
                      </a:r>
                      <a:endParaRPr sz="1100">
                        <a:highlight>
                          <a:srgbClr val="EFEFEF"/>
                        </a:highlight>
                      </a:endParaRPr>
                    </a:p>
                    <a:p>
                      <a:pPr marL="457200" lvl="0" indent="-298450" algn="l" rtl="0">
                        <a:lnSpc>
                          <a:spcPct val="115000"/>
                        </a:lnSpc>
                        <a:spcBef>
                          <a:spcPts val="0"/>
                        </a:spcBef>
                        <a:spcAft>
                          <a:spcPts val="0"/>
                        </a:spcAft>
                        <a:buSzPts val="1100"/>
                        <a:buChar char="●"/>
                      </a:pPr>
                      <a:r>
                        <a:rPr lang="en" sz="1100">
                          <a:highlight>
                            <a:srgbClr val="EFEFEF"/>
                          </a:highlight>
                        </a:rPr>
                        <a:t>Websites</a:t>
                      </a:r>
                      <a:endParaRPr sz="1100">
                        <a:highlight>
                          <a:srgbClr val="EFEFEF"/>
                        </a:highlight>
                      </a:endParaRPr>
                    </a:p>
                    <a:p>
                      <a:pPr marL="457200" lvl="0" indent="-298450" algn="l" rtl="0">
                        <a:lnSpc>
                          <a:spcPct val="115000"/>
                        </a:lnSpc>
                        <a:spcBef>
                          <a:spcPts val="0"/>
                        </a:spcBef>
                        <a:spcAft>
                          <a:spcPts val="0"/>
                        </a:spcAft>
                        <a:buSzPts val="1100"/>
                        <a:buChar char="●"/>
                      </a:pPr>
                      <a:r>
                        <a:rPr lang="en" sz="1100">
                          <a:highlight>
                            <a:srgbClr val="EFEFEF"/>
                          </a:highlight>
                        </a:rPr>
                        <a:t>Social media</a:t>
                      </a:r>
                      <a:endParaRPr sz="1100">
                        <a:highlight>
                          <a:srgbClr val="EFEFEF"/>
                        </a:highlight>
                      </a:endParaRPr>
                    </a:p>
                    <a:p>
                      <a:pPr marL="457200" lvl="0" indent="0" algn="l" rtl="0">
                        <a:lnSpc>
                          <a:spcPct val="115000"/>
                        </a:lnSpc>
                        <a:spcBef>
                          <a:spcPts val="0"/>
                        </a:spcBef>
                        <a:spcAft>
                          <a:spcPts val="0"/>
                        </a:spcAft>
                        <a:buNone/>
                      </a:pPr>
                      <a:endParaRPr sz="1100">
                        <a:highlight>
                          <a:srgbClr val="EFEFEF"/>
                        </a:highlight>
                      </a:endParaRPr>
                    </a:p>
                    <a:p>
                      <a:pPr marL="457200" lvl="0" indent="0" algn="l" rtl="0">
                        <a:lnSpc>
                          <a:spcPct val="115000"/>
                        </a:lnSpc>
                        <a:spcBef>
                          <a:spcPts val="0"/>
                        </a:spcBef>
                        <a:spcAft>
                          <a:spcPts val="0"/>
                        </a:spcAft>
                        <a:buNone/>
                      </a:pPr>
                      <a:endParaRPr sz="1100">
                        <a:highlight>
                          <a:srgbClr val="EFEFEF"/>
                        </a:highlight>
                      </a:endParaRPr>
                    </a:p>
                    <a:p>
                      <a:pPr marL="0" lvl="0" indent="0" algn="l" rtl="0">
                        <a:lnSpc>
                          <a:spcPct val="115000"/>
                        </a:lnSpc>
                        <a:spcBef>
                          <a:spcPts val="0"/>
                        </a:spcBef>
                        <a:spcAft>
                          <a:spcPts val="0"/>
                        </a:spcAft>
                        <a:buNone/>
                      </a:pPr>
                      <a:r>
                        <a:rPr lang="en" sz="1100">
                          <a:highlight>
                            <a:srgbClr val="EFEFEF"/>
                          </a:highlight>
                        </a:rPr>
                        <a:t>ANLP Applications Evaluated:</a:t>
                      </a:r>
                      <a:endParaRPr sz="1100">
                        <a:highlight>
                          <a:srgbClr val="EFEFEF"/>
                        </a:highlight>
                      </a:endParaRPr>
                    </a:p>
                    <a:p>
                      <a:pPr marL="457200" lvl="0" indent="-298450" algn="l" rtl="0">
                        <a:lnSpc>
                          <a:spcPct val="115000"/>
                        </a:lnSpc>
                        <a:spcBef>
                          <a:spcPts val="0"/>
                        </a:spcBef>
                        <a:spcAft>
                          <a:spcPts val="0"/>
                        </a:spcAft>
                        <a:buSzPts val="1100"/>
                        <a:buChar char="●"/>
                      </a:pPr>
                      <a:r>
                        <a:rPr lang="en" sz="1100">
                          <a:highlight>
                            <a:srgbClr val="EFEFEF"/>
                          </a:highlight>
                        </a:rPr>
                        <a:t>Machine translation</a:t>
                      </a:r>
                      <a:endParaRPr sz="1100">
                        <a:highlight>
                          <a:srgbClr val="EFEFEF"/>
                        </a:highlight>
                      </a:endParaRPr>
                    </a:p>
                    <a:p>
                      <a:pPr marL="457200" lvl="0" indent="-298450" algn="l" rtl="0">
                        <a:lnSpc>
                          <a:spcPct val="115000"/>
                        </a:lnSpc>
                        <a:spcBef>
                          <a:spcPts val="0"/>
                        </a:spcBef>
                        <a:spcAft>
                          <a:spcPts val="0"/>
                        </a:spcAft>
                        <a:buSzPts val="1100"/>
                        <a:buChar char="●"/>
                      </a:pPr>
                      <a:r>
                        <a:rPr lang="en" sz="1100">
                          <a:highlight>
                            <a:srgbClr val="EFEFEF"/>
                          </a:highlight>
                        </a:rPr>
                        <a:t>Named entity recognition</a:t>
                      </a:r>
                      <a:endParaRPr sz="1100">
                        <a:highlight>
                          <a:srgbClr val="EFEFEF"/>
                        </a:highlight>
                      </a:endParaRPr>
                    </a:p>
                    <a:p>
                      <a:pPr marL="457200" lvl="0" indent="-298450" algn="l" rtl="0">
                        <a:lnSpc>
                          <a:spcPct val="115000"/>
                        </a:lnSpc>
                        <a:spcBef>
                          <a:spcPts val="0"/>
                        </a:spcBef>
                        <a:spcAft>
                          <a:spcPts val="0"/>
                        </a:spcAft>
                        <a:buSzPts val="1100"/>
                        <a:buChar char="●"/>
                      </a:pPr>
                      <a:r>
                        <a:rPr lang="en" sz="1100">
                          <a:highlight>
                            <a:srgbClr val="EFEFEF"/>
                          </a:highlight>
                        </a:rPr>
                        <a:t>Readability assessment</a:t>
                      </a:r>
                      <a:endParaRPr sz="1100">
                        <a:highlight>
                          <a:srgbClr val="EFEFEF"/>
                        </a:highlight>
                      </a:endParaRPr>
                    </a:p>
                    <a:p>
                      <a:pPr marL="457200" lvl="0" indent="-298450" algn="l" rtl="0">
                        <a:lnSpc>
                          <a:spcPct val="115000"/>
                        </a:lnSpc>
                        <a:spcBef>
                          <a:spcPts val="0"/>
                        </a:spcBef>
                        <a:spcAft>
                          <a:spcPts val="0"/>
                        </a:spcAft>
                        <a:buSzPts val="1100"/>
                        <a:buChar char="●"/>
                      </a:pPr>
                      <a:r>
                        <a:rPr lang="en" sz="1100">
                          <a:highlight>
                            <a:srgbClr val="EFEFEF"/>
                          </a:highlight>
                        </a:rPr>
                        <a:t>Web spam detection</a:t>
                      </a:r>
                      <a:endParaRPr sz="1100">
                        <a:highlight>
                          <a:srgbClr val="EFEFEF"/>
                        </a:highlight>
                      </a:endParaRPr>
                    </a:p>
                    <a:p>
                      <a:pPr marL="457200" lvl="0" indent="-298450" algn="l" rtl="0">
                        <a:lnSpc>
                          <a:spcPct val="115000"/>
                        </a:lnSpc>
                        <a:spcBef>
                          <a:spcPts val="0"/>
                        </a:spcBef>
                        <a:spcAft>
                          <a:spcPts val="0"/>
                        </a:spcAft>
                        <a:buSzPts val="1100"/>
                        <a:buChar char="●"/>
                      </a:pPr>
                      <a:r>
                        <a:rPr lang="en" sz="1100">
                          <a:highlight>
                            <a:srgbClr val="EFEFEF"/>
                          </a:highlight>
                        </a:rPr>
                        <a:t>Sentiment analysis</a:t>
                      </a:r>
                      <a:endParaRPr sz="1100">
                        <a:highlight>
                          <a:srgbClr val="EFEFEF"/>
                        </a:highlight>
                      </a:endParaRPr>
                    </a:p>
                    <a:p>
                      <a:pPr marL="457200" lvl="0" indent="-298450" algn="l" rtl="0">
                        <a:lnSpc>
                          <a:spcPct val="115000"/>
                        </a:lnSpc>
                        <a:spcBef>
                          <a:spcPts val="0"/>
                        </a:spcBef>
                        <a:spcAft>
                          <a:spcPts val="0"/>
                        </a:spcAft>
                        <a:buSzPts val="1100"/>
                        <a:buChar char="●"/>
                      </a:pPr>
                      <a:r>
                        <a:rPr lang="en" sz="1100">
                          <a:highlight>
                            <a:srgbClr val="EFEFEF"/>
                          </a:highlight>
                        </a:rPr>
                        <a:t>Text categorization</a:t>
                      </a:r>
                      <a:endParaRPr sz="1100">
                        <a:highlight>
                          <a:srgbClr val="EFEFEF"/>
                        </a:highlight>
                      </a:endParaRPr>
                    </a:p>
                    <a:p>
                      <a:pPr marL="457200" lvl="0" indent="-298450" algn="l" rtl="0">
                        <a:lnSpc>
                          <a:spcPct val="115000"/>
                        </a:lnSpc>
                        <a:spcBef>
                          <a:spcPts val="0"/>
                        </a:spcBef>
                        <a:spcAft>
                          <a:spcPts val="0"/>
                        </a:spcAft>
                        <a:buSzPts val="1100"/>
                        <a:buChar char="●"/>
                      </a:pPr>
                      <a:r>
                        <a:rPr lang="en" sz="1100">
                          <a:highlight>
                            <a:srgbClr val="EFEFEF"/>
                          </a:highlight>
                        </a:rPr>
                        <a:t>Web document classification</a:t>
                      </a:r>
                      <a:endParaRPr sz="1100">
                        <a:highlight>
                          <a:srgbClr val="EFEFEF"/>
                        </a:highlight>
                      </a:endParaRPr>
                    </a:p>
                    <a:p>
                      <a:pPr marL="0" lvl="0" indent="0" algn="l" rtl="0">
                        <a:spcBef>
                          <a:spcPts val="0"/>
                        </a:spcBef>
                        <a:spcAft>
                          <a:spcPts val="0"/>
                        </a:spcAft>
                        <a:buNone/>
                      </a:pPr>
                      <a:endParaRPr/>
                    </a:p>
                  </a:txBody>
                  <a:tcPr marL="91425" marR="91425" marT="91425" marB="91425"/>
                </a:tc>
                <a:tc>
                  <a:txBody>
                    <a:bodyPr/>
                    <a:lstStyle/>
                    <a:p>
                      <a:pPr marL="457200" lvl="0" indent="-304800" algn="l" rtl="0">
                        <a:lnSpc>
                          <a:spcPct val="115000"/>
                        </a:lnSpc>
                        <a:spcBef>
                          <a:spcPts val="0"/>
                        </a:spcBef>
                        <a:spcAft>
                          <a:spcPts val="0"/>
                        </a:spcAft>
                        <a:buClr>
                          <a:srgbClr val="D1D5DB"/>
                        </a:buClr>
                        <a:buSzPts val="1200"/>
                        <a:buFont typeface="Roboto"/>
                        <a:buChar char="●"/>
                      </a:pPr>
                      <a:r>
                        <a:rPr lang="en" sz="1100">
                          <a:highlight>
                            <a:srgbClr val="EFEFEF"/>
                          </a:highlight>
                        </a:rPr>
                        <a:t>Data Collection and Annotation:</a:t>
                      </a:r>
                      <a:endParaRPr sz="1100">
                        <a:highlight>
                          <a:srgbClr val="EFEFEF"/>
                        </a:highlight>
                      </a:endParaRPr>
                    </a:p>
                    <a:p>
                      <a:pPr marL="0" lvl="0" indent="0" algn="l" rtl="0">
                        <a:lnSpc>
                          <a:spcPct val="115000"/>
                        </a:lnSpc>
                        <a:spcBef>
                          <a:spcPts val="0"/>
                        </a:spcBef>
                        <a:spcAft>
                          <a:spcPts val="0"/>
                        </a:spcAft>
                        <a:buNone/>
                      </a:pPr>
                      <a:endParaRPr sz="1100">
                        <a:highlight>
                          <a:srgbClr val="EFEFEF"/>
                        </a:highlight>
                      </a:endParaRPr>
                    </a:p>
                    <a:p>
                      <a:pPr marL="0" lvl="0" indent="0" algn="l" rtl="0">
                        <a:lnSpc>
                          <a:spcPct val="115000"/>
                        </a:lnSpc>
                        <a:spcBef>
                          <a:spcPts val="0"/>
                        </a:spcBef>
                        <a:spcAft>
                          <a:spcPts val="0"/>
                        </a:spcAft>
                        <a:buNone/>
                      </a:pPr>
                      <a:r>
                        <a:rPr lang="en" sz="1100">
                          <a:highlight>
                            <a:srgbClr val="EFEFEF"/>
                          </a:highlight>
                        </a:rPr>
                        <a:t>Authors didn't provide specific details.Mentioned various existing corpora, including:</a:t>
                      </a:r>
                      <a:endParaRPr sz="1100">
                        <a:highlight>
                          <a:srgbClr val="EFEFEF"/>
                        </a:highlight>
                      </a:endParaRPr>
                    </a:p>
                    <a:p>
                      <a:pPr marL="0" lvl="0" indent="0" algn="l" rtl="0">
                        <a:lnSpc>
                          <a:spcPct val="115000"/>
                        </a:lnSpc>
                        <a:spcBef>
                          <a:spcPts val="0"/>
                        </a:spcBef>
                        <a:spcAft>
                          <a:spcPts val="0"/>
                        </a:spcAft>
                        <a:buNone/>
                      </a:pPr>
                      <a:endParaRPr sz="1100">
                        <a:highlight>
                          <a:srgbClr val="EFEFEF"/>
                        </a:highlight>
                      </a:endParaRPr>
                    </a:p>
                    <a:p>
                      <a:pPr marL="457200" lvl="0" indent="-298450" algn="l" rtl="0">
                        <a:lnSpc>
                          <a:spcPct val="115000"/>
                        </a:lnSpc>
                        <a:spcBef>
                          <a:spcPts val="0"/>
                        </a:spcBef>
                        <a:spcAft>
                          <a:spcPts val="0"/>
                        </a:spcAft>
                        <a:buSzPts val="1100"/>
                        <a:buChar char="●"/>
                      </a:pPr>
                      <a:r>
                        <a:rPr lang="en" sz="1100">
                          <a:highlight>
                            <a:srgbClr val="EFEFEF"/>
                          </a:highlight>
                        </a:rPr>
                        <a:t>Al-Nahar, Al-Jazeera, Al-Ahram, Al-hayat, Al-Dostor newspapers</a:t>
                      </a:r>
                      <a:endParaRPr sz="1100">
                        <a:highlight>
                          <a:srgbClr val="EFEFEF"/>
                        </a:highlight>
                      </a:endParaRPr>
                    </a:p>
                    <a:p>
                      <a:pPr marL="457200" lvl="0" indent="-298450" algn="l" rtl="0">
                        <a:lnSpc>
                          <a:spcPct val="115000"/>
                        </a:lnSpc>
                        <a:spcBef>
                          <a:spcPts val="0"/>
                        </a:spcBef>
                        <a:spcAft>
                          <a:spcPts val="0"/>
                        </a:spcAft>
                        <a:buSzPts val="1100"/>
                        <a:buChar char="●"/>
                      </a:pPr>
                      <a:r>
                        <a:rPr lang="en" sz="1100">
                          <a:highlight>
                            <a:srgbClr val="EFEFEF"/>
                          </a:highlight>
                        </a:rPr>
                        <a:t>Hadith corpus</a:t>
                      </a:r>
                      <a:endParaRPr sz="1100">
                        <a:highlight>
                          <a:srgbClr val="EFEFEF"/>
                        </a:highlight>
                      </a:endParaRPr>
                    </a:p>
                    <a:p>
                      <a:pPr marL="457200" lvl="0" indent="-298450" algn="l" rtl="0">
                        <a:lnSpc>
                          <a:spcPct val="115000"/>
                        </a:lnSpc>
                        <a:spcBef>
                          <a:spcPts val="0"/>
                        </a:spcBef>
                        <a:spcAft>
                          <a:spcPts val="0"/>
                        </a:spcAft>
                        <a:buSzPts val="1100"/>
                        <a:buChar char="●"/>
                      </a:pPr>
                      <a:r>
                        <a:rPr lang="en" sz="1100">
                          <a:highlight>
                            <a:srgbClr val="EFEFEF"/>
                          </a:highlight>
                        </a:rPr>
                        <a:t>Akhbar-Alkhaleej corpus</a:t>
                      </a:r>
                      <a:endParaRPr sz="1100">
                        <a:highlight>
                          <a:srgbClr val="EFEFEF"/>
                        </a:highlight>
                      </a:endParaRPr>
                    </a:p>
                    <a:p>
                      <a:pPr marL="457200" lvl="0" indent="-298450" algn="l" rtl="0">
                        <a:lnSpc>
                          <a:spcPct val="115000"/>
                        </a:lnSpc>
                        <a:spcBef>
                          <a:spcPts val="0"/>
                        </a:spcBef>
                        <a:spcAft>
                          <a:spcPts val="0"/>
                        </a:spcAft>
                        <a:buSzPts val="1100"/>
                        <a:buChar char="●"/>
                      </a:pPr>
                      <a:r>
                        <a:rPr lang="en" sz="1100">
                          <a:highlight>
                            <a:srgbClr val="EFEFEF"/>
                          </a:highlight>
                        </a:rPr>
                        <a:t>Arabic NEWSWIRE</a:t>
                      </a:r>
                      <a:endParaRPr sz="1100">
                        <a:highlight>
                          <a:srgbClr val="EFEFEF"/>
                        </a:highlight>
                      </a:endParaRPr>
                    </a:p>
                    <a:p>
                      <a:pPr marL="457200" lvl="0" indent="-298450" algn="l" rtl="0">
                        <a:lnSpc>
                          <a:spcPct val="115000"/>
                        </a:lnSpc>
                        <a:spcBef>
                          <a:spcPts val="0"/>
                        </a:spcBef>
                        <a:spcAft>
                          <a:spcPts val="0"/>
                        </a:spcAft>
                        <a:buSzPts val="1100"/>
                        <a:buChar char="●"/>
                      </a:pPr>
                      <a:r>
                        <a:rPr lang="en" sz="1100">
                          <a:highlight>
                            <a:srgbClr val="EFEFEF"/>
                          </a:highlight>
                        </a:rPr>
                        <a:t>Quranic Arabic Corpus</a:t>
                      </a:r>
                      <a:endParaRPr sz="1100">
                        <a:highlight>
                          <a:srgbClr val="EFEFEF"/>
                        </a:highlight>
                      </a:endParaRPr>
                    </a:p>
                    <a:p>
                      <a:pPr marL="457200" lvl="0" indent="-298450" algn="l" rtl="0">
                        <a:lnSpc>
                          <a:spcPct val="115000"/>
                        </a:lnSpc>
                        <a:spcBef>
                          <a:spcPts val="0"/>
                        </a:spcBef>
                        <a:spcAft>
                          <a:spcPts val="0"/>
                        </a:spcAft>
                        <a:buSzPts val="1100"/>
                        <a:buChar char="●"/>
                      </a:pPr>
                      <a:r>
                        <a:rPr lang="en" sz="1100">
                          <a:highlight>
                            <a:srgbClr val="EFEFEF"/>
                          </a:highlight>
                        </a:rPr>
                        <a:t>KACST Arabic corpus</a:t>
                      </a:r>
                      <a:endParaRPr sz="1100">
                        <a:highlight>
                          <a:srgbClr val="EFEFEF"/>
                        </a:highlight>
                      </a:endParaRPr>
                    </a:p>
                    <a:p>
                      <a:pPr marL="457200" lvl="0" indent="-298450" algn="l" rtl="0">
                        <a:lnSpc>
                          <a:spcPct val="115000"/>
                        </a:lnSpc>
                        <a:spcBef>
                          <a:spcPts val="0"/>
                        </a:spcBef>
                        <a:spcAft>
                          <a:spcPts val="0"/>
                        </a:spcAft>
                        <a:buSzPts val="1100"/>
                        <a:buChar char="●"/>
                      </a:pPr>
                      <a:r>
                        <a:rPr lang="en" sz="1100">
                          <a:highlight>
                            <a:srgbClr val="EFEFEF"/>
                          </a:highlight>
                        </a:rPr>
                        <a:t>BBC Corpus</a:t>
                      </a:r>
                      <a:endParaRPr sz="1100">
                        <a:highlight>
                          <a:srgbClr val="EFEFEF"/>
                        </a:highlight>
                      </a:endParaRPr>
                    </a:p>
                    <a:p>
                      <a:pPr marL="457200" lvl="0" indent="-298450" algn="l" rtl="0">
                        <a:lnSpc>
                          <a:spcPct val="115000"/>
                        </a:lnSpc>
                        <a:spcBef>
                          <a:spcPts val="0"/>
                        </a:spcBef>
                        <a:spcAft>
                          <a:spcPts val="0"/>
                        </a:spcAft>
                        <a:buSzPts val="1100"/>
                        <a:buChar char="●"/>
                      </a:pPr>
                      <a:r>
                        <a:rPr lang="en" sz="1100">
                          <a:highlight>
                            <a:srgbClr val="EFEFEF"/>
                          </a:highlight>
                        </a:rPr>
                        <a:t>CCN Corpus</a:t>
                      </a:r>
                      <a:endParaRPr sz="1100">
                        <a:highlight>
                          <a:srgbClr val="EFEFEF"/>
                        </a:highlight>
                      </a:endParaRPr>
                    </a:p>
                    <a:p>
                      <a:pPr marL="457200" lvl="0" indent="-298450" algn="l" rtl="0">
                        <a:lnSpc>
                          <a:spcPct val="115000"/>
                        </a:lnSpc>
                        <a:spcBef>
                          <a:spcPts val="0"/>
                        </a:spcBef>
                        <a:spcAft>
                          <a:spcPts val="0"/>
                        </a:spcAft>
                        <a:buSzPts val="1100"/>
                        <a:buChar char="●"/>
                      </a:pPr>
                      <a:r>
                        <a:rPr lang="en" sz="1100">
                          <a:highlight>
                            <a:srgbClr val="EFEFEF"/>
                          </a:highlight>
                        </a:rPr>
                        <a:t>Open Source Arabic Corpus (OSAC)</a:t>
                      </a:r>
                      <a:endParaRPr sz="1100">
                        <a:highlight>
                          <a:srgbClr val="EFEFEF"/>
                        </a:highlight>
                      </a:endParaRPr>
                    </a:p>
                    <a:p>
                      <a:pPr marL="457200" lvl="0" indent="-298450" algn="l" rtl="0">
                        <a:lnSpc>
                          <a:spcPct val="115000"/>
                        </a:lnSpc>
                        <a:spcBef>
                          <a:spcPts val="0"/>
                        </a:spcBef>
                        <a:spcAft>
                          <a:spcPts val="0"/>
                        </a:spcAft>
                        <a:buSzPts val="1100"/>
                        <a:buChar char="●"/>
                      </a:pPr>
                      <a:r>
                        <a:rPr lang="en" sz="1100">
                          <a:highlight>
                            <a:srgbClr val="EFEFEF"/>
                          </a:highlight>
                        </a:rPr>
                        <a:t>NADA corpus</a:t>
                      </a:r>
                      <a:endParaRPr sz="1100">
                        <a:highlight>
                          <a:srgbClr val="EFEFEF"/>
                        </a:highlight>
                      </a:endParaRPr>
                    </a:p>
                    <a:p>
                      <a:pPr marL="0" lvl="0" indent="0" algn="l" rtl="0">
                        <a:lnSpc>
                          <a:spcPct val="115000"/>
                        </a:lnSpc>
                        <a:spcBef>
                          <a:spcPts val="0"/>
                        </a:spcBef>
                        <a:spcAft>
                          <a:spcPts val="0"/>
                        </a:spcAft>
                        <a:buNone/>
                      </a:pPr>
                      <a:endParaRPr sz="1100">
                        <a:highlight>
                          <a:srgbClr val="EFEFEF"/>
                        </a:highlight>
                      </a:endParaRPr>
                    </a:p>
                    <a:p>
                      <a:pPr marL="0" lvl="0" indent="0" algn="l" rtl="0">
                        <a:lnSpc>
                          <a:spcPct val="115000"/>
                        </a:lnSpc>
                        <a:spcBef>
                          <a:spcPts val="0"/>
                        </a:spcBef>
                        <a:spcAft>
                          <a:spcPts val="0"/>
                        </a:spcAft>
                        <a:buNone/>
                      </a:pPr>
                      <a:r>
                        <a:rPr lang="en" sz="1100">
                          <a:highlight>
                            <a:srgbClr val="EFEFEF"/>
                          </a:highlight>
                        </a:rPr>
                        <a:t>Challenges and Limitations of Corpora:</a:t>
                      </a:r>
                      <a:endParaRPr sz="1100">
                        <a:highlight>
                          <a:srgbClr val="EFEFEF"/>
                        </a:highlight>
                      </a:endParaRPr>
                    </a:p>
                    <a:p>
                      <a:pPr marL="0" lvl="0" indent="0" algn="l" rtl="0">
                        <a:lnSpc>
                          <a:spcPct val="115000"/>
                        </a:lnSpc>
                        <a:spcBef>
                          <a:spcPts val="0"/>
                        </a:spcBef>
                        <a:spcAft>
                          <a:spcPts val="0"/>
                        </a:spcAft>
                        <a:buNone/>
                      </a:pPr>
                      <a:endParaRPr sz="1100">
                        <a:highlight>
                          <a:srgbClr val="EFEFEF"/>
                        </a:highlight>
                      </a:endParaRPr>
                    </a:p>
                    <a:p>
                      <a:pPr marL="0" lvl="0" indent="0" algn="l" rtl="0">
                        <a:lnSpc>
                          <a:spcPct val="115000"/>
                        </a:lnSpc>
                        <a:spcBef>
                          <a:spcPts val="0"/>
                        </a:spcBef>
                        <a:spcAft>
                          <a:spcPts val="0"/>
                        </a:spcAft>
                        <a:buNone/>
                      </a:pPr>
                      <a:r>
                        <a:rPr lang="en" sz="1100">
                          <a:highlight>
                            <a:srgbClr val="EFEFEF"/>
                          </a:highlight>
                        </a:rPr>
                        <a:t>Issues with standardization, annotation, and balance.</a:t>
                      </a:r>
                      <a:endParaRPr sz="1100">
                        <a:highlight>
                          <a:srgbClr val="EFEFEF"/>
                        </a:highlight>
                      </a:endParaRPr>
                    </a:p>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0"/>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Opportunities : </a:t>
            </a:r>
            <a:endParaRPr/>
          </a:p>
        </p:txBody>
      </p:sp>
      <p:sp>
        <p:nvSpPr>
          <p:cNvPr id="91" name="Google Shape;91;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7500" lnSpcReduction="20000"/>
          </a:bodyPr>
          <a:lstStyle/>
          <a:p>
            <a:pPr marL="0" lvl="0" indent="0" algn="l" rtl="0">
              <a:spcBef>
                <a:spcPts val="1200"/>
              </a:spcBef>
              <a:spcAft>
                <a:spcPts val="0"/>
              </a:spcAft>
              <a:buNone/>
            </a:pPr>
            <a:endParaRPr sz="1100" b="1">
              <a:solidFill>
                <a:srgbClr val="000000"/>
              </a:solidFill>
              <a:latin typeface="Arial"/>
              <a:ea typeface="Arial"/>
              <a:cs typeface="Arial"/>
              <a:sym typeface="Arial"/>
            </a:endParaRPr>
          </a:p>
          <a:p>
            <a:pPr marL="0" lvl="0" indent="0" algn="l" rtl="0">
              <a:spcBef>
                <a:spcPts val="1200"/>
              </a:spcBef>
              <a:spcAft>
                <a:spcPts val="0"/>
              </a:spcAft>
              <a:buNone/>
            </a:pPr>
            <a:r>
              <a:rPr lang="en" sz="1250">
                <a:solidFill>
                  <a:srgbClr val="000000"/>
                </a:solidFill>
                <a:highlight>
                  <a:srgbClr val="EFEFEF"/>
                </a:highlight>
                <a:latin typeface="Arial"/>
                <a:ea typeface="Arial"/>
                <a:cs typeface="Arial"/>
                <a:sym typeface="Arial"/>
              </a:rPr>
              <a:t>Some possible opportunities of this paper are:</a:t>
            </a:r>
            <a:endParaRPr sz="1250">
              <a:solidFill>
                <a:srgbClr val="000000"/>
              </a:solidFill>
              <a:highlight>
                <a:srgbClr val="EFEFEF"/>
              </a:highlight>
              <a:latin typeface="Arial"/>
              <a:ea typeface="Arial"/>
              <a:cs typeface="Arial"/>
              <a:sym typeface="Arial"/>
            </a:endParaRPr>
          </a:p>
          <a:p>
            <a:pPr marL="457200" lvl="0" indent="-290115" algn="l" rtl="0">
              <a:spcBef>
                <a:spcPts val="1200"/>
              </a:spcBef>
              <a:spcAft>
                <a:spcPts val="0"/>
              </a:spcAft>
              <a:buClr>
                <a:srgbClr val="000000"/>
              </a:buClr>
              <a:buSzPct val="100000"/>
              <a:buFont typeface="Arial"/>
              <a:buChar char="●"/>
            </a:pPr>
            <a:r>
              <a:rPr lang="en" sz="1250">
                <a:solidFill>
                  <a:srgbClr val="000000"/>
                </a:solidFill>
                <a:highlight>
                  <a:srgbClr val="EFEFEF"/>
                </a:highlight>
                <a:latin typeface="Arial"/>
                <a:ea typeface="Arial"/>
                <a:cs typeface="Arial"/>
                <a:sym typeface="Arial"/>
              </a:rPr>
              <a:t>It provides a comprehensive review of the state-of-the-art research on ANLP and machine learning-based systems, covering the characteristics, challenges, and complexity of the Arabic language, the necessity and needs of ANLP in various domains, and the main phases of developing ANLP applications based on machine learning techniques.</a:t>
            </a:r>
            <a:endParaRPr sz="1250">
              <a:solidFill>
                <a:srgbClr val="000000"/>
              </a:solidFill>
              <a:highlight>
                <a:srgbClr val="EFEFEF"/>
              </a:highlight>
              <a:latin typeface="Arial"/>
              <a:ea typeface="Arial"/>
              <a:cs typeface="Arial"/>
              <a:sym typeface="Arial"/>
            </a:endParaRPr>
          </a:p>
          <a:p>
            <a:pPr marL="0" lvl="0" indent="0" algn="l" rtl="0">
              <a:spcBef>
                <a:spcPts val="1200"/>
              </a:spcBef>
              <a:spcAft>
                <a:spcPts val="0"/>
              </a:spcAft>
              <a:buNone/>
            </a:pPr>
            <a:endParaRPr sz="1250">
              <a:solidFill>
                <a:srgbClr val="000000"/>
              </a:solidFill>
              <a:highlight>
                <a:srgbClr val="EFEFEF"/>
              </a:highlight>
              <a:latin typeface="Arial"/>
              <a:ea typeface="Arial"/>
              <a:cs typeface="Arial"/>
              <a:sym typeface="Arial"/>
            </a:endParaRPr>
          </a:p>
          <a:p>
            <a:pPr marL="457200" lvl="0" indent="-290115" algn="l" rtl="0">
              <a:spcBef>
                <a:spcPts val="1200"/>
              </a:spcBef>
              <a:spcAft>
                <a:spcPts val="0"/>
              </a:spcAft>
              <a:buClr>
                <a:srgbClr val="000000"/>
              </a:buClr>
              <a:buSzPct val="100000"/>
              <a:buFont typeface="Arial"/>
              <a:buChar char="●"/>
            </a:pPr>
            <a:r>
              <a:rPr lang="en" sz="1250">
                <a:solidFill>
                  <a:srgbClr val="000000"/>
                </a:solidFill>
                <a:highlight>
                  <a:srgbClr val="EFEFEF"/>
                </a:highlight>
                <a:latin typeface="Arial"/>
                <a:ea typeface="Arial"/>
                <a:cs typeface="Arial"/>
                <a:sym typeface="Arial"/>
              </a:rPr>
              <a:t>It identifies some of the gaps and limitations in the existing ANLP research, such as the lack of standard and publicly available corpora, tools, and resources for Arabic language processing, the need for more sophisticated features and methods to handle the Arabic language ambiguity and morphology, and the need for more evaluation and benchmarking of ANLP systems.</a:t>
            </a:r>
            <a:endParaRPr sz="1250">
              <a:solidFill>
                <a:srgbClr val="000000"/>
              </a:solidFill>
              <a:highlight>
                <a:srgbClr val="EFEFEF"/>
              </a:highlight>
              <a:latin typeface="Arial"/>
              <a:ea typeface="Arial"/>
              <a:cs typeface="Arial"/>
              <a:sym typeface="Arial"/>
            </a:endParaRPr>
          </a:p>
          <a:p>
            <a:pPr marL="457200" lvl="0" indent="0" algn="l" rtl="0">
              <a:spcBef>
                <a:spcPts val="1200"/>
              </a:spcBef>
              <a:spcAft>
                <a:spcPts val="0"/>
              </a:spcAft>
              <a:buNone/>
            </a:pPr>
            <a:endParaRPr sz="1250">
              <a:solidFill>
                <a:srgbClr val="000000"/>
              </a:solidFill>
              <a:highlight>
                <a:srgbClr val="EFEFEF"/>
              </a:highlight>
              <a:latin typeface="Arial"/>
              <a:ea typeface="Arial"/>
              <a:cs typeface="Arial"/>
              <a:sym typeface="Arial"/>
            </a:endParaRPr>
          </a:p>
          <a:p>
            <a:pPr marL="457200" lvl="0" indent="-290115" algn="l" rtl="0">
              <a:spcBef>
                <a:spcPts val="1200"/>
              </a:spcBef>
              <a:spcAft>
                <a:spcPts val="0"/>
              </a:spcAft>
              <a:buClr>
                <a:srgbClr val="000000"/>
              </a:buClr>
              <a:buSzPct val="100000"/>
              <a:buFont typeface="Arial"/>
              <a:buChar char="●"/>
            </a:pPr>
            <a:r>
              <a:rPr lang="en" sz="1250">
                <a:solidFill>
                  <a:srgbClr val="000000"/>
                </a:solidFill>
                <a:highlight>
                  <a:srgbClr val="EFEFEF"/>
                </a:highlight>
                <a:latin typeface="Arial"/>
                <a:ea typeface="Arial"/>
                <a:cs typeface="Arial"/>
                <a:sym typeface="Arial"/>
              </a:rPr>
              <a:t>It suggests some possible directions for future work, such as exploring more ANLP applications using semi-supervised and unsupervised machine learning approaches, applying deep learning techniques to ANLP tasks, developing more efficient and interoperable preprocessing and feature selection tools for Arabic data, and creating more representative and balanced corpora for different domains and genres of Arabic text.</a:t>
            </a:r>
            <a:endParaRPr sz="1250">
              <a:solidFill>
                <a:srgbClr val="000000"/>
              </a:solidFill>
              <a:highlight>
                <a:srgbClr val="EFEFEF"/>
              </a:highlight>
              <a:latin typeface="Arial"/>
              <a:ea typeface="Arial"/>
              <a:cs typeface="Arial"/>
              <a:sym typeface="Arial"/>
            </a:endParaRPr>
          </a:p>
          <a:p>
            <a:pPr marL="0" lvl="0" indent="0" algn="l" rtl="0">
              <a:spcBef>
                <a:spcPts val="1200"/>
              </a:spcBef>
              <a:spcAft>
                <a:spcPts val="12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Application in real life scenario: </a:t>
            </a:r>
            <a:endParaRPr/>
          </a:p>
        </p:txBody>
      </p:sp>
      <p:sp>
        <p:nvSpPr>
          <p:cNvPr id="97" name="Google Shape;97;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0"/>
              </a:spcAft>
              <a:buNone/>
            </a:pPr>
            <a:r>
              <a:rPr lang="en" sz="1100">
                <a:solidFill>
                  <a:srgbClr val="000000"/>
                </a:solidFill>
                <a:highlight>
                  <a:srgbClr val="EFEFEF"/>
                </a:highlight>
                <a:latin typeface="Arial"/>
                <a:ea typeface="Arial"/>
                <a:cs typeface="Arial"/>
                <a:sym typeface="Arial"/>
              </a:rPr>
              <a:t>Application Scenarios:</a:t>
            </a:r>
            <a:endParaRPr sz="1100">
              <a:solidFill>
                <a:srgbClr val="000000"/>
              </a:solidFill>
              <a:highlight>
                <a:srgbClr val="EFEFEF"/>
              </a:highlight>
              <a:latin typeface="Arial"/>
              <a:ea typeface="Arial"/>
              <a:cs typeface="Arial"/>
              <a:sym typeface="Arial"/>
            </a:endParaRPr>
          </a:p>
          <a:p>
            <a:pPr marL="0" lvl="0" indent="0" algn="l" rtl="0">
              <a:spcBef>
                <a:spcPts val="0"/>
              </a:spcBef>
              <a:spcAft>
                <a:spcPts val="0"/>
              </a:spcAft>
              <a:buNone/>
            </a:pPr>
            <a:endParaRPr sz="1100">
              <a:solidFill>
                <a:srgbClr val="000000"/>
              </a:solidFill>
              <a:highlight>
                <a:srgbClr val="EFEFEF"/>
              </a:highlight>
              <a:latin typeface="Arial"/>
              <a:ea typeface="Arial"/>
              <a:cs typeface="Arial"/>
              <a:sym typeface="Arial"/>
            </a:endParaRPr>
          </a:p>
          <a:p>
            <a:pPr marL="0" lvl="0" indent="0" algn="l" rtl="0">
              <a:spcBef>
                <a:spcPts val="0"/>
              </a:spcBef>
              <a:spcAft>
                <a:spcPts val="0"/>
              </a:spcAft>
              <a:buNone/>
            </a:pPr>
            <a:endParaRPr sz="1100">
              <a:solidFill>
                <a:srgbClr val="000000"/>
              </a:solidFill>
              <a:highlight>
                <a:srgbClr val="EFEFEF"/>
              </a:highlight>
              <a:latin typeface="Arial"/>
              <a:ea typeface="Arial"/>
              <a:cs typeface="Arial"/>
              <a:sym typeface="Arial"/>
            </a:endParaRPr>
          </a:p>
          <a:p>
            <a:pPr marL="457200" lvl="0" indent="-304800" algn="l" rtl="0">
              <a:spcBef>
                <a:spcPts val="0"/>
              </a:spcBef>
              <a:spcAft>
                <a:spcPts val="0"/>
              </a:spcAft>
              <a:buClr>
                <a:srgbClr val="D1D5DB"/>
              </a:buClr>
              <a:buSzPts val="1200"/>
              <a:buFont typeface="Roboto"/>
              <a:buChar char="●"/>
            </a:pPr>
            <a:r>
              <a:rPr lang="en" sz="1100">
                <a:solidFill>
                  <a:srgbClr val="000000"/>
                </a:solidFill>
                <a:highlight>
                  <a:srgbClr val="EFEFEF"/>
                </a:highlight>
                <a:latin typeface="Arial"/>
                <a:ea typeface="Arial"/>
                <a:cs typeface="Arial"/>
                <a:sym typeface="Arial"/>
              </a:rPr>
              <a:t>Develop more accurate ANLP tools for tasks like machine translation, sentiment analysis, and web document classification for Arabic users.</a:t>
            </a:r>
            <a:endParaRPr sz="1100">
              <a:solidFill>
                <a:srgbClr val="000000"/>
              </a:solidFill>
              <a:highlight>
                <a:srgbClr val="EFEFEF"/>
              </a:highlight>
              <a:latin typeface="Arial"/>
              <a:ea typeface="Arial"/>
              <a:cs typeface="Arial"/>
              <a:sym typeface="Arial"/>
            </a:endParaRPr>
          </a:p>
          <a:p>
            <a:pPr marL="0" lvl="0" indent="0" algn="l" rtl="0">
              <a:spcBef>
                <a:spcPts val="0"/>
              </a:spcBef>
              <a:spcAft>
                <a:spcPts val="0"/>
              </a:spcAft>
              <a:buNone/>
            </a:pPr>
            <a:endParaRPr sz="1100">
              <a:solidFill>
                <a:srgbClr val="000000"/>
              </a:solidFill>
              <a:highlight>
                <a:srgbClr val="EFEFEF"/>
              </a:highlight>
              <a:latin typeface="Arial"/>
              <a:ea typeface="Arial"/>
              <a:cs typeface="Arial"/>
              <a:sym typeface="Arial"/>
            </a:endParaRPr>
          </a:p>
          <a:p>
            <a:pPr marL="0" lvl="0" indent="0" algn="l" rtl="0">
              <a:spcBef>
                <a:spcPts val="0"/>
              </a:spcBef>
              <a:spcAft>
                <a:spcPts val="0"/>
              </a:spcAft>
              <a:buNone/>
            </a:pPr>
            <a:endParaRPr sz="1100">
              <a:solidFill>
                <a:srgbClr val="000000"/>
              </a:solidFill>
              <a:highlight>
                <a:srgbClr val="EFEFEF"/>
              </a:highlight>
              <a:latin typeface="Arial"/>
              <a:ea typeface="Arial"/>
              <a:cs typeface="Arial"/>
              <a:sym typeface="Arial"/>
            </a:endParaRPr>
          </a:p>
          <a:p>
            <a:pPr marL="457200" lvl="0" indent="-304800" algn="l" rtl="0">
              <a:spcBef>
                <a:spcPts val="0"/>
              </a:spcBef>
              <a:spcAft>
                <a:spcPts val="0"/>
              </a:spcAft>
              <a:buClr>
                <a:srgbClr val="D1D5DB"/>
              </a:buClr>
              <a:buSzPts val="1200"/>
              <a:buFont typeface="Roboto"/>
              <a:buChar char="●"/>
            </a:pPr>
            <a:r>
              <a:rPr lang="en" sz="1100">
                <a:solidFill>
                  <a:srgbClr val="000000"/>
                </a:solidFill>
                <a:highlight>
                  <a:srgbClr val="EFEFEF"/>
                </a:highlight>
                <a:latin typeface="Arial"/>
                <a:ea typeface="Arial"/>
                <a:cs typeface="Arial"/>
                <a:sym typeface="Arial"/>
              </a:rPr>
              <a:t>Enhance cross-lingual communication by providing reliable ANLP applications for Arabic speakers and non-Arabic speakers.</a:t>
            </a:r>
            <a:endParaRPr sz="1100">
              <a:solidFill>
                <a:srgbClr val="000000"/>
              </a:solidFill>
              <a:highlight>
                <a:srgbClr val="EFEFEF"/>
              </a:highlight>
              <a:latin typeface="Arial"/>
              <a:ea typeface="Arial"/>
              <a:cs typeface="Arial"/>
              <a:sym typeface="Arial"/>
            </a:endParaRPr>
          </a:p>
          <a:p>
            <a:pPr marL="0" lvl="0" indent="0" algn="l" rtl="0">
              <a:spcBef>
                <a:spcPts val="0"/>
              </a:spcBef>
              <a:spcAft>
                <a:spcPts val="0"/>
              </a:spcAft>
              <a:buNone/>
            </a:pPr>
            <a:endParaRPr sz="1100">
              <a:solidFill>
                <a:srgbClr val="000000"/>
              </a:solidFill>
              <a:highlight>
                <a:srgbClr val="EFEFEF"/>
              </a:highlight>
              <a:latin typeface="Arial"/>
              <a:ea typeface="Arial"/>
              <a:cs typeface="Arial"/>
              <a:sym typeface="Arial"/>
            </a:endParaRPr>
          </a:p>
          <a:p>
            <a:pPr marL="0" lvl="0" indent="0" algn="l" rtl="0">
              <a:spcBef>
                <a:spcPts val="0"/>
              </a:spcBef>
              <a:spcAft>
                <a:spcPts val="0"/>
              </a:spcAft>
              <a:buNone/>
            </a:pPr>
            <a:endParaRPr sz="1100">
              <a:solidFill>
                <a:srgbClr val="000000"/>
              </a:solidFill>
              <a:highlight>
                <a:srgbClr val="EFEFEF"/>
              </a:highlight>
              <a:latin typeface="Arial"/>
              <a:ea typeface="Arial"/>
              <a:cs typeface="Arial"/>
              <a:sym typeface="Arial"/>
            </a:endParaRPr>
          </a:p>
          <a:p>
            <a:pPr marL="457200" lvl="0" indent="-304800" algn="l" rtl="0">
              <a:spcBef>
                <a:spcPts val="0"/>
              </a:spcBef>
              <a:spcAft>
                <a:spcPts val="0"/>
              </a:spcAft>
              <a:buClr>
                <a:srgbClr val="D1D5DB"/>
              </a:buClr>
              <a:buSzPts val="1200"/>
              <a:buFont typeface="Roboto"/>
              <a:buChar char="●"/>
            </a:pPr>
            <a:r>
              <a:rPr lang="en" sz="1100">
                <a:solidFill>
                  <a:srgbClr val="000000"/>
                </a:solidFill>
                <a:highlight>
                  <a:srgbClr val="EFEFEF"/>
                </a:highlight>
                <a:latin typeface="Arial"/>
                <a:ea typeface="Arial"/>
                <a:cs typeface="Arial"/>
                <a:sym typeface="Arial"/>
              </a:rPr>
              <a:t>Advance ANLP research by addressing challenges, such as standard corpora creation and deep learning techniques.</a:t>
            </a:r>
            <a:endParaRPr sz="1100">
              <a:solidFill>
                <a:srgbClr val="000000"/>
              </a:solidFill>
              <a:highlight>
                <a:srgbClr val="EFEFEF"/>
              </a:highlight>
              <a:latin typeface="Arial"/>
              <a:ea typeface="Arial"/>
              <a:cs typeface="Arial"/>
              <a:sym typeface="Arial"/>
            </a:endParaRPr>
          </a:p>
          <a:p>
            <a:pPr marL="0" lvl="0" indent="0" algn="l" rtl="0">
              <a:spcBef>
                <a:spcPts val="0"/>
              </a:spcBef>
              <a:spcAft>
                <a:spcPts val="1200"/>
              </a:spcAft>
              <a:buNone/>
            </a:pPr>
            <a:endParaRPr>
              <a:highlight>
                <a:srgbClr val="EFEFE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Challenges : </a:t>
            </a:r>
            <a:endParaRPr/>
          </a:p>
        </p:txBody>
      </p:sp>
      <p:sp>
        <p:nvSpPr>
          <p:cNvPr id="103" name="Google Shape;103;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47500" lnSpcReduction="20000"/>
          </a:bodyPr>
          <a:lstStyle/>
          <a:p>
            <a:pPr marL="0" lvl="0" indent="0" algn="l" rtl="0">
              <a:spcBef>
                <a:spcPts val="0"/>
              </a:spcBef>
              <a:spcAft>
                <a:spcPts val="0"/>
              </a:spcAft>
              <a:buNone/>
            </a:pPr>
            <a:endParaRPr sz="1050" b="1">
              <a:solidFill>
                <a:srgbClr val="111111"/>
              </a:solidFill>
              <a:latin typeface="Roboto"/>
              <a:ea typeface="Roboto"/>
              <a:cs typeface="Roboto"/>
              <a:sym typeface="Roboto"/>
            </a:endParaRPr>
          </a:p>
          <a:p>
            <a:pPr marL="0" lvl="0" indent="0" algn="l" rtl="0">
              <a:spcBef>
                <a:spcPts val="0"/>
              </a:spcBef>
              <a:spcAft>
                <a:spcPts val="0"/>
              </a:spcAft>
              <a:buNone/>
            </a:pPr>
            <a:r>
              <a:rPr lang="en" sz="2750">
                <a:solidFill>
                  <a:srgbClr val="111111"/>
                </a:solidFill>
                <a:highlight>
                  <a:srgbClr val="EFEFEF"/>
                </a:highlight>
                <a:latin typeface="Roboto"/>
                <a:ea typeface="Roboto"/>
                <a:cs typeface="Roboto"/>
                <a:sym typeface="Roboto"/>
              </a:rPr>
              <a:t>The challenges identified in this paper are:</a:t>
            </a:r>
            <a:endParaRPr sz="2750">
              <a:solidFill>
                <a:srgbClr val="111111"/>
              </a:solidFill>
              <a:highlight>
                <a:srgbClr val="EFEFEF"/>
              </a:highlight>
              <a:latin typeface="Roboto"/>
              <a:ea typeface="Roboto"/>
              <a:cs typeface="Roboto"/>
              <a:sym typeface="Roboto"/>
            </a:endParaRPr>
          </a:p>
          <a:p>
            <a:pPr marL="0" lvl="0" indent="0" algn="l" rtl="0">
              <a:spcBef>
                <a:spcPts val="900"/>
              </a:spcBef>
              <a:spcAft>
                <a:spcPts val="0"/>
              </a:spcAft>
              <a:buNone/>
            </a:pPr>
            <a:r>
              <a:rPr lang="en" sz="2750">
                <a:solidFill>
                  <a:srgbClr val="111111"/>
                </a:solidFill>
                <a:highlight>
                  <a:srgbClr val="EFEFEF"/>
                </a:highlight>
                <a:latin typeface="Roboto"/>
                <a:ea typeface="Roboto"/>
                <a:cs typeface="Roboto"/>
                <a:sym typeface="Roboto"/>
              </a:rPr>
              <a:t>Lack of Resources: There is a lack of standard and publicly available corpora, tools, and resources for Arabic language processing. This makes it difficult for researchers to develop and evaluate ANLP systems.</a:t>
            </a:r>
            <a:endParaRPr sz="2750">
              <a:solidFill>
                <a:srgbClr val="111111"/>
              </a:solidFill>
              <a:highlight>
                <a:srgbClr val="EFEFEF"/>
              </a:highlight>
              <a:latin typeface="Roboto"/>
              <a:ea typeface="Roboto"/>
              <a:cs typeface="Roboto"/>
              <a:sym typeface="Roboto"/>
            </a:endParaRPr>
          </a:p>
          <a:p>
            <a:pPr marL="0" lvl="0" indent="0" algn="l" rtl="0">
              <a:spcBef>
                <a:spcPts val="900"/>
              </a:spcBef>
              <a:spcAft>
                <a:spcPts val="0"/>
              </a:spcAft>
              <a:buNone/>
            </a:pPr>
            <a:r>
              <a:rPr lang="en" sz="2750">
                <a:solidFill>
                  <a:srgbClr val="111111"/>
                </a:solidFill>
                <a:highlight>
                  <a:srgbClr val="EFEFEF"/>
                </a:highlight>
                <a:latin typeface="Roboto"/>
                <a:ea typeface="Roboto"/>
                <a:cs typeface="Roboto"/>
                <a:sym typeface="Roboto"/>
              </a:rPr>
              <a:t>Arabic Language Complexity: The Arabic language has unique characteristics such as a complex morphological system, various dialects, and a right-to-left writing system. This poses many challenges for ANLP tasks such as tokenization, stemming, named entity recognition, sentiment analysis, text categorization, etc.</a:t>
            </a:r>
            <a:endParaRPr sz="2750">
              <a:solidFill>
                <a:srgbClr val="111111"/>
              </a:solidFill>
              <a:highlight>
                <a:srgbClr val="EFEFEF"/>
              </a:highlight>
              <a:latin typeface="Roboto"/>
              <a:ea typeface="Roboto"/>
              <a:cs typeface="Roboto"/>
              <a:sym typeface="Roboto"/>
            </a:endParaRPr>
          </a:p>
          <a:p>
            <a:pPr marL="0" lvl="0" indent="0" algn="l" rtl="0">
              <a:spcBef>
                <a:spcPts val="900"/>
              </a:spcBef>
              <a:spcAft>
                <a:spcPts val="0"/>
              </a:spcAft>
              <a:buNone/>
            </a:pPr>
            <a:r>
              <a:rPr lang="en" sz="2750">
                <a:solidFill>
                  <a:srgbClr val="111111"/>
                </a:solidFill>
                <a:highlight>
                  <a:srgbClr val="EFEFEF"/>
                </a:highlight>
                <a:latin typeface="Roboto"/>
                <a:ea typeface="Roboto"/>
                <a:cs typeface="Roboto"/>
                <a:sym typeface="Roboto"/>
              </a:rPr>
              <a:t>Feature Selection: Identifying the most representative and accurate features from Arabic texts for machine learning models is a challenging task due to the high inflection and ambiguity of the Arabic language.</a:t>
            </a:r>
            <a:endParaRPr sz="2750">
              <a:solidFill>
                <a:srgbClr val="111111"/>
              </a:solidFill>
              <a:highlight>
                <a:srgbClr val="EFEFEF"/>
              </a:highlight>
              <a:latin typeface="Roboto"/>
              <a:ea typeface="Roboto"/>
              <a:cs typeface="Roboto"/>
              <a:sym typeface="Roboto"/>
            </a:endParaRPr>
          </a:p>
          <a:p>
            <a:pPr marL="0" lvl="0" indent="0" algn="l" rtl="0">
              <a:spcBef>
                <a:spcPts val="900"/>
              </a:spcBef>
              <a:spcAft>
                <a:spcPts val="0"/>
              </a:spcAft>
              <a:buNone/>
            </a:pPr>
            <a:r>
              <a:rPr lang="en" sz="2750">
                <a:solidFill>
                  <a:srgbClr val="111111"/>
                </a:solidFill>
                <a:highlight>
                  <a:srgbClr val="EFEFEF"/>
                </a:highlight>
                <a:latin typeface="Roboto"/>
                <a:ea typeface="Roboto"/>
                <a:cs typeface="Roboto"/>
                <a:sym typeface="Roboto"/>
              </a:rPr>
              <a:t>Evaluation and Benchmarking: There is a need for more rigorous evaluation and benchmarking of ANLP systems to ensure their effectiveness and reliability.</a:t>
            </a:r>
            <a:endParaRPr sz="2750">
              <a:solidFill>
                <a:srgbClr val="111111"/>
              </a:solidFill>
              <a:highlight>
                <a:srgbClr val="EFEFEF"/>
              </a:highlight>
              <a:latin typeface="Roboto"/>
              <a:ea typeface="Roboto"/>
              <a:cs typeface="Roboto"/>
              <a:sym typeface="Roboto"/>
            </a:endParaRPr>
          </a:p>
          <a:p>
            <a:pPr marL="0" lvl="0" indent="0" algn="l" rtl="0">
              <a:spcBef>
                <a:spcPts val="900"/>
              </a:spcBef>
              <a:spcAft>
                <a:spcPts val="0"/>
              </a:spcAft>
              <a:buNone/>
            </a:pPr>
            <a:r>
              <a:rPr lang="en" sz="2750">
                <a:solidFill>
                  <a:srgbClr val="111111"/>
                </a:solidFill>
                <a:highlight>
                  <a:srgbClr val="EFEFEF"/>
                </a:highlight>
                <a:latin typeface="Roboto"/>
                <a:ea typeface="Roboto"/>
                <a:cs typeface="Roboto"/>
                <a:sym typeface="Roboto"/>
              </a:rPr>
              <a:t>Need for More Sophisticated Methods: There is a need for more sophisticated features and methods to handle the Arabic language ambiguity and morphology. Also, there is a potential to explore more ANLP applications using semi-supervised and unsupervised machine learning approaches, as well as deep learning techniques.</a:t>
            </a:r>
            <a:endParaRPr sz="2750">
              <a:solidFill>
                <a:srgbClr val="111111"/>
              </a:solidFill>
              <a:highlight>
                <a:srgbClr val="EFEFEF"/>
              </a:highlight>
              <a:latin typeface="Roboto"/>
              <a:ea typeface="Roboto"/>
              <a:cs typeface="Roboto"/>
              <a:sym typeface="Roboto"/>
            </a:endParaRPr>
          </a:p>
          <a:p>
            <a:pPr marL="0" lvl="0" indent="0" algn="l" rtl="0">
              <a:spcBef>
                <a:spcPts val="0"/>
              </a:spcBef>
              <a:spcAft>
                <a:spcPts val="1200"/>
              </a:spcAft>
              <a:buNone/>
            </a:pPr>
            <a:endParaRPr sz="3200">
              <a:highlight>
                <a:srgbClr val="EFEFE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Methods: </a:t>
            </a:r>
            <a:endParaRPr/>
          </a:p>
        </p:txBody>
      </p:sp>
      <p:sp>
        <p:nvSpPr>
          <p:cNvPr id="109" name="Google Shape;109;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0"/>
              </a:spcAft>
              <a:buNone/>
            </a:pPr>
            <a:r>
              <a:rPr lang="en" sz="1100">
                <a:solidFill>
                  <a:srgbClr val="000000"/>
                </a:solidFill>
                <a:highlight>
                  <a:srgbClr val="EFEFEF"/>
                </a:highlight>
                <a:latin typeface="Arial"/>
                <a:ea typeface="Arial"/>
                <a:cs typeface="Arial"/>
                <a:sym typeface="Arial"/>
              </a:rPr>
              <a:t>Methods Used:</a:t>
            </a:r>
            <a:endParaRPr sz="1100">
              <a:solidFill>
                <a:srgbClr val="000000"/>
              </a:solidFill>
              <a:highlight>
                <a:srgbClr val="EFEFEF"/>
              </a:highlight>
              <a:latin typeface="Arial"/>
              <a:ea typeface="Arial"/>
              <a:cs typeface="Arial"/>
              <a:sym typeface="Arial"/>
            </a:endParaRPr>
          </a:p>
          <a:p>
            <a:pPr marL="0" lvl="0" indent="0" algn="l" rtl="0">
              <a:spcBef>
                <a:spcPts val="0"/>
              </a:spcBef>
              <a:spcAft>
                <a:spcPts val="0"/>
              </a:spcAft>
              <a:buNone/>
            </a:pPr>
            <a:endParaRPr sz="1100">
              <a:solidFill>
                <a:srgbClr val="000000"/>
              </a:solidFill>
              <a:highlight>
                <a:srgbClr val="EFEFEF"/>
              </a:highlight>
              <a:latin typeface="Arial"/>
              <a:ea typeface="Arial"/>
              <a:cs typeface="Arial"/>
              <a:sym typeface="Arial"/>
            </a:endParaRPr>
          </a:p>
          <a:p>
            <a:pPr marL="0" lvl="0" indent="0" algn="l" rtl="0">
              <a:spcBef>
                <a:spcPts val="0"/>
              </a:spcBef>
              <a:spcAft>
                <a:spcPts val="0"/>
              </a:spcAft>
              <a:buNone/>
            </a:pPr>
            <a:endParaRPr sz="1100">
              <a:solidFill>
                <a:srgbClr val="000000"/>
              </a:solidFill>
              <a:highlight>
                <a:srgbClr val="EFEFEF"/>
              </a:highlight>
              <a:latin typeface="Arial"/>
              <a:ea typeface="Arial"/>
              <a:cs typeface="Arial"/>
              <a:sym typeface="Arial"/>
            </a:endParaRPr>
          </a:p>
          <a:p>
            <a:pPr marL="457200" lvl="0" indent="-298450" algn="l" rtl="0">
              <a:spcBef>
                <a:spcPts val="0"/>
              </a:spcBef>
              <a:spcAft>
                <a:spcPts val="0"/>
              </a:spcAft>
              <a:buClr>
                <a:srgbClr val="D1D5DB"/>
              </a:buClr>
              <a:buSzPts val="1100"/>
              <a:buFont typeface="Roboto"/>
              <a:buChar char="●"/>
            </a:pPr>
            <a:r>
              <a:rPr lang="en" sz="1100">
                <a:solidFill>
                  <a:srgbClr val="000000"/>
                </a:solidFill>
                <a:highlight>
                  <a:srgbClr val="EFEFEF"/>
                </a:highlight>
                <a:latin typeface="Arial"/>
                <a:ea typeface="Arial"/>
                <a:cs typeface="Arial"/>
                <a:sym typeface="Arial"/>
              </a:rPr>
              <a:t>Survey of state-of-the-art research on ANLP and machine learning-based systems.</a:t>
            </a:r>
            <a:endParaRPr sz="1100">
              <a:solidFill>
                <a:srgbClr val="000000"/>
              </a:solidFill>
              <a:highlight>
                <a:srgbClr val="EFEFEF"/>
              </a:highlight>
              <a:latin typeface="Arial"/>
              <a:ea typeface="Arial"/>
              <a:cs typeface="Arial"/>
              <a:sym typeface="Arial"/>
            </a:endParaRPr>
          </a:p>
          <a:p>
            <a:pPr marL="0" lvl="0" indent="0" algn="l" rtl="0">
              <a:spcBef>
                <a:spcPts val="0"/>
              </a:spcBef>
              <a:spcAft>
                <a:spcPts val="0"/>
              </a:spcAft>
              <a:buNone/>
            </a:pPr>
            <a:endParaRPr sz="1100">
              <a:solidFill>
                <a:srgbClr val="000000"/>
              </a:solidFill>
              <a:highlight>
                <a:srgbClr val="EFEFEF"/>
              </a:highlight>
              <a:latin typeface="Arial"/>
              <a:ea typeface="Arial"/>
              <a:cs typeface="Arial"/>
              <a:sym typeface="Arial"/>
            </a:endParaRPr>
          </a:p>
          <a:p>
            <a:pPr marL="457200" lvl="0" indent="-298450" algn="l" rtl="0">
              <a:spcBef>
                <a:spcPts val="0"/>
              </a:spcBef>
              <a:spcAft>
                <a:spcPts val="0"/>
              </a:spcAft>
              <a:buClr>
                <a:srgbClr val="D1D5DB"/>
              </a:buClr>
              <a:buSzPts val="1100"/>
              <a:buFont typeface="Roboto"/>
              <a:buChar char="●"/>
            </a:pPr>
            <a:r>
              <a:rPr lang="en" sz="1100">
                <a:solidFill>
                  <a:srgbClr val="000000"/>
                </a:solidFill>
                <a:highlight>
                  <a:srgbClr val="EFEFEF"/>
                </a:highlight>
                <a:latin typeface="Arial"/>
                <a:ea typeface="Arial"/>
                <a:cs typeface="Arial"/>
                <a:sym typeface="Arial"/>
              </a:rPr>
              <a:t>Review of ANLP application development phases, including data collection, preprocessing, and classification.</a:t>
            </a:r>
            <a:endParaRPr sz="1100">
              <a:solidFill>
                <a:srgbClr val="000000"/>
              </a:solidFill>
              <a:highlight>
                <a:srgbClr val="EFEFEF"/>
              </a:highlight>
              <a:latin typeface="Arial"/>
              <a:ea typeface="Arial"/>
              <a:cs typeface="Arial"/>
              <a:sym typeface="Arial"/>
            </a:endParaRPr>
          </a:p>
          <a:p>
            <a:pPr marL="0" lvl="0" indent="0" algn="l" rtl="0">
              <a:spcBef>
                <a:spcPts val="0"/>
              </a:spcBef>
              <a:spcAft>
                <a:spcPts val="0"/>
              </a:spcAft>
              <a:buNone/>
            </a:pPr>
            <a:endParaRPr sz="1100">
              <a:solidFill>
                <a:srgbClr val="000000"/>
              </a:solidFill>
              <a:highlight>
                <a:srgbClr val="EFEFEF"/>
              </a:highlight>
              <a:latin typeface="Arial"/>
              <a:ea typeface="Arial"/>
              <a:cs typeface="Arial"/>
              <a:sym typeface="Arial"/>
            </a:endParaRPr>
          </a:p>
          <a:p>
            <a:pPr marL="457200" lvl="0" indent="-298450" algn="l" rtl="0">
              <a:spcBef>
                <a:spcPts val="0"/>
              </a:spcBef>
              <a:spcAft>
                <a:spcPts val="0"/>
              </a:spcAft>
              <a:buClr>
                <a:srgbClr val="D1D5DB"/>
              </a:buClr>
              <a:buSzPts val="1100"/>
              <a:buFont typeface="Roboto"/>
              <a:buChar char="●"/>
            </a:pPr>
            <a:r>
              <a:rPr lang="en" sz="1100">
                <a:solidFill>
                  <a:srgbClr val="000000"/>
                </a:solidFill>
                <a:highlight>
                  <a:srgbClr val="EFEFEF"/>
                </a:highlight>
                <a:latin typeface="Arial"/>
                <a:ea typeface="Arial"/>
                <a:cs typeface="Arial"/>
                <a:sym typeface="Arial"/>
              </a:rPr>
              <a:t>Discussion of ANLP challenges and future directions.</a:t>
            </a:r>
            <a:endParaRPr sz="1100">
              <a:solidFill>
                <a:srgbClr val="000000"/>
              </a:solidFill>
              <a:highlight>
                <a:srgbClr val="EFEFEF"/>
              </a:highlight>
              <a:latin typeface="Arial"/>
              <a:ea typeface="Arial"/>
              <a:cs typeface="Arial"/>
              <a:sym typeface="Arial"/>
            </a:endParaRPr>
          </a:p>
          <a:p>
            <a:pPr marL="0" lvl="0" indent="0" algn="l" rtl="0">
              <a:spcBef>
                <a:spcPts val="0"/>
              </a:spcBef>
              <a:spcAft>
                <a:spcPts val="0"/>
              </a:spcAft>
              <a:buNone/>
            </a:pPr>
            <a:endParaRPr sz="1100">
              <a:solidFill>
                <a:srgbClr val="000000"/>
              </a:solidFill>
              <a:highlight>
                <a:srgbClr val="EFEFEF"/>
              </a:highlight>
              <a:latin typeface="Arial"/>
              <a:ea typeface="Arial"/>
              <a:cs typeface="Arial"/>
              <a:sym typeface="Arial"/>
            </a:endParaRPr>
          </a:p>
          <a:p>
            <a:pPr marL="0" lvl="0" indent="0" algn="l" rtl="0">
              <a:spcBef>
                <a:spcPts val="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1200"/>
              </a:spcAft>
              <a:buNone/>
            </a:pPr>
            <a:endParaRPr sz="1200">
              <a:solidFill>
                <a:srgbClr val="000000"/>
              </a:solidFill>
              <a:highlight>
                <a:srgbClr val="444654"/>
              </a:highlight>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1548</Words>
  <Application>Microsoft Office PowerPoint</Application>
  <PresentationFormat>On-screen Show (16:9)</PresentationFormat>
  <Paragraphs>133</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Oswald</vt:lpstr>
      <vt:lpstr>Arial</vt:lpstr>
      <vt:lpstr>Roboto</vt:lpstr>
      <vt:lpstr>Average</vt:lpstr>
      <vt:lpstr>Slate</vt:lpstr>
      <vt:lpstr>Arabic Natural Language Processing and Machine Learning-Based Systems</vt:lpstr>
      <vt:lpstr>Introduction </vt:lpstr>
      <vt:lpstr> Paper Objective: </vt:lpstr>
      <vt:lpstr>Significance of ANLP :</vt:lpstr>
      <vt:lpstr>Dataset :</vt:lpstr>
      <vt:lpstr>Opportunities : </vt:lpstr>
      <vt:lpstr>Application in real life scenario: </vt:lpstr>
      <vt:lpstr>Challenges : </vt:lpstr>
      <vt:lpstr>Methods: </vt:lpstr>
      <vt:lpstr>Limitations of the paper :</vt:lpstr>
      <vt:lpstr>Algorithms : </vt:lpstr>
      <vt:lpstr>Result : </vt:lpstr>
      <vt:lpstr>Conclusion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Arabic Natural Language Processing and Machine Learning-Based Systems</dc:title>
  <cp:lastModifiedBy>were kinggg</cp:lastModifiedBy>
  <cp:revision>2</cp:revision>
  <dcterms:modified xsi:type="dcterms:W3CDTF">2023-10-19T22:02:24Z</dcterms:modified>
</cp:coreProperties>
</file>